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1" r:id="rId6"/>
    <p:sldId id="262" r:id="rId7"/>
    <p:sldId id="292" r:id="rId8"/>
    <p:sldId id="267" r:id="rId9"/>
    <p:sldId id="290" r:id="rId10"/>
    <p:sldId id="265" r:id="rId11"/>
    <p:sldId id="268" r:id="rId12"/>
    <p:sldId id="259" r:id="rId13"/>
    <p:sldId id="269" r:id="rId14"/>
    <p:sldId id="270" r:id="rId15"/>
    <p:sldId id="291" r:id="rId16"/>
    <p:sldId id="293" r:id="rId17"/>
    <p:sldId id="274" r:id="rId18"/>
    <p:sldId id="275" r:id="rId19"/>
    <p:sldId id="271" r:id="rId20"/>
    <p:sldId id="272" r:id="rId21"/>
    <p:sldId id="273" r:id="rId22"/>
    <p:sldId id="276" r:id="rId23"/>
    <p:sldId id="280" r:id="rId24"/>
    <p:sldId id="282" r:id="rId25"/>
    <p:sldId id="283" r:id="rId26"/>
    <p:sldId id="284" r:id="rId27"/>
    <p:sldId id="294" r:id="rId28"/>
    <p:sldId id="297" r:id="rId29"/>
    <p:sldId id="287" r:id="rId30"/>
    <p:sldId id="296" r:id="rId31"/>
    <p:sldId id="308" r:id="rId32"/>
    <p:sldId id="295" r:id="rId33"/>
    <p:sldId id="298" r:id="rId34"/>
    <p:sldId id="299" r:id="rId35"/>
    <p:sldId id="300" r:id="rId36"/>
    <p:sldId id="303" r:id="rId37"/>
    <p:sldId id="310" r:id="rId38"/>
    <p:sldId id="301" r:id="rId39"/>
    <p:sldId id="289" r:id="rId40"/>
    <p:sldId id="304" r:id="rId41"/>
    <p:sldId id="306" r:id="rId42"/>
    <p:sldId id="305" r:id="rId43"/>
    <p:sldId id="309" r:id="rId4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01/06/2015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01/06/2015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01/06/2015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01/06/2015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01/06/2015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01/06/2015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01/06/2015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01/06/2015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01/06/2015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01/06/2015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01/06/2015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01/06/2015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 smtClean="0"/>
              <a:t>Repenser l’abord des maladies chroniques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r-FR" dirty="0" smtClean="0"/>
              <a:t>Thi </a:t>
            </a:r>
            <a:r>
              <a:rPr lang="fr-FR" dirty="0" err="1" smtClean="0"/>
              <a:t>Tran</a:t>
            </a:r>
            <a:endParaRPr lang="fr-FR" dirty="0" smtClean="0"/>
          </a:p>
          <a:p>
            <a:r>
              <a:rPr lang="fr-FR" dirty="0" smtClean="0"/>
              <a:t>Stéphanie Sidorkiewicz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30/5/2015 </a:t>
            </a:r>
          </a:p>
          <a:p>
            <a:r>
              <a:rPr lang="fr-FR" dirty="0" smtClean="0"/>
              <a:t>26ème JOURNEE DE MEDECINE GENERALE D'ILE DE FRANCE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Multimorbidité</a:t>
            </a:r>
            <a:endParaRPr lang="fr-FR" b="1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0727" y="1571612"/>
            <a:ext cx="6678859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5572132" y="6357958"/>
            <a:ext cx="2426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Barnett K., Lancet, 2012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Multimorbidité</a:t>
            </a:r>
            <a:endParaRPr lang="fr-FR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6072198" y="6357958"/>
            <a:ext cx="2021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/>
              <a:t>Guthrie</a:t>
            </a:r>
            <a:r>
              <a:rPr lang="fr-FR" i="1" dirty="0" smtClean="0"/>
              <a:t>, BMJ, 2012 </a:t>
            </a:r>
            <a:endParaRPr lang="fr-FR" i="1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57313"/>
            <a:ext cx="8012145" cy="500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146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Prise en charge des maladies chroniques « dans la vraie vie »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1825" y="2000240"/>
            <a:ext cx="28003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501122" cy="1000132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>
                <a:latin typeface="Corbel" pitchFamily="34" charset="0"/>
              </a:rPr>
              <a:t>R</a:t>
            </a:r>
            <a:r>
              <a:rPr lang="fr-FR" sz="4000" b="1" dirty="0" smtClean="0">
                <a:latin typeface="Corbel" pitchFamily="34" charset="0"/>
              </a:rPr>
              <a:t>obert</a:t>
            </a:r>
            <a:r>
              <a:rPr lang="fr-FR" sz="4000" b="1" dirty="0" smtClean="0"/>
              <a:t> 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2000" dirty="0" smtClean="0"/>
              <a:t>(inspiré du </a:t>
            </a:r>
            <a:r>
              <a:rPr lang="fr-FR" sz="2000" dirty="0" err="1" smtClean="0"/>
              <a:t>Transform</a:t>
            </a:r>
            <a:r>
              <a:rPr lang="fr-FR" sz="2000" dirty="0" smtClean="0"/>
              <a:t> Symposium 2009)</a:t>
            </a:r>
            <a:endParaRPr lang="fr-FR" sz="4000" dirty="0"/>
          </a:p>
        </p:txBody>
      </p:sp>
      <p:sp>
        <p:nvSpPr>
          <p:cNvPr id="6" name="ZoneTexte 5"/>
          <p:cNvSpPr txBox="1"/>
          <p:nvPr/>
        </p:nvSpPr>
        <p:spPr>
          <a:xfrm>
            <a:off x="32" y="1357298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Diabète	</a:t>
            </a:r>
            <a:r>
              <a:rPr lang="fr-FR" b="1" dirty="0" smtClean="0">
                <a:solidFill>
                  <a:srgbClr val="FF0000"/>
                </a:solidFill>
              </a:rPr>
              <a:t>						</a:t>
            </a:r>
          </a:p>
          <a:p>
            <a:r>
              <a:rPr lang="fr-FR" sz="1600" dirty="0" smtClean="0"/>
              <a:t>	</a:t>
            </a:r>
            <a:r>
              <a:rPr lang="fr-FR" sz="1600" dirty="0" err="1" smtClean="0"/>
              <a:t>Metformine</a:t>
            </a:r>
            <a:endParaRPr lang="fr-FR" sz="1600" dirty="0" smtClean="0"/>
          </a:p>
          <a:p>
            <a:r>
              <a:rPr lang="fr-FR" sz="1600" dirty="0" smtClean="0"/>
              <a:t>	Sulfamide</a:t>
            </a:r>
          </a:p>
          <a:p>
            <a:r>
              <a:rPr lang="fr-FR" b="1" dirty="0" smtClean="0"/>
              <a:t>HTA</a:t>
            </a:r>
          </a:p>
          <a:p>
            <a:r>
              <a:rPr lang="fr-FR" sz="1600" dirty="0" smtClean="0"/>
              <a:t>							</a:t>
            </a:r>
            <a:r>
              <a:rPr lang="fr-FR" sz="1600" dirty="0" err="1" smtClean="0"/>
              <a:t>Hydrochlorothiazide</a:t>
            </a:r>
            <a:endParaRPr lang="fr-FR" sz="1600" dirty="0" smtClean="0"/>
          </a:p>
          <a:p>
            <a:r>
              <a:rPr lang="fr-FR" sz="1600" dirty="0" smtClean="0"/>
              <a:t>							Beta bloquant</a:t>
            </a:r>
          </a:p>
          <a:p>
            <a:r>
              <a:rPr lang="fr-FR" sz="1600" dirty="0" smtClean="0"/>
              <a:t>							</a:t>
            </a:r>
            <a:r>
              <a:rPr lang="fr-FR" b="1" i="1" dirty="0" smtClean="0"/>
              <a:t>Fatigue, </a:t>
            </a:r>
            <a:r>
              <a:rPr lang="fr-FR" sz="2000" b="1" i="1" dirty="0" smtClean="0"/>
              <a:t>impuissance</a:t>
            </a:r>
            <a:endParaRPr lang="fr-FR" sz="1600" b="1" i="1" dirty="0" smtClean="0"/>
          </a:p>
          <a:p>
            <a:r>
              <a:rPr lang="fr-FR" sz="1600" dirty="0" smtClean="0"/>
              <a:t>		        </a:t>
            </a:r>
            <a:r>
              <a:rPr lang="fr-FR" sz="1600" b="1" dirty="0" smtClean="0"/>
              <a:t>													</a:t>
            </a:r>
          </a:p>
          <a:p>
            <a:r>
              <a:rPr lang="fr-FR" sz="1600" b="1" dirty="0" smtClean="0"/>
              <a:t>		         Mal au dos</a:t>
            </a:r>
          </a:p>
          <a:p>
            <a:r>
              <a:rPr lang="fr-FR" sz="1600" b="1" dirty="0" smtClean="0"/>
              <a:t>							Neuropathie diabétique</a:t>
            </a:r>
          </a:p>
          <a:p>
            <a:r>
              <a:rPr lang="fr-FR" sz="1600" b="1" dirty="0" smtClean="0"/>
              <a:t>							Surpoids</a:t>
            </a:r>
          </a:p>
          <a:p>
            <a:r>
              <a:rPr lang="fr-FR" sz="2400" b="1" dirty="0" smtClean="0">
                <a:solidFill>
                  <a:schemeClr val="tx2">
                    <a:lumMod val="75000"/>
                  </a:schemeClr>
                </a:solidFill>
              </a:rPr>
              <a:t>		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Endocrinologue		Cardiologue</a:t>
            </a:r>
          </a:p>
          <a:p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					Podologue         </a:t>
            </a:r>
          </a:p>
          <a:p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							Diététicienne</a:t>
            </a:r>
          </a:p>
          <a:p>
            <a:r>
              <a:rPr lang="fr-FR" sz="2000" b="1" i="1" dirty="0" smtClean="0"/>
              <a:t>Ne pas aller travailler, s’arranger au boulot, aller aux rendez-vous</a:t>
            </a:r>
          </a:p>
          <a:p>
            <a:r>
              <a:rPr lang="fr-FR" sz="2000" b="1" i="1" dirty="0"/>
              <a:t>	</a:t>
            </a:r>
            <a:r>
              <a:rPr lang="fr-FR" sz="2000" b="1" i="1" dirty="0" smtClean="0"/>
              <a:t>Manger moins de sel, </a:t>
            </a:r>
            <a:r>
              <a:rPr lang="fr-FR" sz="2400" b="1" i="1" dirty="0" smtClean="0"/>
              <a:t>moins de sucres</a:t>
            </a:r>
            <a:r>
              <a:rPr lang="fr-FR" sz="2000" b="1" i="1" dirty="0" smtClean="0"/>
              <a:t>, </a:t>
            </a:r>
            <a:r>
              <a:rPr lang="fr-FR" sz="2800" b="1" i="1" dirty="0" smtClean="0"/>
              <a:t>moins de gras</a:t>
            </a:r>
            <a:endParaRPr lang="fr-FR" sz="2000" b="1" i="1" dirty="0" smtClean="0"/>
          </a:p>
          <a:p>
            <a:r>
              <a:rPr lang="fr-FR" sz="2000" b="1" i="1" dirty="0" smtClean="0"/>
              <a:t>Faire plus d’exercice, </a:t>
            </a:r>
            <a:r>
              <a:rPr lang="fr-FR" sz="2400" b="1" i="1" dirty="0" smtClean="0"/>
              <a:t>sa femme doit regarder ses pieds !</a:t>
            </a:r>
            <a:endParaRPr lang="fr-FR" sz="2000" b="1" i="1" dirty="0" smtClean="0"/>
          </a:p>
          <a:p>
            <a:endParaRPr lang="fr-FR" sz="1600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214282" y="2928934"/>
            <a:ext cx="3809954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LDL trop haut</a:t>
            </a:r>
          </a:p>
          <a:p>
            <a:r>
              <a:rPr lang="fr-FR" b="1" dirty="0" smtClean="0"/>
              <a:t>IMC trop élevé</a:t>
            </a:r>
          </a:p>
          <a:p>
            <a:r>
              <a:rPr lang="fr-FR" sz="2000" b="1" dirty="0" smtClean="0"/>
              <a:t>HbA</a:t>
            </a:r>
            <a:r>
              <a:rPr lang="fr-FR" sz="2000" b="1" dirty="0"/>
              <a:t>1</a:t>
            </a:r>
            <a:r>
              <a:rPr lang="fr-FR" sz="2000" b="1" dirty="0" smtClean="0"/>
              <a:t>C trop élevée   </a:t>
            </a:r>
          </a:p>
          <a:p>
            <a:endParaRPr lang="fr-FR" sz="1600" dirty="0"/>
          </a:p>
          <a:p>
            <a:endParaRPr lang="fr-FR" sz="1600" dirty="0" smtClean="0"/>
          </a:p>
          <a:p>
            <a:endParaRPr lang="fr-FR" b="1" dirty="0" smtClean="0"/>
          </a:p>
          <a:p>
            <a:endParaRPr lang="fr-FR" b="1" dirty="0" smtClean="0"/>
          </a:p>
          <a:p>
            <a:r>
              <a:rPr lang="fr-FR" sz="2000" b="1" dirty="0" smtClean="0"/>
              <a:t>Problèmes au travail…</a:t>
            </a:r>
          </a:p>
          <a:p>
            <a:r>
              <a:rPr lang="fr-FR" sz="2400" b="1" dirty="0" smtClean="0"/>
              <a:t>Problèmes dans sa famille….</a:t>
            </a:r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211960" y="191683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55 ans</a:t>
            </a:r>
            <a:endParaRPr lang="fr-FR" b="1" dirty="0"/>
          </a:p>
        </p:txBody>
      </p:sp>
      <p:sp>
        <p:nvSpPr>
          <p:cNvPr id="1026" name="AutoShape 2" descr="Trop de traitements 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AutoShape 4" descr="Trop de traitements 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" name="AutoShape 6" descr="https://burdenoftreatment.com/fr/images/ima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Quelle est la bonne prise en charge pour Robert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fr-FR" dirty="0" smtClean="0"/>
          </a:p>
          <a:p>
            <a:r>
              <a:rPr lang="fr-FR" b="1" dirty="0" smtClean="0"/>
              <a:t>A) Adresser à quelqu’un de plus intelligent</a:t>
            </a:r>
            <a:r>
              <a:rPr lang="fr-FR" dirty="0" smtClean="0"/>
              <a:t> (un interniste?)</a:t>
            </a:r>
          </a:p>
          <a:p>
            <a:pPr>
              <a:buNone/>
            </a:pPr>
            <a:endParaRPr lang="fr-FR" b="1" dirty="0" smtClean="0"/>
          </a:p>
          <a:p>
            <a:r>
              <a:rPr lang="fr-FR" b="1" dirty="0" smtClean="0"/>
              <a:t>B) Annuler les 8 rendez-vous suivants et</a:t>
            </a:r>
            <a:r>
              <a:rPr lang="fr-FR" dirty="0" smtClean="0"/>
              <a:t>… </a:t>
            </a:r>
            <a:r>
              <a:rPr lang="fr-FR" sz="2400" dirty="0" smtClean="0"/>
              <a:t>Mettre de l’insuline (+glycémies capillaires), ajouter aspirine, suivi rapproché (tous les jours), ajouter des aides à domicile + kiné, refaire la bio dans 7 jours, prévoir bilan </a:t>
            </a:r>
            <a:r>
              <a:rPr lang="fr-FR" sz="2400" dirty="0" err="1" smtClean="0"/>
              <a:t>macrovasculaire</a:t>
            </a:r>
            <a:r>
              <a:rPr lang="fr-FR" sz="2400" dirty="0" smtClean="0"/>
              <a:t>, psychologue… ne pas oublier le programme d’éducation thérapeutique…</a:t>
            </a:r>
          </a:p>
          <a:p>
            <a:endParaRPr lang="fr-FR" sz="2400" dirty="0" smtClean="0"/>
          </a:p>
          <a:p>
            <a:r>
              <a:rPr lang="fr-FR" b="1" dirty="0" smtClean="0"/>
              <a:t>C) Fuir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chema_resume_parcours_de_soins_bpc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723"/>
            <a:ext cx="3929057" cy="556011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b="9130"/>
          <a:stretch/>
        </p:blipFill>
        <p:spPr>
          <a:xfrm>
            <a:off x="4143372" y="928670"/>
            <a:ext cx="4210706" cy="5482322"/>
          </a:xfrm>
          <a:prstGeom prst="rect">
            <a:avLst/>
          </a:prstGeom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3836588" y="3039182"/>
            <a:ext cx="1306916" cy="1104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8122868" y="3046009"/>
            <a:ext cx="1306916" cy="1104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6000" b="1" dirty="0" smtClean="0"/>
              <a:t>=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Fardeau du traitement</a:t>
            </a:r>
            <a:endParaRPr lang="fr-FR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1775" y="1357298"/>
            <a:ext cx="5500726" cy="51578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 fardeau du traitement représente </a:t>
            </a:r>
            <a:r>
              <a:rPr kumimoji="0" lang="fr-FR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l’impact de la prise en charge médicale</a:t>
            </a:r>
            <a:r>
              <a:rPr kumimoji="0" lang="fr-F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d’un patient sur sa qualité de vie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Visites chez le médecin,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Examens complémentaires,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Gestion des traitements,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Modification des habitudes de vie…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</a:pPr>
            <a:endParaRPr lang="fr-FR" sz="2600" dirty="0" smtClean="0"/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fr-F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 dehors des effets secondaires du</a:t>
            </a:r>
            <a:r>
              <a:rPr kumimoji="0" lang="fr-FR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traitement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2501" y="2000240"/>
            <a:ext cx="3520093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60557"/>
            <a:ext cx="8229600" cy="4525963"/>
          </a:xfrm>
        </p:spPr>
        <p:txBody>
          <a:bodyPr/>
          <a:lstStyle/>
          <a:p>
            <a:r>
              <a:rPr lang="fr-FR" dirty="0" smtClean="0"/>
              <a:t>1) Ne pas rendre malade des gens qui ne le sont pas !</a:t>
            </a:r>
          </a:p>
          <a:p>
            <a:endParaRPr lang="fr-FR" dirty="0" smtClean="0"/>
          </a:p>
          <a:p>
            <a:r>
              <a:rPr lang="fr-FR" dirty="0" smtClean="0"/>
              <a:t>2) Comment adapter « les règles » aux patients ?</a:t>
            </a:r>
          </a:p>
          <a:p>
            <a:endParaRPr lang="fr-FR" dirty="0" smtClean="0"/>
          </a:p>
          <a:p>
            <a:r>
              <a:rPr lang="fr-FR" dirty="0" smtClean="0"/>
              <a:t>3) </a:t>
            </a:r>
            <a:r>
              <a:rPr lang="fr-FR" smtClean="0"/>
              <a:t>Changer notre </a:t>
            </a:r>
            <a:r>
              <a:rPr lang="fr-FR" dirty="0" smtClean="0"/>
              <a:t>manière de penser 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860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Ne pas rendre malades des gens qui ne le sont pas…</a:t>
            </a:r>
            <a:br>
              <a:rPr lang="fr-FR" dirty="0" smtClean="0"/>
            </a:br>
            <a:r>
              <a:rPr lang="fr-FR" dirty="0" smtClean="0"/>
              <a:t>Surdiagnostic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De quoi parle-t-on?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31995"/>
            <a:ext cx="8229600" cy="4525963"/>
          </a:xfrm>
        </p:spPr>
        <p:txBody>
          <a:bodyPr>
            <a:normAutofit/>
          </a:bodyPr>
          <a:lstStyle/>
          <a:p>
            <a:r>
              <a:rPr lang="fr-FR" dirty="0" smtClean="0"/>
              <a:t>Surdiagnostic</a:t>
            </a:r>
          </a:p>
          <a:p>
            <a:r>
              <a:rPr lang="fr-FR" b="1" dirty="0" err="1" smtClean="0"/>
              <a:t>Surdétection</a:t>
            </a:r>
            <a:endParaRPr lang="fr-FR" b="1" dirty="0" smtClean="0"/>
          </a:p>
          <a:p>
            <a:r>
              <a:rPr lang="fr-FR" dirty="0" smtClean="0"/>
              <a:t>Faux positif</a:t>
            </a:r>
          </a:p>
          <a:p>
            <a:r>
              <a:rPr lang="fr-FR" dirty="0" smtClean="0"/>
              <a:t>Erreur diagnostique</a:t>
            </a:r>
          </a:p>
          <a:p>
            <a:r>
              <a:rPr lang="fr-FR" dirty="0" smtClean="0"/>
              <a:t>Surtraitement</a:t>
            </a:r>
          </a:p>
          <a:p>
            <a:r>
              <a:rPr lang="fr-FR" dirty="0" err="1" smtClean="0"/>
              <a:t>Surutilisation</a:t>
            </a:r>
            <a:endParaRPr lang="fr-FR" dirty="0" smtClean="0"/>
          </a:p>
          <a:p>
            <a:r>
              <a:rPr lang="fr-FR" b="1" dirty="0" smtClean="0"/>
              <a:t>« </a:t>
            </a:r>
            <a:r>
              <a:rPr lang="fr-FR" b="1" dirty="0" err="1" smtClean="0"/>
              <a:t>Disease</a:t>
            </a:r>
            <a:r>
              <a:rPr lang="fr-FR" b="1" dirty="0" smtClean="0"/>
              <a:t> </a:t>
            </a:r>
            <a:r>
              <a:rPr lang="fr-FR" b="1" dirty="0" err="1" smtClean="0"/>
              <a:t>mongering</a:t>
            </a:r>
            <a:r>
              <a:rPr lang="fr-FR" b="1" dirty="0" smtClean="0"/>
              <a:t> »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786578" y="6357958"/>
            <a:ext cx="220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Carter SM, BMJ, 2015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Dépistage du cancer du sein</a:t>
            </a:r>
            <a:endParaRPr lang="fr-FR" dirty="0"/>
          </a:p>
        </p:txBody>
      </p:sp>
      <p:pic>
        <p:nvPicPr>
          <p:cNvPr id="1026" name="Picture 2" descr="http://static.www.bmj.com/content/bmj/350/bmj.h867/F1.large.jpg?width=800&amp;height=60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32" y="2214554"/>
            <a:ext cx="9071492" cy="357190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6920057" y="6357958"/>
            <a:ext cx="1938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/>
              <a:t>Barratt</a:t>
            </a:r>
            <a:r>
              <a:rPr lang="fr-FR" i="1" dirty="0" smtClean="0"/>
              <a:t>, BMJ, 2015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fr-FR" b="1" dirty="0" smtClean="0"/>
              <a:t>Exemple de sur-détection</a:t>
            </a:r>
            <a:endParaRPr lang="fr-FR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6843891" y="6345816"/>
            <a:ext cx="1935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/>
              <a:t>Brito</a:t>
            </a:r>
            <a:r>
              <a:rPr lang="fr-FR" i="1" dirty="0" smtClean="0"/>
              <a:t> JP, BMJ, 2013</a:t>
            </a:r>
            <a:endParaRPr lang="fr-FR" i="1" dirty="0"/>
          </a:p>
        </p:txBody>
      </p:sp>
      <p:pic>
        <p:nvPicPr>
          <p:cNvPr id="35842" name="Picture 2" descr="http://static.www.bmj.com/content/bmj/347/bmj.f4706/F2.large.jpg?width=800&amp;height=6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571612"/>
            <a:ext cx="8970433" cy="4513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fr-FR" b="1" dirty="0" smtClean="0"/>
              <a:t>« Prescription défensive »</a:t>
            </a:r>
            <a:endParaRPr lang="fr-FR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5929322" y="3714752"/>
            <a:ext cx="2955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Bishop TF, </a:t>
            </a:r>
            <a:r>
              <a:rPr lang="fr-FR" i="1" dirty="0" err="1" smtClean="0"/>
              <a:t>Arch</a:t>
            </a:r>
            <a:r>
              <a:rPr lang="fr-FR" i="1" dirty="0" smtClean="0"/>
              <a:t> Int Med, 2010</a:t>
            </a:r>
            <a:endParaRPr lang="fr-FR" i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28596" y="1600200"/>
            <a:ext cx="8229600" cy="4525963"/>
          </a:xfrm>
        </p:spPr>
        <p:txBody>
          <a:bodyPr/>
          <a:lstStyle/>
          <a:p>
            <a:r>
              <a:rPr lang="fr-FR" dirty="0" smtClean="0"/>
              <a:t>91% des médecins pensent qu’ils prescrivent en général plus d’examens que ce qui serait le minimum nécessaire</a:t>
            </a:r>
          </a:p>
          <a:p>
            <a:pPr>
              <a:buNone/>
            </a:pPr>
            <a:r>
              <a:rPr lang="fr-FR" dirty="0" smtClean="0"/>
              <a:t>	(43% des cas = imagerie)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Aux USA, 650 milliards par an…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Incidentalomes</a:t>
            </a:r>
            <a:endParaRPr lang="fr-FR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49"/>
            <a:ext cx="4143404" cy="4827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Malformation caverneuse cérébrale</a:t>
            </a:r>
            <a:endParaRPr lang="fr-FR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875" y="1214422"/>
            <a:ext cx="809625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4429124" y="6429396"/>
            <a:ext cx="4768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Al-Shahi Salman, </a:t>
            </a:r>
            <a:r>
              <a:rPr lang="fr-FR" i="1" dirty="0" err="1" smtClean="0"/>
              <a:t>Overdiagnosis</a:t>
            </a:r>
            <a:r>
              <a:rPr lang="fr-FR" i="1" dirty="0" smtClean="0"/>
              <a:t> </a:t>
            </a:r>
            <a:r>
              <a:rPr lang="fr-FR" i="1" dirty="0" err="1" smtClean="0"/>
              <a:t>Conference</a:t>
            </a:r>
            <a:r>
              <a:rPr lang="fr-FR" i="1" dirty="0" smtClean="0"/>
              <a:t> 2014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Ces fameuses prises de sang…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Fatigue, douleur abdominales, douleurs ostéo articulaires, modification de poids, prurit</a:t>
            </a:r>
          </a:p>
          <a:p>
            <a:r>
              <a:rPr lang="fr-FR" dirty="0" smtClean="0"/>
              <a:t>Examen clinique non contributif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173 prises de sang (bras contrôle)</a:t>
            </a:r>
          </a:p>
          <a:p>
            <a:r>
              <a:rPr lang="fr-FR" dirty="0" smtClean="0"/>
              <a:t>2 analyses « bilan réduit »; « bilan extensif »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043632" y="6357958"/>
            <a:ext cx="1957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Koch H, BJGP, 2009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5076497" cy="2428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509978"/>
            <a:ext cx="4987912" cy="234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5500694" y="500042"/>
            <a:ext cx="342902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► </a:t>
            </a:r>
            <a:r>
              <a:rPr lang="fr-FR" dirty="0" err="1" smtClean="0"/>
              <a:t>Alkaline</a:t>
            </a:r>
            <a:r>
              <a:rPr lang="fr-FR" dirty="0" smtClean="0"/>
              <a:t> phosphatase</a:t>
            </a:r>
          </a:p>
          <a:p>
            <a:r>
              <a:rPr lang="fr-FR" dirty="0" smtClean="0"/>
              <a:t>► Alanine </a:t>
            </a:r>
            <a:r>
              <a:rPr lang="fr-FR" dirty="0" err="1" smtClean="0"/>
              <a:t>aminotransferase</a:t>
            </a:r>
            <a:endParaRPr lang="fr-FR" dirty="0" smtClean="0"/>
          </a:p>
          <a:p>
            <a:r>
              <a:rPr lang="fr-FR" dirty="0" smtClean="0"/>
              <a:t>► </a:t>
            </a:r>
            <a:r>
              <a:rPr lang="fr-FR" dirty="0" err="1" smtClean="0"/>
              <a:t>Aspartate</a:t>
            </a:r>
            <a:r>
              <a:rPr lang="fr-FR" dirty="0" smtClean="0"/>
              <a:t> </a:t>
            </a:r>
            <a:r>
              <a:rPr lang="fr-FR" dirty="0" err="1" smtClean="0"/>
              <a:t>aminotransferase</a:t>
            </a:r>
            <a:endParaRPr lang="fr-FR" dirty="0" smtClean="0"/>
          </a:p>
          <a:p>
            <a:r>
              <a:rPr lang="fr-FR" dirty="0" smtClean="0"/>
              <a:t>► </a:t>
            </a:r>
            <a:r>
              <a:rPr lang="fr-FR" dirty="0" err="1" smtClean="0"/>
              <a:t>Carbohydrate</a:t>
            </a:r>
            <a:r>
              <a:rPr lang="fr-FR" dirty="0" smtClean="0"/>
              <a:t>-</a:t>
            </a:r>
            <a:r>
              <a:rPr lang="fr-FR" dirty="0" err="1" smtClean="0"/>
              <a:t>deficient</a:t>
            </a:r>
            <a:r>
              <a:rPr lang="fr-FR" dirty="0" smtClean="0"/>
              <a:t> </a:t>
            </a:r>
            <a:r>
              <a:rPr lang="fr-FR" dirty="0" err="1" smtClean="0"/>
              <a:t>transferrin</a:t>
            </a:r>
            <a:endParaRPr lang="fr-FR" dirty="0" smtClean="0"/>
          </a:p>
          <a:p>
            <a:r>
              <a:rPr lang="fr-FR" dirty="0" smtClean="0"/>
              <a:t>► </a:t>
            </a:r>
            <a:r>
              <a:rPr lang="fr-FR" dirty="0" err="1" smtClean="0"/>
              <a:t>Creatinin</a:t>
            </a:r>
            <a:endParaRPr lang="fr-FR" dirty="0" smtClean="0"/>
          </a:p>
          <a:p>
            <a:r>
              <a:rPr lang="fr-FR" dirty="0" smtClean="0"/>
              <a:t>► </a:t>
            </a:r>
            <a:r>
              <a:rPr lang="fr-FR" dirty="0" err="1" smtClean="0"/>
              <a:t>Differentiated</a:t>
            </a:r>
            <a:r>
              <a:rPr lang="fr-FR" dirty="0" smtClean="0"/>
              <a:t> </a:t>
            </a:r>
            <a:r>
              <a:rPr lang="fr-FR" dirty="0" err="1" smtClean="0"/>
              <a:t>leukocyte</a:t>
            </a:r>
            <a:r>
              <a:rPr lang="fr-FR" dirty="0" smtClean="0"/>
              <a:t> count</a:t>
            </a:r>
          </a:p>
          <a:p>
            <a:r>
              <a:rPr lang="fr-FR" dirty="0" smtClean="0"/>
              <a:t>► </a:t>
            </a:r>
            <a:r>
              <a:rPr lang="fr-FR" b="1" i="1" dirty="0" smtClean="0"/>
              <a:t>Erythrocyte </a:t>
            </a:r>
            <a:r>
              <a:rPr lang="fr-FR" b="1" i="1" dirty="0" err="1" smtClean="0"/>
              <a:t>sedimentation</a:t>
            </a:r>
            <a:r>
              <a:rPr lang="fr-FR" b="1" i="1" dirty="0" smtClean="0"/>
              <a:t> rate</a:t>
            </a:r>
          </a:p>
          <a:p>
            <a:r>
              <a:rPr lang="fr-FR" dirty="0" smtClean="0"/>
              <a:t>► </a:t>
            </a:r>
            <a:r>
              <a:rPr lang="fr-FR" dirty="0" err="1" smtClean="0"/>
              <a:t>Ferritin</a:t>
            </a:r>
            <a:endParaRPr lang="fr-FR" dirty="0" smtClean="0"/>
          </a:p>
          <a:p>
            <a:r>
              <a:rPr lang="fr-FR" dirty="0" smtClean="0"/>
              <a:t>► Gamma-</a:t>
            </a:r>
            <a:r>
              <a:rPr lang="fr-FR" dirty="0" err="1" smtClean="0"/>
              <a:t>glutamyl</a:t>
            </a:r>
            <a:r>
              <a:rPr lang="fr-FR" dirty="0" smtClean="0"/>
              <a:t> </a:t>
            </a:r>
            <a:r>
              <a:rPr lang="fr-FR" dirty="0" err="1" smtClean="0"/>
              <a:t>transferase</a:t>
            </a:r>
            <a:endParaRPr lang="fr-FR" dirty="0" smtClean="0"/>
          </a:p>
          <a:p>
            <a:r>
              <a:rPr lang="fr-FR" dirty="0" smtClean="0"/>
              <a:t>► Glucose</a:t>
            </a:r>
          </a:p>
          <a:p>
            <a:r>
              <a:rPr lang="fr-FR" dirty="0" smtClean="0"/>
              <a:t>►</a:t>
            </a:r>
            <a:r>
              <a:rPr lang="fr-FR" b="1" dirty="0" smtClean="0"/>
              <a:t> </a:t>
            </a:r>
            <a:r>
              <a:rPr lang="fr-FR" b="1" i="1" dirty="0" err="1" smtClean="0"/>
              <a:t>Haemoglobin</a:t>
            </a:r>
            <a:endParaRPr lang="fr-FR" b="1" i="1" dirty="0" smtClean="0"/>
          </a:p>
          <a:p>
            <a:r>
              <a:rPr lang="fr-FR" dirty="0" smtClean="0"/>
              <a:t>► Potassium</a:t>
            </a:r>
          </a:p>
          <a:p>
            <a:r>
              <a:rPr lang="fr-FR" dirty="0" smtClean="0"/>
              <a:t>► Lactate </a:t>
            </a:r>
            <a:r>
              <a:rPr lang="fr-FR" dirty="0" err="1" smtClean="0"/>
              <a:t>dehydrogenase</a:t>
            </a:r>
            <a:endParaRPr lang="fr-FR" dirty="0" smtClean="0"/>
          </a:p>
          <a:p>
            <a:r>
              <a:rPr lang="fr-FR" dirty="0" smtClean="0"/>
              <a:t>► </a:t>
            </a:r>
            <a:r>
              <a:rPr lang="fr-FR" dirty="0" err="1" smtClean="0"/>
              <a:t>Leukocyte</a:t>
            </a:r>
            <a:r>
              <a:rPr lang="fr-FR" dirty="0" smtClean="0"/>
              <a:t> count</a:t>
            </a:r>
          </a:p>
          <a:p>
            <a:r>
              <a:rPr lang="fr-FR" dirty="0" smtClean="0"/>
              <a:t>► </a:t>
            </a:r>
            <a:r>
              <a:rPr lang="fr-FR" dirty="0" err="1" smtClean="0"/>
              <a:t>Monosticon</a:t>
            </a:r>
            <a:endParaRPr lang="fr-FR" dirty="0" smtClean="0"/>
          </a:p>
          <a:p>
            <a:r>
              <a:rPr lang="fr-FR" dirty="0" smtClean="0"/>
              <a:t>► </a:t>
            </a:r>
            <a:r>
              <a:rPr lang="fr-FR" b="1" i="1" dirty="0" err="1" smtClean="0"/>
              <a:t>Thyroid</a:t>
            </a:r>
            <a:r>
              <a:rPr lang="fr-FR" b="1" i="1" dirty="0" smtClean="0"/>
              <a:t>-</a:t>
            </a:r>
            <a:r>
              <a:rPr lang="fr-FR" b="1" i="1" dirty="0" err="1" smtClean="0"/>
              <a:t>stimulating</a:t>
            </a:r>
            <a:r>
              <a:rPr lang="fr-FR" b="1" i="1" dirty="0" smtClean="0"/>
              <a:t> hormone</a:t>
            </a:r>
          </a:p>
          <a:p>
            <a:r>
              <a:rPr lang="fr-FR" dirty="0" smtClean="0"/>
              <a:t>► </a:t>
            </a:r>
            <a:r>
              <a:rPr lang="fr-FR" dirty="0" err="1" smtClean="0"/>
              <a:t>Transferrin</a:t>
            </a:r>
            <a:r>
              <a:rPr lang="fr-FR" dirty="0" smtClean="0"/>
              <a:t> saturation</a:t>
            </a:r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043632" y="6357958"/>
            <a:ext cx="1957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Koch H, BJGP, 2009</a:t>
            </a:r>
            <a:endParaRPr lang="fr-FR" i="1" dirty="0"/>
          </a:p>
        </p:txBody>
      </p:sp>
      <p:sp>
        <p:nvSpPr>
          <p:cNvPr id="8" name="Ellipse 7"/>
          <p:cNvSpPr/>
          <p:nvPr/>
        </p:nvSpPr>
        <p:spPr>
          <a:xfrm>
            <a:off x="3428992" y="928670"/>
            <a:ext cx="928694" cy="714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3500430" y="4214818"/>
            <a:ext cx="928694" cy="714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Pression du patient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60557"/>
            <a:ext cx="8229600" cy="4525963"/>
          </a:xfrm>
        </p:spPr>
        <p:txBody>
          <a:bodyPr/>
          <a:lstStyle/>
          <a:p>
            <a:r>
              <a:rPr lang="fr-FR" dirty="0" smtClean="0"/>
              <a:t>« Mes problèmes reviennent régulièrement, il doit y avoir quelque chose derrière ça »</a:t>
            </a:r>
          </a:p>
          <a:p>
            <a:r>
              <a:rPr lang="fr-FR" dirty="0" smtClean="0"/>
              <a:t>« J’aimerais faire un test pour savoir si j’ai une maladie (faire des tests pour toutes les maladies possibles)»</a:t>
            </a:r>
          </a:p>
          <a:p>
            <a:r>
              <a:rPr lang="fr-FR" dirty="0" smtClean="0"/>
              <a:t>« Les examens permettent d’éliminer formellement telle ou telle maladie »</a:t>
            </a:r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251908" y="6357958"/>
            <a:ext cx="3606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Van </a:t>
            </a:r>
            <a:r>
              <a:rPr lang="fr-FR" i="1" dirty="0" err="1" smtClean="0"/>
              <a:t>Bokhoven</a:t>
            </a:r>
            <a:r>
              <a:rPr lang="fr-FR" i="1" dirty="0" smtClean="0"/>
              <a:t>, BMC </a:t>
            </a:r>
            <a:r>
              <a:rPr lang="fr-FR" i="1" dirty="0" err="1" smtClean="0"/>
              <a:t>fam</a:t>
            </a:r>
            <a:r>
              <a:rPr lang="fr-FR" i="1" dirty="0" smtClean="0"/>
              <a:t> </a:t>
            </a:r>
            <a:r>
              <a:rPr lang="fr-FR" i="1" dirty="0" err="1" smtClean="0"/>
              <a:t>Pract</a:t>
            </a:r>
            <a:r>
              <a:rPr lang="fr-FR" i="1" dirty="0" smtClean="0"/>
              <a:t>, 2006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214974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Dans cette étude, les patients attendaient beaucoup des examens:</a:t>
            </a:r>
          </a:p>
          <a:p>
            <a:pPr lvl="1"/>
            <a:r>
              <a:rPr lang="fr-FR" dirty="0" smtClean="0"/>
              <a:t>Permettre de garantir qu’ils sont en bonne santé</a:t>
            </a:r>
          </a:p>
          <a:p>
            <a:pPr lvl="1"/>
            <a:r>
              <a:rPr lang="fr-FR" dirty="0" smtClean="0"/>
              <a:t>Permettre de dépister des maladies à un stade précoce</a:t>
            </a:r>
          </a:p>
          <a:p>
            <a:pPr lvl="1"/>
            <a:r>
              <a:rPr lang="fr-FR" dirty="0" smtClean="0"/>
              <a:t>Permettre d’avancer quand “le docteur ne sait pas”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Leurs attentes sont influencées par leur expériences passées, par les medias, par leur environnement…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251908" y="6357958"/>
            <a:ext cx="3606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Van </a:t>
            </a:r>
            <a:r>
              <a:rPr lang="fr-FR" i="1" dirty="0" err="1" smtClean="0"/>
              <a:t>Bokhoven</a:t>
            </a:r>
            <a:r>
              <a:rPr lang="fr-FR" i="1" dirty="0" smtClean="0"/>
              <a:t>, BMC </a:t>
            </a:r>
            <a:r>
              <a:rPr lang="fr-FR" i="1" dirty="0" err="1" smtClean="0"/>
              <a:t>fam</a:t>
            </a:r>
            <a:r>
              <a:rPr lang="fr-FR" i="1" dirty="0" smtClean="0"/>
              <a:t> </a:t>
            </a:r>
            <a:r>
              <a:rPr lang="fr-FR" i="1" dirty="0" err="1" smtClean="0"/>
              <a:t>Pract</a:t>
            </a:r>
            <a:r>
              <a:rPr lang="fr-FR" i="1" dirty="0" smtClean="0"/>
              <a:t>, 2006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Education du médecin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31995"/>
            <a:ext cx="8229600" cy="4525963"/>
          </a:xfrm>
        </p:spPr>
        <p:txBody>
          <a:bodyPr>
            <a:normAutofit/>
          </a:bodyPr>
          <a:lstStyle/>
          <a:p>
            <a:r>
              <a:rPr lang="fr-FR" dirty="0" smtClean="0"/>
              <a:t>Aversion de l’incertitude</a:t>
            </a:r>
          </a:p>
          <a:p>
            <a:r>
              <a:rPr lang="fr-FR" dirty="0" smtClean="0"/>
              <a:t>Surmédicalisation</a:t>
            </a:r>
          </a:p>
          <a:p>
            <a:endParaRPr lang="fr-FR" dirty="0" smtClean="0"/>
          </a:p>
          <a:p>
            <a:r>
              <a:rPr lang="fr-FR" dirty="0" smtClean="0"/>
              <a:t>Le bon étudiant est celui qui sait « tout » plutôt que celui qui sait intelligemment</a:t>
            </a:r>
          </a:p>
          <a:p>
            <a:pPr lvl="1"/>
            <a:r>
              <a:rPr lang="fr-FR" dirty="0" smtClean="0"/>
              <a:t>Incitation à tout chercher, de manière exhaustive</a:t>
            </a:r>
          </a:p>
          <a:p>
            <a:pPr fontAlgn="base">
              <a:buNone/>
            </a:pPr>
            <a:endParaRPr lang="en-US" dirty="0" smtClean="0"/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589574" y="5488560"/>
            <a:ext cx="2197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/>
              <a:t>Holman</a:t>
            </a:r>
            <a:r>
              <a:rPr lang="fr-FR" i="1" dirty="0" smtClean="0"/>
              <a:t>, JAMA, 2004 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Disease</a:t>
            </a:r>
            <a:r>
              <a:rPr lang="fr-FR" b="1" dirty="0" smtClean="0"/>
              <a:t> </a:t>
            </a:r>
            <a:r>
              <a:rPr lang="fr-FR" b="1" dirty="0" err="1" smtClean="0"/>
              <a:t>mongering</a:t>
            </a:r>
            <a:r>
              <a:rPr lang="fr-FR" b="1" dirty="0" smtClean="0"/>
              <a:t>…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« Les sciences médicales ont fait de tels progrès qu’il est presque difficile désormais de trouver un être humain en bonne santé »</a:t>
            </a:r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572264" y="4425743"/>
            <a:ext cx="21900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Aldous Huxley</a:t>
            </a:r>
          </a:p>
          <a:p>
            <a:r>
              <a:rPr lang="fr-FR" i="1" dirty="0" smtClean="0"/>
              <a:t>(écrivain britannique)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14744" y="274638"/>
            <a:ext cx="4972056" cy="1143000"/>
          </a:xfrm>
        </p:spPr>
        <p:txBody>
          <a:bodyPr/>
          <a:lstStyle/>
          <a:p>
            <a:r>
              <a:rPr lang="fr-FR" dirty="0" smtClean="0"/>
              <a:t>Pré diabète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7043632" y="6357958"/>
            <a:ext cx="1880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/>
              <a:t>Yudkin</a:t>
            </a:r>
            <a:r>
              <a:rPr lang="fr-FR" i="1" dirty="0" smtClean="0"/>
              <a:t>, BMJ, 2014</a:t>
            </a:r>
            <a:endParaRPr lang="fr-FR" i="1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6283" y="3486305"/>
            <a:ext cx="5384873" cy="2585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52"/>
            <a:ext cx="3500430" cy="6619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Prévention de l’évolution du pré-diabète vers le diabète </a:t>
            </a:r>
            <a:endParaRPr lang="fr-FR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06" y="1785926"/>
            <a:ext cx="491709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000240"/>
            <a:ext cx="4113231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6315036" y="6357958"/>
            <a:ext cx="2448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/>
              <a:t>Tuomilehto</a:t>
            </a:r>
            <a:r>
              <a:rPr lang="fr-FR" i="1" dirty="0" smtClean="0"/>
              <a:t>, </a:t>
            </a:r>
            <a:r>
              <a:rPr lang="fr-FR" i="1" dirty="0" smtClean="0"/>
              <a:t>N</a:t>
            </a:r>
            <a:r>
              <a:rPr lang="fr-FR" i="1" dirty="0" smtClean="0"/>
              <a:t>EJM</a:t>
            </a:r>
            <a:r>
              <a:rPr lang="fr-FR" i="1" dirty="0" smtClean="0"/>
              <a:t>, 2010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9113" y="519113"/>
            <a:ext cx="8105775" cy="581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538" y="671513"/>
            <a:ext cx="8924925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Comment adapter « les règles » aux patients 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60390"/>
            <a:ext cx="3971924" cy="158272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Quand on a une seule maladie, c’est déjà compliqué…</a:t>
            </a:r>
            <a:endParaRPr lang="fr-FR" dirty="0"/>
          </a:p>
        </p:txBody>
      </p:sp>
      <p:pic>
        <p:nvPicPr>
          <p:cNvPr id="4" name="Image 3" descr="schema_resume_parcours_de_soins_bpc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7789" y="0"/>
            <a:ext cx="484621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57200" y="428612"/>
            <a:ext cx="8229600" cy="135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 quand on en a plusieurs…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Des recommandations qui ne prennent pas en compte la multimorbidité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57200" y="2474937"/>
            <a:ext cx="8229600" cy="2740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Une patiente de 79 ans souffrant d’arthrose, d’ostéoporose, de diabète de type 2, de BPCO et d’hypertension, devrait prendre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 médicaments différents à 5 moments de la journée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6715140" y="5345129"/>
            <a:ext cx="22431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i="1" dirty="0">
                <a:latin typeface="Calibri" pitchFamily="34" charset="0"/>
              </a:rPr>
              <a:t>Boyd CM, JAMA, 2005</a:t>
            </a:r>
            <a:endParaRPr lang="fr-FR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conséquences</a:t>
            </a:r>
            <a:br>
              <a:rPr lang="fr-FR" dirty="0" smtClean="0"/>
            </a:br>
            <a:endParaRPr lang="fr-F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1071546"/>
            <a:ext cx="5143536" cy="5306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512" y="1357298"/>
            <a:ext cx="3463794" cy="3240360"/>
          </a:xfrm>
        </p:spPr>
        <p:txBody>
          <a:bodyPr>
            <a:normAutofit lnSpcReduction="10000"/>
          </a:bodyPr>
          <a:lstStyle/>
          <a:p>
            <a:endParaRPr lang="en-GB" sz="2000" dirty="0" smtClean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GB" sz="2000" b="1" dirty="0" smtClean="0">
                <a:solidFill>
                  <a:srgbClr val="000000"/>
                </a:solidFill>
              </a:rPr>
              <a:t>Hypertension + </a:t>
            </a:r>
            <a:r>
              <a:rPr lang="en-GB" sz="2000" b="1" dirty="0" err="1" smtClean="0">
                <a:solidFill>
                  <a:srgbClr val="000000"/>
                </a:solidFill>
              </a:rPr>
              <a:t>Gonarthrose</a:t>
            </a:r>
            <a:r>
              <a:rPr lang="en-GB" sz="2000" b="1" dirty="0" smtClean="0">
                <a:solidFill>
                  <a:srgbClr val="000000"/>
                </a:solidFill>
              </a:rPr>
              <a:t> + </a:t>
            </a:r>
            <a:r>
              <a:rPr lang="en-GB" sz="2000" b="1" dirty="0" err="1" smtClean="0">
                <a:solidFill>
                  <a:srgbClr val="000000"/>
                </a:solidFill>
              </a:rPr>
              <a:t>Diabète</a:t>
            </a:r>
            <a:endParaRPr lang="en-GB" sz="2000" b="1" dirty="0" smtClean="0">
              <a:solidFill>
                <a:srgbClr val="000000"/>
              </a:solidFill>
            </a:endParaRPr>
          </a:p>
          <a:p>
            <a:endParaRPr lang="en-GB" sz="2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rgbClr val="000000"/>
                </a:solidFill>
              </a:rPr>
              <a:t>Total de 56,6 h/m</a:t>
            </a:r>
          </a:p>
          <a:p>
            <a:r>
              <a:rPr lang="en-GB" sz="2000" dirty="0" err="1" smtClean="0">
                <a:solidFill>
                  <a:srgbClr val="000000"/>
                </a:solidFill>
              </a:rPr>
              <a:t>Ttt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pharmaco</a:t>
            </a:r>
            <a:r>
              <a:rPr lang="en-GB" sz="2000" dirty="0" smtClean="0">
                <a:solidFill>
                  <a:srgbClr val="000000"/>
                </a:solidFill>
              </a:rPr>
              <a:t>: 11,9 h/m</a:t>
            </a:r>
          </a:p>
          <a:p>
            <a:r>
              <a:rPr lang="en-GB" sz="2000" dirty="0" err="1" smtClean="0">
                <a:solidFill>
                  <a:srgbClr val="000000"/>
                </a:solidFill>
              </a:rPr>
              <a:t>Ttt</a:t>
            </a:r>
            <a:r>
              <a:rPr lang="en-GB" sz="2000" dirty="0" smtClean="0">
                <a:solidFill>
                  <a:srgbClr val="000000"/>
                </a:solidFill>
              </a:rPr>
              <a:t> non </a:t>
            </a:r>
            <a:r>
              <a:rPr lang="en-GB" sz="2000" dirty="0" err="1" smtClean="0">
                <a:solidFill>
                  <a:srgbClr val="000000"/>
                </a:solidFill>
              </a:rPr>
              <a:t>supervisé</a:t>
            </a:r>
            <a:r>
              <a:rPr lang="en-GB" sz="2000" dirty="0" smtClean="0">
                <a:solidFill>
                  <a:srgbClr val="000000"/>
                </a:solidFill>
              </a:rPr>
              <a:t>: 38,5 h/m</a:t>
            </a:r>
          </a:p>
          <a:p>
            <a:r>
              <a:rPr lang="en-GB" sz="2000" dirty="0" err="1" smtClean="0">
                <a:solidFill>
                  <a:srgbClr val="000000"/>
                </a:solidFill>
              </a:rPr>
              <a:t>Ttt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supervisé</a:t>
            </a:r>
            <a:r>
              <a:rPr lang="en-GB" sz="2000" dirty="0" smtClean="0">
                <a:solidFill>
                  <a:srgbClr val="000000"/>
                </a:solidFill>
              </a:rPr>
              <a:t>: 0,7 h/m</a:t>
            </a:r>
          </a:p>
          <a:p>
            <a:r>
              <a:rPr lang="en-GB" sz="2000" dirty="0" err="1" smtClean="0">
                <a:solidFill>
                  <a:srgbClr val="000000"/>
                </a:solidFill>
              </a:rPr>
              <a:t>Suivi</a:t>
            </a:r>
            <a:r>
              <a:rPr lang="en-GB" sz="2000" dirty="0" smtClean="0">
                <a:solidFill>
                  <a:srgbClr val="000000"/>
                </a:solidFill>
              </a:rPr>
              <a:t>: 5,5 h/m</a:t>
            </a:r>
          </a:p>
          <a:p>
            <a:pPr>
              <a:buNone/>
            </a:pPr>
            <a:endParaRPr lang="en-GB" dirty="0" smtClean="0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5188232"/>
            <a:ext cx="3429023" cy="1121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5875877" y="6429396"/>
            <a:ext cx="4196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 smtClean="0"/>
              <a:t>Buffel</a:t>
            </a:r>
            <a:r>
              <a:rPr lang="fr-FR" i="1" dirty="0" smtClean="0"/>
              <a:t> de </a:t>
            </a:r>
            <a:r>
              <a:rPr lang="fr-FR" i="1" dirty="0" err="1" smtClean="0"/>
              <a:t>Vaure</a:t>
            </a:r>
            <a:r>
              <a:rPr lang="fr-FR" i="1" dirty="0" smtClean="0"/>
              <a:t> C, soumis, 2015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62775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uée 3"/>
          <p:cNvSpPr/>
          <p:nvPr/>
        </p:nvSpPr>
        <p:spPr>
          <a:xfrm>
            <a:off x="5352291" y="3240172"/>
            <a:ext cx="3023075" cy="3187246"/>
          </a:xfrm>
          <a:prstGeom prst="donut">
            <a:avLst>
              <a:gd name="adj" fmla="val 15411"/>
            </a:avLst>
          </a:prstGeom>
          <a:gradFill>
            <a:gsLst>
              <a:gs pos="8000">
                <a:srgbClr val="660066"/>
              </a:gs>
              <a:gs pos="28000">
                <a:schemeClr val="accent5">
                  <a:lumMod val="75000"/>
                </a:schemeClr>
              </a:gs>
              <a:gs pos="47000">
                <a:srgbClr val="CCFFCC"/>
              </a:gs>
              <a:gs pos="64000">
                <a:srgbClr val="FFFF00"/>
              </a:gs>
              <a:gs pos="83000">
                <a:srgbClr val="FF6600"/>
              </a:gs>
              <a:gs pos="98000">
                <a:schemeClr val="accent2">
                  <a:lumMod val="75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064064" y="4216973"/>
            <a:ext cx="155538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/>
              <a:t>« </a:t>
            </a:r>
            <a:r>
              <a:rPr lang="fr-FR" sz="2400" b="1" dirty="0" err="1" smtClean="0"/>
              <a:t>Ordering</a:t>
            </a:r>
            <a:endParaRPr lang="fr-FR" sz="2400" b="1" dirty="0"/>
          </a:p>
          <a:p>
            <a:pPr algn="ctr"/>
            <a:r>
              <a:rPr lang="fr-FR" sz="2400" b="1" dirty="0" smtClean="0"/>
              <a:t>the</a:t>
            </a:r>
          </a:p>
          <a:p>
            <a:pPr algn="ctr"/>
            <a:r>
              <a:rPr lang="fr-FR" sz="2400" b="1" dirty="0" smtClean="0"/>
              <a:t>Chaos » </a:t>
            </a:r>
            <a:r>
              <a:rPr lang="fr-FR" sz="2400" b="1" baseline="30000" dirty="0" smtClean="0"/>
              <a:t>(1)</a:t>
            </a:r>
            <a:endParaRPr lang="fr-FR" sz="2400" b="1" baseline="30000" dirty="0"/>
          </a:p>
        </p:txBody>
      </p:sp>
      <p:grpSp>
        <p:nvGrpSpPr>
          <p:cNvPr id="3" name="Grouper 5"/>
          <p:cNvGrpSpPr/>
          <p:nvPr/>
        </p:nvGrpSpPr>
        <p:grpSpPr>
          <a:xfrm>
            <a:off x="27054" y="1281168"/>
            <a:ext cx="5704273" cy="3816073"/>
            <a:chOff x="45345" y="542504"/>
            <a:chExt cx="5704273" cy="3816073"/>
          </a:xfrm>
        </p:grpSpPr>
        <p:sp>
          <p:nvSpPr>
            <p:cNvPr id="8" name="Arc plein 7"/>
            <p:cNvSpPr/>
            <p:nvPr/>
          </p:nvSpPr>
          <p:spPr>
            <a:xfrm rot="6137260">
              <a:off x="-272741" y="1923475"/>
              <a:ext cx="1812251" cy="711283"/>
            </a:xfrm>
            <a:prstGeom prst="blockArc">
              <a:avLst>
                <a:gd name="adj1" fmla="val 10593250"/>
                <a:gd name="adj2" fmla="val 0"/>
                <a:gd name="adj3" fmla="val 25000"/>
              </a:avLst>
            </a:prstGeom>
            <a:solidFill>
              <a:srgbClr val="660066"/>
            </a:solidFill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45345" y="2133698"/>
              <a:ext cx="18482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Recommandation</a:t>
              </a:r>
            </a:p>
            <a:p>
              <a:r>
                <a:rPr lang="fr-FR" dirty="0" smtClean="0"/>
                <a:t> x</a:t>
              </a:r>
              <a:endParaRPr lang="fr-FR" dirty="0"/>
            </a:p>
          </p:txBody>
        </p:sp>
        <p:grpSp>
          <p:nvGrpSpPr>
            <p:cNvPr id="5" name="Grouper 4"/>
            <p:cNvGrpSpPr/>
            <p:nvPr/>
          </p:nvGrpSpPr>
          <p:grpSpPr>
            <a:xfrm>
              <a:off x="633384" y="542504"/>
              <a:ext cx="5116234" cy="3816073"/>
              <a:chOff x="633384" y="542504"/>
              <a:chExt cx="5116234" cy="3816073"/>
            </a:xfrm>
          </p:grpSpPr>
          <p:sp>
            <p:nvSpPr>
              <p:cNvPr id="13" name="ZoneTexte 12"/>
              <p:cNvSpPr txBox="1"/>
              <p:nvPr/>
            </p:nvSpPr>
            <p:spPr>
              <a:xfrm>
                <a:off x="3732156" y="1949032"/>
                <a:ext cx="20174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Recommandation 2</a:t>
                </a:r>
                <a:endParaRPr lang="fr-FR" dirty="0"/>
              </a:p>
            </p:txBody>
          </p:sp>
          <p:grpSp>
            <p:nvGrpSpPr>
              <p:cNvPr id="6" name="Grouper 2"/>
              <p:cNvGrpSpPr/>
              <p:nvPr/>
            </p:nvGrpSpPr>
            <p:grpSpPr>
              <a:xfrm>
                <a:off x="633384" y="542504"/>
                <a:ext cx="4045331" cy="3816073"/>
                <a:chOff x="633384" y="542504"/>
                <a:chExt cx="4045331" cy="3816073"/>
              </a:xfrm>
            </p:grpSpPr>
            <p:sp>
              <p:nvSpPr>
                <p:cNvPr id="7" name="Arc plein 6"/>
                <p:cNvSpPr/>
                <p:nvPr/>
              </p:nvSpPr>
              <p:spPr>
                <a:xfrm>
                  <a:off x="1400429" y="911836"/>
                  <a:ext cx="1796276" cy="1112058"/>
                </a:xfrm>
                <a:prstGeom prst="blockArc">
                  <a:avLst/>
                </a:prstGeom>
                <a:solidFill>
                  <a:srgbClr val="FF6600"/>
                </a:solidFill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" name="Arc plein 8"/>
                <p:cNvSpPr/>
                <p:nvPr/>
              </p:nvSpPr>
              <p:spPr>
                <a:xfrm rot="11946857">
                  <a:off x="855491" y="2372407"/>
                  <a:ext cx="1938390" cy="1682929"/>
                </a:xfrm>
                <a:prstGeom prst="blockArc">
                  <a:avLst>
                    <a:gd name="adj1" fmla="val 11166258"/>
                    <a:gd name="adj2" fmla="val 20354199"/>
                    <a:gd name="adj3" fmla="val 21578"/>
                  </a:avLst>
                </a:prstGeom>
                <a:solidFill>
                  <a:schemeClr val="accent5">
                    <a:lumMod val="75000"/>
                  </a:schemeClr>
                </a:solidFill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" name="Arc plein 9"/>
                <p:cNvSpPr/>
                <p:nvPr/>
              </p:nvSpPr>
              <p:spPr>
                <a:xfrm rot="6427025">
                  <a:off x="2681180" y="1734718"/>
                  <a:ext cx="1031049" cy="803008"/>
                </a:xfrm>
                <a:prstGeom prst="blockArc">
                  <a:avLst/>
                </a:prstGeom>
                <a:solidFill>
                  <a:srgbClr val="FFFF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Arc plein 10"/>
                <p:cNvSpPr/>
                <p:nvPr/>
              </p:nvSpPr>
              <p:spPr>
                <a:xfrm rot="7896966">
                  <a:off x="2020940" y="2620931"/>
                  <a:ext cx="1796276" cy="1112058"/>
                </a:xfrm>
                <a:prstGeom prst="blockArc">
                  <a:avLst/>
                </a:prstGeom>
                <a:solidFill>
                  <a:srgbClr val="CCFFCC"/>
                </a:solidFill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" name="ZoneTexte 11"/>
                <p:cNvSpPr txBox="1"/>
                <p:nvPr/>
              </p:nvSpPr>
              <p:spPr>
                <a:xfrm>
                  <a:off x="1579476" y="542504"/>
                  <a:ext cx="20174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 smtClean="0"/>
                    <a:t>Recommandation 1</a:t>
                  </a:r>
                  <a:endParaRPr lang="fr-FR" dirty="0"/>
                </a:p>
              </p:txBody>
            </p:sp>
            <p:sp>
              <p:nvSpPr>
                <p:cNvPr id="14" name="ZoneTexte 13"/>
                <p:cNvSpPr txBox="1"/>
                <p:nvPr/>
              </p:nvSpPr>
              <p:spPr>
                <a:xfrm>
                  <a:off x="2661253" y="3989245"/>
                  <a:ext cx="20174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 smtClean="0"/>
                    <a:t>Recommandation 3</a:t>
                  </a:r>
                  <a:endParaRPr lang="fr-FR" dirty="0"/>
                </a:p>
              </p:txBody>
            </p:sp>
            <p:sp>
              <p:nvSpPr>
                <p:cNvPr id="15" name="ZoneTexte 14"/>
                <p:cNvSpPr txBox="1"/>
                <p:nvPr/>
              </p:nvSpPr>
              <p:spPr>
                <a:xfrm>
                  <a:off x="633384" y="3956979"/>
                  <a:ext cx="201850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 smtClean="0"/>
                    <a:t>Recommandation 4</a:t>
                  </a:r>
                  <a:endParaRPr lang="fr-FR" dirty="0"/>
                </a:p>
              </p:txBody>
            </p:sp>
            <p:pic>
              <p:nvPicPr>
                <p:cNvPr id="18" name="Image 17" descr="think.gif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84741" y="1318061"/>
                  <a:ext cx="966154" cy="2070329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19" name="Flèche vers la droite 18"/>
          <p:cNvSpPr/>
          <p:nvPr/>
        </p:nvSpPr>
        <p:spPr>
          <a:xfrm rot="1788436">
            <a:off x="4074201" y="3589772"/>
            <a:ext cx="1070903" cy="933739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633384" y="5781087"/>
            <a:ext cx="2454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Both"/>
            </a:pPr>
            <a:r>
              <a:rPr lang="fr-FR" dirty="0" smtClean="0"/>
              <a:t>Wallace E. </a:t>
            </a:r>
            <a:r>
              <a:rPr lang="fr-FR" i="1" dirty="0"/>
              <a:t>BMJ </a:t>
            </a:r>
            <a:r>
              <a:rPr lang="fr-FR" dirty="0" smtClean="0"/>
              <a:t>2015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20" name="Titre 1"/>
          <p:cNvSpPr txBox="1">
            <a:spLocks/>
          </p:cNvSpPr>
          <p:nvPr/>
        </p:nvSpPr>
        <p:spPr>
          <a:xfrm>
            <a:off x="271490" y="1381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   </a:t>
            </a:r>
            <a:r>
              <a:rPr lang="fr-FR" b="1" dirty="0" smtClean="0"/>
              <a:t>Quelle prise en charge?</a:t>
            </a:r>
            <a:br>
              <a:rPr lang="fr-FR" b="1" dirty="0" smtClean="0"/>
            </a:b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xmlns="" val="134234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Il faut prioriser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En fonction de l’efficacité</a:t>
            </a:r>
          </a:p>
          <a:p>
            <a:endParaRPr lang="fr-FR" dirty="0" smtClean="0"/>
          </a:p>
          <a:p>
            <a:r>
              <a:rPr lang="fr-FR" dirty="0" smtClean="0"/>
              <a:t>En fonction des contraintes et/ou effets secondaires que cela implique</a:t>
            </a:r>
          </a:p>
          <a:p>
            <a:endParaRPr lang="fr-FR" dirty="0" smtClean="0"/>
          </a:p>
          <a:p>
            <a:r>
              <a:rPr lang="fr-FR" dirty="0" smtClean="0"/>
              <a:t>Objectifs patients / médecin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tagiaire\Downloads\ovidweb.tiff"/>
          <p:cNvPicPr>
            <a:picLocks noChangeAspect="1" noChangeArrowheads="1"/>
          </p:cNvPicPr>
          <p:nvPr/>
        </p:nvPicPr>
        <p:blipFill>
          <a:blip r:embed="rId2"/>
          <a:srcRect b="38761"/>
          <a:stretch>
            <a:fillRect/>
          </a:stretch>
        </p:blipFill>
        <p:spPr bwMode="auto">
          <a:xfrm>
            <a:off x="156194" y="214290"/>
            <a:ext cx="8630648" cy="578645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143636" y="285728"/>
            <a:ext cx="571504" cy="578647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6715140" y="6273823"/>
            <a:ext cx="21219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i="1" dirty="0" smtClean="0">
                <a:latin typeface="Calibri" pitchFamily="34" charset="0"/>
              </a:rPr>
              <a:t>Woolf S, JAMA, 1999</a:t>
            </a:r>
            <a:endParaRPr lang="fr-FR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L’efficacité d’une intervention dépend du pronostic du patient</a:t>
            </a:r>
            <a:endParaRPr lang="fr-F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397466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879179" y="1740747"/>
            <a:ext cx="7479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/>
              <a:t>Risque de cécité, à vie, d’un patient diabétique de type 2 </a:t>
            </a:r>
          </a:p>
          <a:p>
            <a:pPr algn="ctr"/>
            <a:r>
              <a:rPr lang="fr-FR" sz="2400" b="1" dirty="0" smtClean="0"/>
              <a:t>en fonction de l’HbA1C</a:t>
            </a:r>
            <a:endParaRPr lang="fr-FR" sz="24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Plus on fait de choses et moins on sait ce que l’on fait…</a:t>
            </a:r>
            <a:endParaRPr lang="fr-FR" b="1" dirty="0"/>
          </a:p>
        </p:txBody>
      </p:sp>
      <p:pic>
        <p:nvPicPr>
          <p:cNvPr id="2050" name="Picture 2" descr="http://static.www.bmj.com/content/bmj/350/bmj.h949/F2.large.jpg?width=800&amp;height=6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785926"/>
            <a:ext cx="9064550" cy="4071966"/>
          </a:xfrm>
          <a:prstGeom prst="rect">
            <a:avLst/>
          </a:prstGeom>
          <a:noFill/>
        </p:spPr>
      </p:pic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6715140" y="6273823"/>
            <a:ext cx="22190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i="1" dirty="0" err="1" smtClean="0">
                <a:latin typeface="Calibri" pitchFamily="34" charset="0"/>
              </a:rPr>
              <a:t>Dumbreck</a:t>
            </a:r>
            <a:r>
              <a:rPr lang="fr-FR" i="1" dirty="0" smtClean="0">
                <a:latin typeface="Calibri" pitchFamily="34" charset="0"/>
              </a:rPr>
              <a:t>, BMJ, 2015</a:t>
            </a:r>
            <a:endParaRPr lang="fr-FR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Adapter aux capacités du patient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143404"/>
          </a:xfrm>
        </p:spPr>
        <p:txBody>
          <a:bodyPr/>
          <a:lstStyle/>
          <a:p>
            <a:r>
              <a:rPr lang="fr-FR" dirty="0" smtClean="0"/>
              <a:t>Observance</a:t>
            </a:r>
          </a:p>
          <a:p>
            <a:endParaRPr lang="fr-FR" dirty="0" smtClean="0"/>
          </a:p>
          <a:p>
            <a:r>
              <a:rPr lang="fr-FR" dirty="0" smtClean="0"/>
              <a:t>Entourage/Travail/vie sociale/familiale</a:t>
            </a:r>
          </a:p>
          <a:p>
            <a:endParaRPr lang="fr-FR" dirty="0" smtClean="0"/>
          </a:p>
          <a:p>
            <a:r>
              <a:rPr lang="fr-FR" dirty="0" smtClean="0"/>
              <a:t>Préférences</a:t>
            </a:r>
            <a:endParaRPr lang="fr-F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Savoir </a:t>
            </a:r>
            <a:r>
              <a:rPr lang="fr-FR" b="1" dirty="0" err="1" smtClean="0"/>
              <a:t>déprescrire</a:t>
            </a:r>
            <a:endParaRPr lang="fr-FR" b="1" dirty="0"/>
          </a:p>
        </p:txBody>
      </p:sp>
      <p:pic>
        <p:nvPicPr>
          <p:cNvPr id="50178" name="Picture 2" descr="Image not availa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44" y="2071678"/>
            <a:ext cx="9079756" cy="3500461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6215074" y="6215082"/>
            <a:ext cx="2675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Scott, JAMA Int Med, 2015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14628"/>
            <a:ext cx="8229600" cy="1143000"/>
          </a:xfrm>
        </p:spPr>
        <p:txBody>
          <a:bodyPr/>
          <a:lstStyle/>
          <a:p>
            <a:r>
              <a:rPr lang="fr-FR" b="1" dirty="0" smtClean="0"/>
              <a:t>Repenser nos organisations ?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Minimally</a:t>
            </a:r>
            <a:r>
              <a:rPr lang="fr-FR" b="1" dirty="0" smtClean="0"/>
              <a:t> Disruptive Medicine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Médecine efficace</a:t>
            </a:r>
          </a:p>
          <a:p>
            <a:r>
              <a:rPr lang="fr-FR" dirty="0" smtClean="0"/>
              <a:t>Adaptée au contexte des patients</a:t>
            </a:r>
          </a:p>
          <a:p>
            <a:pPr>
              <a:buNone/>
            </a:pPr>
            <a:endParaRPr lang="fr-FR" dirty="0" smtClean="0"/>
          </a:p>
          <a:p>
            <a:r>
              <a:rPr lang="fr-FR" b="1" dirty="0" smtClean="0"/>
              <a:t>Penser comme un patient ?</a:t>
            </a:r>
            <a:endParaRPr lang="fr-F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Considérer le patient dans sa globalité et pas par silo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Facile à dire…</a:t>
            </a:r>
          </a:p>
          <a:p>
            <a:endParaRPr lang="fr-FR" dirty="0" smtClean="0"/>
          </a:p>
          <a:p>
            <a:r>
              <a:rPr lang="fr-FR" dirty="0" smtClean="0"/>
              <a:t>Nécessite d’avoir une bonne vision globale du patient, de ses maladies et des implications de celles-ci</a:t>
            </a:r>
          </a:p>
          <a:p>
            <a:pPr lvl="1"/>
            <a:r>
              <a:rPr lang="fr-FR" dirty="0" smtClean="0"/>
              <a:t>Donc, soit on est très fort…</a:t>
            </a:r>
          </a:p>
          <a:p>
            <a:pPr lvl="1"/>
            <a:r>
              <a:rPr lang="fr-FR" dirty="0" smtClean="0"/>
              <a:t>Soit il y a une forte collaboration entre intervenants</a:t>
            </a:r>
            <a:endParaRPr lang="fr-F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Changer le modèle de consultation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Délégation de tâches</a:t>
            </a:r>
          </a:p>
          <a:p>
            <a:pPr lvl="1"/>
            <a:r>
              <a:rPr lang="fr-FR" dirty="0" smtClean="0"/>
              <a:t>Tâches faites par le médecin ne nécessitant pas de sens clinique</a:t>
            </a:r>
          </a:p>
          <a:p>
            <a:pPr lvl="1"/>
            <a:r>
              <a:rPr lang="fr-FR" dirty="0" smtClean="0"/>
              <a:t>Tâches que le médecin devrait faire mais ne fait pas</a:t>
            </a:r>
          </a:p>
          <a:p>
            <a:pPr lvl="1">
              <a:buNone/>
            </a:pPr>
            <a:endParaRPr lang="fr-FR" dirty="0" smtClean="0"/>
          </a:p>
          <a:p>
            <a:r>
              <a:rPr lang="fr-FR" dirty="0" smtClean="0"/>
              <a:t>Nécessite de travailler en équipe « resserrée » avec les autres soignants.</a:t>
            </a:r>
          </a:p>
          <a:p>
            <a:endParaRPr lang="fr-FR" dirty="0" smtClean="0"/>
          </a:p>
          <a:p>
            <a:endParaRPr lang="fr-FR" dirty="0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Changer le système ?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31995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Paiement à la performance avec des objectifs « one size </a:t>
            </a:r>
            <a:r>
              <a:rPr lang="fr-FR" dirty="0" err="1" smtClean="0"/>
              <a:t>fits</a:t>
            </a:r>
            <a:r>
              <a:rPr lang="fr-FR" dirty="0" smtClean="0"/>
              <a:t> all »</a:t>
            </a:r>
          </a:p>
          <a:p>
            <a:endParaRPr lang="fr-FR" dirty="0" smtClean="0"/>
          </a:p>
          <a:p>
            <a:r>
              <a:rPr lang="fr-FR" dirty="0" smtClean="0"/>
              <a:t>Paiement à l’acte ?</a:t>
            </a:r>
          </a:p>
          <a:p>
            <a:endParaRPr lang="fr-FR" dirty="0" smtClean="0"/>
          </a:p>
          <a:p>
            <a:r>
              <a:rPr lang="fr-FR" dirty="0" smtClean="0"/>
              <a:t>Communication entre les intervenants = pareil qu’en 1985: </a:t>
            </a:r>
            <a:r>
              <a:rPr lang="fr-FR" i="1" dirty="0" smtClean="0"/>
              <a:t>faxe ta demande !</a:t>
            </a:r>
          </a:p>
          <a:p>
            <a:r>
              <a:rPr lang="fr-FR" dirty="0" smtClean="0"/>
              <a:t>Communication ville-</a:t>
            </a:r>
            <a:r>
              <a:rPr lang="fr-FR" dirty="0" err="1" smtClean="0"/>
              <a:t>hopital</a:t>
            </a:r>
            <a:r>
              <a:rPr lang="fr-FR" dirty="0" smtClean="0"/>
              <a:t> =</a:t>
            </a:r>
            <a:r>
              <a:rPr lang="fr-FR" i="1" dirty="0" smtClean="0"/>
              <a:t>les 4 saisons de Vivaldi.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Changer nos mentalités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600200"/>
            <a:ext cx="8572560" cy="4525963"/>
          </a:xfrm>
        </p:spPr>
        <p:txBody>
          <a:bodyPr/>
          <a:lstStyle/>
          <a:p>
            <a:r>
              <a:rPr lang="fr-FR" dirty="0" smtClean="0"/>
              <a:t>Un traitement (au sens large) ne devrait pas être instauré sans prendre en compte le contexte du patient</a:t>
            </a:r>
          </a:p>
          <a:p>
            <a:endParaRPr lang="fr-FR" dirty="0" smtClean="0"/>
          </a:p>
          <a:p>
            <a:r>
              <a:rPr lang="fr-FR" dirty="0" smtClean="0"/>
              <a:t>Les avis sont des avis !</a:t>
            </a:r>
          </a:p>
          <a:p>
            <a:r>
              <a:rPr lang="fr-FR" dirty="0" smtClean="0"/>
              <a:t>Les recommandations sont des recommandations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889</Words>
  <PresentationFormat>Affichage à l'écran (4:3)</PresentationFormat>
  <Paragraphs>226</Paragraphs>
  <Slides>43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44" baseType="lpstr">
      <vt:lpstr>Thème Office</vt:lpstr>
      <vt:lpstr>Repenser l’abord des maladies chroniques</vt:lpstr>
      <vt:lpstr>Multimorbidité</vt:lpstr>
      <vt:lpstr>Multimorbidité</vt:lpstr>
      <vt:lpstr>Prise en charge des maladies chroniques « dans la vraie vie »</vt:lpstr>
      <vt:lpstr>Robert  (inspiré du Transform Symposium 2009)</vt:lpstr>
      <vt:lpstr>Quelle est la bonne prise en charge pour Robert ?</vt:lpstr>
      <vt:lpstr>Diapositive 7</vt:lpstr>
      <vt:lpstr>Fardeau du traitement</vt:lpstr>
      <vt:lpstr>Plan</vt:lpstr>
      <vt:lpstr>Ne pas rendre malades des gens qui ne le sont pas… Surdiagnostic</vt:lpstr>
      <vt:lpstr>De quoi parle-t-on?</vt:lpstr>
      <vt:lpstr>Dépistage du cancer du sein</vt:lpstr>
      <vt:lpstr>Exemple de sur-détection</vt:lpstr>
      <vt:lpstr>« Prescription défensive »</vt:lpstr>
      <vt:lpstr>Incidentalomes</vt:lpstr>
      <vt:lpstr>Malformation caverneuse cérébrale</vt:lpstr>
      <vt:lpstr>Ces fameuses prises de sang…</vt:lpstr>
      <vt:lpstr>Diapositive 18</vt:lpstr>
      <vt:lpstr>Pression du patient</vt:lpstr>
      <vt:lpstr>Diapositive 20</vt:lpstr>
      <vt:lpstr>Education du médecin</vt:lpstr>
      <vt:lpstr>Disease mongering…</vt:lpstr>
      <vt:lpstr>Pré diabète</vt:lpstr>
      <vt:lpstr>Prévention de l’évolution du pré-diabète vers le diabète </vt:lpstr>
      <vt:lpstr>Diapositive 25</vt:lpstr>
      <vt:lpstr>Diapositive 26</vt:lpstr>
      <vt:lpstr>Comment adapter « les règles » aux patients ?</vt:lpstr>
      <vt:lpstr>Quand on a une seule maladie, c’est déjà compliqué…</vt:lpstr>
      <vt:lpstr>Diapositive 29</vt:lpstr>
      <vt:lpstr>Les conséquences </vt:lpstr>
      <vt:lpstr>Diapositive 31</vt:lpstr>
      <vt:lpstr>Il faut prioriser</vt:lpstr>
      <vt:lpstr>Diapositive 33</vt:lpstr>
      <vt:lpstr>L’efficacité d’une intervention dépend du pronostic du patient</vt:lpstr>
      <vt:lpstr>Plus on fait de choses et moins on sait ce que l’on fait…</vt:lpstr>
      <vt:lpstr>Adapter aux capacités du patient</vt:lpstr>
      <vt:lpstr>Savoir déprescrire</vt:lpstr>
      <vt:lpstr>Repenser nos organisations ?</vt:lpstr>
      <vt:lpstr>Minimally Disruptive Medicine</vt:lpstr>
      <vt:lpstr>Considérer le patient dans sa globalité et pas par silo</vt:lpstr>
      <vt:lpstr>Changer le modèle de consultation</vt:lpstr>
      <vt:lpstr>Changer le système ?</vt:lpstr>
      <vt:lpstr>Changer nos mentalités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Repenser l’abord des maladies chroniques</dc:title>
  <dc:creator>Thi</dc:creator>
  <cp:lastModifiedBy>stagiaire</cp:lastModifiedBy>
  <cp:revision>7</cp:revision>
  <dcterms:created xsi:type="dcterms:W3CDTF">2015-05-28T17:21:04Z</dcterms:created>
  <dcterms:modified xsi:type="dcterms:W3CDTF">2015-06-01T08:59:13Z</dcterms:modified>
</cp:coreProperties>
</file>