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86" r:id="rId4"/>
    <p:sldId id="261" r:id="rId5"/>
    <p:sldId id="260" r:id="rId6"/>
    <p:sldId id="270" r:id="rId7"/>
    <p:sldId id="341" r:id="rId8"/>
    <p:sldId id="285" r:id="rId9"/>
    <p:sldId id="355" r:id="rId10"/>
    <p:sldId id="263" r:id="rId11"/>
    <p:sldId id="259" r:id="rId12"/>
    <p:sldId id="279" r:id="rId13"/>
    <p:sldId id="277" r:id="rId14"/>
    <p:sldId id="280" r:id="rId15"/>
    <p:sldId id="284" r:id="rId16"/>
    <p:sldId id="287" r:id="rId17"/>
    <p:sldId id="288" r:id="rId18"/>
    <p:sldId id="293" r:id="rId19"/>
    <p:sldId id="272" r:id="rId20"/>
    <p:sldId id="290" r:id="rId21"/>
    <p:sldId id="340" r:id="rId22"/>
    <p:sldId id="291" r:id="rId23"/>
    <p:sldId id="292" r:id="rId24"/>
    <p:sldId id="274" r:id="rId25"/>
    <p:sldId id="353" r:id="rId26"/>
    <p:sldId id="268" r:id="rId27"/>
    <p:sldId id="305" r:id="rId28"/>
    <p:sldId id="306" r:id="rId29"/>
    <p:sldId id="321" r:id="rId30"/>
    <p:sldId id="269" r:id="rId31"/>
    <p:sldId id="297" r:id="rId32"/>
    <p:sldId id="298" r:id="rId33"/>
    <p:sldId id="318" r:id="rId34"/>
    <p:sldId id="339" r:id="rId35"/>
    <p:sldId id="317" r:id="rId36"/>
    <p:sldId id="299" r:id="rId37"/>
    <p:sldId id="300" r:id="rId38"/>
    <p:sldId id="337" r:id="rId39"/>
    <p:sldId id="338" r:id="rId40"/>
    <p:sldId id="309" r:id="rId41"/>
    <p:sldId id="311" r:id="rId42"/>
    <p:sldId id="319" r:id="rId43"/>
    <p:sldId id="313" r:id="rId44"/>
    <p:sldId id="314" r:id="rId45"/>
    <p:sldId id="315" r:id="rId46"/>
    <p:sldId id="349" r:id="rId47"/>
    <p:sldId id="350" r:id="rId48"/>
    <p:sldId id="351" r:id="rId49"/>
    <p:sldId id="352" r:id="rId5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86" d="100"/>
          <a:sy n="86" d="100"/>
        </p:scale>
        <p:origin x="-13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419646-7549-4653-88AD-4D0BBDB3A691}"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fr-FR"/>
        </a:p>
      </dgm:t>
    </dgm:pt>
    <dgm:pt modelId="{950FE252-5A8D-43B3-B17C-4CC03EFC59D3}">
      <dgm:prSet phldrT="[Texte]"/>
      <dgm:spPr/>
      <dgm:t>
        <a:bodyPr/>
        <a:lstStyle/>
        <a:p>
          <a:r>
            <a:rPr lang="fr-FR" dirty="0" smtClean="0"/>
            <a:t>sommeil</a:t>
          </a:r>
          <a:endParaRPr lang="fr-FR" dirty="0"/>
        </a:p>
      </dgm:t>
    </dgm:pt>
    <dgm:pt modelId="{237E5678-4806-4F6C-A50D-445CC94F6018}" type="parTrans" cxnId="{93716B98-19B7-45BC-B51D-19B1F0441129}">
      <dgm:prSet/>
      <dgm:spPr/>
      <dgm:t>
        <a:bodyPr/>
        <a:lstStyle/>
        <a:p>
          <a:endParaRPr lang="fr-FR"/>
        </a:p>
      </dgm:t>
    </dgm:pt>
    <dgm:pt modelId="{7065B9E1-7995-4A9D-B2E0-6E0B10DCF8D0}" type="sibTrans" cxnId="{93716B98-19B7-45BC-B51D-19B1F0441129}">
      <dgm:prSet/>
      <dgm:spPr/>
      <dgm:t>
        <a:bodyPr/>
        <a:lstStyle/>
        <a:p>
          <a:endParaRPr lang="fr-FR"/>
        </a:p>
      </dgm:t>
    </dgm:pt>
    <dgm:pt modelId="{6917B3DB-3A84-4679-BCBE-46486E5CE7FD}">
      <dgm:prSet phldrT="[Texte]"/>
      <dgm:spPr/>
      <dgm:t>
        <a:bodyPr/>
        <a:lstStyle/>
        <a:p>
          <a:r>
            <a:rPr lang="fr-FR" dirty="0" smtClean="0"/>
            <a:t>veille</a:t>
          </a:r>
          <a:endParaRPr lang="fr-FR" dirty="0"/>
        </a:p>
      </dgm:t>
    </dgm:pt>
    <dgm:pt modelId="{0695E63D-342D-4FDD-B712-65631352D0BC}" type="parTrans" cxnId="{5F5495EC-B8DD-4282-BA94-81C1AE4FB654}">
      <dgm:prSet/>
      <dgm:spPr/>
      <dgm:t>
        <a:bodyPr/>
        <a:lstStyle/>
        <a:p>
          <a:endParaRPr lang="fr-FR"/>
        </a:p>
      </dgm:t>
    </dgm:pt>
    <dgm:pt modelId="{21885EF4-64B3-463D-843E-5B3B5F799737}" type="sibTrans" cxnId="{5F5495EC-B8DD-4282-BA94-81C1AE4FB654}">
      <dgm:prSet/>
      <dgm:spPr/>
      <dgm:t>
        <a:bodyPr/>
        <a:lstStyle/>
        <a:p>
          <a:endParaRPr lang="fr-FR"/>
        </a:p>
      </dgm:t>
    </dgm:pt>
    <dgm:pt modelId="{7B85E0FF-0E79-4CED-8A59-B4133DE6D514}" type="pres">
      <dgm:prSet presAssocID="{C3419646-7549-4653-88AD-4D0BBDB3A691}" presName="compositeShape" presStyleCnt="0">
        <dgm:presLayoutVars>
          <dgm:chMax val="2"/>
          <dgm:dir/>
          <dgm:resizeHandles val="exact"/>
        </dgm:presLayoutVars>
      </dgm:prSet>
      <dgm:spPr/>
      <dgm:t>
        <a:bodyPr/>
        <a:lstStyle/>
        <a:p>
          <a:endParaRPr lang="fr-FR"/>
        </a:p>
      </dgm:t>
    </dgm:pt>
    <dgm:pt modelId="{A5428C8E-C50B-4930-A6F7-3575062DC970}" type="pres">
      <dgm:prSet presAssocID="{C3419646-7549-4653-88AD-4D0BBDB3A691}" presName="divider" presStyleLbl="fgShp" presStyleIdx="0" presStyleCnt="1" custAng="20631186" custLinFactNeighborX="0" custLinFactNeighborY="-4449"/>
      <dgm:spPr/>
    </dgm:pt>
    <dgm:pt modelId="{4E8AA0E9-AD04-4FD8-AEFD-55F9564BE1FC}" type="pres">
      <dgm:prSet presAssocID="{950FE252-5A8D-43B3-B17C-4CC03EFC59D3}" presName="downArrow" presStyleLbl="node1" presStyleIdx="0" presStyleCnt="2" custLinFactNeighborX="-8500" custLinFactNeighborY="5219"/>
      <dgm:spPr/>
    </dgm:pt>
    <dgm:pt modelId="{BF65D0E2-29B5-4664-AAFD-98CCAA3BF1E7}" type="pres">
      <dgm:prSet presAssocID="{950FE252-5A8D-43B3-B17C-4CC03EFC59D3}" presName="downArrowText" presStyleLbl="revTx" presStyleIdx="0" presStyleCnt="2">
        <dgm:presLayoutVars>
          <dgm:bulletEnabled val="1"/>
        </dgm:presLayoutVars>
      </dgm:prSet>
      <dgm:spPr/>
      <dgm:t>
        <a:bodyPr/>
        <a:lstStyle/>
        <a:p>
          <a:endParaRPr lang="fr-FR"/>
        </a:p>
      </dgm:t>
    </dgm:pt>
    <dgm:pt modelId="{FA4DBC85-29C2-4C7F-B523-5CAE1C1D4582}" type="pres">
      <dgm:prSet presAssocID="{6917B3DB-3A84-4679-BCBE-46486E5CE7FD}" presName="upArrow" presStyleLbl="node1" presStyleIdx="1" presStyleCnt="2"/>
      <dgm:spPr/>
    </dgm:pt>
    <dgm:pt modelId="{BF8FE6BD-B7A5-4B6C-9757-B3E55EA2951C}" type="pres">
      <dgm:prSet presAssocID="{6917B3DB-3A84-4679-BCBE-46486E5CE7FD}" presName="upArrowText" presStyleLbl="revTx" presStyleIdx="1" presStyleCnt="2">
        <dgm:presLayoutVars>
          <dgm:bulletEnabled val="1"/>
        </dgm:presLayoutVars>
      </dgm:prSet>
      <dgm:spPr/>
      <dgm:t>
        <a:bodyPr/>
        <a:lstStyle/>
        <a:p>
          <a:endParaRPr lang="fr-FR"/>
        </a:p>
      </dgm:t>
    </dgm:pt>
  </dgm:ptLst>
  <dgm:cxnLst>
    <dgm:cxn modelId="{6692E19C-4251-4097-9B8F-E569D7A444BF}" type="presOf" srcId="{C3419646-7549-4653-88AD-4D0BBDB3A691}" destId="{7B85E0FF-0E79-4CED-8A59-B4133DE6D514}" srcOrd="0" destOrd="0" presId="urn:microsoft.com/office/officeart/2005/8/layout/arrow3"/>
    <dgm:cxn modelId="{73735C45-466F-4DE6-89A1-530BE4E87DDF}" type="presOf" srcId="{950FE252-5A8D-43B3-B17C-4CC03EFC59D3}" destId="{BF65D0E2-29B5-4664-AAFD-98CCAA3BF1E7}" srcOrd="0" destOrd="0" presId="urn:microsoft.com/office/officeart/2005/8/layout/arrow3"/>
    <dgm:cxn modelId="{5F5495EC-B8DD-4282-BA94-81C1AE4FB654}" srcId="{C3419646-7549-4653-88AD-4D0BBDB3A691}" destId="{6917B3DB-3A84-4679-BCBE-46486E5CE7FD}" srcOrd="1" destOrd="0" parTransId="{0695E63D-342D-4FDD-B712-65631352D0BC}" sibTransId="{21885EF4-64B3-463D-843E-5B3B5F799737}"/>
    <dgm:cxn modelId="{93716B98-19B7-45BC-B51D-19B1F0441129}" srcId="{C3419646-7549-4653-88AD-4D0BBDB3A691}" destId="{950FE252-5A8D-43B3-B17C-4CC03EFC59D3}" srcOrd="0" destOrd="0" parTransId="{237E5678-4806-4F6C-A50D-445CC94F6018}" sibTransId="{7065B9E1-7995-4A9D-B2E0-6E0B10DCF8D0}"/>
    <dgm:cxn modelId="{EF744EA6-A2F9-412A-A110-415A86B4A8C2}" type="presOf" srcId="{6917B3DB-3A84-4679-BCBE-46486E5CE7FD}" destId="{BF8FE6BD-B7A5-4B6C-9757-B3E55EA2951C}" srcOrd="0" destOrd="0" presId="urn:microsoft.com/office/officeart/2005/8/layout/arrow3"/>
    <dgm:cxn modelId="{4273C6D9-2F86-43D7-9501-9D9C7186BFB4}" type="presParOf" srcId="{7B85E0FF-0E79-4CED-8A59-B4133DE6D514}" destId="{A5428C8E-C50B-4930-A6F7-3575062DC970}" srcOrd="0" destOrd="0" presId="urn:microsoft.com/office/officeart/2005/8/layout/arrow3"/>
    <dgm:cxn modelId="{3014C696-9BA6-4E4B-BBAE-87CC2705FA70}" type="presParOf" srcId="{7B85E0FF-0E79-4CED-8A59-B4133DE6D514}" destId="{4E8AA0E9-AD04-4FD8-AEFD-55F9564BE1FC}" srcOrd="1" destOrd="0" presId="urn:microsoft.com/office/officeart/2005/8/layout/arrow3"/>
    <dgm:cxn modelId="{B298FE2C-6A7E-46CB-9BEA-84777DCE72AE}" type="presParOf" srcId="{7B85E0FF-0E79-4CED-8A59-B4133DE6D514}" destId="{BF65D0E2-29B5-4664-AAFD-98CCAA3BF1E7}" srcOrd="2" destOrd="0" presId="urn:microsoft.com/office/officeart/2005/8/layout/arrow3"/>
    <dgm:cxn modelId="{12105F7C-13E9-4D24-BE2F-C7713D26B5B7}" type="presParOf" srcId="{7B85E0FF-0E79-4CED-8A59-B4133DE6D514}" destId="{FA4DBC85-29C2-4C7F-B523-5CAE1C1D4582}" srcOrd="3" destOrd="0" presId="urn:microsoft.com/office/officeart/2005/8/layout/arrow3"/>
    <dgm:cxn modelId="{4937DA94-C4F8-48D8-9EC9-41B8DCD5FCB3}" type="presParOf" srcId="{7B85E0FF-0E79-4CED-8A59-B4133DE6D514}" destId="{BF8FE6BD-B7A5-4B6C-9757-B3E55EA2951C}" srcOrd="4" destOrd="0" presId="urn:microsoft.com/office/officeart/2005/8/layout/arrow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428C8E-C50B-4930-A6F7-3575062DC970}">
      <dsp:nvSpPr>
        <dsp:cNvPr id="0" name=""/>
        <dsp:cNvSpPr/>
      </dsp:nvSpPr>
      <dsp:spPr>
        <a:xfrm rot="20331186">
          <a:off x="18706" y="1630858"/>
          <a:ext cx="6058586" cy="693799"/>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AA0E9-AD04-4FD8-AEFD-55F9564BE1FC}">
      <dsp:nvSpPr>
        <dsp:cNvPr id="0" name=""/>
        <dsp:cNvSpPr/>
      </dsp:nvSpPr>
      <dsp:spPr>
        <a:xfrm>
          <a:off x="576072" y="288040"/>
          <a:ext cx="1828800" cy="1625600"/>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65D0E2-29B5-4664-AAFD-98CCAA3BF1E7}">
      <dsp:nvSpPr>
        <dsp:cNvPr id="0" name=""/>
        <dsp:cNvSpPr/>
      </dsp:nvSpPr>
      <dsp:spPr>
        <a:xfrm>
          <a:off x="3230880" y="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fr-FR" sz="3300" kern="1200" dirty="0" smtClean="0"/>
            <a:t>sommeil</a:t>
          </a:r>
          <a:endParaRPr lang="fr-FR" sz="3300" kern="1200" dirty="0"/>
        </a:p>
      </dsp:txBody>
      <dsp:txXfrm>
        <a:off x="3230880" y="0"/>
        <a:ext cx="1950720" cy="1706880"/>
      </dsp:txXfrm>
    </dsp:sp>
    <dsp:sp modelId="{FA4DBC85-29C2-4C7F-B523-5CAE1C1D4582}">
      <dsp:nvSpPr>
        <dsp:cNvPr id="0" name=""/>
        <dsp:cNvSpPr/>
      </dsp:nvSpPr>
      <dsp:spPr>
        <a:xfrm>
          <a:off x="3535680" y="2235200"/>
          <a:ext cx="1828800" cy="1625600"/>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8FE6BD-B7A5-4B6C-9757-B3E55EA2951C}">
      <dsp:nvSpPr>
        <dsp:cNvPr id="0" name=""/>
        <dsp:cNvSpPr/>
      </dsp:nvSpPr>
      <dsp:spPr>
        <a:xfrm>
          <a:off x="914400" y="235712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fr-FR" sz="3300" kern="1200" dirty="0" smtClean="0"/>
            <a:t>veille</a:t>
          </a:r>
          <a:endParaRPr lang="fr-FR" sz="3300" kern="1200" dirty="0"/>
        </a:p>
      </dsp:txBody>
      <dsp:txXfrm>
        <a:off x="914400" y="2357120"/>
        <a:ext cx="1950720" cy="1706880"/>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2034" tIns="46017" rIns="92034" bIns="46017"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2034" tIns="46017" rIns="92034" bIns="46017" rtlCol="0"/>
          <a:lstStyle>
            <a:lvl1pPr algn="r">
              <a:defRPr sz="1200"/>
            </a:lvl1pPr>
          </a:lstStyle>
          <a:p>
            <a:fld id="{AC047E13-F219-4623-8CA1-04310F7AA357}" type="datetimeFigureOut">
              <a:rPr lang="fr-FR" smtClean="0"/>
              <a:pPr/>
              <a:t>04/06/2015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034" tIns="46017" rIns="92034" bIns="46017"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2034" tIns="46017" rIns="92034" bIns="46017"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2034" tIns="46017" rIns="92034" bIns="46017"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2034" tIns="46017" rIns="92034" bIns="46017" rtlCol="0" anchor="b"/>
          <a:lstStyle>
            <a:lvl1pPr algn="r">
              <a:defRPr sz="1200"/>
            </a:lvl1pPr>
          </a:lstStyle>
          <a:p>
            <a:fld id="{85ECD8F7-1403-4D66-A838-22973F149230}" type="slidenum">
              <a:rPr lang="fr-FR" smtClean="0"/>
              <a:pPr/>
              <a:t>‹N°›</a:t>
            </a:fld>
            <a:endParaRPr lang="fr-FR"/>
          </a:p>
        </p:txBody>
      </p:sp>
    </p:spTree>
    <p:extLst>
      <p:ext uri="{BB962C8B-B14F-4D97-AF65-F5344CB8AC3E}">
        <p14:creationId xmlns:p14="http://schemas.microsoft.com/office/powerpoint/2010/main" xmlns="" val="2468659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miter lim="800000"/>
            <a:headEnd/>
            <a:tailEnd/>
          </a:ln>
        </p:spPr>
        <p:txBody>
          <a:bodyPr/>
          <a:lstStyle/>
          <a:p>
            <a:fld id="{F817548F-93A9-4DE3-B1AD-096DBB1EBB20}" type="slidenum">
              <a:rPr lang="fr-FR" smtClean="0"/>
              <a:pPr/>
              <a:t>3</a:t>
            </a:fld>
            <a:endParaRPr lang="fr-FR"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fr-FR" smtClean="0"/>
              <a:t>La vie interne (physique et psychique) du sujet ; la vie relationnelle, l’efficience cognitive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EF4EF4-2C8E-45D8-8C39-CCAAAD6FDD82}" type="slidenum">
              <a:rPr lang="fr-FR"/>
              <a:pPr/>
              <a:t>13</a:t>
            </a:fld>
            <a:endParaRPr lang="fr-FR"/>
          </a:p>
        </p:txBody>
      </p:sp>
      <p:sp>
        <p:nvSpPr>
          <p:cNvPr id="10242" name="Rectangle 1026"/>
          <p:cNvSpPr>
            <a:spLocks noGrp="1" noRot="1" noChangeAspect="1" noChangeArrowheads="1" noTextEdit="1"/>
          </p:cNvSpPr>
          <p:nvPr>
            <p:ph type="sldImg"/>
          </p:nvPr>
        </p:nvSpPr>
        <p:spPr>
          <a:ln/>
        </p:spPr>
      </p:sp>
      <p:sp>
        <p:nvSpPr>
          <p:cNvPr id="10243" name="Rectangle 1027"/>
          <p:cNvSpPr>
            <a:spLocks noGrp="1" noChangeArrowheads="1"/>
          </p:cNvSpPr>
          <p:nvPr>
            <p:ph type="body"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54AC73-0237-44A8-A8B8-7CFCD9735C77}" type="slidenum">
              <a:rPr lang="fr-FR"/>
              <a:pPr/>
              <a:t>15</a:t>
            </a:fld>
            <a:endParaRPr lang="fr-F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2016" y="9430307"/>
            <a:ext cx="2945659" cy="496332"/>
          </a:xfrm>
          <a:prstGeom prst="rect">
            <a:avLst/>
          </a:prstGeom>
          <a:noFill/>
          <a:ln w="9525">
            <a:noFill/>
            <a:miter lim="800000"/>
            <a:headEnd/>
            <a:tailEnd/>
          </a:ln>
        </p:spPr>
        <p:txBody>
          <a:bodyPr lIns="92034" tIns="46017" rIns="92034" bIns="46017" anchor="b"/>
          <a:lstStyle/>
          <a:p>
            <a:pPr algn="r" eaLnBrk="0" hangingPunct="0"/>
            <a:fld id="{07AFD0B4-E122-42B5-AD06-0BB48E31587E}" type="slidenum">
              <a:rPr lang="fr-FR" sz="1200">
                <a:ea typeface="ＭＳ Ｐゴシック" pitchFamily="-60" charset="-128"/>
              </a:rPr>
              <a:pPr algn="r" eaLnBrk="0" hangingPunct="0"/>
              <a:t>27</a:t>
            </a:fld>
            <a:endParaRPr lang="fr-FR" sz="1200">
              <a:ea typeface="ＭＳ Ｐゴシック" pitchFamily="-60"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06358" y="4715153"/>
            <a:ext cx="4984961" cy="4466987"/>
          </a:xfrm>
          <a:noFill/>
        </p:spPr>
        <p:txBody>
          <a:bodyPr/>
          <a:lstStyle/>
          <a:p>
            <a:pPr eaLnBrk="1" hangingPunct="1"/>
            <a:endParaRPr lang="fr-FR"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52016" y="9430307"/>
            <a:ext cx="2945659" cy="496332"/>
          </a:xfrm>
          <a:prstGeom prst="rect">
            <a:avLst/>
          </a:prstGeom>
          <a:noFill/>
          <a:ln w="9525">
            <a:noFill/>
            <a:miter lim="800000"/>
            <a:headEnd/>
            <a:tailEnd/>
          </a:ln>
        </p:spPr>
        <p:txBody>
          <a:bodyPr lIns="92034" tIns="46017" rIns="92034" bIns="46017" anchor="b"/>
          <a:lstStyle/>
          <a:p>
            <a:pPr algn="r" eaLnBrk="0" hangingPunct="0"/>
            <a:fld id="{2B10E768-D66C-4912-B6C3-4C2D82D8D3E4}" type="slidenum">
              <a:rPr lang="fr-FR" sz="1200">
                <a:ea typeface="ＭＳ Ｐゴシック" pitchFamily="-60" charset="-128"/>
              </a:rPr>
              <a:pPr algn="r" eaLnBrk="0" hangingPunct="0"/>
              <a:t>28</a:t>
            </a:fld>
            <a:endParaRPr lang="fr-FR" sz="1200">
              <a:ea typeface="ＭＳ Ｐゴシック" pitchFamily="-60" charset="-128"/>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06358" y="4715153"/>
            <a:ext cx="4984961" cy="4466987"/>
          </a:xfrm>
          <a:noFill/>
        </p:spPr>
        <p:txBody>
          <a:bodyPr/>
          <a:lstStyle/>
          <a:p>
            <a:pPr eaLnBrk="1" hangingPunct="1"/>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2016" y="9430307"/>
            <a:ext cx="2945659" cy="496332"/>
          </a:xfrm>
          <a:prstGeom prst="rect">
            <a:avLst/>
          </a:prstGeom>
          <a:noFill/>
          <a:ln w="9525">
            <a:noFill/>
            <a:miter lim="800000"/>
            <a:headEnd/>
            <a:tailEnd/>
          </a:ln>
        </p:spPr>
        <p:txBody>
          <a:bodyPr lIns="92034" tIns="46017" rIns="92034" bIns="46017" anchor="b"/>
          <a:lstStyle/>
          <a:p>
            <a:pPr algn="r" eaLnBrk="0" hangingPunct="0"/>
            <a:fld id="{CA831548-602B-4AA4-9225-B70FFB8B0833}" type="slidenum">
              <a:rPr lang="fr-FR" sz="1200">
                <a:ea typeface="ＭＳ Ｐゴシック" pitchFamily="-60" charset="-128"/>
              </a:rPr>
              <a:pPr algn="r" eaLnBrk="0" hangingPunct="0"/>
              <a:t>47</a:t>
            </a:fld>
            <a:endParaRPr lang="fr-FR" sz="1200">
              <a:ea typeface="ＭＳ Ｐゴシック" pitchFamily="-60"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06358" y="4715153"/>
            <a:ext cx="4984961" cy="4466987"/>
          </a:xfrm>
          <a:noFill/>
        </p:spPr>
        <p:txBody>
          <a:bodyPr/>
          <a:lstStyle/>
          <a:p>
            <a:pPr eaLnBrk="1" hangingPunct="1"/>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2016" y="9430307"/>
            <a:ext cx="2945659" cy="496332"/>
          </a:xfrm>
          <a:prstGeom prst="rect">
            <a:avLst/>
          </a:prstGeom>
          <a:noFill/>
          <a:ln w="9525">
            <a:noFill/>
            <a:miter lim="800000"/>
            <a:headEnd/>
            <a:tailEnd/>
          </a:ln>
        </p:spPr>
        <p:txBody>
          <a:bodyPr lIns="92034" tIns="46017" rIns="92034" bIns="46017" anchor="b"/>
          <a:lstStyle/>
          <a:p>
            <a:pPr algn="r" eaLnBrk="0" hangingPunct="0"/>
            <a:fld id="{532F02AF-DCB8-4FCD-8AD3-7D6A50480608}" type="slidenum">
              <a:rPr lang="fr-FR" sz="1200">
                <a:ea typeface="ＭＳ Ｐゴシック" pitchFamily="-60" charset="-128"/>
              </a:rPr>
              <a:pPr algn="r" eaLnBrk="0" hangingPunct="0"/>
              <a:t>48</a:t>
            </a:fld>
            <a:endParaRPr lang="fr-FR" sz="1200">
              <a:ea typeface="ＭＳ Ｐゴシック" pitchFamily="-60"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06358" y="4715153"/>
            <a:ext cx="4984961" cy="4466987"/>
          </a:xfrm>
          <a:noFill/>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04AAA3-4CFA-4020-A78A-D3AA54D3DE15}"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85800" y="609600"/>
            <a:ext cx="7772400" cy="5486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Espace réservé de la date 2"/>
          <p:cNvSpPr>
            <a:spLocks noGrp="1"/>
          </p:cNvSpPr>
          <p:nvPr>
            <p:ph type="dt" sz="half" idx="10"/>
          </p:nvPr>
        </p:nvSpPr>
        <p:spPr>
          <a:xfrm>
            <a:off x="685800" y="6248400"/>
            <a:ext cx="1905000" cy="457200"/>
          </a:xfrm>
        </p:spPr>
        <p:txBody>
          <a:bodyPr/>
          <a:lstStyle>
            <a:lvl1pPr>
              <a:defRPr/>
            </a:lvl1pPr>
          </a:lstStyle>
          <a:p>
            <a:endParaRPr lang="fr-FR"/>
          </a:p>
        </p:txBody>
      </p:sp>
      <p:sp>
        <p:nvSpPr>
          <p:cNvPr id="4" name="Espace réservé du pied de page 3"/>
          <p:cNvSpPr>
            <a:spLocks noGrp="1"/>
          </p:cNvSpPr>
          <p:nvPr>
            <p:ph type="ftr" sz="quarter" idx="11"/>
          </p:nvPr>
        </p:nvSpPr>
        <p:spPr>
          <a:xfrm>
            <a:off x="3124200" y="6248400"/>
            <a:ext cx="2895600" cy="457200"/>
          </a:xfrm>
        </p:spPr>
        <p:txBody>
          <a:bodyPr/>
          <a:lstStyle>
            <a:lvl1pPr>
              <a:defRPr/>
            </a:lvl1pPr>
          </a:lstStyle>
          <a:p>
            <a:endParaRPr lang="fr-FR"/>
          </a:p>
        </p:txBody>
      </p:sp>
      <p:sp>
        <p:nvSpPr>
          <p:cNvPr id="5" name="Espace réservé du numéro de diapositive 4"/>
          <p:cNvSpPr>
            <a:spLocks noGrp="1"/>
          </p:cNvSpPr>
          <p:nvPr>
            <p:ph type="sldNum" sz="quarter" idx="12"/>
          </p:nvPr>
        </p:nvSpPr>
        <p:spPr>
          <a:xfrm>
            <a:off x="6553200" y="6248400"/>
            <a:ext cx="1905000" cy="457200"/>
          </a:xfrm>
        </p:spPr>
        <p:txBody>
          <a:bodyPr/>
          <a:lstStyle>
            <a:lvl1pPr>
              <a:defRPr/>
            </a:lvl1pPr>
          </a:lstStyle>
          <a:p>
            <a:fld id="{94D1042E-558D-4A71-85D3-693D2F7438AD}"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3A614-C587-4DD7-BA87-84E0F9A4B0F0}" type="datetimeFigureOut">
              <a:rPr lang="fr-FR" smtClean="0"/>
              <a:pPr/>
              <a:t>04/06/2015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4AAA3-4CFA-4020-A78A-D3AA54D3DE1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Index.doc" TargetMode="External"/><Relationship Id="rId2" Type="http://schemas.openxmlformats.org/officeDocument/2006/relationships/hyperlink" Target="questionnaire.pdf" TargetMode="External"/><Relationship Id="rId1" Type="http://schemas.openxmlformats.org/officeDocument/2006/relationships/slideLayout" Target="../slideLayouts/slideLayout1.xml"/><Relationship Id="rId5" Type="http://schemas.openxmlformats.org/officeDocument/2006/relationships/hyperlink" Target="agenda_2p.pdf" TargetMode="External"/><Relationship Id="rId4" Type="http://schemas.openxmlformats.org/officeDocument/2006/relationships/hyperlink" Target="Inventaire.doc"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368151"/>
          </a:xfrm>
        </p:spPr>
        <p:txBody>
          <a:bodyPr>
            <a:normAutofit/>
          </a:bodyPr>
          <a:lstStyle/>
          <a:p>
            <a:r>
              <a:rPr lang="fr-FR" sz="2800" dirty="0" smtClean="0"/>
              <a:t>Journée de Médecine Générale 2015</a:t>
            </a:r>
            <a:br>
              <a:rPr lang="fr-FR" sz="2800" dirty="0" smtClean="0"/>
            </a:br>
            <a:r>
              <a:rPr lang="fr-FR" sz="2800" dirty="0" smtClean="0"/>
              <a:t>La médecine de demain</a:t>
            </a:r>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algn="l"/>
            <a:r>
              <a:rPr lang="fr-FR" sz="2400" dirty="0" smtClean="0"/>
              <a:t>Thérapie cognitive et comportementale de l’insomnie : traitement de « demain » par le médecin généraliste</a:t>
            </a:r>
          </a:p>
          <a:p>
            <a:pPr algn="l"/>
            <a:endParaRPr lang="fr-FR" sz="2400" dirty="0"/>
          </a:p>
          <a:p>
            <a:pPr algn="l"/>
            <a:r>
              <a:rPr lang="fr-FR" sz="2400" dirty="0" smtClean="0"/>
              <a:t>Julie CHASTANG, Nicolas HOMMEY</a:t>
            </a:r>
          </a:p>
          <a:p>
            <a:pPr algn="l"/>
            <a:r>
              <a:rPr lang="fr-FR" sz="2400" dirty="0" smtClean="0"/>
              <a:t>Paris VI</a:t>
            </a:r>
            <a:endParaRPr lang="fr-FR"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944215"/>
          </a:xfrm>
        </p:spPr>
        <p:txBody>
          <a:bodyPr>
            <a:normAutofit/>
          </a:bodyPr>
          <a:lstStyle/>
          <a:p>
            <a:r>
              <a:rPr lang="fr-FR" sz="2800" dirty="0" smtClean="0"/>
              <a:t>Qu’est-ce-que l’insomnie ?</a:t>
            </a:r>
            <a:endParaRPr lang="fr-FR" sz="2800" dirty="0"/>
          </a:p>
        </p:txBody>
      </p:sp>
      <p:sp>
        <p:nvSpPr>
          <p:cNvPr id="3" name="Sous-titre 2"/>
          <p:cNvSpPr>
            <a:spLocks noGrp="1"/>
          </p:cNvSpPr>
          <p:nvPr>
            <p:ph type="subTitle" idx="1"/>
          </p:nvPr>
        </p:nvSpPr>
        <p:spPr>
          <a:xfrm>
            <a:off x="755576" y="2924944"/>
            <a:ext cx="7632848" cy="2808312"/>
          </a:xfrm>
        </p:spPr>
        <p:txBody>
          <a:bodyPr>
            <a:normAutofit/>
          </a:bodyPr>
          <a:lstStyle/>
          <a:p>
            <a:pPr algn="l"/>
            <a:endParaRPr lang="fr-FR"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457200" y="274638"/>
            <a:ext cx="8229600" cy="561975"/>
          </a:xfrm>
        </p:spPr>
        <p:txBody>
          <a:bodyPr rtlCol="0">
            <a:normAutofit fontScale="90000"/>
          </a:bodyPr>
          <a:lstStyle/>
          <a:p>
            <a:pPr fontAlgn="auto">
              <a:spcAft>
                <a:spcPts val="0"/>
              </a:spcAft>
              <a:defRPr/>
            </a:pPr>
            <a:r>
              <a:rPr lang="fr-FR" sz="3600" smtClean="0"/>
              <a:t>Insomnie : définition</a:t>
            </a:r>
          </a:p>
        </p:txBody>
      </p:sp>
      <p:sp>
        <p:nvSpPr>
          <p:cNvPr id="5123" name="Rectangle 3"/>
          <p:cNvSpPr>
            <a:spLocks noGrp="1" noChangeArrowheads="1"/>
          </p:cNvSpPr>
          <p:nvPr>
            <p:ph idx="1"/>
          </p:nvPr>
        </p:nvSpPr>
        <p:spPr>
          <a:xfrm>
            <a:off x="457200" y="1125538"/>
            <a:ext cx="8218488" cy="4824412"/>
          </a:xfrm>
        </p:spPr>
        <p:txBody>
          <a:bodyPr/>
          <a:lstStyle/>
          <a:p>
            <a:pPr>
              <a:lnSpc>
                <a:spcPct val="80000"/>
              </a:lnSpc>
            </a:pPr>
            <a:r>
              <a:rPr lang="fr-FR" sz="2400" dirty="0" smtClean="0"/>
              <a:t>RESSENTI d’une mauvaise qualité du sommeil</a:t>
            </a:r>
          </a:p>
          <a:p>
            <a:pPr>
              <a:lnSpc>
                <a:spcPct val="80000"/>
              </a:lnSpc>
              <a:buFont typeface="Wingdings" pitchFamily="2" charset="2"/>
              <a:buNone/>
            </a:pPr>
            <a:endParaRPr lang="fr-FR" sz="2400" dirty="0" smtClean="0"/>
          </a:p>
          <a:p>
            <a:pPr>
              <a:lnSpc>
                <a:spcPct val="80000"/>
              </a:lnSpc>
              <a:buFont typeface="Wingdings" pitchFamily="2" charset="2"/>
              <a:buNone/>
            </a:pPr>
            <a:r>
              <a:rPr lang="fr-FR" sz="6600" dirty="0" smtClean="0"/>
              <a:t>				+</a:t>
            </a:r>
          </a:p>
          <a:p>
            <a:pPr>
              <a:lnSpc>
                <a:spcPct val="80000"/>
              </a:lnSpc>
              <a:buFont typeface="Wingdings" pitchFamily="2" charset="2"/>
              <a:buNone/>
            </a:pPr>
            <a:endParaRPr lang="fr-FR" sz="2400" dirty="0"/>
          </a:p>
          <a:p>
            <a:pPr>
              <a:lnSpc>
                <a:spcPct val="80000"/>
              </a:lnSpc>
              <a:buFont typeface="Wingdings" pitchFamily="2" charset="2"/>
              <a:buNone/>
            </a:pPr>
            <a:endParaRPr lang="fr-FR" sz="2400" dirty="0" smtClean="0"/>
          </a:p>
          <a:p>
            <a:pPr>
              <a:lnSpc>
                <a:spcPct val="80000"/>
              </a:lnSpc>
            </a:pPr>
            <a:r>
              <a:rPr lang="fr-FR" sz="2400" dirty="0" smtClean="0"/>
              <a:t>Retentissements diurnes lors de l’éveil</a:t>
            </a:r>
          </a:p>
          <a:p>
            <a:pPr>
              <a:lnSpc>
                <a:spcPct val="80000"/>
              </a:lnSpc>
              <a:buFont typeface="Wingdings" pitchFamily="2" charset="2"/>
              <a:buNone/>
            </a:pPr>
            <a:endParaRPr lang="fr-FR" sz="2000" dirty="0" smtClean="0"/>
          </a:p>
          <a:p>
            <a:pPr>
              <a:lnSpc>
                <a:spcPct val="80000"/>
              </a:lnSpc>
            </a:pPr>
            <a:endParaRPr lang="fr-FR"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L’insomnie : comment vous traitez ? </a:t>
            </a:r>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algn="l"/>
            <a:endParaRPr lang="fr-FR"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Le sommeil ça sert à quoi ?</a:t>
            </a:r>
            <a:endParaRPr lang="fr-FR" sz="2800" dirty="0"/>
          </a:p>
        </p:txBody>
      </p:sp>
      <p:sp>
        <p:nvSpPr>
          <p:cNvPr id="3" name="Sous-titre 2"/>
          <p:cNvSpPr>
            <a:spLocks noGrp="1"/>
          </p:cNvSpPr>
          <p:nvPr>
            <p:ph type="subTitle" idx="1"/>
          </p:nvPr>
        </p:nvSpPr>
        <p:spPr>
          <a:xfrm>
            <a:off x="755576" y="1844824"/>
            <a:ext cx="7632848" cy="3888432"/>
          </a:xfrm>
        </p:spPr>
        <p:txBody>
          <a:bodyPr>
            <a:normAutofit/>
          </a:bodyPr>
          <a:lstStyle/>
          <a:p>
            <a:pPr algn="l"/>
            <a:endParaRPr lang="fr-FR"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Les TCC c’est quoi ?</a:t>
            </a:r>
            <a:endParaRPr lang="fr-FR" sz="3600" dirty="0"/>
          </a:p>
        </p:txBody>
      </p:sp>
      <p:sp>
        <p:nvSpPr>
          <p:cNvPr id="3" name="Espace réservé du contenu 2"/>
          <p:cNvSpPr>
            <a:spLocks noGrp="1"/>
          </p:cNvSpPr>
          <p:nvPr>
            <p:ph idx="1"/>
          </p:nvPr>
        </p:nvSpPr>
        <p:spPr>
          <a:xfrm>
            <a:off x="467544" y="1772816"/>
            <a:ext cx="8229600" cy="3921299"/>
          </a:xfrm>
        </p:spPr>
        <p:txBody>
          <a:bodyPr/>
          <a:lstStyle/>
          <a:p>
            <a:pPr>
              <a:buNone/>
            </a:pPr>
            <a:endParaRPr lang="fr-FR" dirty="0"/>
          </a:p>
        </p:txBody>
      </p:sp>
      <p:sp>
        <p:nvSpPr>
          <p:cNvPr id="4" name="Rectangle 3"/>
          <p:cNvSpPr/>
          <p:nvPr/>
        </p:nvSpPr>
        <p:spPr>
          <a:xfrm>
            <a:off x="683568" y="3645024"/>
            <a:ext cx="165618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SITUATION</a:t>
            </a:r>
            <a:endParaRPr lang="fr-FR" dirty="0"/>
          </a:p>
        </p:txBody>
      </p:sp>
      <p:sp>
        <p:nvSpPr>
          <p:cNvPr id="5" name="Rectangle 4"/>
          <p:cNvSpPr/>
          <p:nvPr/>
        </p:nvSpPr>
        <p:spPr>
          <a:xfrm>
            <a:off x="3131840" y="3645024"/>
            <a:ext cx="223224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REPONSE /REACTION</a:t>
            </a:r>
            <a:endParaRPr lang="fr-FR" dirty="0"/>
          </a:p>
        </p:txBody>
      </p:sp>
      <p:sp>
        <p:nvSpPr>
          <p:cNvPr id="6" name="Rectangle 5"/>
          <p:cNvSpPr/>
          <p:nvPr/>
        </p:nvSpPr>
        <p:spPr>
          <a:xfrm>
            <a:off x="6156176" y="3645024"/>
            <a:ext cx="20882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CONSEQUENCES</a:t>
            </a:r>
            <a:endParaRPr lang="fr-FR" dirty="0"/>
          </a:p>
        </p:txBody>
      </p:sp>
      <p:sp>
        <p:nvSpPr>
          <p:cNvPr id="7" name="Rectangle 6"/>
          <p:cNvSpPr/>
          <p:nvPr/>
        </p:nvSpPr>
        <p:spPr>
          <a:xfrm>
            <a:off x="3203848" y="5013176"/>
            <a:ext cx="216024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REPONSE</a:t>
            </a:r>
            <a:endParaRPr lang="fr-FR" dirty="0"/>
          </a:p>
        </p:txBody>
      </p:sp>
      <p:sp>
        <p:nvSpPr>
          <p:cNvPr id="8" name="Rectangle 7"/>
          <p:cNvSpPr/>
          <p:nvPr/>
        </p:nvSpPr>
        <p:spPr>
          <a:xfrm>
            <a:off x="6660232" y="4293096"/>
            <a:ext cx="1944216" cy="17281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dirty="0" smtClean="0"/>
              <a:t>Comportement renforcé</a:t>
            </a:r>
          </a:p>
          <a:p>
            <a:pPr algn="ctr"/>
            <a:r>
              <a:rPr lang="fr-FR" dirty="0" smtClean="0"/>
              <a:t>Ou </a:t>
            </a:r>
          </a:p>
          <a:p>
            <a:pPr algn="ctr"/>
            <a:r>
              <a:rPr lang="fr-FR" dirty="0" smtClean="0"/>
              <a:t>Comportement inhibé</a:t>
            </a:r>
            <a:endParaRPr lang="fr-FR" dirty="0"/>
          </a:p>
        </p:txBody>
      </p:sp>
      <p:cxnSp>
        <p:nvCxnSpPr>
          <p:cNvPr id="12" name="Connecteur droit avec flèche 11"/>
          <p:cNvCxnSpPr>
            <a:stCxn id="4" idx="3"/>
            <a:endCxn id="5" idx="1"/>
          </p:cNvCxnSpPr>
          <p:nvPr/>
        </p:nvCxnSpPr>
        <p:spPr>
          <a:xfrm>
            <a:off x="2339752" y="3969060"/>
            <a:ext cx="79208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5" idx="3"/>
            <a:endCxn id="6" idx="1"/>
          </p:cNvCxnSpPr>
          <p:nvPr/>
        </p:nvCxnSpPr>
        <p:spPr>
          <a:xfrm>
            <a:off x="5364088" y="3969060"/>
            <a:ext cx="79208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a:stCxn id="8" idx="1"/>
          </p:cNvCxnSpPr>
          <p:nvPr/>
        </p:nvCxnSpPr>
        <p:spPr>
          <a:xfrm flipH="1">
            <a:off x="5364088" y="5157192"/>
            <a:ext cx="1296144"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7" idx="0"/>
          </p:cNvCxnSpPr>
          <p:nvPr/>
        </p:nvCxnSpPr>
        <p:spPr>
          <a:xfrm flipV="1">
            <a:off x="4283968" y="4293096"/>
            <a:ext cx="0" cy="72008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6" name="Connecteur en arc 25"/>
          <p:cNvCxnSpPr/>
          <p:nvPr/>
        </p:nvCxnSpPr>
        <p:spPr>
          <a:xfrm flipV="1">
            <a:off x="3779912" y="2492896"/>
            <a:ext cx="1224136" cy="1152128"/>
          </a:xfrm>
          <a:prstGeom prst="curvedConnector3">
            <a:avLst>
              <a:gd name="adj1" fmla="val 50000"/>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Connecteur en arc 27"/>
          <p:cNvCxnSpPr/>
          <p:nvPr/>
        </p:nvCxnSpPr>
        <p:spPr>
          <a:xfrm rot="16200000" flipH="1">
            <a:off x="6804248" y="2564904"/>
            <a:ext cx="1296144" cy="864096"/>
          </a:xfrm>
          <a:prstGeom prst="curvedConnector3">
            <a:avLst>
              <a:gd name="adj1" fmla="val 50000"/>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5004048" y="1772816"/>
            <a:ext cx="2016224"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MODULATIONS DU COMPORTEMENT (délai, fréquence, intensité,…)</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Les TCC c’est quoi ?</a:t>
            </a:r>
            <a:endParaRPr lang="fr-FR" sz="3600" dirty="0"/>
          </a:p>
        </p:txBody>
      </p:sp>
      <p:sp>
        <p:nvSpPr>
          <p:cNvPr id="3" name="Espace réservé du contenu 2"/>
          <p:cNvSpPr>
            <a:spLocks noGrp="1"/>
          </p:cNvSpPr>
          <p:nvPr>
            <p:ph idx="1"/>
          </p:nvPr>
        </p:nvSpPr>
        <p:spPr>
          <a:xfrm>
            <a:off x="467544" y="1772816"/>
            <a:ext cx="8229600" cy="3921299"/>
          </a:xfrm>
        </p:spPr>
        <p:txBody>
          <a:bodyPr/>
          <a:lstStyle/>
          <a:p>
            <a:pPr>
              <a:buNone/>
            </a:pPr>
            <a:endParaRPr lang="fr-FR" dirty="0"/>
          </a:p>
        </p:txBody>
      </p:sp>
      <p:sp>
        <p:nvSpPr>
          <p:cNvPr id="4" name="Rectangle 3"/>
          <p:cNvSpPr/>
          <p:nvPr/>
        </p:nvSpPr>
        <p:spPr>
          <a:xfrm>
            <a:off x="539552" y="3645024"/>
            <a:ext cx="18002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CONFLIT </a:t>
            </a:r>
          </a:p>
          <a:p>
            <a:pPr algn="ctr"/>
            <a:r>
              <a:rPr lang="fr-FR" dirty="0" smtClean="0"/>
              <a:t>ECHEC SCOLAIRE</a:t>
            </a:r>
            <a:endParaRPr lang="fr-FR" dirty="0"/>
          </a:p>
        </p:txBody>
      </p:sp>
      <p:sp>
        <p:nvSpPr>
          <p:cNvPr id="5" name="Rectangle 4"/>
          <p:cNvSpPr/>
          <p:nvPr/>
        </p:nvSpPr>
        <p:spPr>
          <a:xfrm>
            <a:off x="3131840" y="3645024"/>
            <a:ext cx="223224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ABSENTEISME</a:t>
            </a:r>
            <a:endParaRPr lang="fr-FR" dirty="0"/>
          </a:p>
        </p:txBody>
      </p:sp>
      <p:sp>
        <p:nvSpPr>
          <p:cNvPr id="6" name="Rectangle 5"/>
          <p:cNvSpPr/>
          <p:nvPr/>
        </p:nvSpPr>
        <p:spPr>
          <a:xfrm>
            <a:off x="6156176" y="3356992"/>
            <a:ext cx="216024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Plaisir  d’être avec maman</a:t>
            </a:r>
          </a:p>
        </p:txBody>
      </p:sp>
      <p:sp>
        <p:nvSpPr>
          <p:cNvPr id="7" name="Rectangle 6"/>
          <p:cNvSpPr/>
          <p:nvPr/>
        </p:nvSpPr>
        <p:spPr>
          <a:xfrm>
            <a:off x="3203848" y="5013176"/>
            <a:ext cx="216024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EVITEMENT</a:t>
            </a:r>
            <a:endParaRPr lang="fr-FR" dirty="0"/>
          </a:p>
        </p:txBody>
      </p:sp>
      <p:sp>
        <p:nvSpPr>
          <p:cNvPr id="8" name="Rectangle 7"/>
          <p:cNvSpPr/>
          <p:nvPr/>
        </p:nvSpPr>
        <p:spPr>
          <a:xfrm>
            <a:off x="6660232" y="4293096"/>
            <a:ext cx="1944216" cy="17281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dirty="0" smtClean="0"/>
              <a:t>Comportement renforcé</a:t>
            </a:r>
          </a:p>
          <a:p>
            <a:pPr algn="ctr"/>
            <a:r>
              <a:rPr lang="fr-FR" dirty="0" smtClean="0"/>
              <a:t>Ou </a:t>
            </a:r>
          </a:p>
          <a:p>
            <a:pPr algn="ctr"/>
            <a:r>
              <a:rPr lang="fr-FR" dirty="0" smtClean="0"/>
              <a:t>Comportement inhibé</a:t>
            </a:r>
            <a:endParaRPr lang="fr-FR" dirty="0"/>
          </a:p>
        </p:txBody>
      </p:sp>
      <p:cxnSp>
        <p:nvCxnSpPr>
          <p:cNvPr id="12" name="Connecteur droit avec flèche 11"/>
          <p:cNvCxnSpPr>
            <a:stCxn id="4" idx="3"/>
            <a:endCxn id="5" idx="1"/>
          </p:cNvCxnSpPr>
          <p:nvPr/>
        </p:nvCxnSpPr>
        <p:spPr>
          <a:xfrm>
            <a:off x="2339752" y="3969060"/>
            <a:ext cx="79208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5" idx="3"/>
            <a:endCxn id="6" idx="1"/>
          </p:cNvCxnSpPr>
          <p:nvPr/>
        </p:nvCxnSpPr>
        <p:spPr>
          <a:xfrm flipV="1">
            <a:off x="5364088" y="3825044"/>
            <a:ext cx="792088" cy="14401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a:stCxn id="8" idx="1"/>
          </p:cNvCxnSpPr>
          <p:nvPr/>
        </p:nvCxnSpPr>
        <p:spPr>
          <a:xfrm flipH="1">
            <a:off x="5364088" y="5157192"/>
            <a:ext cx="1296144"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7" idx="0"/>
          </p:cNvCxnSpPr>
          <p:nvPr/>
        </p:nvCxnSpPr>
        <p:spPr>
          <a:xfrm flipV="1">
            <a:off x="4283968" y="4293096"/>
            <a:ext cx="0" cy="72008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6" name="Connecteur en arc 25"/>
          <p:cNvCxnSpPr/>
          <p:nvPr/>
        </p:nvCxnSpPr>
        <p:spPr>
          <a:xfrm flipV="1">
            <a:off x="3779912" y="2492896"/>
            <a:ext cx="1224136" cy="1152128"/>
          </a:xfrm>
          <a:prstGeom prst="curvedConnector3">
            <a:avLst>
              <a:gd name="adj1" fmla="val 50000"/>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Connecteur en arc 27"/>
          <p:cNvCxnSpPr/>
          <p:nvPr/>
        </p:nvCxnSpPr>
        <p:spPr>
          <a:xfrm rot="16200000" flipH="1">
            <a:off x="6948264" y="2420888"/>
            <a:ext cx="1008112" cy="864096"/>
          </a:xfrm>
          <a:prstGeom prst="curvedConnector3">
            <a:avLst>
              <a:gd name="adj1" fmla="val 50000"/>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5004048" y="1772816"/>
            <a:ext cx="2016224"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MODULATIONS DU COMPORTEMENT (délai, fréquence, intensité,…)</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a:xfrm>
            <a:off x="457200" y="274638"/>
            <a:ext cx="8229600" cy="561975"/>
          </a:xfrm>
        </p:spPr>
        <p:txBody>
          <a:bodyPr>
            <a:noAutofit/>
          </a:bodyPr>
          <a:lstStyle/>
          <a:p>
            <a:r>
              <a:rPr lang="fr-FR" sz="3200" dirty="0"/>
              <a:t>Le cercle vicieux de l’insomnie</a:t>
            </a:r>
          </a:p>
        </p:txBody>
      </p:sp>
      <p:sp>
        <p:nvSpPr>
          <p:cNvPr id="63493" name="Oval 5"/>
          <p:cNvSpPr>
            <a:spLocks noChangeArrowheads="1"/>
          </p:cNvSpPr>
          <p:nvPr/>
        </p:nvSpPr>
        <p:spPr bwMode="auto">
          <a:xfrm>
            <a:off x="1619250" y="1268413"/>
            <a:ext cx="4967288" cy="2160587"/>
          </a:xfrm>
          <a:prstGeom prst="ellipse">
            <a:avLst/>
          </a:prstGeom>
          <a:solidFill>
            <a:schemeClr val="accent1"/>
          </a:solidFill>
          <a:ln w="9525">
            <a:solidFill>
              <a:schemeClr val="tx1"/>
            </a:solidFill>
            <a:round/>
            <a:headEnd/>
            <a:tailEnd/>
          </a:ln>
          <a:effectLst/>
        </p:spPr>
        <p:txBody>
          <a:bodyPr wrap="none" anchor="ctr"/>
          <a:lstStyle/>
          <a:p>
            <a:pPr algn="ctr"/>
            <a:r>
              <a:rPr lang="fr-FR" b="1" u="sng" dirty="0">
                <a:solidFill>
                  <a:schemeClr val="accent2">
                    <a:lumMod val="40000"/>
                    <a:lumOff val="60000"/>
                  </a:schemeClr>
                </a:solidFill>
              </a:rPr>
              <a:t>Croyances / attitudes :</a:t>
            </a:r>
          </a:p>
          <a:p>
            <a:pPr algn="ctr"/>
            <a:r>
              <a:rPr lang="fr-FR" b="1" dirty="0">
                <a:solidFill>
                  <a:schemeClr val="bg2"/>
                </a:solidFill>
              </a:rPr>
              <a:t>-</a:t>
            </a:r>
            <a:r>
              <a:rPr lang="fr-FR" b="1" dirty="0">
                <a:solidFill>
                  <a:schemeClr val="tx2">
                    <a:lumMod val="50000"/>
                  </a:schemeClr>
                </a:solidFill>
              </a:rPr>
              <a:t>Durée « normale » du sommeil nécessaire</a:t>
            </a:r>
          </a:p>
          <a:p>
            <a:pPr algn="ctr"/>
            <a:r>
              <a:rPr lang="fr-FR" b="1" dirty="0">
                <a:solidFill>
                  <a:schemeClr val="bg2"/>
                </a:solidFill>
              </a:rPr>
              <a:t>-s’endormir de suite ou jamais</a:t>
            </a:r>
          </a:p>
          <a:p>
            <a:pPr algn="ctr"/>
            <a:r>
              <a:rPr lang="fr-FR" b="1" dirty="0">
                <a:solidFill>
                  <a:schemeClr val="bg2"/>
                </a:solidFill>
              </a:rPr>
              <a:t>-sommeil avant minuit c’est mieux</a:t>
            </a:r>
          </a:p>
          <a:p>
            <a:pPr algn="ctr"/>
            <a:r>
              <a:rPr lang="fr-FR" b="1" dirty="0">
                <a:solidFill>
                  <a:schemeClr val="bg2"/>
                </a:solidFill>
              </a:rPr>
              <a:t>-certitude de ne pas pouvoir s’endormir</a:t>
            </a:r>
          </a:p>
          <a:p>
            <a:pPr algn="ctr"/>
            <a:r>
              <a:rPr lang="fr-FR" b="1" dirty="0">
                <a:solidFill>
                  <a:schemeClr val="bg2"/>
                </a:solidFill>
              </a:rPr>
              <a:t>-la télé au lit c’est bien….</a:t>
            </a:r>
          </a:p>
        </p:txBody>
      </p:sp>
      <p:sp>
        <p:nvSpPr>
          <p:cNvPr id="63494" name="Oval 6"/>
          <p:cNvSpPr>
            <a:spLocks noChangeArrowheads="1"/>
          </p:cNvSpPr>
          <p:nvPr/>
        </p:nvSpPr>
        <p:spPr bwMode="auto">
          <a:xfrm>
            <a:off x="0" y="3284538"/>
            <a:ext cx="2770188" cy="2089150"/>
          </a:xfrm>
          <a:prstGeom prst="ellipse">
            <a:avLst/>
          </a:prstGeom>
          <a:solidFill>
            <a:schemeClr val="accent1"/>
          </a:solidFill>
          <a:ln w="9525">
            <a:solidFill>
              <a:schemeClr val="tx1"/>
            </a:solidFill>
            <a:round/>
            <a:headEnd/>
            <a:tailEnd/>
          </a:ln>
          <a:effectLst/>
        </p:spPr>
        <p:txBody>
          <a:bodyPr wrap="none" anchor="ctr"/>
          <a:lstStyle/>
          <a:p>
            <a:pPr algn="ctr"/>
            <a:r>
              <a:rPr lang="fr-FR" b="1" u="sng" dirty="0" err="1">
                <a:solidFill>
                  <a:schemeClr val="accent2">
                    <a:lumMod val="40000"/>
                    <a:lumOff val="60000"/>
                  </a:schemeClr>
                </a:solidFill>
              </a:rPr>
              <a:t>Hyperactivation</a:t>
            </a:r>
            <a:r>
              <a:rPr lang="fr-FR" b="1" u="sng" dirty="0">
                <a:solidFill>
                  <a:schemeClr val="accent2">
                    <a:lumMod val="40000"/>
                    <a:lumOff val="60000"/>
                  </a:schemeClr>
                </a:solidFill>
              </a:rPr>
              <a:t> :</a:t>
            </a:r>
          </a:p>
          <a:p>
            <a:pPr algn="ctr"/>
            <a:r>
              <a:rPr lang="fr-FR" b="1" dirty="0">
                <a:solidFill>
                  <a:schemeClr val="bg2"/>
                </a:solidFill>
              </a:rPr>
              <a:t>-anxiété</a:t>
            </a:r>
          </a:p>
          <a:p>
            <a:pPr algn="ctr"/>
            <a:r>
              <a:rPr lang="fr-FR" b="1" dirty="0">
                <a:solidFill>
                  <a:schemeClr val="bg2"/>
                </a:solidFill>
              </a:rPr>
              <a:t>-</a:t>
            </a:r>
            <a:r>
              <a:rPr lang="fr-FR" b="1" dirty="0">
                <a:solidFill>
                  <a:schemeClr val="tx2">
                    <a:lumMod val="50000"/>
                  </a:schemeClr>
                </a:solidFill>
              </a:rPr>
              <a:t>tension intérieure</a:t>
            </a:r>
          </a:p>
          <a:p>
            <a:pPr algn="ctr"/>
            <a:r>
              <a:rPr lang="fr-FR" b="1" dirty="0">
                <a:solidFill>
                  <a:schemeClr val="bg2"/>
                </a:solidFill>
              </a:rPr>
              <a:t>-symptômes fonctionnels</a:t>
            </a:r>
          </a:p>
        </p:txBody>
      </p:sp>
      <p:sp>
        <p:nvSpPr>
          <p:cNvPr id="63495" name="Oval 7"/>
          <p:cNvSpPr>
            <a:spLocks noChangeArrowheads="1"/>
          </p:cNvSpPr>
          <p:nvPr/>
        </p:nvSpPr>
        <p:spPr bwMode="auto">
          <a:xfrm>
            <a:off x="5508625" y="2997200"/>
            <a:ext cx="3455988" cy="2016125"/>
          </a:xfrm>
          <a:prstGeom prst="ellipse">
            <a:avLst/>
          </a:prstGeom>
          <a:solidFill>
            <a:schemeClr val="accent1"/>
          </a:solidFill>
          <a:ln w="9525">
            <a:solidFill>
              <a:schemeClr val="tx1"/>
            </a:solidFill>
            <a:round/>
            <a:headEnd/>
            <a:tailEnd/>
          </a:ln>
          <a:effectLst/>
        </p:spPr>
        <p:txBody>
          <a:bodyPr wrap="none" anchor="ctr"/>
          <a:lstStyle/>
          <a:p>
            <a:pPr algn="ctr"/>
            <a:r>
              <a:rPr lang="fr-FR" b="1" u="sng" dirty="0">
                <a:solidFill>
                  <a:schemeClr val="accent2">
                    <a:lumMod val="40000"/>
                    <a:lumOff val="60000"/>
                  </a:schemeClr>
                </a:solidFill>
              </a:rPr>
              <a:t>Mauvaises habitudes :</a:t>
            </a:r>
          </a:p>
          <a:p>
            <a:pPr algn="ctr"/>
            <a:r>
              <a:rPr lang="fr-FR" b="1" dirty="0">
                <a:solidFill>
                  <a:schemeClr val="bg2"/>
                </a:solidFill>
              </a:rPr>
              <a:t>-</a:t>
            </a:r>
            <a:r>
              <a:rPr lang="fr-FR" b="1" dirty="0">
                <a:solidFill>
                  <a:schemeClr val="tx2">
                    <a:lumMod val="50000"/>
                  </a:schemeClr>
                </a:solidFill>
              </a:rPr>
              <a:t>horaires # rythme naturel</a:t>
            </a:r>
          </a:p>
          <a:p>
            <a:pPr algn="ctr"/>
            <a:r>
              <a:rPr lang="fr-FR" b="1" dirty="0">
                <a:solidFill>
                  <a:schemeClr val="bg2"/>
                </a:solidFill>
              </a:rPr>
              <a:t>-rituel sommeil impropre</a:t>
            </a:r>
          </a:p>
          <a:p>
            <a:pPr algn="ctr"/>
            <a:r>
              <a:rPr lang="fr-FR" b="1" dirty="0">
                <a:solidFill>
                  <a:schemeClr val="bg2"/>
                </a:solidFill>
              </a:rPr>
              <a:t>-sieste inadéquate</a:t>
            </a:r>
          </a:p>
          <a:p>
            <a:pPr algn="ctr"/>
            <a:r>
              <a:rPr lang="fr-FR" b="1" dirty="0">
                <a:solidFill>
                  <a:schemeClr val="bg2"/>
                </a:solidFill>
              </a:rPr>
              <a:t>-activité lit </a:t>
            </a:r>
            <a:r>
              <a:rPr lang="fr-FR" b="1" dirty="0" smtClean="0">
                <a:solidFill>
                  <a:schemeClr val="bg2"/>
                </a:solidFill>
              </a:rPr>
              <a:t>inappropriée</a:t>
            </a:r>
          </a:p>
          <a:p>
            <a:pPr algn="ctr"/>
            <a:r>
              <a:rPr lang="fr-FR" b="1" dirty="0" smtClean="0">
                <a:solidFill>
                  <a:schemeClr val="bg2"/>
                </a:solidFill>
              </a:rPr>
              <a:t>- hypnotiques</a:t>
            </a:r>
            <a:endParaRPr lang="fr-FR" b="1" dirty="0">
              <a:solidFill>
                <a:schemeClr val="bg2"/>
              </a:solidFill>
            </a:endParaRPr>
          </a:p>
        </p:txBody>
      </p:sp>
      <p:sp>
        <p:nvSpPr>
          <p:cNvPr id="63496" name="Oval 8"/>
          <p:cNvSpPr>
            <a:spLocks noChangeArrowheads="1"/>
          </p:cNvSpPr>
          <p:nvPr/>
        </p:nvSpPr>
        <p:spPr bwMode="auto">
          <a:xfrm>
            <a:off x="2411413" y="4724400"/>
            <a:ext cx="4105275" cy="1944688"/>
          </a:xfrm>
          <a:prstGeom prst="ellipse">
            <a:avLst/>
          </a:prstGeom>
          <a:solidFill>
            <a:schemeClr val="accent1"/>
          </a:solidFill>
          <a:ln w="9525">
            <a:solidFill>
              <a:schemeClr val="tx1"/>
            </a:solidFill>
            <a:round/>
            <a:headEnd/>
            <a:tailEnd/>
          </a:ln>
          <a:effectLst/>
        </p:spPr>
        <p:txBody>
          <a:bodyPr wrap="none" anchor="ctr"/>
          <a:lstStyle/>
          <a:p>
            <a:pPr algn="ctr"/>
            <a:r>
              <a:rPr lang="fr-FR" b="1" u="sng" dirty="0">
                <a:solidFill>
                  <a:schemeClr val="accent2">
                    <a:lumMod val="40000"/>
                    <a:lumOff val="60000"/>
                  </a:schemeClr>
                </a:solidFill>
              </a:rPr>
              <a:t>Conséquences :</a:t>
            </a:r>
          </a:p>
          <a:p>
            <a:pPr algn="ctr"/>
            <a:r>
              <a:rPr lang="fr-FR" b="1" dirty="0">
                <a:solidFill>
                  <a:schemeClr val="bg2"/>
                </a:solidFill>
              </a:rPr>
              <a:t>-fatigue</a:t>
            </a:r>
          </a:p>
          <a:p>
            <a:pPr algn="ctr"/>
            <a:r>
              <a:rPr lang="fr-FR" b="1" dirty="0">
                <a:solidFill>
                  <a:schemeClr val="bg2"/>
                </a:solidFill>
              </a:rPr>
              <a:t>-</a:t>
            </a:r>
            <a:r>
              <a:rPr lang="fr-FR" b="1" dirty="0">
                <a:solidFill>
                  <a:schemeClr val="tx2">
                    <a:lumMod val="50000"/>
                  </a:schemeClr>
                </a:solidFill>
              </a:rPr>
              <a:t>baisse performances</a:t>
            </a:r>
          </a:p>
          <a:p>
            <a:pPr algn="ctr"/>
            <a:r>
              <a:rPr lang="fr-FR" b="1" dirty="0">
                <a:solidFill>
                  <a:schemeClr val="bg2"/>
                </a:solidFill>
              </a:rPr>
              <a:t>-trouble de l’humeur</a:t>
            </a:r>
          </a:p>
          <a:p>
            <a:pPr algn="ctr"/>
            <a:r>
              <a:rPr lang="fr-FR" b="1" dirty="0">
                <a:solidFill>
                  <a:schemeClr val="bg2"/>
                </a:solidFill>
              </a:rPr>
              <a:t>-troubles sociaux</a:t>
            </a:r>
          </a:p>
          <a:p>
            <a:pPr algn="ctr"/>
            <a:r>
              <a:rPr lang="fr-FR" b="1" dirty="0">
                <a:solidFill>
                  <a:schemeClr val="bg2"/>
                </a:solidFill>
              </a:rPr>
              <a:t>-difficultés affectives</a:t>
            </a:r>
          </a:p>
        </p:txBody>
      </p:sp>
      <p:sp>
        <p:nvSpPr>
          <p:cNvPr id="63497" name="Rectangle 9"/>
          <p:cNvSpPr>
            <a:spLocks noChangeArrowheads="1"/>
          </p:cNvSpPr>
          <p:nvPr/>
        </p:nvSpPr>
        <p:spPr bwMode="auto">
          <a:xfrm>
            <a:off x="3059113" y="3716338"/>
            <a:ext cx="2160587" cy="576262"/>
          </a:xfrm>
          <a:prstGeom prst="rect">
            <a:avLst/>
          </a:prstGeom>
          <a:solidFill>
            <a:schemeClr val="accent1"/>
          </a:solidFill>
          <a:ln w="9525">
            <a:solidFill>
              <a:schemeClr val="tx1"/>
            </a:solidFill>
            <a:miter lim="800000"/>
            <a:headEnd/>
            <a:tailEnd/>
          </a:ln>
          <a:effectLst/>
        </p:spPr>
        <p:txBody>
          <a:bodyPr wrap="none" anchor="ctr"/>
          <a:lstStyle/>
          <a:p>
            <a:pPr algn="ctr"/>
            <a:r>
              <a:rPr lang="fr-FR" b="1" dirty="0">
                <a:solidFill>
                  <a:srgbClr val="FF7C80"/>
                </a:solidFill>
              </a:rPr>
              <a:t>INSOMNIE</a:t>
            </a:r>
          </a:p>
        </p:txBody>
      </p:sp>
      <p:sp>
        <p:nvSpPr>
          <p:cNvPr id="63498" name="Line 10"/>
          <p:cNvSpPr>
            <a:spLocks noChangeShapeType="1"/>
          </p:cNvSpPr>
          <p:nvPr/>
        </p:nvSpPr>
        <p:spPr bwMode="auto">
          <a:xfrm>
            <a:off x="971550" y="5445125"/>
            <a:ext cx="0" cy="0"/>
          </a:xfrm>
          <a:prstGeom prst="line">
            <a:avLst/>
          </a:prstGeom>
          <a:noFill/>
          <a:ln w="9525">
            <a:solidFill>
              <a:schemeClr val="tx1"/>
            </a:solidFill>
            <a:round/>
            <a:headEnd/>
            <a:tailEnd type="triangle" w="med" len="med"/>
          </a:ln>
          <a:effectLst/>
        </p:spPr>
        <p:txBody>
          <a:bodyPr/>
          <a:lstStyle/>
          <a:p>
            <a:endParaRPr lang="fr-FR"/>
          </a:p>
        </p:txBody>
      </p:sp>
      <p:sp>
        <p:nvSpPr>
          <p:cNvPr id="63499" name="Line 11"/>
          <p:cNvSpPr>
            <a:spLocks noChangeShapeType="1"/>
          </p:cNvSpPr>
          <p:nvPr/>
        </p:nvSpPr>
        <p:spPr bwMode="auto">
          <a:xfrm>
            <a:off x="2124075" y="5229225"/>
            <a:ext cx="287338" cy="287338"/>
          </a:xfrm>
          <a:prstGeom prst="line">
            <a:avLst/>
          </a:prstGeom>
          <a:noFill/>
          <a:ln w="9525">
            <a:solidFill>
              <a:schemeClr val="tx1"/>
            </a:solidFill>
            <a:round/>
            <a:headEnd/>
            <a:tailEnd type="triangle" w="med" len="med"/>
          </a:ln>
          <a:effectLst/>
        </p:spPr>
        <p:txBody>
          <a:bodyPr/>
          <a:lstStyle/>
          <a:p>
            <a:endParaRPr lang="fr-FR"/>
          </a:p>
        </p:txBody>
      </p:sp>
      <p:sp>
        <p:nvSpPr>
          <p:cNvPr id="63500" name="Line 12"/>
          <p:cNvSpPr>
            <a:spLocks noChangeShapeType="1"/>
          </p:cNvSpPr>
          <p:nvPr/>
        </p:nvSpPr>
        <p:spPr bwMode="auto">
          <a:xfrm flipH="1">
            <a:off x="1763713" y="2997200"/>
            <a:ext cx="287337" cy="287338"/>
          </a:xfrm>
          <a:prstGeom prst="line">
            <a:avLst/>
          </a:prstGeom>
          <a:noFill/>
          <a:ln w="9525">
            <a:solidFill>
              <a:schemeClr val="tx1"/>
            </a:solidFill>
            <a:round/>
            <a:headEnd/>
            <a:tailEnd type="triangle" w="med" len="med"/>
          </a:ln>
          <a:effectLst/>
        </p:spPr>
        <p:txBody>
          <a:bodyPr/>
          <a:lstStyle/>
          <a:p>
            <a:endParaRPr lang="fr-FR"/>
          </a:p>
        </p:txBody>
      </p:sp>
      <p:sp>
        <p:nvSpPr>
          <p:cNvPr id="63501" name="Line 13"/>
          <p:cNvSpPr>
            <a:spLocks noChangeShapeType="1"/>
          </p:cNvSpPr>
          <p:nvPr/>
        </p:nvSpPr>
        <p:spPr bwMode="auto">
          <a:xfrm flipV="1">
            <a:off x="2051050" y="3141663"/>
            <a:ext cx="360363" cy="287337"/>
          </a:xfrm>
          <a:prstGeom prst="line">
            <a:avLst/>
          </a:prstGeom>
          <a:noFill/>
          <a:ln w="9525">
            <a:solidFill>
              <a:schemeClr val="tx1"/>
            </a:solidFill>
            <a:round/>
            <a:headEnd/>
            <a:tailEnd type="triangle" w="med" len="med"/>
          </a:ln>
          <a:effectLst/>
        </p:spPr>
        <p:txBody>
          <a:bodyPr/>
          <a:lstStyle/>
          <a:p>
            <a:endParaRPr lang="fr-FR"/>
          </a:p>
        </p:txBody>
      </p:sp>
      <p:sp>
        <p:nvSpPr>
          <p:cNvPr id="63502" name="Line 14"/>
          <p:cNvSpPr>
            <a:spLocks noChangeShapeType="1"/>
          </p:cNvSpPr>
          <p:nvPr/>
        </p:nvSpPr>
        <p:spPr bwMode="auto">
          <a:xfrm flipH="1" flipV="1">
            <a:off x="2268538" y="5084763"/>
            <a:ext cx="287337" cy="288925"/>
          </a:xfrm>
          <a:prstGeom prst="line">
            <a:avLst/>
          </a:prstGeom>
          <a:noFill/>
          <a:ln w="9525">
            <a:solidFill>
              <a:schemeClr val="tx1"/>
            </a:solidFill>
            <a:round/>
            <a:headEnd/>
            <a:tailEnd type="triangle" w="med" len="med"/>
          </a:ln>
          <a:effectLst/>
        </p:spPr>
        <p:txBody>
          <a:bodyPr/>
          <a:lstStyle/>
          <a:p>
            <a:endParaRPr lang="fr-FR"/>
          </a:p>
        </p:txBody>
      </p:sp>
      <p:sp>
        <p:nvSpPr>
          <p:cNvPr id="63503" name="Line 15"/>
          <p:cNvSpPr>
            <a:spLocks noChangeShapeType="1"/>
          </p:cNvSpPr>
          <p:nvPr/>
        </p:nvSpPr>
        <p:spPr bwMode="auto">
          <a:xfrm flipH="1">
            <a:off x="6516688" y="5013325"/>
            <a:ext cx="719137" cy="431800"/>
          </a:xfrm>
          <a:prstGeom prst="line">
            <a:avLst/>
          </a:prstGeom>
          <a:noFill/>
          <a:ln w="9525">
            <a:solidFill>
              <a:schemeClr val="tx1"/>
            </a:solidFill>
            <a:round/>
            <a:headEnd/>
            <a:tailEnd type="triangle" w="med" len="med"/>
          </a:ln>
          <a:effectLst/>
        </p:spPr>
        <p:txBody>
          <a:bodyPr/>
          <a:lstStyle/>
          <a:p>
            <a:endParaRPr lang="fr-FR"/>
          </a:p>
        </p:txBody>
      </p:sp>
      <p:sp>
        <p:nvSpPr>
          <p:cNvPr id="63504" name="Line 16"/>
          <p:cNvSpPr>
            <a:spLocks noChangeShapeType="1"/>
          </p:cNvSpPr>
          <p:nvPr/>
        </p:nvSpPr>
        <p:spPr bwMode="auto">
          <a:xfrm flipV="1">
            <a:off x="6372225" y="5013325"/>
            <a:ext cx="431800" cy="287338"/>
          </a:xfrm>
          <a:prstGeom prst="line">
            <a:avLst/>
          </a:prstGeom>
          <a:noFill/>
          <a:ln w="9525">
            <a:solidFill>
              <a:schemeClr val="tx1"/>
            </a:solidFill>
            <a:round/>
            <a:headEnd/>
            <a:tailEnd type="triangle" w="med" len="med"/>
          </a:ln>
          <a:effectLst/>
        </p:spPr>
        <p:txBody>
          <a:bodyPr/>
          <a:lstStyle/>
          <a:p>
            <a:endParaRPr lang="fr-FR"/>
          </a:p>
        </p:txBody>
      </p:sp>
      <p:sp>
        <p:nvSpPr>
          <p:cNvPr id="63505" name="Line 17"/>
          <p:cNvSpPr>
            <a:spLocks noChangeShapeType="1"/>
          </p:cNvSpPr>
          <p:nvPr/>
        </p:nvSpPr>
        <p:spPr bwMode="auto">
          <a:xfrm>
            <a:off x="6516688" y="2636838"/>
            <a:ext cx="503237" cy="360362"/>
          </a:xfrm>
          <a:prstGeom prst="line">
            <a:avLst/>
          </a:prstGeom>
          <a:noFill/>
          <a:ln w="9525">
            <a:solidFill>
              <a:schemeClr val="tx1"/>
            </a:solidFill>
            <a:round/>
            <a:headEnd/>
            <a:tailEnd type="triangle" w="med" len="med"/>
          </a:ln>
          <a:effectLst/>
        </p:spPr>
        <p:txBody>
          <a:bodyPr/>
          <a:lstStyle/>
          <a:p>
            <a:endParaRPr lang="fr-FR"/>
          </a:p>
        </p:txBody>
      </p:sp>
      <p:sp>
        <p:nvSpPr>
          <p:cNvPr id="63506" name="Line 18"/>
          <p:cNvSpPr>
            <a:spLocks noChangeShapeType="1"/>
          </p:cNvSpPr>
          <p:nvPr/>
        </p:nvSpPr>
        <p:spPr bwMode="auto">
          <a:xfrm flipH="1" flipV="1">
            <a:off x="6588125" y="2492375"/>
            <a:ext cx="647700" cy="504825"/>
          </a:xfrm>
          <a:prstGeom prst="line">
            <a:avLst/>
          </a:prstGeom>
          <a:noFill/>
          <a:ln w="9525">
            <a:solidFill>
              <a:schemeClr val="tx1"/>
            </a:solidFill>
            <a:round/>
            <a:headEnd/>
            <a:tailEnd type="triangle" w="med" len="med"/>
          </a:ln>
          <a:effectLst/>
        </p:spPr>
        <p:txBody>
          <a:bodyPr/>
          <a:lstStyle/>
          <a:p>
            <a:endParaRPr lang="fr-FR"/>
          </a:p>
        </p:txBody>
      </p:sp>
      <p:sp>
        <p:nvSpPr>
          <p:cNvPr id="63507" name="Line 19"/>
          <p:cNvSpPr>
            <a:spLocks noChangeShapeType="1"/>
          </p:cNvSpPr>
          <p:nvPr/>
        </p:nvSpPr>
        <p:spPr bwMode="auto">
          <a:xfrm>
            <a:off x="4500563" y="4292600"/>
            <a:ext cx="0" cy="431800"/>
          </a:xfrm>
          <a:prstGeom prst="line">
            <a:avLst/>
          </a:prstGeom>
          <a:noFill/>
          <a:ln w="9525">
            <a:solidFill>
              <a:schemeClr val="tx1"/>
            </a:solidFill>
            <a:round/>
            <a:headEnd/>
            <a:tailEnd type="triangle" w="med" len="med"/>
          </a:ln>
          <a:effectLst/>
        </p:spPr>
        <p:txBody>
          <a:bodyPr/>
          <a:lstStyle/>
          <a:p>
            <a:endParaRPr lang="fr-FR"/>
          </a:p>
        </p:txBody>
      </p:sp>
      <p:sp>
        <p:nvSpPr>
          <p:cNvPr id="63508" name="Line 20"/>
          <p:cNvSpPr>
            <a:spLocks noChangeShapeType="1"/>
          </p:cNvSpPr>
          <p:nvPr/>
        </p:nvSpPr>
        <p:spPr bwMode="auto">
          <a:xfrm flipV="1">
            <a:off x="4067175" y="4292600"/>
            <a:ext cx="0" cy="431800"/>
          </a:xfrm>
          <a:prstGeom prst="line">
            <a:avLst/>
          </a:prstGeom>
          <a:noFill/>
          <a:ln w="9525">
            <a:solidFill>
              <a:schemeClr val="tx1"/>
            </a:solidFill>
            <a:round/>
            <a:headEnd/>
            <a:tailEnd type="triangle" w="med" len="med"/>
          </a:ln>
          <a:effectLst/>
        </p:spPr>
        <p:txBody>
          <a:bodyPr/>
          <a:lstStyle/>
          <a:p>
            <a:endParaRPr lang="fr-FR"/>
          </a:p>
        </p:txBody>
      </p:sp>
      <p:sp>
        <p:nvSpPr>
          <p:cNvPr id="63509" name="Line 21"/>
          <p:cNvSpPr>
            <a:spLocks noChangeShapeType="1"/>
          </p:cNvSpPr>
          <p:nvPr/>
        </p:nvSpPr>
        <p:spPr bwMode="auto">
          <a:xfrm>
            <a:off x="2771775" y="4076700"/>
            <a:ext cx="287338" cy="0"/>
          </a:xfrm>
          <a:prstGeom prst="line">
            <a:avLst/>
          </a:prstGeom>
          <a:noFill/>
          <a:ln w="9525">
            <a:solidFill>
              <a:schemeClr val="tx1"/>
            </a:solidFill>
            <a:round/>
            <a:headEnd/>
            <a:tailEnd type="triangle" w="med" len="med"/>
          </a:ln>
          <a:effectLst/>
        </p:spPr>
        <p:txBody>
          <a:bodyPr/>
          <a:lstStyle/>
          <a:p>
            <a:endParaRPr lang="fr-FR"/>
          </a:p>
        </p:txBody>
      </p:sp>
      <p:sp>
        <p:nvSpPr>
          <p:cNvPr id="63510" name="Line 22"/>
          <p:cNvSpPr>
            <a:spLocks noChangeShapeType="1"/>
          </p:cNvSpPr>
          <p:nvPr/>
        </p:nvSpPr>
        <p:spPr bwMode="auto">
          <a:xfrm flipH="1">
            <a:off x="2771775" y="4149725"/>
            <a:ext cx="287338" cy="0"/>
          </a:xfrm>
          <a:prstGeom prst="line">
            <a:avLst/>
          </a:prstGeom>
          <a:noFill/>
          <a:ln w="9525">
            <a:solidFill>
              <a:schemeClr val="tx1"/>
            </a:solidFill>
            <a:round/>
            <a:headEnd/>
            <a:tailEnd type="triangle" w="med" len="med"/>
          </a:ln>
          <a:effectLst/>
        </p:spPr>
        <p:txBody>
          <a:bodyPr/>
          <a:lstStyle/>
          <a:p>
            <a:endParaRPr lang="fr-FR"/>
          </a:p>
        </p:txBody>
      </p:sp>
      <p:sp>
        <p:nvSpPr>
          <p:cNvPr id="63511" name="Line 23"/>
          <p:cNvSpPr>
            <a:spLocks noChangeShapeType="1"/>
          </p:cNvSpPr>
          <p:nvPr/>
        </p:nvSpPr>
        <p:spPr bwMode="auto">
          <a:xfrm>
            <a:off x="3995738" y="3429000"/>
            <a:ext cx="0" cy="287338"/>
          </a:xfrm>
          <a:prstGeom prst="line">
            <a:avLst/>
          </a:prstGeom>
          <a:noFill/>
          <a:ln w="9525">
            <a:solidFill>
              <a:schemeClr val="tx1"/>
            </a:solidFill>
            <a:round/>
            <a:headEnd/>
            <a:tailEnd type="triangle" w="med" len="med"/>
          </a:ln>
          <a:effectLst/>
        </p:spPr>
        <p:txBody>
          <a:bodyPr/>
          <a:lstStyle/>
          <a:p>
            <a:endParaRPr lang="fr-FR"/>
          </a:p>
        </p:txBody>
      </p:sp>
      <p:sp>
        <p:nvSpPr>
          <p:cNvPr id="63512" name="Line 24"/>
          <p:cNvSpPr>
            <a:spLocks noChangeShapeType="1"/>
          </p:cNvSpPr>
          <p:nvPr/>
        </p:nvSpPr>
        <p:spPr bwMode="auto">
          <a:xfrm flipV="1">
            <a:off x="4500563" y="3429000"/>
            <a:ext cx="0" cy="287338"/>
          </a:xfrm>
          <a:prstGeom prst="line">
            <a:avLst/>
          </a:prstGeom>
          <a:noFill/>
          <a:ln w="9525">
            <a:solidFill>
              <a:schemeClr val="tx1"/>
            </a:solidFill>
            <a:round/>
            <a:headEnd/>
            <a:tailEnd type="triangle" w="med" len="med"/>
          </a:ln>
          <a:effectLst/>
        </p:spPr>
        <p:txBody>
          <a:bodyPr/>
          <a:lstStyle/>
          <a:p>
            <a:endParaRPr lang="fr-FR"/>
          </a:p>
        </p:txBody>
      </p:sp>
      <p:sp>
        <p:nvSpPr>
          <p:cNvPr id="63514" name="Line 26"/>
          <p:cNvSpPr>
            <a:spLocks noChangeShapeType="1"/>
          </p:cNvSpPr>
          <p:nvPr/>
        </p:nvSpPr>
        <p:spPr bwMode="auto">
          <a:xfrm>
            <a:off x="5219700" y="3933825"/>
            <a:ext cx="288925" cy="0"/>
          </a:xfrm>
          <a:prstGeom prst="line">
            <a:avLst/>
          </a:prstGeom>
          <a:noFill/>
          <a:ln w="9525">
            <a:solidFill>
              <a:schemeClr val="tx1"/>
            </a:solidFill>
            <a:round/>
            <a:headEnd/>
            <a:tailEnd type="triangle" w="med" len="med"/>
          </a:ln>
          <a:effectLst/>
        </p:spPr>
        <p:txBody>
          <a:bodyPr/>
          <a:lstStyle/>
          <a:p>
            <a:endParaRPr lang="fr-FR"/>
          </a:p>
        </p:txBody>
      </p:sp>
      <p:sp>
        <p:nvSpPr>
          <p:cNvPr id="63515" name="Line 27"/>
          <p:cNvSpPr>
            <a:spLocks noChangeShapeType="1"/>
          </p:cNvSpPr>
          <p:nvPr/>
        </p:nvSpPr>
        <p:spPr bwMode="auto">
          <a:xfrm flipH="1">
            <a:off x="5219700" y="4076700"/>
            <a:ext cx="288925" cy="0"/>
          </a:xfrm>
          <a:prstGeom prst="line">
            <a:avLst/>
          </a:prstGeom>
          <a:noFill/>
          <a:ln w="9525">
            <a:solidFill>
              <a:schemeClr val="tx1"/>
            </a:solidFill>
            <a:round/>
            <a:headEnd/>
            <a:tailEnd type="triangle" w="med" len="med"/>
          </a:ln>
          <a:effectLst/>
        </p:spPr>
        <p:txBody>
          <a:bodyPr/>
          <a:lstStyle/>
          <a:p>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Techniques TCC de l’insomnie</a:t>
            </a:r>
            <a:endParaRPr lang="fr-FR" sz="3200" dirty="0"/>
          </a:p>
        </p:txBody>
      </p:sp>
      <p:sp>
        <p:nvSpPr>
          <p:cNvPr id="3" name="Espace réservé du contenu 2"/>
          <p:cNvSpPr>
            <a:spLocks noGrp="1"/>
          </p:cNvSpPr>
          <p:nvPr>
            <p:ph idx="1"/>
          </p:nvPr>
        </p:nvSpPr>
        <p:spPr/>
        <p:txBody>
          <a:bodyPr/>
          <a:lstStyle/>
          <a:p>
            <a:r>
              <a:rPr lang="fr-FR" dirty="0" smtClean="0"/>
              <a:t>Préliminaire : hygiène du sommeil, facteur organique (douleurs, reflux,…)</a:t>
            </a:r>
          </a:p>
          <a:p>
            <a:r>
              <a:rPr lang="fr-FR" dirty="0" smtClean="0"/>
              <a:t>Contrôle du stimulus</a:t>
            </a:r>
          </a:p>
          <a:p>
            <a:r>
              <a:rPr lang="fr-FR" dirty="0" smtClean="0"/>
              <a:t>Restriction du temps passé au lit</a:t>
            </a:r>
          </a:p>
          <a:p>
            <a:r>
              <a:rPr lang="fr-FR" dirty="0" smtClean="0"/>
              <a:t>Médiation cognitive</a:t>
            </a: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ORGANISATION DES CONSULTATIONS SUCCESSIVES</a:t>
            </a:r>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marL="457200" indent="-457200" algn="l">
              <a:buFont typeface="+mj-lt"/>
              <a:buAutoNum type="arabicPeriod"/>
            </a:pPr>
            <a:r>
              <a:rPr lang="fr-FR" sz="2400" dirty="0" smtClean="0">
                <a:solidFill>
                  <a:schemeClr val="tx2">
                    <a:lumMod val="50000"/>
                  </a:schemeClr>
                </a:solidFill>
              </a:rPr>
              <a:t>EVALUATION </a:t>
            </a:r>
          </a:p>
          <a:p>
            <a:pPr marL="457200" indent="-457200" algn="l">
              <a:buFont typeface="+mj-lt"/>
              <a:buAutoNum type="arabicPeriod"/>
            </a:pPr>
            <a:r>
              <a:rPr lang="fr-FR" sz="2400" dirty="0" smtClean="0">
                <a:solidFill>
                  <a:schemeClr val="tx2">
                    <a:lumMod val="50000"/>
                  </a:schemeClr>
                </a:solidFill>
              </a:rPr>
              <a:t>INFORMATION</a:t>
            </a:r>
          </a:p>
          <a:p>
            <a:pPr marL="457200" indent="-457200" algn="l">
              <a:buFont typeface="+mj-lt"/>
              <a:buAutoNum type="arabicPeriod"/>
            </a:pPr>
            <a:r>
              <a:rPr lang="fr-FR" sz="2400" dirty="0" smtClean="0">
                <a:solidFill>
                  <a:schemeClr val="tx2">
                    <a:lumMod val="50000"/>
                  </a:schemeClr>
                </a:solidFill>
              </a:rPr>
              <a:t>CONSIGNES</a:t>
            </a:r>
          </a:p>
          <a:p>
            <a:pPr marL="457200" indent="-457200" algn="l">
              <a:buFont typeface="+mj-lt"/>
              <a:buAutoNum type="arabicPeriod"/>
            </a:pPr>
            <a:r>
              <a:rPr lang="fr-FR" sz="2400" dirty="0" smtClean="0">
                <a:solidFill>
                  <a:schemeClr val="tx2">
                    <a:lumMod val="50000"/>
                  </a:schemeClr>
                </a:solidFill>
              </a:rPr>
              <a:t>SOUTIEN</a:t>
            </a:r>
          </a:p>
          <a:p>
            <a:pPr marL="457200" indent="-457200" algn="l">
              <a:buFont typeface="+mj-lt"/>
              <a:buAutoNum type="arabicPeriod"/>
            </a:pPr>
            <a:endParaRPr lang="fr-FR" sz="2400" dirty="0">
              <a:solidFill>
                <a:schemeClr val="tx2">
                  <a:lumMod val="50000"/>
                </a:schemeClr>
              </a:solidFill>
            </a:endParaRPr>
          </a:p>
          <a:p>
            <a:pPr algn="l"/>
            <a:endParaRPr lang="fr-FR" sz="24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440160"/>
          </a:xfrm>
        </p:spPr>
        <p:txBody>
          <a:bodyPr>
            <a:normAutofit/>
          </a:bodyPr>
          <a:lstStyle/>
          <a:p>
            <a:pPr marL="514350" indent="-514350">
              <a:buFont typeface="+mj-lt"/>
              <a:buAutoNum type="arabicPeriod"/>
            </a:pPr>
            <a:r>
              <a:rPr lang="fr-FR" sz="2800" dirty="0" smtClean="0"/>
              <a:t>L’évaluation, ligne de base</a:t>
            </a:r>
            <a:endParaRPr lang="fr-FR" sz="2800" dirty="0"/>
          </a:p>
        </p:txBody>
      </p:sp>
      <p:sp>
        <p:nvSpPr>
          <p:cNvPr id="3" name="Sous-titre 2"/>
          <p:cNvSpPr>
            <a:spLocks noGrp="1"/>
          </p:cNvSpPr>
          <p:nvPr>
            <p:ph type="subTitle" idx="1"/>
          </p:nvPr>
        </p:nvSpPr>
        <p:spPr>
          <a:xfrm>
            <a:off x="755576" y="2564904"/>
            <a:ext cx="7632848" cy="3168352"/>
          </a:xfrm>
        </p:spPr>
        <p:txBody>
          <a:bodyPr>
            <a:normAutofit/>
          </a:bodyPr>
          <a:lstStyle/>
          <a:p>
            <a:pPr algn="l">
              <a:buFont typeface="Arial" pitchFamily="34" charset="0"/>
              <a:buChar char="•"/>
            </a:pPr>
            <a:r>
              <a:rPr lang="fr-FR" sz="2400" dirty="0" smtClean="0"/>
              <a:t> l’entretien clinique (+/- </a:t>
            </a:r>
            <a:r>
              <a:rPr lang="fr-FR" sz="2400" dirty="0" smtClean="0">
                <a:hlinkClick r:id="rId2" action="ppaction://hlinkfile"/>
              </a:rPr>
              <a:t>questionnaire.pdf</a:t>
            </a:r>
            <a:r>
              <a:rPr lang="fr-FR" sz="2400" dirty="0" smtClean="0"/>
              <a:t> )</a:t>
            </a:r>
          </a:p>
          <a:p>
            <a:pPr algn="l">
              <a:buFont typeface="Arial" pitchFamily="34" charset="0"/>
              <a:buChar char="•"/>
            </a:pPr>
            <a:r>
              <a:rPr lang="fr-FR" sz="2400" dirty="0" smtClean="0"/>
              <a:t> L’évaluation psychologique</a:t>
            </a:r>
          </a:p>
          <a:p>
            <a:pPr algn="l">
              <a:buFont typeface="Arial" pitchFamily="34" charset="0"/>
              <a:buChar char="•"/>
            </a:pPr>
            <a:r>
              <a:rPr lang="fr-FR" sz="2400" dirty="0"/>
              <a:t> </a:t>
            </a:r>
            <a:r>
              <a:rPr lang="fr-FR" sz="2400" dirty="0" smtClean="0"/>
              <a:t>Sévérité de l’insomnie </a:t>
            </a:r>
            <a:r>
              <a:rPr lang="fr-FR" sz="2400" dirty="0" smtClean="0">
                <a:hlinkClick r:id="rId3" action="ppaction://hlinkfile"/>
              </a:rPr>
              <a:t>Index.doc</a:t>
            </a:r>
            <a:endParaRPr lang="fr-FR" sz="2400" dirty="0" smtClean="0"/>
          </a:p>
          <a:p>
            <a:pPr algn="l">
              <a:buFont typeface="Arial" pitchFamily="34" charset="0"/>
              <a:buChar char="•"/>
            </a:pPr>
            <a:r>
              <a:rPr lang="fr-FR" sz="2400" dirty="0" smtClean="0"/>
              <a:t> Les croyances vis-à-vis du sommeil </a:t>
            </a:r>
            <a:r>
              <a:rPr lang="fr-FR" sz="2400" dirty="0" smtClean="0">
                <a:hlinkClick r:id="rId4" action="ppaction://hlinkfile"/>
              </a:rPr>
              <a:t>Inventaire.doc</a:t>
            </a:r>
            <a:endParaRPr lang="fr-FR" sz="2400" dirty="0" smtClean="0"/>
          </a:p>
          <a:p>
            <a:pPr algn="l">
              <a:buFont typeface="Arial" pitchFamily="34" charset="0"/>
              <a:buChar char="•"/>
            </a:pPr>
            <a:r>
              <a:rPr lang="fr-FR" sz="2400" dirty="0"/>
              <a:t> L</a:t>
            </a:r>
            <a:r>
              <a:rPr lang="fr-FR" sz="2400" dirty="0" smtClean="0"/>
              <a:t>es objectifs du patient</a:t>
            </a:r>
          </a:p>
          <a:p>
            <a:pPr algn="l">
              <a:buFont typeface="Arial" pitchFamily="34" charset="0"/>
              <a:buChar char="•"/>
            </a:pPr>
            <a:r>
              <a:rPr lang="fr-FR" sz="2400" dirty="0"/>
              <a:t> L</a:t>
            </a:r>
            <a:r>
              <a:rPr lang="fr-FR" sz="2400" dirty="0" smtClean="0"/>
              <a:t>’agenda du sommeil </a:t>
            </a:r>
            <a:r>
              <a:rPr lang="fr-FR" sz="2400" dirty="0" smtClean="0">
                <a:hlinkClick r:id="rId5" action="ppaction://hlinkfile"/>
              </a:rPr>
              <a:t>agenda_2p.pdf</a:t>
            </a:r>
            <a:endParaRPr lang="fr-FR" sz="2400" dirty="0" smtClean="0"/>
          </a:p>
          <a:p>
            <a:pPr algn="l">
              <a:buFont typeface="Arial" pitchFamily="34" charset="0"/>
              <a:buChar char="•"/>
            </a:pPr>
            <a:endParaRPr lang="fr-FR"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normAutofit/>
          </a:bodyPr>
          <a:lstStyle/>
          <a:p>
            <a:r>
              <a:rPr lang="fr-FR" sz="4000" b="0" dirty="0" smtClean="0"/>
              <a:t> </a:t>
            </a:r>
            <a:r>
              <a:rPr lang="fr-FR" sz="4000" dirty="0" smtClean="0"/>
              <a:t>2 ) L’évaluation : </a:t>
            </a:r>
            <a:r>
              <a:rPr lang="fr-FR" sz="3600" b="0" dirty="0" smtClean="0"/>
              <a:t>AGENDA, Objectifs</a:t>
            </a:r>
            <a:endParaRPr lang="fr-FR" sz="3600" b="0" dirty="0"/>
          </a:p>
        </p:txBody>
      </p:sp>
      <p:sp>
        <p:nvSpPr>
          <p:cNvPr id="34819" name="Rectangle 3"/>
          <p:cNvSpPr>
            <a:spLocks noGrp="1" noChangeArrowheads="1"/>
          </p:cNvSpPr>
          <p:nvPr>
            <p:ph type="body" idx="1"/>
          </p:nvPr>
        </p:nvSpPr>
        <p:spPr>
          <a:xfrm>
            <a:off x="395288" y="1628800"/>
            <a:ext cx="8280400" cy="4608488"/>
          </a:xfrm>
        </p:spPr>
        <p:txBody>
          <a:bodyPr/>
          <a:lstStyle/>
          <a:p>
            <a:pPr>
              <a:lnSpc>
                <a:spcPct val="90000"/>
              </a:lnSpc>
            </a:pPr>
            <a:r>
              <a:rPr lang="fr-FR" sz="2400" b="1" dirty="0"/>
              <a:t>Dialoguer:</a:t>
            </a:r>
          </a:p>
          <a:p>
            <a:pPr>
              <a:lnSpc>
                <a:spcPct val="90000"/>
              </a:lnSpc>
            </a:pPr>
            <a:r>
              <a:rPr lang="fr-FR" sz="2400" b="1" dirty="0"/>
              <a:t>Détecter:</a:t>
            </a:r>
          </a:p>
          <a:p>
            <a:pPr lvl="1">
              <a:lnSpc>
                <a:spcPct val="90000"/>
              </a:lnSpc>
              <a:buClr>
                <a:schemeClr val="tx1"/>
              </a:buClr>
              <a:buFont typeface="Wingdings" pitchFamily="-60" charset="2"/>
              <a:buChar char="Ø"/>
            </a:pPr>
            <a:r>
              <a:rPr lang="fr-FR" sz="1700" dirty="0"/>
              <a:t>Mauvaises habitudes, freins à l’endormissement</a:t>
            </a:r>
          </a:p>
          <a:p>
            <a:pPr lvl="1">
              <a:lnSpc>
                <a:spcPct val="90000"/>
              </a:lnSpc>
              <a:buClr>
                <a:schemeClr val="tx1"/>
              </a:buClr>
              <a:buFont typeface="Wingdings" pitchFamily="-60" charset="2"/>
              <a:buChar char="Ø"/>
            </a:pPr>
            <a:r>
              <a:rPr lang="fr-FR" sz="1700" dirty="0"/>
              <a:t>Une maladie du sommeil</a:t>
            </a:r>
          </a:p>
          <a:p>
            <a:pPr>
              <a:lnSpc>
                <a:spcPct val="90000"/>
              </a:lnSpc>
            </a:pPr>
            <a:r>
              <a:rPr lang="fr-FR" sz="2400" b="1" dirty="0"/>
              <a:t>Visualiser</a:t>
            </a:r>
            <a:r>
              <a:rPr lang="fr-FR" sz="2400" dirty="0"/>
              <a:t>: </a:t>
            </a:r>
            <a:r>
              <a:rPr lang="fr-FR" sz="2100" dirty="0"/>
              <a:t>le rythme veille et sommeil sur 24h: </a:t>
            </a:r>
            <a:endParaRPr lang="fr-FR" sz="2400" dirty="0"/>
          </a:p>
          <a:p>
            <a:pPr lvl="1">
              <a:lnSpc>
                <a:spcPct val="90000"/>
              </a:lnSpc>
              <a:buClr>
                <a:schemeClr val="tx1"/>
              </a:buClr>
              <a:buFont typeface="Wingdings" pitchFamily="-60" charset="2"/>
              <a:buChar char="Ø"/>
            </a:pPr>
            <a:r>
              <a:rPr lang="fr-FR" sz="1700" dirty="0"/>
              <a:t>Présence de sommeil diurne, régularité des rythmes</a:t>
            </a:r>
          </a:p>
          <a:p>
            <a:pPr lvl="1">
              <a:lnSpc>
                <a:spcPct val="90000"/>
              </a:lnSpc>
              <a:buClr>
                <a:schemeClr val="tx1"/>
              </a:buClr>
              <a:buFont typeface="Wingdings" pitchFamily="-60" charset="2"/>
              <a:buChar char="Ø"/>
            </a:pPr>
            <a:r>
              <a:rPr lang="fr-FR" sz="1700" dirty="0"/>
              <a:t>Différences jours travaillés, jours chômés</a:t>
            </a:r>
          </a:p>
          <a:p>
            <a:pPr>
              <a:lnSpc>
                <a:spcPct val="90000"/>
              </a:lnSpc>
            </a:pPr>
            <a:r>
              <a:rPr lang="fr-FR" sz="2400" b="1" dirty="0"/>
              <a:t>Calculer:</a:t>
            </a:r>
          </a:p>
          <a:p>
            <a:pPr lvl="1">
              <a:lnSpc>
                <a:spcPct val="90000"/>
              </a:lnSpc>
              <a:buClr>
                <a:schemeClr val="tx1"/>
              </a:buClr>
              <a:buFont typeface="Wingdings" pitchFamily="-60" charset="2"/>
              <a:buChar char="Ø"/>
            </a:pPr>
            <a:r>
              <a:rPr lang="fr-FR" sz="1700" dirty="0"/>
              <a:t>Temps total de sommeil et délai d’endormissement: efficacité du </a:t>
            </a:r>
            <a:r>
              <a:rPr lang="fr-FR" sz="1700" dirty="0" smtClean="0"/>
              <a:t>sommeil</a:t>
            </a:r>
          </a:p>
          <a:p>
            <a:pPr>
              <a:lnSpc>
                <a:spcPct val="90000"/>
              </a:lnSpc>
              <a:buClr>
                <a:schemeClr val="tx1"/>
              </a:buClr>
            </a:pPr>
            <a:r>
              <a:rPr lang="fr-FR" sz="2400" b="1" dirty="0" smtClean="0"/>
              <a:t>Puis accompagner le patient</a:t>
            </a:r>
            <a:endParaRPr lang="fr-FR" sz="2400" b="1" dirty="0"/>
          </a:p>
          <a:p>
            <a:pPr>
              <a:lnSpc>
                <a:spcPct val="90000"/>
              </a:lnSpc>
              <a:buClr>
                <a:schemeClr val="tx1"/>
              </a:buClr>
              <a:buFont typeface="Wingdings" pitchFamily="-60" charset="2"/>
              <a:buChar char="Ø"/>
            </a:pPr>
            <a:endParaRPr lang="fr-FR" sz="2100" dirty="0"/>
          </a:p>
          <a:p>
            <a:pPr>
              <a:lnSpc>
                <a:spcPct val="90000"/>
              </a:lnSpc>
              <a:buClr>
                <a:schemeClr val="tx1"/>
              </a:buClr>
              <a:buFont typeface="Wingdings" pitchFamily="-60" charset="2"/>
              <a:buChar char="Ø"/>
            </a:pPr>
            <a:endParaRPr lang="fr-FR" sz="2100" dirty="0"/>
          </a:p>
          <a:p>
            <a:pPr>
              <a:lnSpc>
                <a:spcPct val="90000"/>
              </a:lnSpc>
              <a:buClr>
                <a:schemeClr val="tx1"/>
              </a:buClr>
              <a:buFont typeface="Wingdings" pitchFamily="-60" charset="2"/>
              <a:buChar char="Ø"/>
            </a:pPr>
            <a:endParaRPr lang="fr-FR" sz="2100" dirty="0"/>
          </a:p>
          <a:p>
            <a:pPr>
              <a:lnSpc>
                <a:spcPct val="90000"/>
              </a:lnSpc>
              <a:buClr>
                <a:schemeClr val="tx1"/>
              </a:buClr>
              <a:buFont typeface="Wingdings" pitchFamily="-60" charset="2"/>
              <a:buChar char="Ø"/>
            </a:pPr>
            <a:endParaRPr lang="fr-FR" sz="21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JESTih"/>
          <p:cNvPicPr>
            <a:picLocks noGrp="1" noChangeAspect="1" noChangeArrowheads="1"/>
          </p:cNvPicPr>
          <p:nvPr>
            <p:ph/>
          </p:nvPr>
        </p:nvPicPr>
        <p:blipFill>
          <a:blip r:embed="rId3" cstate="print"/>
          <a:srcRect/>
          <a:stretch>
            <a:fillRect/>
          </a:stretch>
        </p:blipFill>
        <p:spPr>
          <a:xfrm>
            <a:off x="688975" y="609600"/>
            <a:ext cx="7764463" cy="54864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fr-FR" sz="4000" b="0"/>
              <a:t>CONSIGNES D’UTILISATION</a:t>
            </a:r>
          </a:p>
        </p:txBody>
      </p:sp>
      <p:sp>
        <p:nvSpPr>
          <p:cNvPr id="35843" name="Rectangle 3"/>
          <p:cNvSpPr>
            <a:spLocks noGrp="1" noChangeArrowheads="1"/>
          </p:cNvSpPr>
          <p:nvPr>
            <p:ph type="body" idx="1"/>
          </p:nvPr>
        </p:nvSpPr>
        <p:spPr/>
        <p:txBody>
          <a:bodyPr/>
          <a:lstStyle/>
          <a:p>
            <a:r>
              <a:rPr lang="fr-FR" dirty="0"/>
              <a:t>A remplir le matin au </a:t>
            </a:r>
            <a:r>
              <a:rPr lang="fr-FR" dirty="0" smtClean="0"/>
              <a:t>réveil et le soir pour la forme dans la journée</a:t>
            </a:r>
            <a:endParaRPr lang="fr-FR" dirty="0"/>
          </a:p>
          <a:p>
            <a:r>
              <a:rPr lang="fr-FR" dirty="0"/>
              <a:t>Ne pas demander une précision qui pourrait aggraver le trouble du sommeil</a:t>
            </a:r>
          </a:p>
          <a:p>
            <a:r>
              <a:rPr lang="fr-FR" dirty="0"/>
              <a:t>Sur une période de </a:t>
            </a:r>
            <a:r>
              <a:rPr lang="fr-FR" dirty="0" smtClean="0"/>
              <a:t>2 à 3 semaines</a:t>
            </a:r>
            <a:endParaRPr lang="fr-FR" dirty="0"/>
          </a:p>
          <a:p>
            <a:r>
              <a:rPr lang="fr-FR" dirty="0" smtClean="0"/>
              <a:t>Y compris lors </a:t>
            </a:r>
            <a:r>
              <a:rPr lang="fr-FR" dirty="0"/>
              <a:t>des vacances</a:t>
            </a:r>
          </a:p>
          <a:p>
            <a:r>
              <a:rPr lang="fr-FR" dirty="0" smtClean="0"/>
              <a:t>Evaluer la qualité </a:t>
            </a:r>
            <a:r>
              <a:rPr lang="fr-FR" dirty="0"/>
              <a:t>de la nuit et de l’éveil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1027" descr="wg3B6W"/>
          <p:cNvPicPr>
            <a:picLocks noGrp="1" noChangeAspect="1" noChangeArrowheads="1"/>
          </p:cNvPicPr>
          <p:nvPr>
            <p:ph/>
          </p:nvPr>
        </p:nvPicPr>
        <p:blipFill>
          <a:blip r:embed="rId3" cstate="print"/>
          <a:srcRect/>
          <a:stretch>
            <a:fillRect/>
          </a:stretch>
        </p:blipFill>
        <p:spPr>
          <a:xfrm>
            <a:off x="-173743" y="0"/>
            <a:ext cx="9336704" cy="6597352"/>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fr-FR" sz="3200" dirty="0" smtClean="0"/>
              <a:t>2 ) L’information sur le sommeil: l’homéostasie </a:t>
            </a:r>
            <a:br>
              <a:rPr lang="fr-FR" sz="3200" dirty="0" smtClean="0"/>
            </a:br>
            <a:r>
              <a:rPr lang="fr-FR" sz="2400" dirty="0" smtClean="0"/>
              <a:t>= tendance à l’équilibre veille sommeil sur 24 heures</a:t>
            </a:r>
          </a:p>
        </p:txBody>
      </p:sp>
      <p:sp>
        <p:nvSpPr>
          <p:cNvPr id="15363" name="Espace réservé du contenu 2"/>
          <p:cNvSpPr>
            <a:spLocks noGrp="1"/>
          </p:cNvSpPr>
          <p:nvPr>
            <p:ph idx="1"/>
          </p:nvPr>
        </p:nvSpPr>
        <p:spPr/>
        <p:txBody>
          <a:bodyPr/>
          <a:lstStyle/>
          <a:p>
            <a:endParaRPr lang="fr-FR" dirty="0" smtClean="0"/>
          </a:p>
        </p:txBody>
      </p:sp>
      <p:graphicFrame>
        <p:nvGraphicFramePr>
          <p:cNvPr id="2" name="Diagramme 1"/>
          <p:cNvGraphicFramePr/>
          <p:nvPr/>
        </p:nvGraphicFramePr>
        <p:xfrm>
          <a:off x="1259632" y="234888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365" name="Picture 5" descr="temps-sablier"/>
          <p:cNvPicPr>
            <a:picLocks noChangeAspect="1" noChangeArrowheads="1"/>
          </p:cNvPicPr>
          <p:nvPr/>
        </p:nvPicPr>
        <p:blipFill>
          <a:blip r:embed="rId7" cstate="print"/>
          <a:srcRect/>
          <a:stretch>
            <a:fillRect/>
          </a:stretch>
        </p:blipFill>
        <p:spPr bwMode="auto">
          <a:xfrm>
            <a:off x="7164388" y="2060575"/>
            <a:ext cx="1363662" cy="158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ctrTitle"/>
          </p:nvPr>
        </p:nvSpPr>
        <p:spPr>
          <a:xfrm>
            <a:off x="611188" y="404664"/>
            <a:ext cx="7772400" cy="5040560"/>
          </a:xfrm>
        </p:spPr>
        <p:txBody>
          <a:bodyPr>
            <a:normAutofit/>
          </a:bodyPr>
          <a:lstStyle/>
          <a:p>
            <a:r>
              <a:rPr lang="fr-FR" sz="3200" dirty="0" smtClean="0"/>
              <a:t>2 ) L’information sur le sommeil :</a:t>
            </a:r>
            <a:br>
              <a:rPr lang="fr-FR" sz="3200" dirty="0" smtClean="0"/>
            </a:br>
            <a:r>
              <a:rPr lang="fr-FR" sz="3200" dirty="0" smtClean="0"/>
              <a:t> horloge biologique  </a:t>
            </a:r>
            <a:br>
              <a:rPr lang="fr-FR" sz="3200" dirty="0" smtClean="0"/>
            </a:br>
            <a:r>
              <a:rPr lang="fr-FR" sz="3200" dirty="0" smtClean="0"/>
              <a:t/>
            </a:r>
            <a:br>
              <a:rPr lang="fr-FR" sz="3200" dirty="0" smtClean="0"/>
            </a:br>
            <a:r>
              <a:rPr lang="fr-FR" sz="2400" dirty="0" smtClean="0"/>
              <a:t>Entrainement et synchronisation des rythmes biologiques </a:t>
            </a:r>
            <a:br>
              <a:rPr lang="fr-FR" sz="2400" dirty="0" smtClean="0"/>
            </a:br>
            <a:r>
              <a:rPr lang="fr-FR" sz="2400" dirty="0" smtClean="0"/>
              <a:t>dont le rythme veille/sommeil </a:t>
            </a:r>
            <a:br>
              <a:rPr lang="fr-FR" sz="2400" dirty="0" smtClean="0"/>
            </a:br>
            <a:r>
              <a:rPr lang="fr-FR" sz="2400" dirty="0" smtClean="0"/>
              <a:t/>
            </a:r>
            <a:br>
              <a:rPr lang="fr-FR" sz="2400" dirty="0" smtClean="0"/>
            </a:br>
            <a:r>
              <a:rPr lang="fr-FR" sz="2400" dirty="0" smtClean="0"/>
              <a:t>Rythme interne autonome modulé par des facteurs externes</a:t>
            </a:r>
            <a:br>
              <a:rPr lang="fr-FR" sz="2400" dirty="0" smtClean="0"/>
            </a:br>
            <a:r>
              <a:rPr lang="fr-FR" sz="2400" dirty="0" smtClean="0"/>
              <a:t/>
            </a:r>
            <a:br>
              <a:rPr lang="fr-FR" sz="2400" dirty="0" smtClean="0"/>
            </a:br>
            <a:r>
              <a:rPr lang="fr-FR" sz="2400" dirty="0" smtClean="0"/>
              <a:t/>
            </a:r>
            <a:br>
              <a:rPr lang="fr-FR" sz="2400" dirty="0" smtClean="0"/>
            </a:br>
            <a:endParaRPr lang="fr-FR" sz="24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864096"/>
          </a:xfrm>
        </p:spPr>
        <p:txBody>
          <a:bodyPr>
            <a:noAutofit/>
          </a:bodyPr>
          <a:lstStyle/>
          <a:p>
            <a:r>
              <a:rPr lang="fr-FR" sz="2400" dirty="0" smtClean="0"/>
              <a:t>2 ) L’information : l’horloge biologique  </a:t>
            </a:r>
            <a:br>
              <a:rPr lang="fr-FR" sz="2400" dirty="0" smtClean="0"/>
            </a:br>
            <a:r>
              <a:rPr lang="fr-FR" sz="2400" dirty="0" smtClean="0"/>
              <a:t>entraine de nombreux rythmes dont veille / sommeil</a:t>
            </a:r>
            <a:endParaRPr lang="fr-FR" sz="2400" dirty="0"/>
          </a:p>
        </p:txBody>
      </p:sp>
      <p:sp>
        <p:nvSpPr>
          <p:cNvPr id="3" name="Espace réservé du contenu 2"/>
          <p:cNvSpPr>
            <a:spLocks noGrp="1"/>
          </p:cNvSpPr>
          <p:nvPr>
            <p:ph idx="1"/>
          </p:nvPr>
        </p:nvSpPr>
        <p:spPr>
          <a:xfrm>
            <a:off x="457200" y="1268760"/>
            <a:ext cx="8229600" cy="5112568"/>
          </a:xfrm>
        </p:spPr>
        <p:txBody>
          <a:bodyPr/>
          <a:lstStyle/>
          <a:p>
            <a:pPr>
              <a:buNone/>
            </a:pPr>
            <a:endParaRPr lang="fr-FR" dirty="0"/>
          </a:p>
        </p:txBody>
      </p:sp>
      <p:sp>
        <p:nvSpPr>
          <p:cNvPr id="6" name="Triangle isocèle 5"/>
          <p:cNvSpPr/>
          <p:nvPr/>
        </p:nvSpPr>
        <p:spPr>
          <a:xfrm>
            <a:off x="539552" y="3068960"/>
            <a:ext cx="1872208" cy="136815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REPAS</a:t>
            </a:r>
            <a:endParaRPr lang="fr-FR" dirty="0"/>
          </a:p>
        </p:txBody>
      </p:sp>
      <p:sp>
        <p:nvSpPr>
          <p:cNvPr id="7" name="Rectangle 6"/>
          <p:cNvSpPr/>
          <p:nvPr/>
        </p:nvSpPr>
        <p:spPr>
          <a:xfrm>
            <a:off x="611560" y="4797152"/>
            <a:ext cx="187220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RYTHMES SOCIAUX</a:t>
            </a:r>
            <a:endParaRPr lang="fr-FR" dirty="0"/>
          </a:p>
        </p:txBody>
      </p:sp>
      <p:pic>
        <p:nvPicPr>
          <p:cNvPr id="8" name="Picture 11" descr="http://rueilmalmaison.formulegolf.eu/files/2010/05/Horloge-analogique-Profil-9601.jpg"/>
          <p:cNvPicPr>
            <a:picLocks noChangeAspect="1" noChangeArrowheads="1"/>
          </p:cNvPicPr>
          <p:nvPr/>
        </p:nvPicPr>
        <p:blipFill>
          <a:blip r:embed="rId2" cstate="print"/>
          <a:srcRect/>
          <a:stretch>
            <a:fillRect/>
          </a:stretch>
        </p:blipFill>
        <p:spPr bwMode="auto">
          <a:xfrm>
            <a:off x="3347864" y="2564904"/>
            <a:ext cx="2303463" cy="2305050"/>
          </a:xfrm>
          <a:prstGeom prst="rect">
            <a:avLst/>
          </a:prstGeom>
          <a:noFill/>
          <a:ln w="9525">
            <a:noFill/>
            <a:miter lim="800000"/>
            <a:headEnd/>
            <a:tailEnd/>
          </a:ln>
        </p:spPr>
      </p:pic>
      <p:cxnSp>
        <p:nvCxnSpPr>
          <p:cNvPr id="10" name="Connecteur droit 9"/>
          <p:cNvCxnSpPr/>
          <p:nvPr/>
        </p:nvCxnSpPr>
        <p:spPr>
          <a:xfrm>
            <a:off x="2483768" y="5949280"/>
            <a:ext cx="460851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Forme libre 10"/>
          <p:cNvSpPr/>
          <p:nvPr/>
        </p:nvSpPr>
        <p:spPr>
          <a:xfrm>
            <a:off x="2522863" y="5007167"/>
            <a:ext cx="3866920" cy="688553"/>
          </a:xfrm>
          <a:custGeom>
            <a:avLst/>
            <a:gdLst>
              <a:gd name="connsiteX0" fmla="*/ 0 w 3866920"/>
              <a:gd name="connsiteY0" fmla="*/ 688553 h 688553"/>
              <a:gd name="connsiteX1" fmla="*/ 661012 w 3866920"/>
              <a:gd name="connsiteY1" fmla="*/ 5508 h 688553"/>
              <a:gd name="connsiteX2" fmla="*/ 1366091 w 3866920"/>
              <a:gd name="connsiteY2" fmla="*/ 655503 h 688553"/>
              <a:gd name="connsiteX3" fmla="*/ 2126255 w 3866920"/>
              <a:gd name="connsiteY3" fmla="*/ 93643 h 688553"/>
              <a:gd name="connsiteX4" fmla="*/ 2677098 w 3866920"/>
              <a:gd name="connsiteY4" fmla="*/ 600419 h 688553"/>
              <a:gd name="connsiteX5" fmla="*/ 3415229 w 3866920"/>
              <a:gd name="connsiteY5" fmla="*/ 148727 h 688553"/>
              <a:gd name="connsiteX6" fmla="*/ 3866920 w 3866920"/>
              <a:gd name="connsiteY6" fmla="*/ 269913 h 688553"/>
              <a:gd name="connsiteX7" fmla="*/ 3866920 w 3866920"/>
              <a:gd name="connsiteY7" fmla="*/ 269913 h 68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6920" h="688553">
                <a:moveTo>
                  <a:pt x="0" y="688553"/>
                </a:moveTo>
                <a:cubicBezTo>
                  <a:pt x="216665" y="349784"/>
                  <a:pt x="433330" y="11016"/>
                  <a:pt x="661012" y="5508"/>
                </a:cubicBezTo>
                <a:cubicBezTo>
                  <a:pt x="888694" y="0"/>
                  <a:pt x="1121884" y="640814"/>
                  <a:pt x="1366091" y="655503"/>
                </a:cubicBezTo>
                <a:cubicBezTo>
                  <a:pt x="1610298" y="670192"/>
                  <a:pt x="1907754" y="102824"/>
                  <a:pt x="2126255" y="93643"/>
                </a:cubicBezTo>
                <a:cubicBezTo>
                  <a:pt x="2344756" y="84462"/>
                  <a:pt x="2462269" y="591238"/>
                  <a:pt x="2677098" y="600419"/>
                </a:cubicBezTo>
                <a:cubicBezTo>
                  <a:pt x="2891927" y="609600"/>
                  <a:pt x="3216925" y="203811"/>
                  <a:pt x="3415229" y="148727"/>
                </a:cubicBezTo>
                <a:lnTo>
                  <a:pt x="3866920" y="269913"/>
                </a:lnTo>
                <a:lnTo>
                  <a:pt x="3866920" y="269913"/>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12" name="ZoneTexte 11"/>
          <p:cNvSpPr txBox="1"/>
          <p:nvPr/>
        </p:nvSpPr>
        <p:spPr>
          <a:xfrm>
            <a:off x="3347864" y="5949280"/>
            <a:ext cx="953472" cy="369332"/>
          </a:xfrm>
          <a:prstGeom prst="rect">
            <a:avLst/>
          </a:prstGeom>
          <a:noFill/>
        </p:spPr>
        <p:txBody>
          <a:bodyPr wrap="square" rtlCol="0">
            <a:spAutoFit/>
          </a:bodyPr>
          <a:lstStyle/>
          <a:p>
            <a:r>
              <a:rPr lang="fr-FR" b="1" dirty="0" smtClean="0">
                <a:solidFill>
                  <a:srgbClr val="FF0000"/>
                </a:solidFill>
              </a:rPr>
              <a:t>24,2 h</a:t>
            </a:r>
            <a:endParaRPr lang="fr-FR" b="1" dirty="0">
              <a:solidFill>
                <a:srgbClr val="FF0000"/>
              </a:solidFill>
            </a:endParaRPr>
          </a:p>
        </p:txBody>
      </p:sp>
      <p:sp>
        <p:nvSpPr>
          <p:cNvPr id="13" name="Soleil 12"/>
          <p:cNvSpPr/>
          <p:nvPr/>
        </p:nvSpPr>
        <p:spPr>
          <a:xfrm>
            <a:off x="1187624" y="1484784"/>
            <a:ext cx="2376264" cy="1584176"/>
          </a:xfrm>
          <a:prstGeom prst="sun">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&gt; 2500 lux</a:t>
            </a:r>
            <a:endParaRPr lang="fr-FR" dirty="0">
              <a:solidFill>
                <a:schemeClr val="tx1"/>
              </a:solidFill>
            </a:endParaRPr>
          </a:p>
        </p:txBody>
      </p:sp>
      <p:sp>
        <p:nvSpPr>
          <p:cNvPr id="14" name="Flèche vers le haut 13"/>
          <p:cNvSpPr/>
          <p:nvPr/>
        </p:nvSpPr>
        <p:spPr>
          <a:xfrm rot="1428417">
            <a:off x="7047180" y="1523088"/>
            <a:ext cx="1080120" cy="422366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INERTIE = 3 SEMAINES</a:t>
            </a:r>
            <a:endParaRPr lang="fr-FR" dirty="0"/>
          </a:p>
        </p:txBody>
      </p:sp>
      <p:cxnSp>
        <p:nvCxnSpPr>
          <p:cNvPr id="16" name="Forme 15"/>
          <p:cNvCxnSpPr>
            <a:endCxn id="8" idx="0"/>
          </p:cNvCxnSpPr>
          <p:nvPr/>
        </p:nvCxnSpPr>
        <p:spPr>
          <a:xfrm>
            <a:off x="3203848" y="1988840"/>
            <a:ext cx="1295748" cy="57606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2123728" y="3573016"/>
            <a:ext cx="1224136"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stCxn id="7" idx="3"/>
          </p:cNvCxnSpPr>
          <p:nvPr/>
        </p:nvCxnSpPr>
        <p:spPr>
          <a:xfrm flipV="1">
            <a:off x="2483768" y="4221088"/>
            <a:ext cx="1008112" cy="900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067944" y="1844824"/>
            <a:ext cx="1254318" cy="369332"/>
          </a:xfrm>
          <a:prstGeom prst="rect">
            <a:avLst/>
          </a:prstGeom>
          <a:noFill/>
        </p:spPr>
        <p:txBody>
          <a:bodyPr wrap="none" rtlCol="0">
            <a:spAutoFit/>
          </a:bodyPr>
          <a:lstStyle/>
          <a:p>
            <a:r>
              <a:rPr lang="fr-FR" dirty="0" smtClean="0"/>
              <a:t>mélatonine</a:t>
            </a:r>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864095"/>
          </a:xfrm>
        </p:spPr>
        <p:txBody>
          <a:bodyPr>
            <a:normAutofit fontScale="90000"/>
          </a:bodyPr>
          <a:lstStyle/>
          <a:p>
            <a:r>
              <a:rPr lang="fr-FR" sz="2800" dirty="0" smtClean="0"/>
              <a:t>2 ) L’information sur le sommeil : structure</a:t>
            </a:r>
            <a:br>
              <a:rPr lang="fr-FR" sz="2800" dirty="0" smtClean="0"/>
            </a:br>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algn="l"/>
            <a:endParaRPr lang="fr-FR" sz="2400" dirty="0"/>
          </a:p>
        </p:txBody>
      </p:sp>
      <p:graphicFrame>
        <p:nvGraphicFramePr>
          <p:cNvPr id="37890" name="Object 2"/>
          <p:cNvGraphicFramePr>
            <a:graphicFrameLocks noChangeAspect="1"/>
          </p:cNvGraphicFramePr>
          <p:nvPr/>
        </p:nvGraphicFramePr>
        <p:xfrm>
          <a:off x="251520" y="1268760"/>
          <a:ext cx="5656622" cy="2387278"/>
        </p:xfrm>
        <a:graphic>
          <a:graphicData uri="http://schemas.openxmlformats.org/presentationml/2006/ole">
            <p:oleObj spid="_x0000_s37912" name="Image Photo Editor" r:id="rId3" imgW="5990476" imgH="3448531" progId="">
              <p:embed/>
            </p:oleObj>
          </a:graphicData>
        </a:graphic>
      </p:graphicFrame>
      <p:sp>
        <p:nvSpPr>
          <p:cNvPr id="5" name="Freeform 4"/>
          <p:cNvSpPr>
            <a:spLocks/>
          </p:cNvSpPr>
          <p:nvPr/>
        </p:nvSpPr>
        <p:spPr bwMode="auto">
          <a:xfrm>
            <a:off x="2206625" y="1306513"/>
            <a:ext cx="6543675" cy="4067175"/>
          </a:xfrm>
          <a:custGeom>
            <a:avLst/>
            <a:gdLst/>
            <a:ahLst/>
            <a:cxnLst>
              <a:cxn ang="0">
                <a:pos x="0" y="2088"/>
              </a:cxn>
              <a:cxn ang="0">
                <a:pos x="182" y="2088"/>
              </a:cxn>
              <a:cxn ang="0">
                <a:pos x="454" y="1997"/>
              </a:cxn>
              <a:cxn ang="0">
                <a:pos x="635" y="1906"/>
              </a:cxn>
              <a:cxn ang="0">
                <a:pos x="862" y="1725"/>
              </a:cxn>
              <a:cxn ang="0">
                <a:pos x="1089" y="1543"/>
              </a:cxn>
              <a:cxn ang="0">
                <a:pos x="1361" y="1498"/>
              </a:cxn>
              <a:cxn ang="0">
                <a:pos x="1815" y="1906"/>
              </a:cxn>
              <a:cxn ang="0">
                <a:pos x="2314" y="2178"/>
              </a:cxn>
              <a:cxn ang="0">
                <a:pos x="2515" y="1601"/>
              </a:cxn>
              <a:cxn ang="0">
                <a:pos x="2617" y="528"/>
              </a:cxn>
              <a:cxn ang="0">
                <a:pos x="2823" y="180"/>
              </a:cxn>
              <a:cxn ang="0">
                <a:pos x="3115" y="54"/>
              </a:cxn>
              <a:cxn ang="0">
                <a:pos x="3470" y="188"/>
              </a:cxn>
              <a:cxn ang="0">
                <a:pos x="4037" y="1181"/>
              </a:cxn>
              <a:cxn ang="0">
                <a:pos x="3983" y="1719"/>
              </a:cxn>
              <a:cxn ang="0">
                <a:pos x="3629" y="1044"/>
              </a:cxn>
              <a:cxn ang="0">
                <a:pos x="3266" y="682"/>
              </a:cxn>
              <a:cxn ang="0">
                <a:pos x="2994" y="727"/>
              </a:cxn>
              <a:cxn ang="0">
                <a:pos x="2838" y="1009"/>
              </a:cxn>
              <a:cxn ang="0">
                <a:pos x="2676" y="1543"/>
              </a:cxn>
              <a:cxn ang="0">
                <a:pos x="2554" y="2121"/>
              </a:cxn>
              <a:cxn ang="0">
                <a:pos x="2428" y="2413"/>
              </a:cxn>
              <a:cxn ang="0">
                <a:pos x="2160" y="2548"/>
              </a:cxn>
              <a:cxn ang="0">
                <a:pos x="1797" y="2327"/>
              </a:cxn>
              <a:cxn ang="0">
                <a:pos x="1608" y="2098"/>
              </a:cxn>
              <a:cxn ang="0">
                <a:pos x="1434" y="1908"/>
              </a:cxn>
              <a:cxn ang="0">
                <a:pos x="1260" y="1782"/>
              </a:cxn>
              <a:cxn ang="0">
                <a:pos x="1126" y="1869"/>
              </a:cxn>
              <a:cxn ang="0">
                <a:pos x="953" y="2011"/>
              </a:cxn>
              <a:cxn ang="0">
                <a:pos x="681" y="2224"/>
              </a:cxn>
              <a:cxn ang="0">
                <a:pos x="227" y="2315"/>
              </a:cxn>
              <a:cxn ang="0">
                <a:pos x="0" y="2315"/>
              </a:cxn>
            </a:cxnLst>
            <a:rect l="0" t="0" r="r" b="b"/>
            <a:pathLst>
              <a:path w="4122" h="2562">
                <a:moveTo>
                  <a:pt x="0" y="2088"/>
                </a:moveTo>
                <a:cubicBezTo>
                  <a:pt x="53" y="2095"/>
                  <a:pt x="106" y="2103"/>
                  <a:pt x="182" y="2088"/>
                </a:cubicBezTo>
                <a:cubicBezTo>
                  <a:pt x="258" y="2073"/>
                  <a:pt x="378" y="2027"/>
                  <a:pt x="454" y="1997"/>
                </a:cubicBezTo>
                <a:cubicBezTo>
                  <a:pt x="530" y="1967"/>
                  <a:pt x="567" y="1951"/>
                  <a:pt x="635" y="1906"/>
                </a:cubicBezTo>
                <a:cubicBezTo>
                  <a:pt x="703" y="1861"/>
                  <a:pt x="786" y="1785"/>
                  <a:pt x="862" y="1725"/>
                </a:cubicBezTo>
                <a:cubicBezTo>
                  <a:pt x="938" y="1665"/>
                  <a:pt x="1006" y="1581"/>
                  <a:pt x="1089" y="1543"/>
                </a:cubicBezTo>
                <a:cubicBezTo>
                  <a:pt x="1172" y="1505"/>
                  <a:pt x="1240" y="1438"/>
                  <a:pt x="1361" y="1498"/>
                </a:cubicBezTo>
                <a:cubicBezTo>
                  <a:pt x="1482" y="1558"/>
                  <a:pt x="1656" y="1793"/>
                  <a:pt x="1815" y="1906"/>
                </a:cubicBezTo>
                <a:cubicBezTo>
                  <a:pt x="1974" y="2019"/>
                  <a:pt x="2197" y="2229"/>
                  <a:pt x="2314" y="2178"/>
                </a:cubicBezTo>
                <a:cubicBezTo>
                  <a:pt x="2431" y="2127"/>
                  <a:pt x="2464" y="1876"/>
                  <a:pt x="2515" y="1601"/>
                </a:cubicBezTo>
                <a:cubicBezTo>
                  <a:pt x="2566" y="1326"/>
                  <a:pt x="2566" y="765"/>
                  <a:pt x="2617" y="528"/>
                </a:cubicBezTo>
                <a:cubicBezTo>
                  <a:pt x="2668" y="291"/>
                  <a:pt x="2740" y="259"/>
                  <a:pt x="2823" y="180"/>
                </a:cubicBezTo>
                <a:cubicBezTo>
                  <a:pt x="2906" y="101"/>
                  <a:pt x="3007" y="53"/>
                  <a:pt x="3115" y="54"/>
                </a:cubicBezTo>
                <a:cubicBezTo>
                  <a:pt x="3223" y="55"/>
                  <a:pt x="3316" y="0"/>
                  <a:pt x="3470" y="188"/>
                </a:cubicBezTo>
                <a:cubicBezTo>
                  <a:pt x="3624" y="376"/>
                  <a:pt x="3952" y="926"/>
                  <a:pt x="4037" y="1181"/>
                </a:cubicBezTo>
                <a:cubicBezTo>
                  <a:pt x="4122" y="1436"/>
                  <a:pt x="4051" y="1742"/>
                  <a:pt x="3983" y="1719"/>
                </a:cubicBezTo>
                <a:cubicBezTo>
                  <a:pt x="3915" y="1696"/>
                  <a:pt x="3749" y="1217"/>
                  <a:pt x="3629" y="1044"/>
                </a:cubicBezTo>
                <a:cubicBezTo>
                  <a:pt x="3509" y="871"/>
                  <a:pt x="3372" y="735"/>
                  <a:pt x="3266" y="682"/>
                </a:cubicBezTo>
                <a:cubicBezTo>
                  <a:pt x="3160" y="629"/>
                  <a:pt x="3065" y="673"/>
                  <a:pt x="2994" y="727"/>
                </a:cubicBezTo>
                <a:cubicBezTo>
                  <a:pt x="2923" y="781"/>
                  <a:pt x="2891" y="873"/>
                  <a:pt x="2838" y="1009"/>
                </a:cubicBezTo>
                <a:cubicBezTo>
                  <a:pt x="2785" y="1145"/>
                  <a:pt x="2723" y="1358"/>
                  <a:pt x="2676" y="1543"/>
                </a:cubicBezTo>
                <a:cubicBezTo>
                  <a:pt x="2629" y="1728"/>
                  <a:pt x="2595" y="1976"/>
                  <a:pt x="2554" y="2121"/>
                </a:cubicBezTo>
                <a:cubicBezTo>
                  <a:pt x="2513" y="2266"/>
                  <a:pt x="2494" y="2342"/>
                  <a:pt x="2428" y="2413"/>
                </a:cubicBezTo>
                <a:cubicBezTo>
                  <a:pt x="2362" y="2484"/>
                  <a:pt x="2265" y="2562"/>
                  <a:pt x="2160" y="2548"/>
                </a:cubicBezTo>
                <a:cubicBezTo>
                  <a:pt x="2055" y="2534"/>
                  <a:pt x="1889" y="2402"/>
                  <a:pt x="1797" y="2327"/>
                </a:cubicBezTo>
                <a:cubicBezTo>
                  <a:pt x="1705" y="2252"/>
                  <a:pt x="1668" y="2168"/>
                  <a:pt x="1608" y="2098"/>
                </a:cubicBezTo>
                <a:cubicBezTo>
                  <a:pt x="1548" y="2028"/>
                  <a:pt x="1492" y="1961"/>
                  <a:pt x="1434" y="1908"/>
                </a:cubicBezTo>
                <a:cubicBezTo>
                  <a:pt x="1376" y="1855"/>
                  <a:pt x="1311" y="1788"/>
                  <a:pt x="1260" y="1782"/>
                </a:cubicBezTo>
                <a:cubicBezTo>
                  <a:pt x="1209" y="1776"/>
                  <a:pt x="1177" y="1831"/>
                  <a:pt x="1126" y="1869"/>
                </a:cubicBezTo>
                <a:cubicBezTo>
                  <a:pt x="1075" y="1907"/>
                  <a:pt x="1027" y="1952"/>
                  <a:pt x="953" y="2011"/>
                </a:cubicBezTo>
                <a:cubicBezTo>
                  <a:pt x="879" y="2070"/>
                  <a:pt x="802" y="2173"/>
                  <a:pt x="681" y="2224"/>
                </a:cubicBezTo>
                <a:cubicBezTo>
                  <a:pt x="560" y="2275"/>
                  <a:pt x="340" y="2300"/>
                  <a:pt x="227" y="2315"/>
                </a:cubicBezTo>
                <a:cubicBezTo>
                  <a:pt x="114" y="2330"/>
                  <a:pt x="57" y="2322"/>
                  <a:pt x="0" y="2315"/>
                </a:cubicBezTo>
              </a:path>
            </a:pathLst>
          </a:custGeom>
          <a:gradFill rotWithShape="0">
            <a:gsLst>
              <a:gs pos="0">
                <a:srgbClr val="FEEBB4">
                  <a:gamma/>
                  <a:tint val="0"/>
                  <a:invGamma/>
                </a:srgbClr>
              </a:gs>
              <a:gs pos="100000">
                <a:srgbClr val="FEEBB4"/>
              </a:gs>
            </a:gsLst>
            <a:lin ang="0" scaled="1"/>
          </a:gradFill>
          <a:ln w="9525">
            <a:noFill/>
            <a:round/>
            <a:headEnd/>
            <a:tailEnd/>
          </a:ln>
          <a:effectLst/>
        </p:spPr>
        <p:txBody>
          <a:bodyPr/>
          <a:lstStyle/>
          <a:p>
            <a:endParaRPr lang="fr-FR"/>
          </a:p>
        </p:txBody>
      </p:sp>
      <p:sp>
        <p:nvSpPr>
          <p:cNvPr id="6" name="Freeform 6"/>
          <p:cNvSpPr>
            <a:spLocks/>
          </p:cNvSpPr>
          <p:nvPr/>
        </p:nvSpPr>
        <p:spPr bwMode="auto">
          <a:xfrm>
            <a:off x="2206625" y="1409700"/>
            <a:ext cx="6357938" cy="4003675"/>
          </a:xfrm>
          <a:custGeom>
            <a:avLst/>
            <a:gdLst/>
            <a:ahLst/>
            <a:cxnLst>
              <a:cxn ang="0">
                <a:pos x="0" y="2274"/>
              </a:cxn>
              <a:cxn ang="0">
                <a:pos x="82" y="2201"/>
              </a:cxn>
              <a:cxn ang="0">
                <a:pos x="178" y="2024"/>
              </a:cxn>
              <a:cxn ang="0">
                <a:pos x="314" y="2251"/>
              </a:cxn>
              <a:cxn ang="0">
                <a:pos x="450" y="1978"/>
              </a:cxn>
              <a:cxn ang="0">
                <a:pos x="558" y="2210"/>
              </a:cxn>
              <a:cxn ang="0">
                <a:pos x="658" y="1863"/>
              </a:cxn>
              <a:cxn ang="0">
                <a:pos x="786" y="2073"/>
              </a:cxn>
              <a:cxn ang="0">
                <a:pos x="869" y="1634"/>
              </a:cxn>
              <a:cxn ang="0">
                <a:pos x="994" y="1888"/>
              </a:cxn>
              <a:cxn ang="0">
                <a:pos x="1085" y="1479"/>
              </a:cxn>
              <a:cxn ang="0">
                <a:pos x="1221" y="1706"/>
              </a:cxn>
              <a:cxn ang="0">
                <a:pos x="1353" y="1460"/>
              </a:cxn>
              <a:cxn ang="0">
                <a:pos x="1439" y="1615"/>
              </a:cxn>
              <a:cxn ang="0">
                <a:pos x="1577" y="1999"/>
              </a:cxn>
              <a:cxn ang="0">
                <a:pos x="1833" y="1843"/>
              </a:cxn>
              <a:cxn ang="0">
                <a:pos x="2083" y="2477"/>
              </a:cxn>
              <a:cxn ang="0">
                <a:pos x="2264" y="2114"/>
              </a:cxn>
              <a:cxn ang="0">
                <a:pos x="2427" y="2227"/>
              </a:cxn>
              <a:cxn ang="0">
                <a:pos x="2564" y="1871"/>
              </a:cxn>
              <a:cxn ang="0">
                <a:pos x="2597" y="912"/>
              </a:cxn>
              <a:cxn ang="0">
                <a:pos x="2624" y="519"/>
              </a:cxn>
              <a:cxn ang="0">
                <a:pos x="2706" y="363"/>
              </a:cxn>
              <a:cxn ang="0">
                <a:pos x="2779" y="537"/>
              </a:cxn>
              <a:cxn ang="0">
                <a:pos x="2838" y="856"/>
              </a:cxn>
              <a:cxn ang="0">
                <a:pos x="2884" y="755"/>
              </a:cxn>
              <a:cxn ang="0">
                <a:pos x="2926" y="235"/>
              </a:cxn>
              <a:cxn ang="0">
                <a:pos x="2990" y="28"/>
              </a:cxn>
              <a:cxn ang="0">
                <a:pos x="3149" y="353"/>
              </a:cxn>
              <a:cxn ang="0">
                <a:pos x="3295" y="6"/>
              </a:cxn>
              <a:cxn ang="0">
                <a:pos x="3378" y="316"/>
              </a:cxn>
              <a:cxn ang="0">
                <a:pos x="3444" y="663"/>
              </a:cxn>
              <a:cxn ang="0">
                <a:pos x="3593" y="491"/>
              </a:cxn>
              <a:cxn ang="0">
                <a:pos x="3670" y="655"/>
              </a:cxn>
              <a:cxn ang="0">
                <a:pos x="3743" y="1176"/>
              </a:cxn>
              <a:cxn ang="0">
                <a:pos x="3817" y="1313"/>
              </a:cxn>
              <a:cxn ang="0">
                <a:pos x="4005" y="1012"/>
              </a:cxn>
            </a:cxnLst>
            <a:rect l="0" t="0" r="r" b="b"/>
            <a:pathLst>
              <a:path w="4005" h="2522">
                <a:moveTo>
                  <a:pt x="0" y="2274"/>
                </a:moveTo>
                <a:cubicBezTo>
                  <a:pt x="14" y="2262"/>
                  <a:pt x="52" y="2243"/>
                  <a:pt x="82" y="2201"/>
                </a:cubicBezTo>
                <a:cubicBezTo>
                  <a:pt x="112" y="2159"/>
                  <a:pt x="139" y="2016"/>
                  <a:pt x="178" y="2024"/>
                </a:cubicBezTo>
                <a:cubicBezTo>
                  <a:pt x="217" y="2032"/>
                  <a:pt x="269" y="2259"/>
                  <a:pt x="314" y="2251"/>
                </a:cubicBezTo>
                <a:cubicBezTo>
                  <a:pt x="359" y="2243"/>
                  <a:pt x="409" y="1985"/>
                  <a:pt x="450" y="1978"/>
                </a:cubicBezTo>
                <a:cubicBezTo>
                  <a:pt x="491" y="1971"/>
                  <a:pt x="523" y="2229"/>
                  <a:pt x="558" y="2210"/>
                </a:cubicBezTo>
                <a:cubicBezTo>
                  <a:pt x="593" y="2191"/>
                  <a:pt x="620" y="1886"/>
                  <a:pt x="658" y="1863"/>
                </a:cubicBezTo>
                <a:cubicBezTo>
                  <a:pt x="696" y="1840"/>
                  <a:pt x="751" y="2111"/>
                  <a:pt x="786" y="2073"/>
                </a:cubicBezTo>
                <a:cubicBezTo>
                  <a:pt x="821" y="2035"/>
                  <a:pt x="834" y="1665"/>
                  <a:pt x="869" y="1634"/>
                </a:cubicBezTo>
                <a:cubicBezTo>
                  <a:pt x="904" y="1603"/>
                  <a:pt x="958" y="1914"/>
                  <a:pt x="994" y="1888"/>
                </a:cubicBezTo>
                <a:cubicBezTo>
                  <a:pt x="1030" y="1862"/>
                  <a:pt x="1047" y="1509"/>
                  <a:pt x="1085" y="1479"/>
                </a:cubicBezTo>
                <a:cubicBezTo>
                  <a:pt x="1123" y="1449"/>
                  <a:pt x="1176" y="1709"/>
                  <a:pt x="1221" y="1706"/>
                </a:cubicBezTo>
                <a:cubicBezTo>
                  <a:pt x="1266" y="1703"/>
                  <a:pt x="1317" y="1475"/>
                  <a:pt x="1353" y="1460"/>
                </a:cubicBezTo>
                <a:cubicBezTo>
                  <a:pt x="1389" y="1445"/>
                  <a:pt x="1402" y="1525"/>
                  <a:pt x="1439" y="1615"/>
                </a:cubicBezTo>
                <a:cubicBezTo>
                  <a:pt x="1476" y="1705"/>
                  <a:pt x="1511" y="1961"/>
                  <a:pt x="1577" y="1999"/>
                </a:cubicBezTo>
                <a:cubicBezTo>
                  <a:pt x="1643" y="2037"/>
                  <a:pt x="1749" y="1763"/>
                  <a:pt x="1833" y="1843"/>
                </a:cubicBezTo>
                <a:cubicBezTo>
                  <a:pt x="1917" y="1923"/>
                  <a:pt x="2011" y="2432"/>
                  <a:pt x="2083" y="2477"/>
                </a:cubicBezTo>
                <a:cubicBezTo>
                  <a:pt x="2155" y="2522"/>
                  <a:pt x="2207" y="2156"/>
                  <a:pt x="2264" y="2114"/>
                </a:cubicBezTo>
                <a:cubicBezTo>
                  <a:pt x="2321" y="2072"/>
                  <a:pt x="2377" y="2267"/>
                  <a:pt x="2427" y="2227"/>
                </a:cubicBezTo>
                <a:cubicBezTo>
                  <a:pt x="2477" y="2187"/>
                  <a:pt x="2536" y="2090"/>
                  <a:pt x="2564" y="1871"/>
                </a:cubicBezTo>
                <a:cubicBezTo>
                  <a:pt x="2592" y="1652"/>
                  <a:pt x="2587" y="1137"/>
                  <a:pt x="2597" y="912"/>
                </a:cubicBezTo>
                <a:cubicBezTo>
                  <a:pt x="2607" y="687"/>
                  <a:pt x="2606" y="610"/>
                  <a:pt x="2624" y="519"/>
                </a:cubicBezTo>
                <a:cubicBezTo>
                  <a:pt x="2642" y="428"/>
                  <a:pt x="2680" y="360"/>
                  <a:pt x="2706" y="363"/>
                </a:cubicBezTo>
                <a:cubicBezTo>
                  <a:pt x="2732" y="366"/>
                  <a:pt x="2757" y="455"/>
                  <a:pt x="2779" y="537"/>
                </a:cubicBezTo>
                <a:cubicBezTo>
                  <a:pt x="2801" y="619"/>
                  <a:pt x="2821" y="820"/>
                  <a:pt x="2838" y="856"/>
                </a:cubicBezTo>
                <a:cubicBezTo>
                  <a:pt x="2855" y="892"/>
                  <a:pt x="2869" y="858"/>
                  <a:pt x="2884" y="755"/>
                </a:cubicBezTo>
                <a:cubicBezTo>
                  <a:pt x="2899" y="652"/>
                  <a:pt x="2908" y="356"/>
                  <a:pt x="2926" y="235"/>
                </a:cubicBezTo>
                <a:cubicBezTo>
                  <a:pt x="2944" y="114"/>
                  <a:pt x="2953" y="8"/>
                  <a:pt x="2990" y="28"/>
                </a:cubicBezTo>
                <a:cubicBezTo>
                  <a:pt x="3027" y="48"/>
                  <a:pt x="3098" y="357"/>
                  <a:pt x="3149" y="353"/>
                </a:cubicBezTo>
                <a:cubicBezTo>
                  <a:pt x="3200" y="349"/>
                  <a:pt x="3257" y="12"/>
                  <a:pt x="3295" y="6"/>
                </a:cubicBezTo>
                <a:cubicBezTo>
                  <a:pt x="3333" y="0"/>
                  <a:pt x="3353" y="207"/>
                  <a:pt x="3378" y="316"/>
                </a:cubicBezTo>
                <a:cubicBezTo>
                  <a:pt x="3403" y="425"/>
                  <a:pt x="3408" y="634"/>
                  <a:pt x="3444" y="663"/>
                </a:cubicBezTo>
                <a:cubicBezTo>
                  <a:pt x="3480" y="692"/>
                  <a:pt x="3555" y="492"/>
                  <a:pt x="3593" y="491"/>
                </a:cubicBezTo>
                <a:cubicBezTo>
                  <a:pt x="3631" y="490"/>
                  <a:pt x="3645" y="541"/>
                  <a:pt x="3670" y="655"/>
                </a:cubicBezTo>
                <a:cubicBezTo>
                  <a:pt x="3695" y="769"/>
                  <a:pt x="3718" y="1066"/>
                  <a:pt x="3743" y="1176"/>
                </a:cubicBezTo>
                <a:cubicBezTo>
                  <a:pt x="3768" y="1286"/>
                  <a:pt x="3773" y="1340"/>
                  <a:pt x="3817" y="1313"/>
                </a:cubicBezTo>
                <a:cubicBezTo>
                  <a:pt x="3861" y="1286"/>
                  <a:pt x="3966" y="1075"/>
                  <a:pt x="4005" y="1012"/>
                </a:cubicBezTo>
              </a:path>
            </a:pathLst>
          </a:custGeom>
          <a:noFill/>
          <a:ln w="12700" cmpd="sng">
            <a:solidFill>
              <a:srgbClr val="CC3300"/>
            </a:solidFill>
            <a:round/>
            <a:headEnd/>
            <a:tailEnd/>
          </a:ln>
          <a:effectLst/>
        </p:spPr>
        <p:txBody>
          <a:bodyPr/>
          <a:lstStyle/>
          <a:p>
            <a:endParaRPr lang="fr-FR"/>
          </a:p>
        </p:txBody>
      </p:sp>
      <p:sp>
        <p:nvSpPr>
          <p:cNvPr id="7" name="Freeform 22"/>
          <p:cNvSpPr>
            <a:spLocks/>
          </p:cNvSpPr>
          <p:nvPr/>
        </p:nvSpPr>
        <p:spPr bwMode="auto">
          <a:xfrm>
            <a:off x="2209800" y="1749425"/>
            <a:ext cx="6322640" cy="3407767"/>
          </a:xfrm>
          <a:custGeom>
            <a:avLst/>
            <a:gdLst/>
            <a:ahLst/>
            <a:cxnLst>
              <a:cxn ang="0">
                <a:pos x="0" y="1946"/>
              </a:cxn>
              <a:cxn ang="0">
                <a:pos x="300" y="1910"/>
              </a:cxn>
              <a:cxn ang="0">
                <a:pos x="576" y="1826"/>
              </a:cxn>
              <a:cxn ang="0">
                <a:pos x="888" y="1598"/>
              </a:cxn>
              <a:cxn ang="0">
                <a:pos x="1140" y="1394"/>
              </a:cxn>
              <a:cxn ang="0">
                <a:pos x="1296" y="1370"/>
              </a:cxn>
              <a:cxn ang="0">
                <a:pos x="1464" y="1454"/>
              </a:cxn>
              <a:cxn ang="0">
                <a:pos x="1680" y="1742"/>
              </a:cxn>
              <a:cxn ang="0">
                <a:pos x="1848" y="1958"/>
              </a:cxn>
              <a:cxn ang="0">
                <a:pos x="2004" y="2066"/>
              </a:cxn>
              <a:cxn ang="0">
                <a:pos x="2148" y="2114"/>
              </a:cxn>
              <a:cxn ang="0">
                <a:pos x="2268" y="2078"/>
              </a:cxn>
              <a:cxn ang="0">
                <a:pos x="2376" y="1994"/>
              </a:cxn>
              <a:cxn ang="0">
                <a:pos x="2460" y="1838"/>
              </a:cxn>
              <a:cxn ang="0">
                <a:pos x="2568" y="1346"/>
              </a:cxn>
              <a:cxn ang="0">
                <a:pos x="2628" y="758"/>
              </a:cxn>
              <a:cxn ang="0">
                <a:pos x="2688" y="446"/>
              </a:cxn>
              <a:cxn ang="0">
                <a:pos x="2808" y="194"/>
              </a:cxn>
              <a:cxn ang="0">
                <a:pos x="2964" y="50"/>
              </a:cxn>
              <a:cxn ang="0">
                <a:pos x="3120" y="2"/>
              </a:cxn>
              <a:cxn ang="0">
                <a:pos x="3300" y="62"/>
              </a:cxn>
              <a:cxn ang="0">
                <a:pos x="3516" y="266"/>
              </a:cxn>
              <a:cxn ang="0">
                <a:pos x="3744" y="650"/>
              </a:cxn>
              <a:cxn ang="0">
                <a:pos x="3996" y="1166"/>
              </a:cxn>
            </a:cxnLst>
            <a:rect l="0" t="0" r="r" b="b"/>
            <a:pathLst>
              <a:path w="3996" h="2116">
                <a:moveTo>
                  <a:pt x="0" y="1946"/>
                </a:moveTo>
                <a:cubicBezTo>
                  <a:pt x="102" y="1938"/>
                  <a:pt x="204" y="1930"/>
                  <a:pt x="300" y="1910"/>
                </a:cubicBezTo>
                <a:cubicBezTo>
                  <a:pt x="396" y="1890"/>
                  <a:pt x="478" y="1878"/>
                  <a:pt x="576" y="1826"/>
                </a:cubicBezTo>
                <a:cubicBezTo>
                  <a:pt x="674" y="1774"/>
                  <a:pt x="794" y="1670"/>
                  <a:pt x="888" y="1598"/>
                </a:cubicBezTo>
                <a:cubicBezTo>
                  <a:pt x="982" y="1526"/>
                  <a:pt x="1072" y="1432"/>
                  <a:pt x="1140" y="1394"/>
                </a:cubicBezTo>
                <a:cubicBezTo>
                  <a:pt x="1208" y="1356"/>
                  <a:pt x="1242" y="1360"/>
                  <a:pt x="1296" y="1370"/>
                </a:cubicBezTo>
                <a:cubicBezTo>
                  <a:pt x="1350" y="1380"/>
                  <a:pt x="1400" y="1392"/>
                  <a:pt x="1464" y="1454"/>
                </a:cubicBezTo>
                <a:cubicBezTo>
                  <a:pt x="1528" y="1516"/>
                  <a:pt x="1616" y="1658"/>
                  <a:pt x="1680" y="1742"/>
                </a:cubicBezTo>
                <a:cubicBezTo>
                  <a:pt x="1744" y="1826"/>
                  <a:pt x="1794" y="1904"/>
                  <a:pt x="1848" y="1958"/>
                </a:cubicBezTo>
                <a:cubicBezTo>
                  <a:pt x="1902" y="2012"/>
                  <a:pt x="1954" y="2040"/>
                  <a:pt x="2004" y="2066"/>
                </a:cubicBezTo>
                <a:cubicBezTo>
                  <a:pt x="2054" y="2092"/>
                  <a:pt x="2104" y="2112"/>
                  <a:pt x="2148" y="2114"/>
                </a:cubicBezTo>
                <a:cubicBezTo>
                  <a:pt x="2192" y="2116"/>
                  <a:pt x="2230" y="2098"/>
                  <a:pt x="2268" y="2078"/>
                </a:cubicBezTo>
                <a:cubicBezTo>
                  <a:pt x="2306" y="2058"/>
                  <a:pt x="2344" y="2034"/>
                  <a:pt x="2376" y="1994"/>
                </a:cubicBezTo>
                <a:cubicBezTo>
                  <a:pt x="2408" y="1954"/>
                  <a:pt x="2428" y="1946"/>
                  <a:pt x="2460" y="1838"/>
                </a:cubicBezTo>
                <a:cubicBezTo>
                  <a:pt x="2492" y="1730"/>
                  <a:pt x="2540" y="1526"/>
                  <a:pt x="2568" y="1346"/>
                </a:cubicBezTo>
                <a:cubicBezTo>
                  <a:pt x="2596" y="1166"/>
                  <a:pt x="2608" y="908"/>
                  <a:pt x="2628" y="758"/>
                </a:cubicBezTo>
                <a:cubicBezTo>
                  <a:pt x="2648" y="608"/>
                  <a:pt x="2658" y="540"/>
                  <a:pt x="2688" y="446"/>
                </a:cubicBezTo>
                <a:cubicBezTo>
                  <a:pt x="2718" y="352"/>
                  <a:pt x="2762" y="260"/>
                  <a:pt x="2808" y="194"/>
                </a:cubicBezTo>
                <a:cubicBezTo>
                  <a:pt x="2854" y="128"/>
                  <a:pt x="2912" y="82"/>
                  <a:pt x="2964" y="50"/>
                </a:cubicBezTo>
                <a:cubicBezTo>
                  <a:pt x="3016" y="18"/>
                  <a:pt x="3064" y="0"/>
                  <a:pt x="3120" y="2"/>
                </a:cubicBezTo>
                <a:cubicBezTo>
                  <a:pt x="3176" y="4"/>
                  <a:pt x="3234" y="18"/>
                  <a:pt x="3300" y="62"/>
                </a:cubicBezTo>
                <a:cubicBezTo>
                  <a:pt x="3366" y="106"/>
                  <a:pt x="3442" y="168"/>
                  <a:pt x="3516" y="266"/>
                </a:cubicBezTo>
                <a:cubicBezTo>
                  <a:pt x="3590" y="364"/>
                  <a:pt x="3664" y="500"/>
                  <a:pt x="3744" y="650"/>
                </a:cubicBezTo>
                <a:cubicBezTo>
                  <a:pt x="3824" y="800"/>
                  <a:pt x="3910" y="983"/>
                  <a:pt x="3996" y="1166"/>
                </a:cubicBezTo>
              </a:path>
            </a:pathLst>
          </a:custGeom>
          <a:noFill/>
          <a:ln w="38100" cap="flat" cmpd="sng">
            <a:solidFill>
              <a:srgbClr val="0066FF"/>
            </a:solidFill>
            <a:prstDash val="solid"/>
            <a:round/>
            <a:headEnd/>
            <a:tailEnd/>
          </a:ln>
          <a:effectLst>
            <a:outerShdw dist="28398" dir="1593903" algn="ctr" rotWithShape="0">
              <a:srgbClr val="000066"/>
            </a:outerShdw>
          </a:effectLst>
        </p:spPr>
        <p:txBody>
          <a:bodyPr wrap="none" anchor="ctr"/>
          <a:lstStyle/>
          <a:p>
            <a:endParaRPr lang="fr-FR"/>
          </a:p>
        </p:txBody>
      </p:sp>
      <p:cxnSp>
        <p:nvCxnSpPr>
          <p:cNvPr id="9" name="Connecteur droit avec flèche 8"/>
          <p:cNvCxnSpPr/>
          <p:nvPr/>
        </p:nvCxnSpPr>
        <p:spPr>
          <a:xfrm>
            <a:off x="2123728" y="5517232"/>
            <a:ext cx="6480720" cy="7198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2123728" y="5733257"/>
            <a:ext cx="648072" cy="338554"/>
          </a:xfrm>
          <a:prstGeom prst="rect">
            <a:avLst/>
          </a:prstGeom>
          <a:noFill/>
        </p:spPr>
        <p:txBody>
          <a:bodyPr wrap="square" rtlCol="0">
            <a:spAutoFit/>
          </a:bodyPr>
          <a:lstStyle/>
          <a:p>
            <a:r>
              <a:rPr lang="fr-FR" sz="1600" dirty="0" smtClean="0"/>
              <a:t>8h00</a:t>
            </a:r>
            <a:endParaRPr lang="fr-FR" sz="1600" dirty="0"/>
          </a:p>
        </p:txBody>
      </p:sp>
      <p:sp>
        <p:nvSpPr>
          <p:cNvPr id="13" name="ZoneTexte 12"/>
          <p:cNvSpPr txBox="1"/>
          <p:nvPr/>
        </p:nvSpPr>
        <p:spPr>
          <a:xfrm>
            <a:off x="8028384" y="5733256"/>
            <a:ext cx="648072" cy="338554"/>
          </a:xfrm>
          <a:prstGeom prst="rect">
            <a:avLst/>
          </a:prstGeom>
          <a:noFill/>
        </p:spPr>
        <p:txBody>
          <a:bodyPr wrap="square" rtlCol="0">
            <a:spAutoFit/>
          </a:bodyPr>
          <a:lstStyle/>
          <a:p>
            <a:r>
              <a:rPr lang="fr-FR" sz="1600" dirty="0" smtClean="0"/>
              <a:t>8h00</a:t>
            </a:r>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randombar(horizontal)">
                                      <p:cBhvr>
                                        <p:cTn id="7" dur="500"/>
                                        <p:tgtEl>
                                          <p:spTgt spid="3789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620713"/>
            <a:ext cx="8229600" cy="1143000"/>
          </a:xfrm>
        </p:spPr>
        <p:txBody>
          <a:bodyPr rtlCol="0">
            <a:normAutofit/>
          </a:bodyPr>
          <a:lstStyle/>
          <a:p>
            <a:pPr>
              <a:defRPr/>
            </a:pPr>
            <a:r>
              <a:rPr lang="fr-FR" sz="3200" dirty="0" smtClean="0">
                <a:solidFill>
                  <a:prstClr val="black"/>
                </a:solidFill>
              </a:rPr>
              <a:t>2 ) L’information sur l’insomnie: </a:t>
            </a:r>
            <a:br>
              <a:rPr lang="fr-FR" sz="3200" dirty="0" smtClean="0">
                <a:solidFill>
                  <a:prstClr val="black"/>
                </a:solidFill>
              </a:rPr>
            </a:br>
            <a:r>
              <a:rPr lang="fr-FR" sz="3100" dirty="0" smtClean="0"/>
              <a:t>Evaluation nécessaire de l’état psychologique</a:t>
            </a:r>
            <a:endParaRPr lang="fr-FR" sz="3100" dirty="0"/>
          </a:p>
        </p:txBody>
      </p:sp>
      <p:sp>
        <p:nvSpPr>
          <p:cNvPr id="3" name="Espace réservé du contenu 2"/>
          <p:cNvSpPr>
            <a:spLocks noGrp="1"/>
          </p:cNvSpPr>
          <p:nvPr>
            <p:ph idx="1"/>
          </p:nvPr>
        </p:nvSpPr>
        <p:spPr>
          <a:xfrm>
            <a:off x="457200" y="2349500"/>
            <a:ext cx="8229600" cy="3776663"/>
          </a:xfrm>
        </p:spPr>
        <p:txBody>
          <a:bodyPr rtlCol="0">
            <a:normAutofit lnSpcReduction="10000"/>
          </a:bodyPr>
          <a:lstStyle/>
          <a:p>
            <a:pPr fontAlgn="auto">
              <a:spcAft>
                <a:spcPts val="0"/>
              </a:spcAft>
              <a:buFont typeface="Arial" pitchFamily="34" charset="0"/>
              <a:buChar char="•"/>
              <a:defRPr/>
            </a:pPr>
            <a:endParaRPr lang="fr-FR" dirty="0" smtClean="0"/>
          </a:p>
          <a:p>
            <a:pPr fontAlgn="auto">
              <a:spcAft>
                <a:spcPts val="0"/>
              </a:spcAft>
              <a:buFont typeface="Arial" pitchFamily="34" charset="0"/>
              <a:buChar char="•"/>
              <a:defRPr/>
            </a:pPr>
            <a:endParaRPr lang="fr-FR" dirty="0" smtClean="0"/>
          </a:p>
          <a:p>
            <a:pPr fontAlgn="auto">
              <a:spcAft>
                <a:spcPts val="0"/>
              </a:spcAft>
              <a:buFont typeface="Arial" pitchFamily="34" charset="0"/>
              <a:buChar char="•"/>
              <a:defRPr/>
            </a:pPr>
            <a:endParaRPr lang="fr-FR" dirty="0" smtClean="0"/>
          </a:p>
          <a:p>
            <a:pPr fontAlgn="auto">
              <a:spcAft>
                <a:spcPts val="0"/>
              </a:spcAft>
              <a:buNone/>
              <a:defRPr/>
            </a:pPr>
            <a:r>
              <a:rPr lang="fr-FR" dirty="0" smtClean="0"/>
              <a:t> </a:t>
            </a:r>
          </a:p>
          <a:p>
            <a:pPr fontAlgn="auto">
              <a:spcAft>
                <a:spcPts val="0"/>
              </a:spcAft>
              <a:buFont typeface="Arial" pitchFamily="34" charset="0"/>
              <a:buChar char="•"/>
              <a:defRPr/>
            </a:pPr>
            <a:endParaRPr lang="fr-FR" dirty="0"/>
          </a:p>
          <a:p>
            <a:pPr marL="0" indent="0" fontAlgn="auto">
              <a:spcAft>
                <a:spcPts val="0"/>
              </a:spcAft>
              <a:buFont typeface="Wingdings" pitchFamily="2" charset="2"/>
              <a:buNone/>
              <a:defRPr/>
            </a:pPr>
            <a:r>
              <a:rPr lang="fr-FR" dirty="0" smtClean="0"/>
              <a:t>Recherche par l’entretien, mais aussi à l’aide de questionnaires : HAD, Beck, STAI, </a:t>
            </a:r>
            <a:r>
              <a:rPr lang="fr-FR" dirty="0" err="1" smtClean="0"/>
              <a:t>Pichot</a:t>
            </a:r>
            <a:endParaRPr lang="fr-FR" dirty="0"/>
          </a:p>
        </p:txBody>
      </p:sp>
      <p:sp>
        <p:nvSpPr>
          <p:cNvPr id="4" name="Ellipse 3"/>
          <p:cNvSpPr/>
          <p:nvPr/>
        </p:nvSpPr>
        <p:spPr>
          <a:xfrm>
            <a:off x="3563888" y="1844824"/>
            <a:ext cx="2448272"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Aft>
                <a:spcPts val="0"/>
              </a:spcAft>
              <a:defRPr/>
            </a:pPr>
            <a:r>
              <a:rPr lang="fr-FR" sz="2400" dirty="0" smtClean="0"/>
              <a:t>Dépression</a:t>
            </a:r>
          </a:p>
        </p:txBody>
      </p:sp>
      <p:sp>
        <p:nvSpPr>
          <p:cNvPr id="5" name="Ellipse 4"/>
          <p:cNvSpPr/>
          <p:nvPr/>
        </p:nvSpPr>
        <p:spPr>
          <a:xfrm>
            <a:off x="1763688" y="3645024"/>
            <a:ext cx="2448272"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Aft>
                <a:spcPts val="0"/>
              </a:spcAft>
              <a:defRPr/>
            </a:pPr>
            <a:r>
              <a:rPr lang="fr-FR" sz="2400" dirty="0" smtClean="0"/>
              <a:t>Anxiété</a:t>
            </a:r>
          </a:p>
        </p:txBody>
      </p:sp>
      <p:sp>
        <p:nvSpPr>
          <p:cNvPr id="6" name="Ellipse 5"/>
          <p:cNvSpPr/>
          <p:nvPr/>
        </p:nvSpPr>
        <p:spPr>
          <a:xfrm>
            <a:off x="5364088" y="3068960"/>
            <a:ext cx="2448272"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Aft>
                <a:spcPts val="0"/>
              </a:spcAft>
              <a:defRPr/>
            </a:pPr>
            <a:r>
              <a:rPr lang="fr-FR" sz="2400" dirty="0" smtClean="0"/>
              <a:t>Stress</a:t>
            </a:r>
            <a:r>
              <a:rPr lang="fr-FR"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normAutofit/>
          </a:bodyPr>
          <a:lstStyle/>
          <a:p>
            <a:r>
              <a:rPr lang="fr-FR" sz="3200" dirty="0" smtClean="0"/>
              <a:t>2 ) L’information </a:t>
            </a:r>
            <a:r>
              <a:rPr lang="fr-FR" sz="3200" dirty="0" smtClean="0">
                <a:solidFill>
                  <a:prstClr val="black"/>
                </a:solidFill>
              </a:rPr>
              <a:t>sur l’insomnie </a:t>
            </a:r>
            <a:r>
              <a:rPr lang="fr-FR" sz="3200" dirty="0" smtClean="0"/>
              <a:t>: </a:t>
            </a:r>
            <a:br>
              <a:rPr lang="fr-FR" sz="3200" dirty="0" smtClean="0"/>
            </a:br>
            <a:r>
              <a:rPr lang="fr-FR" sz="3200" dirty="0" smtClean="0"/>
              <a:t>l’histoire naturelle </a:t>
            </a:r>
          </a:p>
        </p:txBody>
      </p:sp>
      <p:pic>
        <p:nvPicPr>
          <p:cNvPr id="76802" name="Picture 2"/>
          <p:cNvPicPr>
            <a:picLocks noGrp="1" noChangeAspect="1" noChangeArrowheads="1"/>
          </p:cNvPicPr>
          <p:nvPr>
            <p:ph idx="1"/>
          </p:nvPr>
        </p:nvPicPr>
        <p:blipFill>
          <a:blip r:embed="rId2" cstate="print"/>
          <a:srcRect/>
          <a:stretch>
            <a:fillRect/>
          </a:stretch>
        </p:blipFill>
        <p:spPr bwMode="auto">
          <a:xfrm>
            <a:off x="962833" y="1698909"/>
            <a:ext cx="7353583" cy="4250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normAutofit/>
          </a:bodyPr>
          <a:lstStyle/>
          <a:p>
            <a:r>
              <a:rPr lang="fr-FR" sz="3200" dirty="0" smtClean="0"/>
              <a:t>2 ) L’information </a:t>
            </a:r>
            <a:r>
              <a:rPr lang="fr-FR" sz="3200" dirty="0" smtClean="0">
                <a:solidFill>
                  <a:prstClr val="black"/>
                </a:solidFill>
              </a:rPr>
              <a:t>sur l’insomnie </a:t>
            </a:r>
            <a:r>
              <a:rPr lang="fr-FR" sz="3200" dirty="0" smtClean="0"/>
              <a:t>: </a:t>
            </a:r>
            <a:br>
              <a:rPr lang="fr-FR" sz="3200" dirty="0" smtClean="0"/>
            </a:br>
            <a:r>
              <a:rPr lang="fr-FR" sz="3200" dirty="0" smtClean="0"/>
              <a:t>Le conditionnement</a:t>
            </a:r>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b="1" dirty="0" smtClean="0"/>
              <a:t>Stimulus – Organisme – Réponse </a:t>
            </a:r>
          </a:p>
          <a:p>
            <a:pPr fontAlgn="auto">
              <a:spcAft>
                <a:spcPts val="0"/>
              </a:spcAft>
              <a:buFont typeface="Wingdings" pitchFamily="2" charset="2"/>
              <a:buNone/>
              <a:defRPr/>
            </a:pPr>
            <a:r>
              <a:rPr lang="fr-FR" dirty="0" smtClean="0"/>
              <a:t>Ex : je me couche, je crains une nouvelle insomnie, je m’inquiète et me contracte, je ne dors pas : le lit devient le lieu de l’insomnie et non du repos.</a:t>
            </a:r>
          </a:p>
          <a:p>
            <a:pPr fontAlgn="auto">
              <a:spcAft>
                <a:spcPts val="0"/>
              </a:spcAft>
              <a:buFont typeface="Arial" pitchFamily="34" charset="0"/>
              <a:buChar char="•"/>
              <a:defRPr/>
            </a:pPr>
            <a:r>
              <a:rPr lang="fr-FR" b="1" dirty="0" err="1" smtClean="0"/>
              <a:t>Modeling</a:t>
            </a:r>
            <a:r>
              <a:rPr lang="fr-FR" b="1" dirty="0" smtClean="0"/>
              <a:t> : </a:t>
            </a:r>
            <a:r>
              <a:rPr lang="fr-FR" dirty="0" smtClean="0"/>
              <a:t>apprentissage par observation (parents insomniaques, attitude du conjoint)</a:t>
            </a:r>
          </a:p>
          <a:p>
            <a:pPr fontAlgn="auto">
              <a:spcAft>
                <a:spcPts val="0"/>
              </a:spcAft>
              <a:buFont typeface="Arial" pitchFamily="34" charset="0"/>
              <a:buChar char="•"/>
              <a:defRPr/>
            </a:pPr>
            <a:r>
              <a:rPr lang="fr-FR" dirty="0" smtClean="0"/>
              <a:t> </a:t>
            </a:r>
            <a:r>
              <a:rPr lang="fr-FR" b="1" dirty="0" err="1" smtClean="0"/>
              <a:t>coping</a:t>
            </a:r>
            <a:r>
              <a:rPr lang="fr-FR" b="1" dirty="0" smtClean="0"/>
              <a:t> et sentiment d’efficacité personnelle </a:t>
            </a:r>
            <a:r>
              <a:rPr lang="fr-FR" dirty="0" smtClean="0"/>
              <a:t>: stratégie d’adaptation et aptitude à faire face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fontAlgn="auto">
              <a:spcAft>
                <a:spcPts val="0"/>
              </a:spcAft>
              <a:defRPr/>
            </a:pPr>
            <a:r>
              <a:rPr lang="fr-FR" sz="3200" dirty="0" smtClean="0"/>
              <a:t>2 ) L’information </a:t>
            </a:r>
            <a:r>
              <a:rPr lang="fr-FR" sz="3200" dirty="0" smtClean="0">
                <a:solidFill>
                  <a:prstClr val="black"/>
                </a:solidFill>
              </a:rPr>
              <a:t>sur l’insomnie </a:t>
            </a:r>
            <a:r>
              <a:rPr lang="fr-FR" sz="3200" dirty="0" smtClean="0"/>
              <a:t>: </a:t>
            </a:r>
            <a:br>
              <a:rPr lang="fr-FR" sz="3200" dirty="0" smtClean="0"/>
            </a:br>
            <a:r>
              <a:rPr lang="fr-FR" sz="2800" dirty="0" smtClean="0"/>
              <a:t>La pharmacologie et les principes de sevrage</a:t>
            </a:r>
            <a:endParaRPr lang="fr-FR" sz="2800" dirty="0"/>
          </a:p>
        </p:txBody>
      </p:sp>
      <p:sp>
        <p:nvSpPr>
          <p:cNvPr id="20483" name="Espace réservé du contenu 2"/>
          <p:cNvSpPr>
            <a:spLocks noGrp="1"/>
          </p:cNvSpPr>
          <p:nvPr>
            <p:ph idx="1"/>
          </p:nvPr>
        </p:nvSpPr>
        <p:spPr/>
        <p:txBody>
          <a:bodyPr>
            <a:normAutofit/>
          </a:bodyPr>
          <a:lstStyle/>
          <a:p>
            <a:r>
              <a:rPr lang="fr-FR" sz="2800" dirty="0" smtClean="0"/>
              <a:t>Explication de la Demi-vie d’une drogue</a:t>
            </a:r>
          </a:p>
          <a:p>
            <a:r>
              <a:rPr lang="fr-FR" sz="2800" dirty="0" smtClean="0"/>
              <a:t>Diminution progressive des doses</a:t>
            </a:r>
          </a:p>
          <a:p>
            <a:r>
              <a:rPr lang="fr-FR" sz="2800" dirty="0" smtClean="0"/>
              <a:t>Règles comportementales d’accompagnement du sevrage</a:t>
            </a:r>
          </a:p>
        </p:txBody>
      </p:sp>
      <p:sp>
        <p:nvSpPr>
          <p:cNvPr id="4" name="Rectangle 3"/>
          <p:cNvSpPr/>
          <p:nvPr/>
        </p:nvSpPr>
        <p:spPr>
          <a:xfrm>
            <a:off x="827584" y="4005064"/>
            <a:ext cx="7416824" cy="2376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p:cNvCxnSpPr/>
          <p:nvPr/>
        </p:nvCxnSpPr>
        <p:spPr>
          <a:xfrm>
            <a:off x="827584" y="4365104"/>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1979712" y="5301208"/>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3059832" y="5733256"/>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4139952" y="6021288"/>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5292080" y="6165304"/>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6372200" y="6309320"/>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Forme libre 15"/>
          <p:cNvSpPr/>
          <p:nvPr/>
        </p:nvSpPr>
        <p:spPr>
          <a:xfrm>
            <a:off x="1938969" y="4230477"/>
            <a:ext cx="6499951" cy="2148290"/>
          </a:xfrm>
          <a:custGeom>
            <a:avLst/>
            <a:gdLst>
              <a:gd name="connsiteX0" fmla="*/ 0 w 6499951"/>
              <a:gd name="connsiteY0" fmla="*/ 0 h 2148290"/>
              <a:gd name="connsiteX1" fmla="*/ 1156771 w 6499951"/>
              <a:gd name="connsiteY1" fmla="*/ 1079653 h 2148290"/>
              <a:gd name="connsiteX2" fmla="*/ 2236424 w 6499951"/>
              <a:gd name="connsiteY2" fmla="*/ 1498294 h 2148290"/>
              <a:gd name="connsiteX3" fmla="*/ 3360144 w 6499951"/>
              <a:gd name="connsiteY3" fmla="*/ 1784733 h 2148290"/>
              <a:gd name="connsiteX4" fmla="*/ 4439797 w 6499951"/>
              <a:gd name="connsiteY4" fmla="*/ 1916935 h 2148290"/>
              <a:gd name="connsiteX5" fmla="*/ 6202496 w 6499951"/>
              <a:gd name="connsiteY5" fmla="*/ 2115239 h 2148290"/>
              <a:gd name="connsiteX6" fmla="*/ 6224530 w 6499951"/>
              <a:gd name="connsiteY6" fmla="*/ 2115239 h 214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99951" h="2148290">
                <a:moveTo>
                  <a:pt x="0" y="0"/>
                </a:moveTo>
                <a:cubicBezTo>
                  <a:pt x="392017" y="414968"/>
                  <a:pt x="784034" y="829937"/>
                  <a:pt x="1156771" y="1079653"/>
                </a:cubicBezTo>
                <a:cubicBezTo>
                  <a:pt x="1529508" y="1329369"/>
                  <a:pt x="1869195" y="1380781"/>
                  <a:pt x="2236424" y="1498294"/>
                </a:cubicBezTo>
                <a:cubicBezTo>
                  <a:pt x="2603653" y="1615807"/>
                  <a:pt x="2992915" y="1714960"/>
                  <a:pt x="3360144" y="1784733"/>
                </a:cubicBezTo>
                <a:cubicBezTo>
                  <a:pt x="3727373" y="1854507"/>
                  <a:pt x="4439797" y="1916935"/>
                  <a:pt x="4439797" y="1916935"/>
                </a:cubicBezTo>
                <a:lnTo>
                  <a:pt x="6202496" y="2115239"/>
                </a:lnTo>
                <a:cubicBezTo>
                  <a:pt x="6499951" y="2148290"/>
                  <a:pt x="6362240" y="2131764"/>
                  <a:pt x="6224530" y="211523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Flèche droite 16"/>
          <p:cNvSpPr/>
          <p:nvPr/>
        </p:nvSpPr>
        <p:spPr>
          <a:xfrm>
            <a:off x="899592" y="3717032"/>
            <a:ext cx="705678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SEVRAGE = insomnie, anxiété</a:t>
            </a:r>
            <a:endParaRPr lang="fr-FR" dirty="0"/>
          </a:p>
        </p:txBody>
      </p:sp>
      <p:sp>
        <p:nvSpPr>
          <p:cNvPr id="15" name="ZoneTexte 14"/>
          <p:cNvSpPr txBox="1"/>
          <p:nvPr/>
        </p:nvSpPr>
        <p:spPr>
          <a:xfrm>
            <a:off x="971600" y="4437112"/>
            <a:ext cx="864096" cy="369332"/>
          </a:xfrm>
          <a:prstGeom prst="rect">
            <a:avLst/>
          </a:prstGeom>
          <a:noFill/>
        </p:spPr>
        <p:txBody>
          <a:bodyPr wrap="square" rtlCol="0">
            <a:spAutoFit/>
          </a:bodyPr>
          <a:lstStyle/>
          <a:p>
            <a:r>
              <a:rPr lang="fr-FR" dirty="0" smtClean="0"/>
              <a:t>½ vie</a:t>
            </a:r>
            <a:endParaRPr lang="fr-FR" dirty="0"/>
          </a:p>
        </p:txBody>
      </p:sp>
      <p:sp>
        <p:nvSpPr>
          <p:cNvPr id="18" name="ZoneTexte 17"/>
          <p:cNvSpPr txBox="1"/>
          <p:nvPr/>
        </p:nvSpPr>
        <p:spPr>
          <a:xfrm>
            <a:off x="1979712" y="5373216"/>
            <a:ext cx="864096" cy="369332"/>
          </a:xfrm>
          <a:prstGeom prst="rect">
            <a:avLst/>
          </a:prstGeom>
          <a:noFill/>
        </p:spPr>
        <p:txBody>
          <a:bodyPr wrap="square" rtlCol="0">
            <a:spAutoFit/>
          </a:bodyPr>
          <a:lstStyle/>
          <a:p>
            <a:r>
              <a:rPr lang="fr-FR" dirty="0" smtClean="0"/>
              <a:t>½ vie</a:t>
            </a:r>
            <a:endParaRPr lang="fr-FR" dirty="0"/>
          </a:p>
        </p:txBody>
      </p:sp>
      <p:sp>
        <p:nvSpPr>
          <p:cNvPr id="19" name="ZoneTexte 18"/>
          <p:cNvSpPr txBox="1"/>
          <p:nvPr/>
        </p:nvSpPr>
        <p:spPr>
          <a:xfrm>
            <a:off x="3059832" y="5877272"/>
            <a:ext cx="864096" cy="369332"/>
          </a:xfrm>
          <a:prstGeom prst="rect">
            <a:avLst/>
          </a:prstGeom>
          <a:noFill/>
        </p:spPr>
        <p:txBody>
          <a:bodyPr wrap="square" rtlCol="0">
            <a:spAutoFit/>
          </a:bodyPr>
          <a:lstStyle/>
          <a:p>
            <a:r>
              <a:rPr lang="fr-FR" dirty="0" smtClean="0"/>
              <a:t>½ vie</a:t>
            </a:r>
            <a:endParaRPr lang="fr-FR" dirty="0"/>
          </a:p>
        </p:txBody>
      </p:sp>
      <p:sp>
        <p:nvSpPr>
          <p:cNvPr id="20" name="ZoneTexte 19"/>
          <p:cNvSpPr txBox="1"/>
          <p:nvPr/>
        </p:nvSpPr>
        <p:spPr>
          <a:xfrm>
            <a:off x="4211960" y="6021288"/>
            <a:ext cx="864096" cy="369332"/>
          </a:xfrm>
          <a:prstGeom prst="rect">
            <a:avLst/>
          </a:prstGeom>
          <a:noFill/>
        </p:spPr>
        <p:txBody>
          <a:bodyPr wrap="square" rtlCol="0">
            <a:spAutoFit/>
          </a:bodyPr>
          <a:lstStyle/>
          <a:p>
            <a:r>
              <a:rPr lang="fr-FR" dirty="0" smtClean="0"/>
              <a:t>½ vie</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3600" dirty="0" smtClean="0">
                <a:solidFill>
                  <a:srgbClr val="FF0000"/>
                </a:solidFill>
              </a:rPr>
              <a:t>Les drapeaux rouges</a:t>
            </a:r>
            <a:endParaRPr lang="fr-FR" sz="3600" dirty="0">
              <a:solidFill>
                <a:srgbClr val="FF0000"/>
              </a:solidFill>
            </a:endParaRPr>
          </a:p>
        </p:txBody>
      </p:sp>
      <p:sp>
        <p:nvSpPr>
          <p:cNvPr id="3" name="Sous-titre 2"/>
          <p:cNvSpPr>
            <a:spLocks noGrp="1"/>
          </p:cNvSpPr>
          <p:nvPr>
            <p:ph type="subTitle" idx="1"/>
          </p:nvPr>
        </p:nvSpPr>
        <p:spPr>
          <a:xfrm>
            <a:off x="755576" y="2276872"/>
            <a:ext cx="7920880" cy="3312368"/>
          </a:xfrm>
        </p:spPr>
        <p:txBody>
          <a:bodyPr>
            <a:normAutofit/>
          </a:bodyPr>
          <a:lstStyle/>
          <a:p>
            <a:pPr algn="l">
              <a:buFont typeface="Arial" pitchFamily="34" charset="0"/>
              <a:buChar char="•"/>
            </a:pPr>
            <a:r>
              <a:rPr lang="fr-FR" sz="2400" dirty="0" smtClean="0">
                <a:solidFill>
                  <a:schemeClr val="tx1"/>
                </a:solidFill>
              </a:rPr>
              <a:t> </a:t>
            </a:r>
            <a:r>
              <a:rPr lang="fr-FR" sz="2000" b="1" dirty="0" smtClean="0">
                <a:solidFill>
                  <a:schemeClr val="tx1"/>
                </a:solidFill>
              </a:rPr>
              <a:t>SOMMEIL NON RECUPERATEUR : </a:t>
            </a:r>
            <a:r>
              <a:rPr lang="fr-FR" sz="2000" dirty="0" smtClean="0">
                <a:solidFill>
                  <a:schemeClr val="tx1"/>
                </a:solidFill>
              </a:rPr>
              <a:t>SAS, SJSR/MPMI, épilepsie</a:t>
            </a:r>
            <a:endParaRPr lang="fr-FR" sz="2000" b="1" dirty="0" smtClean="0">
              <a:solidFill>
                <a:schemeClr val="tx1"/>
              </a:solidFill>
            </a:endParaRPr>
          </a:p>
          <a:p>
            <a:pPr algn="l">
              <a:buFont typeface="Arial" pitchFamily="34" charset="0"/>
              <a:buChar char="•"/>
            </a:pPr>
            <a:endParaRPr lang="fr-FR" sz="2000" dirty="0" smtClean="0"/>
          </a:p>
          <a:p>
            <a:pPr algn="l">
              <a:buFont typeface="Arial" pitchFamily="34" charset="0"/>
              <a:buChar char="•"/>
            </a:pPr>
            <a:r>
              <a:rPr lang="fr-FR" sz="2000" b="1" dirty="0" smtClean="0">
                <a:solidFill>
                  <a:schemeClr val="tx1"/>
                </a:solidFill>
              </a:rPr>
              <a:t> BESOINS DE SOMMEIL «ANORMAUX »</a:t>
            </a:r>
          </a:p>
          <a:p>
            <a:pPr algn="l">
              <a:buFont typeface="Arial" pitchFamily="34" charset="0"/>
              <a:buChar char="•"/>
            </a:pPr>
            <a:endParaRPr lang="fr-FR" sz="2000" b="1" dirty="0" smtClean="0">
              <a:solidFill>
                <a:schemeClr val="tx1"/>
              </a:solidFill>
            </a:endParaRPr>
          </a:p>
          <a:p>
            <a:pPr algn="l">
              <a:buFont typeface="Arial" pitchFamily="34" charset="0"/>
              <a:buChar char="•"/>
            </a:pPr>
            <a:r>
              <a:rPr lang="fr-FR" sz="2000" b="1" dirty="0" smtClean="0">
                <a:solidFill>
                  <a:schemeClr val="tx1"/>
                </a:solidFill>
              </a:rPr>
              <a:t> SOMNOLENCE DIURNE EXCESSIVE</a:t>
            </a:r>
          </a:p>
          <a:p>
            <a:pPr algn="l">
              <a:buFont typeface="Arial" pitchFamily="34" charset="0"/>
              <a:buChar char="•"/>
            </a:pPr>
            <a:endParaRPr lang="fr-FR" sz="2000" b="1" dirty="0" smtClean="0">
              <a:solidFill>
                <a:schemeClr val="tx1"/>
              </a:solidFill>
            </a:endParaRPr>
          </a:p>
          <a:p>
            <a:pPr algn="l">
              <a:buFont typeface="Arial" pitchFamily="34" charset="0"/>
              <a:buChar char="•"/>
            </a:pPr>
            <a:r>
              <a:rPr lang="fr-FR" sz="2000" b="1" dirty="0" smtClean="0">
                <a:solidFill>
                  <a:schemeClr val="tx1"/>
                </a:solidFill>
              </a:rPr>
              <a:t> TROUBLES DU COMPORTEMENT PENDANT LE SOMMEIL </a:t>
            </a:r>
          </a:p>
          <a:p>
            <a:pPr algn="l">
              <a:buFont typeface="Arial" pitchFamily="34" charset="0"/>
              <a:buChar char="•"/>
            </a:pPr>
            <a:endParaRPr lang="fr-FR"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Proposition d’organisation des consultations</a:t>
            </a:r>
            <a:endParaRPr lang="fr-FR" sz="3200" dirty="0"/>
          </a:p>
        </p:txBody>
      </p:sp>
      <p:sp>
        <p:nvSpPr>
          <p:cNvPr id="3" name="Espace réservé du contenu 2"/>
          <p:cNvSpPr>
            <a:spLocks noGrp="1"/>
          </p:cNvSpPr>
          <p:nvPr>
            <p:ph idx="1"/>
          </p:nvPr>
        </p:nvSpPr>
        <p:spPr/>
        <p:txBody>
          <a:bodyPr/>
          <a:lstStyle/>
          <a:p>
            <a:r>
              <a:rPr lang="fr-FR" dirty="0" smtClean="0">
                <a:solidFill>
                  <a:schemeClr val="tx2">
                    <a:lumMod val="50000"/>
                  </a:schemeClr>
                </a:solidFill>
              </a:rPr>
              <a:t>C 1 : Recueil de l’histoire + remise outils d’évaluation</a:t>
            </a:r>
          </a:p>
          <a:p>
            <a:pPr marL="0" indent="0">
              <a:buNone/>
            </a:pPr>
            <a:r>
              <a:rPr lang="fr-FR" dirty="0">
                <a:solidFill>
                  <a:schemeClr val="tx2">
                    <a:lumMod val="50000"/>
                  </a:schemeClr>
                </a:solidFill>
              </a:rPr>
              <a:t>lecture des résultats </a:t>
            </a:r>
            <a:r>
              <a:rPr lang="fr-FR" dirty="0" smtClean="0">
                <a:solidFill>
                  <a:schemeClr val="tx2">
                    <a:lumMod val="50000"/>
                  </a:schemeClr>
                </a:solidFill>
              </a:rPr>
              <a:t>informations </a:t>
            </a:r>
          </a:p>
          <a:p>
            <a:r>
              <a:rPr lang="fr-FR" dirty="0" smtClean="0">
                <a:solidFill>
                  <a:schemeClr val="tx2">
                    <a:lumMod val="50000"/>
                  </a:schemeClr>
                </a:solidFill>
              </a:rPr>
              <a:t>C 2 : recueil des objectifs + infos et consignes</a:t>
            </a:r>
          </a:p>
          <a:p>
            <a:r>
              <a:rPr lang="fr-FR" dirty="0" smtClean="0">
                <a:solidFill>
                  <a:schemeClr val="tx2">
                    <a:lumMod val="50000"/>
                  </a:schemeClr>
                </a:solidFill>
              </a:rPr>
              <a:t>C3 , C4,… : accompagnement, +/- évaluation </a:t>
            </a:r>
            <a:r>
              <a:rPr lang="fr-FR" smtClean="0">
                <a:solidFill>
                  <a:schemeClr val="tx2">
                    <a:lumMod val="50000"/>
                  </a:schemeClr>
                </a:solidFill>
              </a:rPr>
              <a:t>psychologique approfondie </a:t>
            </a:r>
            <a:endParaRPr lang="fr-FR" dirty="0" smtClean="0">
              <a:solidFill>
                <a:schemeClr val="tx2">
                  <a:lumMod val="50000"/>
                </a:schemeClr>
              </a:solidFill>
            </a:endParaRPr>
          </a:p>
          <a:p>
            <a:pPr marL="0" indent="0">
              <a:buNone/>
            </a:pPr>
            <a:endParaRPr lang="fr-FR" dirty="0">
              <a:solidFill>
                <a:schemeClr val="tx2">
                  <a:lumMod val="50000"/>
                </a:schemeClr>
              </a:solidFill>
            </a:endParaRPr>
          </a:p>
        </p:txBody>
      </p:sp>
    </p:spTree>
    <p:extLst>
      <p:ext uri="{BB962C8B-B14F-4D97-AF65-F5344CB8AC3E}">
        <p14:creationId xmlns:p14="http://schemas.microsoft.com/office/powerpoint/2010/main" xmlns="" val="3802258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872208"/>
          </a:xfrm>
        </p:spPr>
        <p:txBody>
          <a:bodyPr>
            <a:normAutofit/>
          </a:bodyPr>
          <a:lstStyle/>
          <a:p>
            <a:r>
              <a:rPr lang="fr-FR" sz="2800" dirty="0" smtClean="0"/>
              <a:t>Maintenant à vous !!</a:t>
            </a:r>
            <a:endParaRPr lang="fr-FR" sz="2800" dirty="0"/>
          </a:p>
        </p:txBody>
      </p:sp>
      <p:sp>
        <p:nvSpPr>
          <p:cNvPr id="3" name="Sous-titre 2"/>
          <p:cNvSpPr>
            <a:spLocks noGrp="1"/>
          </p:cNvSpPr>
          <p:nvPr>
            <p:ph type="subTitle" idx="1"/>
          </p:nvPr>
        </p:nvSpPr>
        <p:spPr>
          <a:xfrm>
            <a:off x="755576" y="2924944"/>
            <a:ext cx="7632848" cy="2808312"/>
          </a:xfrm>
        </p:spPr>
        <p:txBody>
          <a:bodyPr>
            <a:normAutofit/>
          </a:bodyPr>
          <a:lstStyle/>
          <a:p>
            <a:pPr algn="l"/>
            <a:endParaRPr lang="fr-FR"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Rot="1" noChangeArrowheads="1"/>
          </p:cNvSpPr>
          <p:nvPr>
            <p:ph type="title"/>
          </p:nvPr>
        </p:nvSpPr>
        <p:spPr>
          <a:noFill/>
        </p:spPr>
        <p:txBody>
          <a:bodyPr/>
          <a:lstStyle/>
          <a:p>
            <a:r>
              <a:rPr lang="fr-FR" sz="2800" smtClean="0"/>
              <a:t>Une femme de 47 ans qui se plaint de mal dormir.</a:t>
            </a:r>
          </a:p>
        </p:txBody>
      </p:sp>
      <p:pic>
        <p:nvPicPr>
          <p:cNvPr id="54275" name="Picture 3" descr="OxxZCP"/>
          <p:cNvPicPr>
            <a:picLocks noGrp="1" noChangeAspect="1" noChangeArrowheads="1"/>
          </p:cNvPicPr>
          <p:nvPr>
            <p:ph idx="1"/>
          </p:nvPr>
        </p:nvPicPr>
        <p:blipFill>
          <a:blip r:embed="rId3" cstate="print"/>
          <a:srcRect/>
          <a:stretch>
            <a:fillRect/>
          </a:stretch>
        </p:blipFill>
        <p:spPr>
          <a:xfrm>
            <a:off x="1047750" y="1600200"/>
            <a:ext cx="7048500" cy="4525963"/>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vY3zWZ"/>
          <p:cNvPicPr>
            <a:picLocks noGrp="1" noChangeAspect="1" noChangeArrowheads="1"/>
          </p:cNvPicPr>
          <p:nvPr>
            <p:ph idx="4294967295"/>
          </p:nvPr>
        </p:nvPicPr>
        <p:blipFill>
          <a:blip r:embed="rId3" cstate="print"/>
          <a:srcRect/>
          <a:stretch>
            <a:fillRect/>
          </a:stretch>
        </p:blipFill>
        <p:spPr>
          <a:xfrm>
            <a:off x="0" y="609600"/>
            <a:ext cx="8100392" cy="5486400"/>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r>
              <a:rPr lang="fr-FR" sz="2800" dirty="0" smtClean="0"/>
              <a:t>Une femme de 47 ans : synthèse</a:t>
            </a:r>
            <a:endParaRPr lang="fr-FR" sz="2800" dirty="0"/>
          </a:p>
        </p:txBody>
      </p:sp>
      <p:sp>
        <p:nvSpPr>
          <p:cNvPr id="3" name="Sous-titre 2"/>
          <p:cNvSpPr>
            <a:spLocks noGrp="1"/>
          </p:cNvSpPr>
          <p:nvPr>
            <p:ph type="subTitle" idx="1"/>
          </p:nvPr>
        </p:nvSpPr>
        <p:spPr>
          <a:xfrm>
            <a:off x="755576" y="1412776"/>
            <a:ext cx="7632848" cy="4320480"/>
          </a:xfrm>
        </p:spPr>
        <p:txBody>
          <a:bodyPr>
            <a:normAutofit/>
          </a:bodyPr>
          <a:lstStyle/>
          <a:p>
            <a:pPr algn="l">
              <a:buFont typeface="Arial" pitchFamily="34" charset="0"/>
              <a:buChar char="•"/>
            </a:pPr>
            <a:r>
              <a:rPr lang="fr-FR" sz="2400" dirty="0" smtClean="0">
                <a:solidFill>
                  <a:schemeClr val="tx1"/>
                </a:solidFill>
              </a:rPr>
              <a:t> insomnie psychophysiologique</a:t>
            </a:r>
          </a:p>
          <a:p>
            <a:pPr algn="l">
              <a:buFont typeface="Arial" pitchFamily="34" charset="0"/>
              <a:buChar char="•"/>
            </a:pPr>
            <a:r>
              <a:rPr lang="fr-FR" sz="2400" dirty="0" smtClean="0">
                <a:solidFill>
                  <a:schemeClr val="tx1"/>
                </a:solidFill>
              </a:rPr>
              <a:t> nombreuses erreurs comportementales</a:t>
            </a:r>
          </a:p>
          <a:p>
            <a:pPr algn="l">
              <a:buFont typeface="Arial" pitchFamily="34" charset="0"/>
              <a:buChar char="•"/>
            </a:pPr>
            <a:r>
              <a:rPr lang="fr-FR" sz="2400" dirty="0" smtClean="0">
                <a:solidFill>
                  <a:schemeClr val="tx1"/>
                </a:solidFill>
              </a:rPr>
              <a:t> si il n’y a pas de trouble psychique sous-jacent, le traitement comportemental seul est efficace.</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2880319"/>
          </a:xfrm>
        </p:spPr>
        <p:txBody>
          <a:bodyPr>
            <a:normAutofit fontScale="90000"/>
          </a:bodyPr>
          <a:lstStyle/>
          <a:p>
            <a:r>
              <a:rPr lang="fr-FR" sz="2800" dirty="0" smtClean="0"/>
              <a:t>Mme A, 76 ans se plaint de mal dormir depuis déjà 40 ans. Elle dit ne bien dormir qu’après 5h du matin, utilise du DONORMYL chaque soir. Elle se réveille plusieurs fois par nuit avec des difficultés de </a:t>
            </a:r>
            <a:r>
              <a:rPr lang="fr-FR" sz="2800" dirty="0" err="1" smtClean="0"/>
              <a:t>réendormissement</a:t>
            </a:r>
            <a:r>
              <a:rPr lang="fr-FR" sz="2800" dirty="0" smtClean="0"/>
              <a:t> et fait un pipi à chaque fois . Elle se plaint de fourmillements dans les jambes le soir ou la nuit parfois même éveillant.</a:t>
            </a:r>
            <a:br>
              <a:rPr lang="fr-FR" sz="2800" dirty="0" smtClean="0"/>
            </a:br>
            <a:r>
              <a:rPr lang="fr-FR" sz="2800" dirty="0" smtClean="0"/>
              <a:t> Elle ne semble ni déprimée ni très anxieuse.</a:t>
            </a:r>
            <a:endParaRPr lang="fr-FR" sz="2800" dirty="0"/>
          </a:p>
        </p:txBody>
      </p:sp>
      <p:sp>
        <p:nvSpPr>
          <p:cNvPr id="3" name="Sous-titre 2"/>
          <p:cNvSpPr>
            <a:spLocks noGrp="1"/>
          </p:cNvSpPr>
          <p:nvPr>
            <p:ph type="subTitle" idx="1"/>
          </p:nvPr>
        </p:nvSpPr>
        <p:spPr>
          <a:xfrm>
            <a:off x="755576" y="4005064"/>
            <a:ext cx="7632848" cy="1728192"/>
          </a:xfrm>
        </p:spPr>
        <p:txBody>
          <a:bodyPr>
            <a:normAutofit lnSpcReduction="10000"/>
          </a:bodyPr>
          <a:lstStyle/>
          <a:p>
            <a:pPr algn="l"/>
            <a:r>
              <a:rPr lang="fr-FR" sz="2400" dirty="0" smtClean="0">
                <a:solidFill>
                  <a:schemeClr val="tx1"/>
                </a:solidFill>
              </a:rPr>
              <a:t>Objectifs :</a:t>
            </a:r>
          </a:p>
          <a:p>
            <a:pPr algn="l">
              <a:buFont typeface="Arial" pitchFamily="34" charset="0"/>
              <a:buChar char="•"/>
            </a:pPr>
            <a:r>
              <a:rPr lang="fr-FR" sz="2400" dirty="0" smtClean="0">
                <a:solidFill>
                  <a:schemeClr val="tx1"/>
                </a:solidFill>
              </a:rPr>
              <a:t> diminuer les réveils nocturnes</a:t>
            </a:r>
          </a:p>
          <a:p>
            <a:pPr algn="l">
              <a:buFont typeface="Arial" pitchFamily="34" charset="0"/>
              <a:buChar char="•"/>
            </a:pPr>
            <a:r>
              <a:rPr lang="fr-FR" sz="2400" dirty="0" smtClean="0">
                <a:solidFill>
                  <a:schemeClr val="tx1"/>
                </a:solidFill>
              </a:rPr>
              <a:t> diminuer les prises alimentaires associées</a:t>
            </a:r>
          </a:p>
          <a:p>
            <a:pPr algn="l">
              <a:buFont typeface="Arial" pitchFamily="34" charset="0"/>
              <a:buChar char="•"/>
            </a:pPr>
            <a:r>
              <a:rPr lang="fr-FR" sz="2400" dirty="0" smtClean="0">
                <a:solidFill>
                  <a:schemeClr val="tx1"/>
                </a:solidFill>
              </a:rPr>
              <a:t> meilleure forme au réveil</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432047"/>
          </a:xfrm>
        </p:spPr>
        <p:txBody>
          <a:bodyPr>
            <a:normAutofit fontScale="90000"/>
          </a:bodyPr>
          <a:lstStyle/>
          <a:p>
            <a:r>
              <a:rPr lang="fr-FR" sz="2800" dirty="0" smtClean="0"/>
              <a:t>Agenda </a:t>
            </a:r>
            <a:r>
              <a:rPr lang="fr-FR" sz="2800" dirty="0" err="1" smtClean="0"/>
              <a:t>mme</a:t>
            </a:r>
            <a:r>
              <a:rPr lang="fr-FR" sz="2800" dirty="0" smtClean="0"/>
              <a:t> A</a:t>
            </a:r>
            <a:endParaRPr lang="fr-FR" sz="2800" dirty="0"/>
          </a:p>
        </p:txBody>
      </p:sp>
      <p:sp>
        <p:nvSpPr>
          <p:cNvPr id="3" name="Sous-titre 2"/>
          <p:cNvSpPr>
            <a:spLocks noGrp="1"/>
          </p:cNvSpPr>
          <p:nvPr>
            <p:ph type="subTitle" idx="1"/>
          </p:nvPr>
        </p:nvSpPr>
        <p:spPr>
          <a:xfrm>
            <a:off x="755576" y="1268760"/>
            <a:ext cx="7632848" cy="4464496"/>
          </a:xfrm>
        </p:spPr>
        <p:txBody>
          <a:bodyPr>
            <a:normAutofit/>
          </a:bodyPr>
          <a:lstStyle/>
          <a:p>
            <a:pPr algn="l"/>
            <a:endParaRPr lang="fr-FR" sz="2400" dirty="0"/>
          </a:p>
        </p:txBody>
      </p:sp>
      <p:pic>
        <p:nvPicPr>
          <p:cNvPr id="72706" name="Picture 2"/>
          <p:cNvPicPr>
            <a:picLocks noChangeAspect="1" noChangeArrowheads="1"/>
          </p:cNvPicPr>
          <p:nvPr/>
        </p:nvPicPr>
        <p:blipFill>
          <a:blip r:embed="rId2" cstate="print"/>
          <a:srcRect/>
          <a:stretch>
            <a:fillRect/>
          </a:stretch>
        </p:blipFill>
        <p:spPr bwMode="auto">
          <a:xfrm>
            <a:off x="0" y="620688"/>
            <a:ext cx="8748464" cy="5495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r>
              <a:rPr lang="fr-FR" sz="2800" dirty="0" smtClean="0"/>
              <a:t>Croyances Mme A</a:t>
            </a:r>
            <a:endParaRPr lang="fr-FR" sz="2800" dirty="0"/>
          </a:p>
        </p:txBody>
      </p:sp>
      <p:sp>
        <p:nvSpPr>
          <p:cNvPr id="3" name="Sous-titre 2"/>
          <p:cNvSpPr>
            <a:spLocks noGrp="1"/>
          </p:cNvSpPr>
          <p:nvPr>
            <p:ph type="subTitle" idx="1"/>
          </p:nvPr>
        </p:nvSpPr>
        <p:spPr>
          <a:xfrm>
            <a:off x="755576" y="1412776"/>
            <a:ext cx="7632848" cy="4320480"/>
          </a:xfrm>
        </p:spPr>
        <p:txBody>
          <a:bodyPr>
            <a:normAutofit/>
          </a:bodyPr>
          <a:lstStyle/>
          <a:p>
            <a:pPr algn="l">
              <a:buFont typeface="Arial" pitchFamily="34" charset="0"/>
              <a:buChar char="•"/>
            </a:pPr>
            <a:r>
              <a:rPr lang="fr-FR" sz="2400" dirty="0" smtClean="0">
                <a:solidFill>
                  <a:schemeClr val="tx1"/>
                </a:solidFill>
              </a:rPr>
              <a:t> avoir besoin de 8 h 00 de sommeil </a:t>
            </a:r>
          </a:p>
          <a:p>
            <a:pPr algn="l">
              <a:buFont typeface="Arial" pitchFamily="34" charset="0"/>
              <a:buChar char="•"/>
            </a:pPr>
            <a:r>
              <a:rPr lang="fr-FR" sz="2400" dirty="0" smtClean="0">
                <a:solidFill>
                  <a:schemeClr val="tx1"/>
                </a:solidFill>
              </a:rPr>
              <a:t> besoin de récupérer après une mauvaise nuit</a:t>
            </a:r>
          </a:p>
          <a:p>
            <a:pPr algn="l">
              <a:buFont typeface="Arial" pitchFamily="34" charset="0"/>
              <a:buChar char="•"/>
            </a:pPr>
            <a:r>
              <a:rPr lang="fr-FR" sz="2400" dirty="0" smtClean="0">
                <a:solidFill>
                  <a:schemeClr val="tx1"/>
                </a:solidFill>
              </a:rPr>
              <a:t> crois qu’il est mieux de prendre un pilule plutôt que d’avoir une mauvaise nuit, mais ne pense pas que c’est la seule solution</a:t>
            </a:r>
          </a:p>
          <a:p>
            <a:pPr algn="l">
              <a:buFont typeface="Arial" pitchFamily="34" charset="0"/>
              <a:buChar char="•"/>
            </a:pPr>
            <a:r>
              <a:rPr lang="fr-FR" sz="2400" dirty="0" smtClean="0">
                <a:solidFill>
                  <a:schemeClr val="tx1"/>
                </a:solidFill>
              </a:rPr>
              <a:t> peu d’habiletés à faire face aux conséquences négatives d’une mauvaise nuit</a:t>
            </a:r>
          </a:p>
          <a:p>
            <a:pPr algn="l">
              <a:buFont typeface="Arial" pitchFamily="34" charset="0"/>
              <a:buChar char="•"/>
            </a:pPr>
            <a:r>
              <a:rPr lang="fr-FR" sz="2400" dirty="0" smtClean="0">
                <a:solidFill>
                  <a:schemeClr val="tx1"/>
                </a:solidFill>
              </a:rPr>
              <a:t> incapacité à prédire la nuit suivante</a:t>
            </a:r>
          </a:p>
          <a:p>
            <a:pPr algn="l">
              <a:buFont typeface="Arial" pitchFamily="34" charset="0"/>
              <a:buChar char="•"/>
            </a:pPr>
            <a:r>
              <a:rPr lang="fr-FR" sz="2400" dirty="0" smtClean="0">
                <a:solidFill>
                  <a:schemeClr val="tx1"/>
                </a:solidFill>
              </a:rPr>
              <a:t> ne craint pas les conséquences à long terme</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r>
              <a:rPr lang="fr-FR" sz="2800" dirty="0" smtClean="0"/>
              <a:t>Consignes Mme A</a:t>
            </a:r>
            <a:endParaRPr lang="fr-FR" sz="2800" dirty="0"/>
          </a:p>
        </p:txBody>
      </p:sp>
      <p:sp>
        <p:nvSpPr>
          <p:cNvPr id="3" name="Sous-titre 2"/>
          <p:cNvSpPr>
            <a:spLocks noGrp="1"/>
          </p:cNvSpPr>
          <p:nvPr>
            <p:ph type="subTitle" idx="1"/>
          </p:nvPr>
        </p:nvSpPr>
        <p:spPr>
          <a:xfrm>
            <a:off x="755576" y="1412776"/>
            <a:ext cx="7632848" cy="4320480"/>
          </a:xfrm>
        </p:spPr>
        <p:txBody>
          <a:bodyPr>
            <a:normAutofit/>
          </a:bodyPr>
          <a:lstStyle/>
          <a:p>
            <a:pPr algn="l">
              <a:buFont typeface="Arial" pitchFamily="34" charset="0"/>
              <a:buChar char="•"/>
            </a:pPr>
            <a:r>
              <a:rPr lang="fr-FR" sz="2400" dirty="0" smtClean="0">
                <a:solidFill>
                  <a:schemeClr val="tx1"/>
                </a:solidFill>
              </a:rPr>
              <a:t> RTPL 6h 30</a:t>
            </a:r>
          </a:p>
          <a:p>
            <a:pPr algn="l">
              <a:buFont typeface="Arial" pitchFamily="34" charset="0"/>
              <a:buChar char="•"/>
            </a:pPr>
            <a:r>
              <a:rPr lang="fr-FR" sz="2400" dirty="0" smtClean="0">
                <a:solidFill>
                  <a:schemeClr val="tx1"/>
                </a:solidFill>
              </a:rPr>
              <a:t> COUCHER AU PLUS TOT MINUIT</a:t>
            </a:r>
          </a:p>
          <a:p>
            <a:pPr algn="l">
              <a:buFont typeface="Arial" pitchFamily="34" charset="0"/>
              <a:buChar char="•"/>
            </a:pPr>
            <a:r>
              <a:rPr lang="fr-FR" sz="2400" dirty="0" smtClean="0">
                <a:solidFill>
                  <a:schemeClr val="tx1"/>
                </a:solidFill>
              </a:rPr>
              <a:t> LEVER AU PLUS TARD 6 H OO (prévoir un truc à faire)</a:t>
            </a:r>
          </a:p>
          <a:p>
            <a:pPr algn="l">
              <a:buFont typeface="Arial" pitchFamily="34" charset="0"/>
              <a:buChar char="•"/>
            </a:pPr>
            <a:r>
              <a:rPr lang="fr-FR" sz="2400" dirty="0" smtClean="0">
                <a:solidFill>
                  <a:schemeClr val="tx1"/>
                </a:solidFill>
              </a:rPr>
              <a:t> STOPPER LE PIPI NOCTURNE SI PAS BESOIN</a:t>
            </a:r>
          </a:p>
          <a:p>
            <a:pPr algn="l">
              <a:buFont typeface="Arial" pitchFamily="34" charset="0"/>
              <a:buChar char="•"/>
            </a:pPr>
            <a:r>
              <a:rPr lang="fr-FR" sz="2400" dirty="0" smtClean="0">
                <a:solidFill>
                  <a:schemeClr val="tx1"/>
                </a:solidFill>
              </a:rPr>
              <a:t> PAS DE SIESTE</a:t>
            </a:r>
          </a:p>
          <a:p>
            <a:pPr algn="l">
              <a:buFont typeface="Arial" pitchFamily="34" charset="0"/>
              <a:buChar char="•"/>
            </a:pPr>
            <a:r>
              <a:rPr lang="fr-FR" sz="2400" dirty="0" smtClean="0">
                <a:solidFill>
                  <a:schemeClr val="tx1"/>
                </a:solidFill>
              </a:rPr>
              <a:t> SI JE NE DORS PAS , JE ME LEVE (TV, LIRE,…)</a:t>
            </a:r>
          </a:p>
          <a:p>
            <a:pPr algn="l">
              <a:buFont typeface="Arial" pitchFamily="34" charset="0"/>
              <a:buChar char="•"/>
            </a:pPr>
            <a:r>
              <a:rPr lang="fr-FR" sz="2400" dirty="0" smtClean="0">
                <a:solidFill>
                  <a:schemeClr val="tx1"/>
                </a:solidFill>
              </a:rPr>
              <a:t> PAS DE CAFE APRES 14 H</a:t>
            </a:r>
          </a:p>
          <a:p>
            <a:pPr algn="l">
              <a:buFont typeface="Arial" pitchFamily="34" charset="0"/>
              <a:buChar char="•"/>
            </a:pPr>
            <a:r>
              <a:rPr lang="fr-FR" sz="2400" dirty="0" smtClean="0">
                <a:solidFill>
                  <a:schemeClr val="tx1"/>
                </a:solidFill>
              </a:rPr>
              <a:t> STOPPER LE DONORMYL</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4754" name="Picture 2"/>
          <p:cNvPicPr>
            <a:picLocks noGrp="1" noChangeAspect="1" noChangeArrowheads="1"/>
          </p:cNvPicPr>
          <p:nvPr>
            <p:ph idx="1"/>
          </p:nvPr>
        </p:nvPicPr>
        <p:blipFill>
          <a:blip r:embed="rId2" cstate="print"/>
          <a:srcRect/>
          <a:stretch>
            <a:fillRect/>
          </a:stretch>
        </p:blipFill>
        <p:spPr bwMode="auto">
          <a:xfrm>
            <a:off x="197638" y="404664"/>
            <a:ext cx="8550825" cy="60486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endParaRPr lang="fr-FR" sz="2800" dirty="0"/>
          </a:p>
        </p:txBody>
      </p:sp>
      <p:sp>
        <p:nvSpPr>
          <p:cNvPr id="3" name="Sous-titre 2"/>
          <p:cNvSpPr>
            <a:spLocks noGrp="1"/>
          </p:cNvSpPr>
          <p:nvPr>
            <p:ph type="subTitle" idx="1"/>
          </p:nvPr>
        </p:nvSpPr>
        <p:spPr>
          <a:xfrm>
            <a:off x="755576" y="1412776"/>
            <a:ext cx="7632848" cy="4320480"/>
          </a:xfrm>
        </p:spPr>
        <p:txBody>
          <a:bodyPr>
            <a:normAutofit/>
          </a:bodyPr>
          <a:lstStyle/>
          <a:p>
            <a:pPr algn="l"/>
            <a:endParaRPr lang="fr-FR" sz="2400" dirty="0"/>
          </a:p>
        </p:txBody>
      </p:sp>
      <p:pic>
        <p:nvPicPr>
          <p:cNvPr id="73730" name="Picture 2"/>
          <p:cNvPicPr>
            <a:picLocks noChangeAspect="1" noChangeArrowheads="1"/>
          </p:cNvPicPr>
          <p:nvPr/>
        </p:nvPicPr>
        <p:blipFill>
          <a:blip r:embed="rId2" cstate="print"/>
          <a:srcRect/>
          <a:stretch>
            <a:fillRect/>
          </a:stretch>
        </p:blipFill>
        <p:spPr bwMode="auto">
          <a:xfrm>
            <a:off x="1" y="332656"/>
            <a:ext cx="8964488" cy="5962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r>
              <a:rPr lang="fr-FR" sz="2800" dirty="0" smtClean="0"/>
              <a:t>Mme A synthèse</a:t>
            </a:r>
            <a:endParaRPr lang="fr-FR" sz="2800" dirty="0"/>
          </a:p>
        </p:txBody>
      </p:sp>
      <p:sp>
        <p:nvSpPr>
          <p:cNvPr id="3" name="Sous-titre 2"/>
          <p:cNvSpPr>
            <a:spLocks noGrp="1"/>
          </p:cNvSpPr>
          <p:nvPr>
            <p:ph type="subTitle" idx="1"/>
          </p:nvPr>
        </p:nvSpPr>
        <p:spPr>
          <a:xfrm>
            <a:off x="755576" y="1556792"/>
            <a:ext cx="7632848" cy="4176464"/>
          </a:xfrm>
        </p:spPr>
        <p:txBody>
          <a:bodyPr>
            <a:normAutofit/>
          </a:bodyPr>
          <a:lstStyle/>
          <a:p>
            <a:pPr algn="l">
              <a:buFont typeface="Arial" pitchFamily="34" charset="0"/>
              <a:buChar char="•"/>
            </a:pPr>
            <a:r>
              <a:rPr lang="fr-FR" sz="2400" dirty="0" smtClean="0">
                <a:solidFill>
                  <a:schemeClr val="tx1"/>
                </a:solidFill>
              </a:rPr>
              <a:t> rechercher les facteurs physiques favorisant : SJSR +/- MPMI, mictions inutiles, douleurs,…</a:t>
            </a:r>
          </a:p>
          <a:p>
            <a:pPr algn="l">
              <a:buFont typeface="Arial" pitchFamily="34" charset="0"/>
              <a:buChar char="•"/>
            </a:pPr>
            <a:r>
              <a:rPr lang="fr-FR" sz="2400" dirty="0" smtClean="0">
                <a:solidFill>
                  <a:schemeClr val="tx1"/>
                </a:solidFill>
              </a:rPr>
              <a:t> Eliminer un médicament peu utile en pratique, sans dépendance mais avec effets rémanent sur l’éveil</a:t>
            </a:r>
          </a:p>
          <a:p>
            <a:pPr algn="l">
              <a:buFont typeface="Arial" pitchFamily="34" charset="0"/>
              <a:buChar char="•"/>
            </a:pPr>
            <a:r>
              <a:rPr lang="fr-FR" sz="2400" dirty="0" smtClean="0">
                <a:solidFill>
                  <a:schemeClr val="tx1"/>
                </a:solidFill>
              </a:rPr>
              <a:t> appliquer la technique comportementale</a:t>
            </a:r>
          </a:p>
          <a:p>
            <a:pPr algn="l">
              <a:buFont typeface="Arial" pitchFamily="34" charset="0"/>
              <a:buChar char="•"/>
            </a:pPr>
            <a:r>
              <a:rPr lang="fr-FR" sz="2400" dirty="0" smtClean="0">
                <a:solidFill>
                  <a:schemeClr val="tx1"/>
                </a:solidFill>
              </a:rPr>
              <a:t> réviser les croyances et conforter le traitement durablement (que faire en cas de ré aggravation) </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2448271"/>
          </a:xfrm>
        </p:spPr>
        <p:txBody>
          <a:bodyPr>
            <a:normAutofit fontScale="90000"/>
          </a:bodyPr>
          <a:lstStyle/>
          <a:p>
            <a:r>
              <a:rPr lang="fr-FR" sz="2800" dirty="0" smtClean="0"/>
              <a:t>Mme B. 46 ans, assistante commerciale, mère de trois enfants, active, sportive n’est ni anxieuse, ni déprimée.</a:t>
            </a:r>
            <a:br>
              <a:rPr lang="fr-FR" sz="2800" dirty="0" smtClean="0"/>
            </a:br>
            <a:r>
              <a:rPr lang="fr-FR" sz="2800" dirty="0" smtClean="0"/>
              <a:t>Son insomnie a débuté il y a 10 ans par une insomnie sévère. Depuis elle consomme de l’</a:t>
            </a:r>
            <a:r>
              <a:rPr lang="fr-FR" sz="2800" dirty="0" err="1" smtClean="0"/>
              <a:t>Alprazolam</a:t>
            </a:r>
            <a:r>
              <a:rPr lang="fr-FR" sz="2800" dirty="0" smtClean="0"/>
              <a:t>, en milieu de nuit à cause de réveils fréquents et longs. S’inquiète quotidiennement de la qualité de son sommeil.</a:t>
            </a:r>
            <a:endParaRPr lang="fr-FR" sz="2800" dirty="0"/>
          </a:p>
        </p:txBody>
      </p:sp>
      <p:sp>
        <p:nvSpPr>
          <p:cNvPr id="3" name="Sous-titre 2"/>
          <p:cNvSpPr>
            <a:spLocks noGrp="1"/>
          </p:cNvSpPr>
          <p:nvPr>
            <p:ph type="subTitle" idx="1"/>
          </p:nvPr>
        </p:nvSpPr>
        <p:spPr>
          <a:xfrm>
            <a:off x="755576" y="3429000"/>
            <a:ext cx="7632848" cy="2304256"/>
          </a:xfrm>
        </p:spPr>
        <p:txBody>
          <a:bodyPr>
            <a:normAutofit/>
          </a:bodyPr>
          <a:lstStyle/>
          <a:p>
            <a:pPr algn="l"/>
            <a:r>
              <a:rPr lang="fr-FR" sz="2400" dirty="0" smtClean="0">
                <a:solidFill>
                  <a:schemeClr val="tx1"/>
                </a:solidFill>
              </a:rPr>
              <a:t>Objectifs :</a:t>
            </a:r>
          </a:p>
          <a:p>
            <a:pPr algn="l">
              <a:buFont typeface="Arial" pitchFamily="34" charset="0"/>
              <a:buChar char="•"/>
            </a:pPr>
            <a:r>
              <a:rPr lang="fr-FR" sz="2400" dirty="0" smtClean="0">
                <a:solidFill>
                  <a:schemeClr val="tx1"/>
                </a:solidFill>
              </a:rPr>
              <a:t> </a:t>
            </a:r>
            <a:r>
              <a:rPr lang="fr-FR" sz="2400" b="1" dirty="0" smtClean="0">
                <a:solidFill>
                  <a:schemeClr val="tx1"/>
                </a:solidFill>
              </a:rPr>
              <a:t>stopper les médicaments</a:t>
            </a:r>
          </a:p>
          <a:p>
            <a:pPr algn="l">
              <a:buFont typeface="Arial" pitchFamily="34" charset="0"/>
              <a:buChar char="•"/>
            </a:pPr>
            <a:r>
              <a:rPr lang="fr-FR" sz="2400" dirty="0" smtClean="0">
                <a:solidFill>
                  <a:schemeClr val="tx1"/>
                </a:solidFill>
              </a:rPr>
              <a:t> dormir 7 H 00</a:t>
            </a:r>
          </a:p>
          <a:p>
            <a:pPr algn="l">
              <a:buFont typeface="Arial" pitchFamily="34" charset="0"/>
              <a:buChar char="•"/>
            </a:pPr>
            <a:r>
              <a:rPr lang="fr-FR" sz="2400" dirty="0" smtClean="0">
                <a:solidFill>
                  <a:schemeClr val="tx1"/>
                </a:solidFill>
              </a:rPr>
              <a:t> Moins de délai d’endormissement et d’anxiété vis-à-vis du sommeil</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Mme B agenda</a:t>
            </a:r>
            <a:endParaRPr lang="fr-FR" sz="2800" dirty="0"/>
          </a:p>
        </p:txBody>
      </p:sp>
      <p:sp>
        <p:nvSpPr>
          <p:cNvPr id="3" name="Sous-titre 2"/>
          <p:cNvSpPr>
            <a:spLocks noGrp="1"/>
          </p:cNvSpPr>
          <p:nvPr>
            <p:ph type="subTitle" idx="1"/>
          </p:nvPr>
        </p:nvSpPr>
        <p:spPr>
          <a:xfrm>
            <a:off x="755576" y="692696"/>
            <a:ext cx="7632848" cy="5040560"/>
          </a:xfrm>
        </p:spPr>
        <p:txBody>
          <a:bodyPr>
            <a:normAutofit/>
          </a:bodyPr>
          <a:lstStyle/>
          <a:p>
            <a:pPr algn="l"/>
            <a:endParaRPr lang="fr-FR" sz="2400" dirty="0"/>
          </a:p>
        </p:txBody>
      </p:sp>
      <p:pic>
        <p:nvPicPr>
          <p:cNvPr id="75778" name="Picture 2"/>
          <p:cNvPicPr>
            <a:picLocks noChangeAspect="1" noChangeArrowheads="1"/>
          </p:cNvPicPr>
          <p:nvPr/>
        </p:nvPicPr>
        <p:blipFill>
          <a:blip r:embed="rId2" cstate="print"/>
          <a:srcRect/>
          <a:stretch>
            <a:fillRect/>
          </a:stretch>
        </p:blipFill>
        <p:spPr bwMode="auto">
          <a:xfrm>
            <a:off x="251519" y="476673"/>
            <a:ext cx="8784977"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ans titre2.png"/>
          <p:cNvPicPr>
            <a:picLocks noGrp="1" noChangeAspect="1"/>
          </p:cNvPicPr>
          <p:nvPr isPhoto="1"/>
        </p:nvPicPr>
        <p:blipFill>
          <a:blip r:embed="rId2" cstate="print">
            <a:lum/>
          </a:blip>
          <a:srcRect l="20863" t="-399" r="20863"/>
          <a:stretch>
            <a:fillRect/>
          </a:stretch>
        </p:blipFill>
        <p:spPr>
          <a:xfrm>
            <a:off x="899592" y="208653"/>
            <a:ext cx="7272808" cy="6141019"/>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Mme B : croyances</a:t>
            </a:r>
            <a:endParaRPr lang="fr-FR" sz="2800" dirty="0"/>
          </a:p>
        </p:txBody>
      </p:sp>
      <p:sp>
        <p:nvSpPr>
          <p:cNvPr id="3" name="Sous-titre 2"/>
          <p:cNvSpPr>
            <a:spLocks noGrp="1"/>
          </p:cNvSpPr>
          <p:nvPr>
            <p:ph type="subTitle" idx="1"/>
          </p:nvPr>
        </p:nvSpPr>
        <p:spPr>
          <a:xfrm>
            <a:off x="755576" y="1844824"/>
            <a:ext cx="7632848" cy="3888432"/>
          </a:xfrm>
        </p:spPr>
        <p:txBody>
          <a:bodyPr>
            <a:normAutofit/>
          </a:bodyPr>
          <a:lstStyle/>
          <a:p>
            <a:pPr algn="l">
              <a:buFont typeface="Arial" pitchFamily="34" charset="0"/>
              <a:buChar char="•"/>
            </a:pPr>
            <a:r>
              <a:rPr lang="fr-FR" sz="2400" dirty="0" smtClean="0">
                <a:solidFill>
                  <a:schemeClr val="tx1"/>
                </a:solidFill>
              </a:rPr>
              <a:t> anticipation anxieuse des conséquences  quotidiennes de l’insomnie : irritabilité, préoccupation incessante, méforme, baisse des performances, manque d’envie</a:t>
            </a:r>
          </a:p>
          <a:p>
            <a:pPr algn="l">
              <a:buFont typeface="Arial" pitchFamily="34" charset="0"/>
              <a:buChar char="•"/>
            </a:pPr>
            <a:r>
              <a:rPr lang="fr-FR" sz="2400" dirty="0" smtClean="0">
                <a:solidFill>
                  <a:schemeClr val="tx1"/>
                </a:solidFill>
              </a:rPr>
              <a:t> au pire: idées noires : « ça ne vaut pas le coup », pensées suicidaires.</a:t>
            </a:r>
          </a:p>
          <a:p>
            <a:pPr algn="l">
              <a:buFont typeface="Arial" pitchFamily="34" charset="0"/>
              <a:buChar char="•"/>
            </a:pPr>
            <a:r>
              <a:rPr lang="fr-FR" sz="2400" dirty="0" smtClean="0">
                <a:solidFill>
                  <a:schemeClr val="tx1"/>
                </a:solidFill>
              </a:rPr>
              <a:t> craintes des conséquences à long terme : santé physique, perte de contrôle, ruiner sa vie, annuler des engagements</a:t>
            </a:r>
          </a:p>
          <a:p>
            <a:pPr algn="l">
              <a:buFont typeface="Arial" pitchFamily="34" charset="0"/>
              <a:buChar char="•"/>
            </a:pPr>
            <a:r>
              <a:rPr lang="fr-FR" sz="2400" dirty="0" smtClean="0">
                <a:solidFill>
                  <a:schemeClr val="tx1"/>
                </a:solidFill>
              </a:rPr>
              <a:t> bien que l’utilisant quotidiennement la médication n’est pas la seule solution (supporte mal la dépendance)</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Mme B consignes</a:t>
            </a:r>
            <a:endParaRPr lang="fr-FR" sz="2800" dirty="0"/>
          </a:p>
        </p:txBody>
      </p:sp>
      <p:sp>
        <p:nvSpPr>
          <p:cNvPr id="3" name="Sous-titre 2"/>
          <p:cNvSpPr>
            <a:spLocks noGrp="1"/>
          </p:cNvSpPr>
          <p:nvPr>
            <p:ph type="subTitle" idx="1"/>
          </p:nvPr>
        </p:nvSpPr>
        <p:spPr>
          <a:xfrm>
            <a:off x="755576" y="1916832"/>
            <a:ext cx="7632848" cy="3816424"/>
          </a:xfrm>
        </p:spPr>
        <p:txBody>
          <a:bodyPr>
            <a:normAutofit/>
          </a:bodyPr>
          <a:lstStyle/>
          <a:p>
            <a:pPr algn="l">
              <a:buFont typeface="Arial" pitchFamily="34" charset="0"/>
              <a:buChar char="•"/>
            </a:pPr>
            <a:r>
              <a:rPr lang="fr-FR" sz="2400" dirty="0" smtClean="0">
                <a:solidFill>
                  <a:schemeClr val="tx1"/>
                </a:solidFill>
              </a:rPr>
              <a:t> RTPL = 6 h en se levant à 5h 30 – 6 h 00</a:t>
            </a:r>
          </a:p>
          <a:p>
            <a:pPr algn="l">
              <a:buFont typeface="Arial" pitchFamily="34" charset="0"/>
              <a:buChar char="•"/>
            </a:pPr>
            <a:r>
              <a:rPr lang="fr-FR" sz="2400" dirty="0" smtClean="0">
                <a:solidFill>
                  <a:schemeClr val="tx1"/>
                </a:solidFill>
              </a:rPr>
              <a:t> pas de siestes</a:t>
            </a:r>
          </a:p>
          <a:p>
            <a:pPr algn="l">
              <a:buFont typeface="Arial" pitchFamily="34" charset="0"/>
              <a:buChar char="•"/>
            </a:pPr>
            <a:r>
              <a:rPr lang="fr-FR" sz="2400" dirty="0" smtClean="0">
                <a:solidFill>
                  <a:schemeClr val="tx1"/>
                </a:solidFill>
              </a:rPr>
              <a:t> ne pas rester au lit pendant les insomnies</a:t>
            </a:r>
          </a:p>
          <a:p>
            <a:pPr algn="l">
              <a:buFont typeface="Arial" pitchFamily="34" charset="0"/>
              <a:buChar char="•"/>
            </a:pPr>
            <a:r>
              <a:rPr lang="fr-FR" sz="2400" dirty="0" smtClean="0">
                <a:solidFill>
                  <a:schemeClr val="tx1"/>
                </a:solidFill>
              </a:rPr>
              <a:t> utiliser le médicament plutôt en début de nuit, en diminuant progressivement (après les bénéfices de la RTPL)</a:t>
            </a:r>
          </a:p>
          <a:p>
            <a:pPr algn="l">
              <a:buFont typeface="Arial" pitchFamily="34" charset="0"/>
              <a:buChar char="•"/>
            </a:pPr>
            <a:r>
              <a:rPr lang="fr-FR" sz="2400" dirty="0" smtClean="0">
                <a:solidFill>
                  <a:schemeClr val="tx1"/>
                </a:solidFill>
              </a:rPr>
              <a:t> réviser les croyances en expliquant le cercle vicieux de l’insomnie (obsession)</a:t>
            </a:r>
          </a:p>
          <a:p>
            <a:pPr algn="l">
              <a:buFont typeface="Arial" pitchFamily="34" charset="0"/>
              <a:buChar char="•"/>
            </a:pPr>
            <a:r>
              <a:rPr lang="fr-FR" sz="2400" dirty="0" smtClean="0">
                <a:solidFill>
                  <a:schemeClr val="tx1"/>
                </a:solidFill>
              </a:rPr>
              <a:t> revenir sur l’épisode initial pour relativiser et limiter la crainte de la récidive (facteurs d’entretien)</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r>
              <a:rPr lang="fr-FR" sz="2800" dirty="0" smtClean="0"/>
              <a:t>Mme B : synthèse</a:t>
            </a:r>
            <a:endParaRPr lang="fr-FR" sz="2800" dirty="0"/>
          </a:p>
        </p:txBody>
      </p:sp>
      <p:sp>
        <p:nvSpPr>
          <p:cNvPr id="3" name="Sous-titre 2"/>
          <p:cNvSpPr>
            <a:spLocks noGrp="1"/>
          </p:cNvSpPr>
          <p:nvPr>
            <p:ph type="subTitle" idx="1"/>
          </p:nvPr>
        </p:nvSpPr>
        <p:spPr>
          <a:xfrm>
            <a:off x="755576" y="1988840"/>
            <a:ext cx="7632848" cy="3744416"/>
          </a:xfrm>
        </p:spPr>
        <p:txBody>
          <a:bodyPr>
            <a:normAutofit/>
          </a:bodyPr>
          <a:lstStyle/>
          <a:p>
            <a:pPr algn="l">
              <a:buFont typeface="Arial" pitchFamily="34" charset="0"/>
              <a:buChar char="•"/>
            </a:pPr>
            <a:r>
              <a:rPr lang="fr-FR" sz="2400" dirty="0" smtClean="0">
                <a:solidFill>
                  <a:schemeClr val="tx1"/>
                </a:solidFill>
              </a:rPr>
              <a:t> facteur déclenchant initial à rechercher pour comprendre et discuter (le comportement s’implante par crainte ou pour éviter que cela se reproduise)</a:t>
            </a:r>
          </a:p>
          <a:p>
            <a:pPr algn="l">
              <a:buFont typeface="Arial" pitchFamily="34" charset="0"/>
              <a:buChar char="•"/>
            </a:pPr>
            <a:r>
              <a:rPr lang="fr-FR" sz="2400" dirty="0" smtClean="0">
                <a:solidFill>
                  <a:schemeClr val="tx1"/>
                </a:solidFill>
              </a:rPr>
              <a:t>la RTPL a été difficile à faire comprendre mais a apporté une amélioration notable et instauré la confiance</a:t>
            </a:r>
          </a:p>
          <a:p>
            <a:pPr algn="l">
              <a:buFont typeface="Arial" pitchFamily="34" charset="0"/>
              <a:buChar char="•"/>
            </a:pPr>
            <a:r>
              <a:rPr lang="fr-FR" sz="2400" dirty="0" smtClean="0">
                <a:solidFill>
                  <a:schemeClr val="tx1"/>
                </a:solidFill>
              </a:rPr>
              <a:t> les croyances ont été modifiées progressivement</a:t>
            </a:r>
          </a:p>
          <a:p>
            <a:pPr algn="l">
              <a:buFont typeface="Arial" pitchFamily="34" charset="0"/>
              <a:buChar char="•"/>
            </a:pPr>
            <a:r>
              <a:rPr lang="fr-FR" sz="2400" dirty="0" smtClean="0">
                <a:solidFill>
                  <a:schemeClr val="tx1"/>
                </a:solidFill>
              </a:rPr>
              <a:t> la diminution du traitement s’est faite progressivement goutte à goutte(</a:t>
            </a:r>
            <a:r>
              <a:rPr lang="fr-FR" sz="2400" dirty="0" err="1" smtClean="0">
                <a:solidFill>
                  <a:schemeClr val="tx1"/>
                </a:solidFill>
              </a:rPr>
              <a:t>Diazepam</a:t>
            </a:r>
            <a:r>
              <a:rPr lang="fr-FR" sz="2400" dirty="0" smtClean="0">
                <a:solidFill>
                  <a:schemeClr val="tx1"/>
                </a:solidFill>
              </a:rPr>
              <a:t>) sans urgence et après les progrès par la TCC</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764704"/>
            <a:ext cx="7772400" cy="3888432"/>
          </a:xfrm>
        </p:spPr>
        <p:txBody>
          <a:bodyPr>
            <a:noAutofit/>
          </a:bodyPr>
          <a:lstStyle/>
          <a:p>
            <a:pPr algn="l"/>
            <a:r>
              <a:rPr lang="fr-FR" sz="2400" dirty="0" smtClean="0"/>
              <a:t>Mlle Bon. 30 ans se plaint de fortes difficultés pour se réveiller. Il lui faut trois réveils ou l’aide de tierces personnes (le veilleur de nuit de l’hôtel, ses parents qui la prennent pour une fainéante), mais est rapidement opérationnelle lorsqu’elle est réveillée. </a:t>
            </a:r>
            <a:br>
              <a:rPr lang="fr-FR" sz="2400" dirty="0" smtClean="0"/>
            </a:br>
            <a:r>
              <a:rPr lang="fr-FR" sz="2400" dirty="0" smtClean="0"/>
              <a:t>Elle se dit anxieuse et facilement inquiète pour sa santé. Elle peut faire des nuits raccourcies par l’inquiétude de ne pas pouvoir se lever pour des RDV importants. Son père et sa mère sont insomniaques.</a:t>
            </a:r>
            <a:br>
              <a:rPr lang="fr-FR" sz="2400" dirty="0" smtClean="0"/>
            </a:br>
            <a:r>
              <a:rPr lang="fr-FR" sz="2400" dirty="0" smtClean="0"/>
              <a:t>Elle consomme des médicaments régulièrement. </a:t>
            </a:r>
            <a:br>
              <a:rPr lang="fr-FR" sz="2400" dirty="0" smtClean="0"/>
            </a:br>
            <a:r>
              <a:rPr lang="fr-FR" sz="2400" dirty="0" smtClean="0"/>
              <a:t>Elle est très couche-tard et en vacances dort facilement </a:t>
            </a:r>
            <a:br>
              <a:rPr lang="fr-FR" sz="2400" dirty="0" smtClean="0"/>
            </a:br>
            <a:r>
              <a:rPr lang="fr-FR" sz="2400" dirty="0" smtClean="0"/>
              <a:t>9 h 00 par nuit.</a:t>
            </a:r>
            <a:endParaRPr lang="fr-FR" sz="2400" dirty="0"/>
          </a:p>
        </p:txBody>
      </p:sp>
      <p:sp>
        <p:nvSpPr>
          <p:cNvPr id="3" name="Sous-titre 2"/>
          <p:cNvSpPr>
            <a:spLocks noGrp="1"/>
          </p:cNvSpPr>
          <p:nvPr>
            <p:ph type="subTitle" idx="1"/>
          </p:nvPr>
        </p:nvSpPr>
        <p:spPr>
          <a:xfrm>
            <a:off x="755576" y="5085184"/>
            <a:ext cx="7632848" cy="1152128"/>
          </a:xfrm>
        </p:spPr>
        <p:txBody>
          <a:bodyPr>
            <a:normAutofit fontScale="92500" lnSpcReduction="10000"/>
          </a:bodyPr>
          <a:lstStyle/>
          <a:p>
            <a:pPr algn="l"/>
            <a:r>
              <a:rPr lang="fr-FR" sz="2400" dirty="0" smtClean="0">
                <a:solidFill>
                  <a:schemeClr val="tx1"/>
                </a:solidFill>
              </a:rPr>
              <a:t>Objectifs :</a:t>
            </a:r>
          </a:p>
          <a:p>
            <a:pPr algn="l">
              <a:buFont typeface="Arial" pitchFamily="34" charset="0"/>
              <a:buChar char="•"/>
            </a:pPr>
            <a:r>
              <a:rPr lang="fr-FR" sz="2400" dirty="0" smtClean="0">
                <a:solidFill>
                  <a:schemeClr val="tx1"/>
                </a:solidFill>
              </a:rPr>
              <a:t> pouvoir se lever plus facilement</a:t>
            </a:r>
          </a:p>
          <a:p>
            <a:pPr algn="l">
              <a:buFont typeface="Arial" pitchFamily="34" charset="0"/>
              <a:buChar char="•"/>
            </a:pPr>
            <a:r>
              <a:rPr lang="fr-FR" sz="2400" dirty="0" smtClean="0">
                <a:solidFill>
                  <a:schemeClr val="tx1"/>
                </a:solidFill>
              </a:rPr>
              <a:t>Diminuer l’anxiété</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080120"/>
          </a:xfrm>
        </p:spPr>
        <p:txBody>
          <a:bodyPr>
            <a:normAutofit/>
          </a:bodyPr>
          <a:lstStyle/>
          <a:p>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algn="l"/>
            <a:endParaRPr lang="fr-FR" sz="2400" dirty="0"/>
          </a:p>
        </p:txBody>
      </p:sp>
      <p:pic>
        <p:nvPicPr>
          <p:cNvPr id="72706" name="Picture 2"/>
          <p:cNvPicPr>
            <a:picLocks noChangeAspect="1" noChangeArrowheads="1"/>
          </p:cNvPicPr>
          <p:nvPr/>
        </p:nvPicPr>
        <p:blipFill>
          <a:blip r:embed="rId2" cstate="print"/>
          <a:srcRect/>
          <a:stretch>
            <a:fillRect/>
          </a:stretch>
        </p:blipFill>
        <p:spPr bwMode="auto">
          <a:xfrm>
            <a:off x="0" y="404664"/>
            <a:ext cx="8928991" cy="6120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936103"/>
          </a:xfrm>
        </p:spPr>
        <p:txBody>
          <a:bodyPr>
            <a:normAutofit/>
          </a:bodyPr>
          <a:lstStyle/>
          <a:p>
            <a:r>
              <a:rPr lang="fr-FR" sz="2800" dirty="0" smtClean="0"/>
              <a:t>Mme Bon : synthèse</a:t>
            </a:r>
            <a:endParaRPr lang="fr-FR" sz="2800" dirty="0"/>
          </a:p>
        </p:txBody>
      </p:sp>
      <p:sp>
        <p:nvSpPr>
          <p:cNvPr id="3" name="Sous-titre 2"/>
          <p:cNvSpPr>
            <a:spLocks noGrp="1"/>
          </p:cNvSpPr>
          <p:nvPr>
            <p:ph type="subTitle" idx="1"/>
          </p:nvPr>
        </p:nvSpPr>
        <p:spPr>
          <a:xfrm>
            <a:off x="755576" y="2204864"/>
            <a:ext cx="7632848" cy="3528392"/>
          </a:xfrm>
        </p:spPr>
        <p:txBody>
          <a:bodyPr>
            <a:normAutofit/>
          </a:bodyPr>
          <a:lstStyle/>
          <a:p>
            <a:pPr algn="l">
              <a:buFont typeface="Arial" pitchFamily="34" charset="0"/>
              <a:buChar char="•"/>
            </a:pPr>
            <a:r>
              <a:rPr lang="fr-FR" sz="2400" dirty="0" smtClean="0">
                <a:solidFill>
                  <a:schemeClr val="tx1"/>
                </a:solidFill>
              </a:rPr>
              <a:t> penser aux hypersomnies </a:t>
            </a:r>
          </a:p>
          <a:p>
            <a:pPr algn="l">
              <a:buFont typeface="Arial" pitchFamily="34" charset="0"/>
              <a:buChar char="•"/>
            </a:pPr>
            <a:r>
              <a:rPr lang="fr-FR" sz="2400" dirty="0" smtClean="0">
                <a:solidFill>
                  <a:schemeClr val="tx1"/>
                </a:solidFill>
              </a:rPr>
              <a:t> ici il s’agit d’une longue dormeuse en privation chronique de sommeil</a:t>
            </a:r>
          </a:p>
          <a:p>
            <a:pPr algn="l">
              <a:buFont typeface="Arial" pitchFamily="34" charset="0"/>
              <a:buChar char="•"/>
            </a:pPr>
            <a:r>
              <a:rPr lang="fr-FR" sz="2400" dirty="0" smtClean="0">
                <a:solidFill>
                  <a:schemeClr val="tx1"/>
                </a:solidFill>
              </a:rPr>
              <a:t> trouble anxieux à l’origine d’insomnie occasionnelle</a:t>
            </a:r>
          </a:p>
          <a:p>
            <a:pPr algn="l">
              <a:buFont typeface="Arial" pitchFamily="34" charset="0"/>
              <a:buChar char="•"/>
            </a:pPr>
            <a:r>
              <a:rPr lang="fr-FR" sz="2400" dirty="0" smtClean="0">
                <a:solidFill>
                  <a:schemeClr val="tx1"/>
                </a:solidFill>
              </a:rPr>
              <a:t> conseils d’hygiène de sommeil, résilience par rapport aux besoin</a:t>
            </a:r>
            <a:endParaRPr lang="fr-FR" sz="2400"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p:cNvSpPr>
            <a:spLocks noGrp="1"/>
          </p:cNvSpPr>
          <p:nvPr>
            <p:ph type="ctrTitle"/>
          </p:nvPr>
        </p:nvSpPr>
        <p:spPr>
          <a:xfrm>
            <a:off x="611188" y="476251"/>
            <a:ext cx="7772400" cy="3312790"/>
          </a:xfrm>
        </p:spPr>
        <p:txBody>
          <a:bodyPr/>
          <a:lstStyle/>
          <a:p>
            <a:pPr algn="l"/>
            <a:r>
              <a:rPr lang="fr-FR" sz="2400" dirty="0" smtClean="0"/>
              <a:t>Madame D. a 53 ans vient d’emménager dans votre région et vous la connaissez depuis peu. Elle vient renouveler son somnifère (</a:t>
            </a:r>
            <a:r>
              <a:rPr lang="fr-FR" sz="2400" dirty="0" err="1" smtClean="0"/>
              <a:t>Zolpidem</a:t>
            </a:r>
            <a:r>
              <a:rPr lang="fr-FR" sz="2400" dirty="0" smtClean="0"/>
              <a:t> : 1/j) qui lui a été prescrit il y a 6 mois et dont elle dit avoir besoin. </a:t>
            </a:r>
            <a:br>
              <a:rPr lang="fr-FR" sz="2400" dirty="0" smtClean="0"/>
            </a:br>
            <a:r>
              <a:rPr lang="fr-FR" sz="2400" dirty="0" smtClean="0"/>
              <a:t>D’allure soignée et souriante, elle ne souhaite pas aborder d’autres problèmes que l’insomnie.  Vous lui avez proposé de tenir un agenda de sommeil pour établir le contact. </a:t>
            </a:r>
            <a:br>
              <a:rPr lang="fr-FR" sz="2400" dirty="0" smtClean="0"/>
            </a:br>
            <a:r>
              <a:rPr lang="fr-FR" sz="2400" dirty="0" smtClean="0"/>
              <a:t>Qu’en pensez-vous? </a:t>
            </a:r>
          </a:p>
        </p:txBody>
      </p:sp>
      <p:sp>
        <p:nvSpPr>
          <p:cNvPr id="3" name="Sous-titre 2"/>
          <p:cNvSpPr>
            <a:spLocks noGrp="1"/>
          </p:cNvSpPr>
          <p:nvPr>
            <p:ph type="subTitle" idx="1"/>
          </p:nvPr>
        </p:nvSpPr>
        <p:spPr>
          <a:xfrm>
            <a:off x="755576" y="3861049"/>
            <a:ext cx="7016824" cy="1777752"/>
          </a:xfrm>
        </p:spPr>
        <p:txBody>
          <a:bodyPr rtlCol="0">
            <a:normAutofit/>
          </a:bodyPr>
          <a:lstStyle/>
          <a:p>
            <a:pPr algn="l" fontAlgn="auto">
              <a:spcAft>
                <a:spcPts val="0"/>
              </a:spcAft>
              <a:buFont typeface="Arial" pitchFamily="34" charset="0"/>
              <a:buNone/>
              <a:defRPr/>
            </a:pPr>
            <a:endParaRPr lang="fr-FR" dirty="0"/>
          </a:p>
        </p:txBody>
      </p:sp>
    </p:spTree>
    <p:extLst>
      <p:ext uri="{BB962C8B-B14F-4D97-AF65-F5344CB8AC3E}">
        <p14:creationId xmlns:p14="http://schemas.microsoft.com/office/powerpoint/2010/main" xmlns="" val="14495030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ctrTitle"/>
          </p:nvPr>
        </p:nvSpPr>
        <p:spPr>
          <a:xfrm>
            <a:off x="1763713" y="5949950"/>
            <a:ext cx="5486400" cy="566738"/>
          </a:xfrm>
        </p:spPr>
        <p:txBody>
          <a:bodyPr anchor="b"/>
          <a:lstStyle/>
          <a:p>
            <a:pPr algn="l"/>
            <a:r>
              <a:rPr lang="fr-FR" sz="2000" smtClean="0"/>
              <a:t>Madame D</a:t>
            </a:r>
          </a:p>
        </p:txBody>
      </p:sp>
      <p:sp>
        <p:nvSpPr>
          <p:cNvPr id="29700" name="Espace réservé du texte 4"/>
          <p:cNvSpPr>
            <a:spLocks noGrp="1"/>
          </p:cNvSpPr>
          <p:nvPr>
            <p:ph type="subTitle" idx="1"/>
          </p:nvPr>
        </p:nvSpPr>
        <p:spPr>
          <a:xfrm>
            <a:off x="6402388" y="5324475"/>
            <a:ext cx="1035050" cy="244475"/>
          </a:xfrm>
        </p:spPr>
        <p:txBody>
          <a:bodyPr rtlCol="0">
            <a:normAutofit fontScale="85000" lnSpcReduction="20000"/>
          </a:bodyPr>
          <a:lstStyle/>
          <a:p>
            <a:pPr fontAlgn="auto">
              <a:spcAft>
                <a:spcPts val="0"/>
              </a:spcAft>
              <a:buFont typeface="Wingdings" pitchFamily="2" charset="2"/>
              <a:buNone/>
              <a:defRPr/>
            </a:pPr>
            <a:endParaRPr lang="fr-FR" sz="1400" smtClean="0"/>
          </a:p>
        </p:txBody>
      </p:sp>
      <p:pic>
        <p:nvPicPr>
          <p:cNvPr id="30724" name="Picture 3" descr="pVCurV"/>
          <p:cNvPicPr>
            <a:picLocks noGrp="1" noChangeAspect="1" noChangeArrowheads="1"/>
          </p:cNvPicPr>
          <p:nvPr>
            <p:ph idx="4294967295"/>
          </p:nvPr>
        </p:nvPicPr>
        <p:blipFill>
          <a:blip r:embed="rId3" cstate="print"/>
          <a:srcRect l="2870" r="2870"/>
          <a:stretch>
            <a:fillRect/>
          </a:stretch>
        </p:blipFill>
        <p:spPr>
          <a:xfrm>
            <a:off x="0" y="188913"/>
            <a:ext cx="8100392" cy="5976391"/>
          </a:xfrm>
        </p:spPr>
      </p:pic>
    </p:spTree>
    <p:extLst>
      <p:ext uri="{BB962C8B-B14F-4D97-AF65-F5344CB8AC3E}">
        <p14:creationId xmlns:p14="http://schemas.microsoft.com/office/powerpoint/2010/main" xmlns="" val="33251123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fyIY1Y"/>
          <p:cNvPicPr>
            <a:picLocks noGrp="1" noChangeAspect="1" noChangeArrowheads="1"/>
          </p:cNvPicPr>
          <p:nvPr>
            <p:ph idx="4294967295"/>
          </p:nvPr>
        </p:nvPicPr>
        <p:blipFill>
          <a:blip r:embed="rId3" cstate="print"/>
          <a:srcRect/>
          <a:stretch>
            <a:fillRect/>
          </a:stretch>
        </p:blipFill>
        <p:spPr>
          <a:xfrm>
            <a:off x="0" y="609600"/>
            <a:ext cx="7764463" cy="5486400"/>
          </a:xfrm>
        </p:spPr>
      </p:pic>
    </p:spTree>
    <p:extLst>
      <p:ext uri="{BB962C8B-B14F-4D97-AF65-F5344CB8AC3E}">
        <p14:creationId xmlns:p14="http://schemas.microsoft.com/office/powerpoint/2010/main" xmlns="" val="4190820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648071"/>
          </a:xfrm>
        </p:spPr>
        <p:txBody>
          <a:bodyPr>
            <a:normAutofit/>
          </a:bodyPr>
          <a:lstStyle/>
          <a:p>
            <a:r>
              <a:rPr lang="fr-FR" sz="2800" dirty="0" smtClean="0"/>
              <a:t>Mme B: synthèse</a:t>
            </a:r>
            <a:endParaRPr lang="fr-FR" sz="2800" dirty="0"/>
          </a:p>
        </p:txBody>
      </p:sp>
      <p:sp>
        <p:nvSpPr>
          <p:cNvPr id="3" name="Sous-titre 2"/>
          <p:cNvSpPr>
            <a:spLocks noGrp="1"/>
          </p:cNvSpPr>
          <p:nvPr>
            <p:ph type="subTitle" idx="1"/>
          </p:nvPr>
        </p:nvSpPr>
        <p:spPr>
          <a:xfrm>
            <a:off x="755576" y="1412776"/>
            <a:ext cx="7632848" cy="4320480"/>
          </a:xfrm>
        </p:spPr>
        <p:txBody>
          <a:bodyPr>
            <a:normAutofit/>
          </a:bodyPr>
          <a:lstStyle/>
          <a:p>
            <a:pPr algn="l">
              <a:buFont typeface="Arial" pitchFamily="34" charset="0"/>
              <a:buChar char="•"/>
            </a:pPr>
            <a:r>
              <a:rPr lang="fr-FR" sz="2400" dirty="0" smtClean="0">
                <a:solidFill>
                  <a:schemeClr val="tx1"/>
                </a:solidFill>
              </a:rPr>
              <a:t> Il y a une souffrance psychique sous-jacente probable : l’insomnie est le « symptôme admissible » à partir duquel la relation médecin-malade débute.</a:t>
            </a:r>
          </a:p>
          <a:p>
            <a:pPr algn="l">
              <a:buFont typeface="Arial" pitchFamily="34" charset="0"/>
              <a:buChar char="•"/>
            </a:pPr>
            <a:r>
              <a:rPr lang="fr-FR" sz="2400" dirty="0" smtClean="0">
                <a:solidFill>
                  <a:schemeClr val="tx1"/>
                </a:solidFill>
              </a:rPr>
              <a:t> la croyance dans  l’utilité du somnifère est conférée par des tentatives trop courtes (une nuit) de sevrage. La dépendance est installée.</a:t>
            </a:r>
          </a:p>
          <a:p>
            <a:pPr algn="l">
              <a:buFont typeface="Arial" pitchFamily="34" charset="0"/>
              <a:buChar char="•"/>
            </a:pPr>
            <a:r>
              <a:rPr lang="fr-FR" sz="2400" dirty="0" smtClean="0">
                <a:solidFill>
                  <a:schemeClr val="tx1"/>
                </a:solidFill>
              </a:rPr>
              <a:t> les erreurs comportementales ont débuté : chercher à rattraper du sommeil en restant au lit, faire des siestes tardives, se coucher plut tôt « au cas où » …</a:t>
            </a:r>
            <a:endParaRPr lang="fr-FR" sz="2400" dirty="0">
              <a:solidFill>
                <a:schemeClr val="tx1"/>
              </a:solidFill>
            </a:endParaRPr>
          </a:p>
        </p:txBody>
      </p:sp>
    </p:spTree>
    <p:extLst>
      <p:ext uri="{BB962C8B-B14F-4D97-AF65-F5344CB8AC3E}">
        <p14:creationId xmlns:p14="http://schemas.microsoft.com/office/powerpoint/2010/main" xmlns="" val="5339531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857</TotalTime>
  <Words>1300</Words>
  <Application>Microsoft Office PowerPoint</Application>
  <PresentationFormat>Affichage à l'écran (4:3)</PresentationFormat>
  <Paragraphs>225</Paragraphs>
  <Slides>49</Slides>
  <Notes>7</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49</vt:i4>
      </vt:variant>
    </vt:vector>
  </HeadingPairs>
  <TitlesOfParts>
    <vt:vector size="51" baseType="lpstr">
      <vt:lpstr>Thème Office</vt:lpstr>
      <vt:lpstr>Image Photo Editor</vt:lpstr>
      <vt:lpstr>Journée de Médecine Générale 2015 La médecine de demain</vt:lpstr>
      <vt:lpstr>Qu’est-ce-que l’insomnie ?</vt:lpstr>
      <vt:lpstr>Insomnie : définition</vt:lpstr>
      <vt:lpstr>L’insomnie : comment vous traitez ? </vt:lpstr>
      <vt:lpstr>Le sommeil ça sert à quoi ?</vt:lpstr>
      <vt:lpstr>Les TCC c’est quoi ?</vt:lpstr>
      <vt:lpstr>Les TCC c’est quoi ?</vt:lpstr>
      <vt:lpstr>Le cercle vicieux de l’insomnie</vt:lpstr>
      <vt:lpstr>Techniques TCC de l’insomnie</vt:lpstr>
      <vt:lpstr>ORGANISATION DES CONSULTATIONS SUCCESSIVES</vt:lpstr>
      <vt:lpstr>L’évaluation, ligne de base</vt:lpstr>
      <vt:lpstr> 2 ) L’évaluation : AGENDA, Objectifs</vt:lpstr>
      <vt:lpstr>Diapositive 13</vt:lpstr>
      <vt:lpstr>CONSIGNES D’UTILISATION</vt:lpstr>
      <vt:lpstr>Diapositive 15</vt:lpstr>
      <vt:lpstr>2 ) L’information sur le sommeil: l’homéostasie  = tendance à l’équilibre veille sommeil sur 24 heures</vt:lpstr>
      <vt:lpstr>2 ) L’information sur le sommeil :  horloge biologique    Entrainement et synchronisation des rythmes biologiques  dont le rythme veille/sommeil   Rythme interne autonome modulé par des facteurs externes   </vt:lpstr>
      <vt:lpstr>2 ) L’information : l’horloge biologique   entraine de nombreux rythmes dont veille / sommeil</vt:lpstr>
      <vt:lpstr>2 ) L’information sur le sommeil : structure </vt:lpstr>
      <vt:lpstr>2 ) L’information sur l’insomnie:  Evaluation nécessaire de l’état psychologique</vt:lpstr>
      <vt:lpstr>2 ) L’information sur l’insomnie :  l’histoire naturelle </vt:lpstr>
      <vt:lpstr>2 ) L’information sur l’insomnie :  Le conditionnement</vt:lpstr>
      <vt:lpstr>2 ) L’information sur l’insomnie :  La pharmacologie et les principes de sevrage</vt:lpstr>
      <vt:lpstr>Les drapeaux rouges</vt:lpstr>
      <vt:lpstr>Proposition d’organisation des consultations</vt:lpstr>
      <vt:lpstr>Maintenant à vous !!</vt:lpstr>
      <vt:lpstr>Une femme de 47 ans qui se plaint de mal dormir.</vt:lpstr>
      <vt:lpstr>Diapositive 28</vt:lpstr>
      <vt:lpstr>Une femme de 47 ans : synthèse</vt:lpstr>
      <vt:lpstr>Mme A, 76 ans se plaint de mal dormir depuis déjà 40 ans. Elle dit ne bien dormir qu’après 5h du matin, utilise du DONORMYL chaque soir. Elle se réveille plusieurs fois par nuit avec des difficultés de réendormissement et fait un pipi à chaque fois . Elle se plaint de fourmillements dans les jambes le soir ou la nuit parfois même éveillant.  Elle ne semble ni déprimée ni très anxieuse.</vt:lpstr>
      <vt:lpstr>Agenda mme A</vt:lpstr>
      <vt:lpstr>Croyances Mme A</vt:lpstr>
      <vt:lpstr>Consignes Mme A</vt:lpstr>
      <vt:lpstr>Diapositive 34</vt:lpstr>
      <vt:lpstr>Diapositive 35</vt:lpstr>
      <vt:lpstr>Mme A synthèse</vt:lpstr>
      <vt:lpstr>Mme B. 46 ans, assistante commerciale, mère de trois enfants, active, sportive n’est ni anxieuse, ni déprimée. Son insomnie a débuté il y a 10 ans par une insomnie sévère. Depuis elle consomme de l’Alprazolam, en milieu de nuit à cause de réveils fréquents et longs. S’inquiète quotidiennement de la qualité de son sommeil.</vt:lpstr>
      <vt:lpstr>Mme B agenda</vt:lpstr>
      <vt:lpstr>Diapositive 39</vt:lpstr>
      <vt:lpstr>Mme B : croyances</vt:lpstr>
      <vt:lpstr>Mme B consignes</vt:lpstr>
      <vt:lpstr>Mme B : synthèse</vt:lpstr>
      <vt:lpstr>Mlle Bon. 30 ans se plaint de fortes difficultés pour se réveiller. Il lui faut trois réveils ou l’aide de tierces personnes (le veilleur de nuit de l’hôtel, ses parents qui la prennent pour une fainéante), mais est rapidement opérationnelle lorsqu’elle est réveillée.  Elle se dit anxieuse et facilement inquiète pour sa santé. Elle peut faire des nuits raccourcies par l’inquiétude de ne pas pouvoir se lever pour des RDV importants. Son père et sa mère sont insomniaques. Elle consomme des médicaments régulièrement.  Elle est très couche-tard et en vacances dort facilement  9 h 00 par nuit.</vt:lpstr>
      <vt:lpstr>Diapositive 44</vt:lpstr>
      <vt:lpstr>Mme Bon : synthèse</vt:lpstr>
      <vt:lpstr>Madame D. a 53 ans vient d’emménager dans votre région et vous la connaissez depuis peu. Elle vient renouveler son somnifère (Zolpidem : 1/j) qui lui a été prescrit il y a 6 mois et dont elle dit avoir besoin.  D’allure soignée et souriante, elle ne souhaite pas aborder d’autres problèmes que l’insomnie.  Vous lui avez proposé de tenir un agenda de sommeil pour établir le contact.  Qu’en pensez-vous? </vt:lpstr>
      <vt:lpstr>Madame D</vt:lpstr>
      <vt:lpstr>Diapositive 48</vt:lpstr>
      <vt:lpstr>Mme B: synthèse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Journée de Médecine Générale 2015 La médecine de demain</dc:title>
  <dc:creator>nicolas</dc:creator>
  <cp:lastModifiedBy>nicolas</cp:lastModifiedBy>
  <cp:revision>117</cp:revision>
  <cp:lastPrinted>2015-05-28T15:59:25Z</cp:lastPrinted>
  <dcterms:created xsi:type="dcterms:W3CDTF">2015-05-21T09:41:04Z</dcterms:created>
  <dcterms:modified xsi:type="dcterms:W3CDTF">2015-06-04T14:50:38Z</dcterms:modified>
</cp:coreProperties>
</file>