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  <p:sldMasterId id="2147483674" r:id="rId2"/>
    <p:sldMasterId id="2147483687" r:id="rId3"/>
    <p:sldMasterId id="2147483741" r:id="rId4"/>
  </p:sldMasterIdLst>
  <p:notesMasterIdLst>
    <p:notesMasterId r:id="rId16"/>
  </p:notesMasterIdLst>
  <p:sldIdLst>
    <p:sldId id="256" r:id="rId5"/>
    <p:sldId id="257" r:id="rId6"/>
    <p:sldId id="258" r:id="rId7"/>
    <p:sldId id="267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7559675" cy="106918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2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860E2-4A46-6547-9492-877E3C49C61A}" type="datetimeFigureOut">
              <a:rPr lang="fr-FR" smtClean="0"/>
              <a:t>31/05/16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FA38F-04EF-5A4E-9B27-FB7FCE3885E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75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FA38F-04EF-5A4E-9B27-FB7FCE3885E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05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POUR</a:t>
            </a:r>
            <a:r>
              <a:rPr lang="fr-FR" baseline="0" smtClean="0"/>
              <a:t> ACCÉDER PLUS FACILEMENT AUX LIENS, PASSER EN MODE DIAPORAMA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FA38F-04EF-5A4E-9B27-FB7FCE3885E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062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5" name="Image 7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6" name="Image 75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3" name="Image 11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4" name="Image 11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2" name="Image 151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53" name="Image 15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31/05/16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220680"/>
            <a:ext cx="9142920" cy="227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" name="CustomShape 2"/>
          <p:cNvSpPr/>
          <p:nvPr/>
        </p:nvSpPr>
        <p:spPr>
          <a:xfrm>
            <a:off x="0" y="0"/>
            <a:ext cx="914292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texte-titre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plan de texte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niveau de plan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Troisième niveau de plan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Quatrième niveau de plan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Cinquième niveau de plan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Sixième niveau de plan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0" y="220680"/>
            <a:ext cx="9142920" cy="227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8" name="CustomShape 2"/>
          <p:cNvSpPr/>
          <p:nvPr/>
        </p:nvSpPr>
        <p:spPr>
          <a:xfrm>
            <a:off x="0" y="0"/>
            <a:ext cx="914292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9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texte-titre</a:t>
            </a: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plan de texte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niveau de plan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Troisième niveau de plan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Quatrième niveau de plan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Cinquième niveau de plan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Sixième niveau de plan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0" y="220680"/>
            <a:ext cx="9142920" cy="227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CustomShape 2"/>
          <p:cNvSpPr/>
          <p:nvPr/>
        </p:nvSpPr>
        <p:spPr>
          <a:xfrm>
            <a:off x="0" y="0"/>
            <a:ext cx="914292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7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plan de texte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niveau de plan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Troisième niveau de plan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Quatrième niveau de plan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Cinquième niveau de plan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Sixième niveau de plan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Septième niveau de plan</a:t>
            </a: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plan de texte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niveau de plan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Troisième niveau de plan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Quatrième niveau de plan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Cinquième niveau de plan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Sixième niveau de plan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mardi 31 mai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ntiseche.wordpres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calc.com/" TargetMode="External"/><Relationship Id="rId4" Type="http://schemas.openxmlformats.org/officeDocument/2006/relationships/hyperlink" Target="http://s-editions.com/urgences.php" TargetMode="External"/><Relationship Id="rId5" Type="http://schemas.openxmlformats.org/officeDocument/2006/relationships/hyperlink" Target="http://mediglotte.e-monsite.com/" TargetMode="External"/><Relationship Id="rId6" Type="http://schemas.openxmlformats.org/officeDocument/2006/relationships/hyperlink" Target="http://medipics.net/" TargetMode="External"/><Relationship Id="rId7" Type="http://schemas.openxmlformats.org/officeDocument/2006/relationships/hyperlink" Target="http://www.dermatonet.com/" TargetMode="External"/><Relationship Id="rId8" Type="http://schemas.openxmlformats.org/officeDocument/2006/relationships/hyperlink" Target="http://dermato-info.fr/" TargetMode="External"/><Relationship Id="rId1" Type="http://schemas.openxmlformats.org/officeDocument/2006/relationships/slideLayout" Target="../slideLayouts/slideLayout15.xml"/><Relationship Id="rId2" Type="http://schemas.openxmlformats.org/officeDocument/2006/relationships/hyperlink" Target="http://360medical.com/fr/welcome/medics?dom=medics" TargetMode="Externa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hyperlink" Target="http://theso.prod-un.thesorimed.org/" TargetMode="External"/><Relationship Id="rId12" Type="http://schemas.openxmlformats.org/officeDocument/2006/relationships/hyperlink" Target="http://www.cicat-lr.org/" TargetMode="External"/><Relationship Id="rId13" Type="http://schemas.openxmlformats.org/officeDocument/2006/relationships/hyperlink" Target="http://seralpar.aphp.fr/service" TargetMode="External"/><Relationship Id="rId14" Type="http://schemas.openxmlformats.org/officeDocument/2006/relationships/hyperlink" Target="http://www.therapeutique-dermatologique.org/spip.php?rubrique1" TargetMode="External"/><Relationship Id="rId15" Type="http://schemas.openxmlformats.org/officeDocument/2006/relationships/hyperlink" Target="https://itunes.apple.com/fr/app/livret-douleur/id472663973?mt=8" TargetMode="External"/><Relationship Id="rId16" Type="http://schemas.openxmlformats.org/officeDocument/2006/relationships/hyperlink" Target="http://www.minerva-ebm.be/?language=FR" TargetMode="External"/><Relationship Id="rId17" Type="http://schemas.openxmlformats.org/officeDocument/2006/relationships/hyperlink" Target="http://www.cochrane.org/" TargetMode="External"/><Relationship Id="rId18" Type="http://schemas.openxmlformats.org/officeDocument/2006/relationships/hyperlink" Target="http://echopublisher.com/" TargetMode="External"/><Relationship Id="rId19" Type="http://schemas.openxmlformats.org/officeDocument/2006/relationships/hyperlink" Target="http://www.cardiorisk.fr/" TargetMode="External"/><Relationship Id="rId1" Type="http://schemas.openxmlformats.org/officeDocument/2006/relationships/slideLayout" Target="../slideLayouts/slideLayout15.xml"/><Relationship Id="rId2" Type="http://schemas.openxmlformats.org/officeDocument/2006/relationships/hyperlink" Target="http://livertox.nih.gov/" TargetMode="External"/><Relationship Id="rId3" Type="http://schemas.openxmlformats.org/officeDocument/2006/relationships/hyperlink" Target="http://www.pneumotox.com/" TargetMode="External"/><Relationship Id="rId4" Type="http://schemas.openxmlformats.org/officeDocument/2006/relationships/hyperlink" Target="http://www.asud.org/" TargetMode="External"/><Relationship Id="rId5" Type="http://schemas.openxmlformats.org/officeDocument/2006/relationships/hyperlink" Target="https://www.mesvaccins.net/" TargetMode="External"/><Relationship Id="rId6" Type="http://schemas.openxmlformats.org/officeDocument/2006/relationships/hyperlink" Target="http://infovac.fr/" TargetMode="External"/><Relationship Id="rId7" Type="http://schemas.openxmlformats.org/officeDocument/2006/relationships/hyperlink" Target="http://rhumatismes.net/intro.php" TargetMode="External"/><Relationship Id="rId8" Type="http://schemas.openxmlformats.org/officeDocument/2006/relationships/hyperlink" Target="http://lepharmachien.com/" TargetMode="External"/><Relationship Id="rId9" Type="http://schemas.openxmlformats.org/officeDocument/2006/relationships/hyperlink" Target="http://urgences-serveur.fr/" TargetMode="External"/><Relationship Id="rId10" Type="http://schemas.openxmlformats.org/officeDocument/2006/relationships/hyperlink" Target="http://www.grio.org/" TargetMode="Externa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hyperlink" Target="http://www.choisirsacontraception.fr" TargetMode="External"/><Relationship Id="rId12" Type="http://schemas.openxmlformats.org/officeDocument/2006/relationships/hyperlink" Target="http://www.prescrisur.fr/recherche" TargetMode="External"/><Relationship Id="rId13" Type="http://schemas.openxmlformats.org/officeDocument/2006/relationships/hyperlink" Target="mailto:http://recomedical.fr/" TargetMode="External"/><Relationship Id="rId14" Type="http://schemas.openxmlformats.org/officeDocument/2006/relationships/hyperlink" Target="mailto:http://www.toolsdocs.fr/" TargetMode="External"/><Relationship Id="rId1" Type="http://schemas.openxmlformats.org/officeDocument/2006/relationships/slideLayout" Target="../slideLayouts/slideLayout28.xml"/><Relationship Id="rId2" Type="http://schemas.openxmlformats.org/officeDocument/2006/relationships/hyperlink" Target="http://antibioclic.com" TargetMode="External"/><Relationship Id="rId3" Type="http://schemas.openxmlformats.org/officeDocument/2006/relationships/hyperlink" Target="mailto:http://www.thromboclic.fr/" TargetMode="External"/><Relationship Id="rId4" Type="http://schemas.openxmlformats.org/officeDocument/2006/relationships/hyperlink" Target="http://www.mgform.org/index.php/utilitaires/avkclic" TargetMode="External"/><Relationship Id="rId5" Type="http://schemas.openxmlformats.org/officeDocument/2006/relationships/hyperlink" Target="http://gestaclic.fr" TargetMode="External"/><Relationship Id="rId6" Type="http://schemas.openxmlformats.org/officeDocument/2006/relationships/hyperlink" Target="http://aporose.fr/thyroclic/" TargetMode="External"/><Relationship Id="rId7" Type="http://schemas.openxmlformats.org/officeDocument/2006/relationships/hyperlink" Target="http://www.tmes.fr/educlic/menu.html" TargetMode="External"/><Relationship Id="rId8" Type="http://schemas.openxmlformats.org/officeDocument/2006/relationships/hyperlink" Target="http://aporose.fr/" TargetMode="External"/><Relationship Id="rId9" Type="http://schemas.openxmlformats.org/officeDocument/2006/relationships/hyperlink" Target="http://www.pasteur.fr/fr/map" TargetMode="External"/><Relationship Id="rId10" Type="http://schemas.openxmlformats.org/officeDocument/2006/relationships/hyperlink" Target="http://www.diplomatie.gouv.fr/fr/conseils-aux-voyageurs/conseils-par-pay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dal.fr/" TargetMode="External"/><Relationship Id="rId4" Type="http://schemas.openxmlformats.org/officeDocument/2006/relationships/hyperlink" Target="http://www.vidal.fr/recommandations/index/" TargetMode="External"/><Relationship Id="rId5" Type="http://schemas.openxmlformats.org/officeDocument/2006/relationships/hyperlink" Target="http://www.resip.fr" TargetMode="External"/><Relationship Id="rId6" Type="http://schemas.openxmlformats.org/officeDocument/2006/relationships/hyperlink" Target="http://lecrat.fr" TargetMode="External"/><Relationship Id="rId7" Type="http://schemas.openxmlformats.org/officeDocument/2006/relationships/hyperlink" Target="http://www.theriaque.org/apps/contenu/accueil.php" TargetMode="External"/><Relationship Id="rId8" Type="http://schemas.openxmlformats.org/officeDocument/2006/relationships/hyperlink" Target="http://360medics.fr/medics" TargetMode="External"/><Relationship Id="rId9" Type="http://schemas.openxmlformats.org/officeDocument/2006/relationships/hyperlink" Target="http://www.prescrire.org/fr/Summary.aspx" TargetMode="External"/><Relationship Id="rId1" Type="http://schemas.openxmlformats.org/officeDocument/2006/relationships/slideLayout" Target="../slideLayouts/slideLayout28.xml"/><Relationship Id="rId2" Type="http://schemas.openxmlformats.org/officeDocument/2006/relationships/hyperlink" Target="http://base-donnees-publique.medicaments.gouv.f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bu.radiologie.fr/" TargetMode="External"/><Relationship Id="rId4" Type="http://schemas.openxmlformats.org/officeDocument/2006/relationships/hyperlink" Target="https://issuu.com/reagjir/docs/150608_reagjir_-_comment_prescrire_" TargetMode="External"/><Relationship Id="rId5" Type="http://schemas.openxmlformats.org/officeDocument/2006/relationships/hyperlink" Target="http://leya-mk.blogspot.fr/2014/06/que-prescrire.html" TargetMode="External"/><Relationship Id="rId6" Type="http://schemas.openxmlformats.org/officeDocument/2006/relationships/hyperlink" Target="http://www.reagjir.com/2015/06/14/prescrire-ide-medecine-generale/" TargetMode="External"/><Relationship Id="rId7" Type="http://schemas.openxmlformats.org/officeDocument/2006/relationships/hyperlink" Target="https://e-pansement.fr/" TargetMode="External"/><Relationship Id="rId8" Type="http://schemas.openxmlformats.org/officeDocument/2006/relationships/hyperlink" Target="http://www.certifmed.fr/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memobio.f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ashtag/DocsTocToc?src=hash" TargetMode="External"/><Relationship Id="rId4" Type="http://schemas.openxmlformats.org/officeDocument/2006/relationships/hyperlink" Target="https://grangeblanche.com/" TargetMode="External"/><Relationship Id="rId5" Type="http://schemas.openxmlformats.org/officeDocument/2006/relationships/hyperlink" Target="https://30ansplustard.wordpress.com/2015/12/20/la-prise-de-decision-partagee-en-medecine-generale/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formagyn.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ites.google.com/site/memomedge/mode-d-emploi" TargetMode="External"/><Relationship Id="rId3" Type="http://schemas.openxmlformats.org/officeDocument/2006/relationships/hyperlink" Target="https://sites.google.com/site/memoarnaud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685800" y="660960"/>
            <a:ext cx="7771320" cy="252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fr-FR" sz="4000" strike="noStrike" cap="all" spc="-92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PRESCRIPTION 2.0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118079" y="3791880"/>
            <a:ext cx="3721145" cy="89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400" strike="noStrike" spc="-1" dirty="0">
                <a:solidFill>
                  <a:srgbClr val="57576E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Emilie Bourges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strike="noStrike" spc="-1" dirty="0">
                <a:solidFill>
                  <a:srgbClr val="57576E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Lori Savignac-</a:t>
            </a:r>
            <a:r>
              <a:rPr lang="fr-FR" sz="2400" strike="noStrike" spc="-1" dirty="0" err="1">
                <a:solidFill>
                  <a:srgbClr val="57576E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Krikorian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6" name="Image 4"/>
          <p:cNvPicPr/>
          <p:nvPr/>
        </p:nvPicPr>
        <p:blipFill>
          <a:blip r:embed="rId3"/>
          <a:stretch/>
        </p:blipFill>
        <p:spPr>
          <a:xfrm>
            <a:off x="0" y="4677840"/>
            <a:ext cx="9142920" cy="2179080"/>
          </a:xfrm>
          <a:prstGeom prst="rect">
            <a:avLst/>
          </a:prstGeom>
          <a:ln>
            <a:noFill/>
          </a:ln>
        </p:spPr>
      </p:pic>
      <p:sp>
        <p:nvSpPr>
          <p:cNvPr id="157" name="CustomShape 3"/>
          <p:cNvSpPr/>
          <p:nvPr/>
        </p:nvSpPr>
        <p:spPr>
          <a:xfrm>
            <a:off x="4108680" y="4114080"/>
            <a:ext cx="503424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i="1" strike="noStrike" spc="-1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Journée de médecine générale IDF 2016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457200" y="533520"/>
            <a:ext cx="8228520" cy="9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9" name="Espace réservé du contenu 4"/>
          <p:cNvPicPr/>
          <p:nvPr/>
        </p:nvPicPr>
        <p:blipFill>
          <a:blip r:embed="rId2"/>
          <a:srcRect t="10494" b="10494"/>
          <a:stretch/>
        </p:blipFill>
        <p:spPr>
          <a:xfrm>
            <a:off x="457200" y="1600200"/>
            <a:ext cx="8228520" cy="4875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457200" y="533520"/>
            <a:ext cx="8228520" cy="9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000" strike="noStrike" spc="-92" dirty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On vous écoute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1" name="Espace réservé du contenu 3"/>
          <p:cNvPicPr/>
          <p:nvPr/>
        </p:nvPicPr>
        <p:blipFill>
          <a:blip r:embed="rId3"/>
          <a:srcRect t="5518" b="5518"/>
          <a:stretch/>
        </p:blipFill>
        <p:spPr>
          <a:xfrm>
            <a:off x="457200" y="1600200"/>
            <a:ext cx="8228520" cy="4875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sz="4000" strike="noStrike" spc="-92" dirty="0" smtClean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Atelier 1</a:t>
            </a:r>
            <a:endParaRPr lang="fr-FR" sz="4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pc="-1" dirty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r>
              <a:rPr lang="fr-FR" sz="22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Antibioclic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fr-FR" sz="22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Gestaclic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fr-FR" sz="22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Thromboclic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fr-FR" sz="22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Pediadoc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fr-FR" sz="22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Thyroclic</a:t>
            </a:r>
            <a:endParaRPr lang="fr-FR" sz="2200" strike="noStrike" spc="-1" dirty="0" smtClean="0">
              <a:solidFill>
                <a:srgbClr val="292934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r>
              <a:rPr lang="fr-FR" sz="22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Aporose</a:t>
            </a:r>
            <a:endParaRPr lang="fr-FR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85750" indent="-285750">
              <a:buFont typeface="Arial"/>
              <a:buChar char="•"/>
            </a:pPr>
            <a:r>
              <a:rPr lang="fr-FR" sz="2200" strike="noStrike" spc="-1" dirty="0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Vidal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fr-FR" sz="2200" strike="noStrike" spc="-1" dirty="0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BCB</a:t>
            </a:r>
          </a:p>
          <a:p>
            <a:pPr marL="285750" indent="-285750">
              <a:buFont typeface="Arial"/>
              <a:buChar char="•"/>
            </a:pPr>
            <a:r>
              <a:rPr lang="fr-FR" sz="2200" strike="noStrike" spc="-1" dirty="0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 </a:t>
            </a:r>
            <a:r>
              <a:rPr lang="fr-FR" sz="22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crat</a:t>
            </a:r>
            <a:endParaRPr lang="fr-FR" sz="22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fr-FR" sz="2200" strike="noStrike" spc="-1" dirty="0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Antisèches de consultation en médecine générale</a:t>
            </a:r>
            <a:endParaRPr lang="fr-FR" sz="22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fr-FR" sz="22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Recomedical</a:t>
            </a:r>
            <a:r>
              <a:rPr lang="fr-FR" sz="2200" strike="noStrike" spc="-1" dirty="0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(anciennement Tools &amp; doc)</a:t>
            </a:r>
            <a:endParaRPr lang="fr-FR" sz="22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4075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fr-FR" sz="4000" spc="-92" dirty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</a:rPr>
              <a:t>Atelier </a:t>
            </a:r>
            <a:r>
              <a:rPr lang="fr-FR" sz="4000" spc="-92" dirty="0" smtClean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</a:rPr>
              <a:t>2</a:t>
            </a:r>
            <a:endParaRPr lang="fr-FR" sz="4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Vidal, BDPM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Medicaments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Theriaque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2"/>
              </a:rPr>
              <a:t>360medics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BCB 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(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Dexther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), 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Le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crat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Reco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HAS,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Orphanet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BEH, Prescrire, 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Pasteur,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Diplomatie.gouv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Medcalc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4"/>
              </a:rPr>
              <a:t>Urgences en un clic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5"/>
              </a:rPr>
              <a:t>Mediglotte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6"/>
              </a:rPr>
              <a:t>Medipics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Google,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Wikipedia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Cismef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Antibioclic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Gestaclic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e-pansement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Pediadoc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Memobio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Certifmed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Aporose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Tabac info 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services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Choisirsacontraception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Antisèches 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MG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7"/>
              </a:rPr>
              <a:t>Dermatonet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8"/>
              </a:rPr>
              <a:t>Dermatoinfo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VIH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 (projet),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Drepanoclic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 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(projet)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fr-FR" sz="4400" spc="-92" dirty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</a:rPr>
              <a:t>Atelier </a:t>
            </a:r>
            <a:r>
              <a:rPr lang="fr-FR" sz="4400" spc="-92" dirty="0" smtClean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</a:rPr>
              <a:t>3</a:t>
            </a:r>
            <a:endParaRPr lang="fr-FR" sz="4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TextShape 2"/>
          <p:cNvSpPr txBox="1"/>
          <p:nvPr/>
        </p:nvSpPr>
        <p:spPr>
          <a:xfrm>
            <a:off x="457200" y="1609738"/>
            <a:ext cx="8229240" cy="43412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Vidal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BCB, BDPM, Vidal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recos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le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crat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prescrire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Livertox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pneumotox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Google, sociétés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savantes (SPILF,…), 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collèges de spécialités,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SFMG,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Ameli.fr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Santé.gouv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HAS,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4"/>
              </a:rPr>
              <a:t>ASUD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Antibioclic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gestaclic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invs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pediadoc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certifmed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Pasteur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fédérations françaises </a:t>
            </a:r>
            <a:r>
              <a:rPr lang="fr-FR" sz="2400" dirty="0"/>
              <a:t>[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sport</a:t>
            </a:r>
            <a:r>
              <a:rPr lang="fr-FR" sz="2400" dirty="0"/>
              <a:t>]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diplomatie.gouv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BEH,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5"/>
              </a:rPr>
              <a:t>mesvaccins.net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6"/>
              </a:rPr>
              <a:t>infovac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 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7"/>
              </a:rPr>
              <a:t>Rhumatismes.net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Recomedical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8"/>
              </a:rPr>
              <a:t>pharmachien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e-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pansement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9"/>
              </a:rPr>
              <a:t>urgences on 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9"/>
              </a:rPr>
              <a:t>line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Medcalc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10"/>
              </a:rPr>
              <a:t>Grio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fr-FR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11"/>
              </a:rPr>
              <a:t>thesorimed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2"/>
              </a:rPr>
              <a:t>Cicat LR.org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3"/>
              </a:rPr>
              <a:t>Service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3"/>
              </a:rPr>
              <a:t>rééducation 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3"/>
              </a:rPr>
              <a:t>cochin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choisirsacontraception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4"/>
              </a:rPr>
              <a:t>thérapeutique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4"/>
              </a:rPr>
              <a:t>dermatologique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Formagyn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5"/>
              </a:rPr>
              <a:t>livret douleur Cochin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6"/>
              </a:rPr>
              <a:t>Minerva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7"/>
              </a:rPr>
              <a:t>Cochrane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8"/>
              </a:rPr>
              <a:t>Echopublisher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fr-FR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9"/>
              </a:rPr>
              <a:t>Cardiorisk</a:t>
            </a:r>
            <a:endParaRPr lang="fr-FR" sz="22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Dermatologic</a:t>
            </a:r>
            <a:r>
              <a:rPr lang="fr-FR" sz="2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(projet)</a:t>
            </a:r>
            <a:endParaRPr lang="fr-FR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457200" y="551160"/>
            <a:ext cx="8228520" cy="9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000" strike="noStrike" spc="-92" dirty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Outils </a:t>
            </a:r>
            <a:r>
              <a:rPr lang="fr-FR" sz="4000" strike="noStrike" spc="-92" dirty="0" smtClean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d’aide en </a:t>
            </a:r>
            <a:r>
              <a:rPr lang="fr-FR" sz="4000" strike="noStrike" spc="-92" dirty="0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consultation 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353880" y="2338920"/>
            <a:ext cx="3321720" cy="471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Antibioclic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3"/>
              </a:rPr>
              <a:t>Thromboclic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4"/>
              </a:rPr>
              <a:t>Avkclic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5"/>
              </a:rPr>
              <a:t>Gestaclic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6"/>
              </a:rPr>
              <a:t>Thyroclic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7"/>
              </a:rPr>
              <a:t>Educlic 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8"/>
              </a:rPr>
              <a:t>Aporose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CustomShape 3"/>
          <p:cNvSpPr/>
          <p:nvPr/>
        </p:nvSpPr>
        <p:spPr>
          <a:xfrm>
            <a:off x="4277160" y="2338920"/>
            <a:ext cx="4506840" cy="471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9"/>
              </a:rPr>
              <a:t>Pasteur voyage </a:t>
            </a:r>
            <a:endParaRPr lang="fr-FR" sz="2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10"/>
              </a:rPr>
              <a:t>Diplomatie.gouv</a:t>
            </a:r>
            <a:endParaRPr lang="fr-FR" sz="2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11"/>
              </a:rPr>
              <a:t>choisirsacontraception.fr</a:t>
            </a:r>
            <a:endParaRPr lang="fr-FR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12"/>
              </a:rPr>
              <a:t>Prescrisur</a:t>
            </a:r>
            <a:endParaRPr lang="fr-FR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strike="noStrike" spc="-1" dirty="0" err="1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13"/>
              </a:rPr>
              <a:t>Recomedical</a:t>
            </a:r>
            <a:r>
              <a:rPr lang="fr-FR" sz="2800" strike="noStrike" spc="-1" dirty="0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13"/>
              </a:rPr>
              <a:t> </a:t>
            </a: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(anciennement </a:t>
            </a: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14"/>
              </a:rPr>
              <a:t>Tools &amp; doc</a:t>
            </a: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fr-FR" sz="2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457200" y="533520"/>
            <a:ext cx="8228520" cy="9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000" strike="noStrike" spc="-92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Thérapeutique 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457200" y="3029760"/>
            <a:ext cx="4037400" cy="271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BDPM</a:t>
            </a:r>
            <a:endParaRPr lang="fr-FR" sz="2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3"/>
              </a:rPr>
              <a:t>Vidal</a:t>
            </a:r>
            <a:endParaRPr lang="fr-FR" sz="2800" u="sng" strike="noStrike" spc="-1" dirty="0" smtClean="0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4"/>
              </a:rPr>
              <a:t>Vidal Reco</a:t>
            </a:r>
            <a:endParaRPr lang="fr-FR" sz="2800" u="sng" strike="noStrike" spc="-1" dirty="0" smtClean="0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182880" indent="-181800"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hlinkClick r:id="rId5"/>
              </a:rPr>
              <a:t>BCB</a:t>
            </a:r>
            <a:endParaRPr lang="fr-FR" sz="2800" u="sng" strike="noStrike" spc="-1" dirty="0" smtClean="0">
              <a:solidFill>
                <a:srgbClr val="0000FF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182880" indent="-181800"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hlinkClick r:id="rId6"/>
              </a:rPr>
              <a:t>Le Crat</a:t>
            </a:r>
            <a:endParaRPr lang="fr-FR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CustomShape 3"/>
          <p:cNvSpPr/>
          <p:nvPr/>
        </p:nvSpPr>
        <p:spPr>
          <a:xfrm>
            <a:off x="4648320" y="3029760"/>
            <a:ext cx="403740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7"/>
              </a:rPr>
              <a:t>Theriaque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8"/>
              </a:rPr>
              <a:t>360medics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9"/>
              </a:rPr>
              <a:t>La </a:t>
            </a: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9"/>
              </a:rPr>
              <a:t>revue </a:t>
            </a: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9"/>
              </a:rPr>
              <a:t>prescrire</a:t>
            </a:r>
          </a:p>
          <a:p>
            <a:pPr marL="182880" indent="-181800"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</a:rPr>
              <a:t>AppOcrate</a:t>
            </a:r>
            <a:endParaRPr lang="fr-FR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9"/>
              </a:rPr>
              <a:t> 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457200" y="533520"/>
            <a:ext cx="8228520" cy="9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000" strike="noStrike" spc="-92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Examens complémentaires, soins paramédicaux,…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457200" y="2190960"/>
            <a:ext cx="8228520" cy="41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Mémobio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3"/>
              </a:rPr>
              <a:t>Guide de bon usage des examens d'imagerie médicale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4"/>
              </a:rPr>
              <a:t>Guide REAGJIR prescription kiné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5"/>
              </a:rPr>
              <a:t>Que prescrire? Leya MK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6"/>
              </a:rPr>
              <a:t>Guide REAGJIR prescription soins infirmiers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7"/>
              </a:rPr>
              <a:t>e-pansement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8"/>
              </a:rPr>
              <a:t>Certifmed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457200" y="533520"/>
            <a:ext cx="8228520" cy="9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000" strike="noStrike" spc="-92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 2.0 c’est aussi…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457200" y="2486160"/>
            <a:ext cx="7264440" cy="272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Les forums : </a:t>
            </a: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exemple </a:t>
            </a:r>
            <a:r>
              <a:rPr lang="fr-FR" sz="2800" u="sng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F</a:t>
            </a:r>
            <a:r>
              <a:rPr lang="fr-FR" sz="2800" u="sng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ormagyn 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strike="noStrike" spc="-1" dirty="0" err="1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Twitter</a:t>
            </a: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: </a:t>
            </a: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3"/>
              </a:rPr>
              <a:t>#</a:t>
            </a:r>
            <a:r>
              <a:rPr lang="fr-FR" sz="2800" strike="noStrike" spc="-1" dirty="0" err="1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3"/>
              </a:rPr>
              <a:t>DocsTocToc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Les Blogs :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lvl="1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strike="noStrike" spc="-1" dirty="0" smtClean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Exemple: </a:t>
            </a: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4"/>
              </a:rPr>
              <a:t>Grange Blanche</a:t>
            </a: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: les AVK, les NACO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75400" lvl="1">
              <a:lnSpc>
                <a:spcPct val="100000"/>
              </a:lnSpc>
              <a:buClr>
                <a:srgbClr val="93A299"/>
              </a:buClr>
              <a:buSzPct val="85000"/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5"/>
              </a:rPr>
              <a:t>la prise de décision partagée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457200" y="533520"/>
            <a:ext cx="8228520" cy="9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000" strike="noStrike" spc="-92">
                <a:solidFill>
                  <a:srgbClr val="D2533C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Pense-bête personnalisé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457200" y="1600200"/>
            <a:ext cx="8228520" cy="487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2880" indent="-181800">
              <a:lnSpc>
                <a:spcPct val="100000"/>
              </a:lnSpc>
              <a:buClr>
                <a:srgbClr val="93A299"/>
              </a:buClr>
              <a:buSzPct val="85000"/>
              <a:buFont typeface="Arial"/>
              <a:buChar char="•"/>
            </a:pP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Créer son site : 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https://sites.google.com/site/memomedge/mode-d-emploi</a:t>
            </a:r>
            <a:r>
              <a:rPr lang="fr-FR" sz="2800" strike="noStrike" spc="-1" dirty="0">
                <a:solidFill>
                  <a:srgbClr val="29293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Helvetica Neue"/>
                <a:hlinkClick r:id="rId3"/>
              </a:rPr>
              <a:t>https://</a:t>
            </a:r>
            <a:r>
              <a:rPr lang="fr-FR" sz="2800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Helvetica Neue"/>
                <a:hlinkClick r:id="rId3"/>
              </a:rPr>
              <a:t>sites.google.com</a:t>
            </a:r>
            <a:r>
              <a:rPr lang="fr-FR" sz="2800" u="sng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Helvetica Neue"/>
                <a:hlinkClick r:id="rId3"/>
              </a:rPr>
              <a:t>/site/memoarnaud/home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larté">
  <a:themeElements>
    <a:clrScheme name="Clarté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Clarté.thmx</Template>
  <TotalTime>323</TotalTime>
  <Words>341</Words>
  <Application>Microsoft Macintosh PowerPoint</Application>
  <PresentationFormat>Présentation à l'écran (4:3)</PresentationFormat>
  <Paragraphs>115</Paragraphs>
  <Slides>11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Office Theme</vt:lpstr>
      <vt:lpstr>Office Theme</vt:lpstr>
      <vt:lpstr>Office Theme</vt:lpstr>
      <vt:lpstr>Clarté</vt:lpstr>
      <vt:lpstr>Présentation PowerPoint</vt:lpstr>
      <vt:lpstr>Présentation PowerPoint</vt:lpstr>
      <vt:lpstr>Présentation PowerPoint</vt:lpstr>
      <vt:lpstr>Atelier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Prescription 2.0 </dc:title>
  <dc:creator>Emilie Bourges</dc:creator>
  <cp:lastModifiedBy>Lori SAVIGNAC </cp:lastModifiedBy>
  <cp:revision>45</cp:revision>
  <dcterms:created xsi:type="dcterms:W3CDTF">2016-05-26T19:16:39Z</dcterms:created>
  <dcterms:modified xsi:type="dcterms:W3CDTF">2016-05-31T21:10:15Z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Présentation à l'écran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8</vt:i4>
  </property>
</Properties>
</file>