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70" r:id="rId9"/>
    <p:sldId id="262" r:id="rId10"/>
    <p:sldId id="263" r:id="rId11"/>
    <p:sldId id="264" r:id="rId12"/>
    <p:sldId id="267" r:id="rId13"/>
    <p:sldId id="268" r:id="rId14"/>
    <p:sldId id="266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246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B6E81-2B91-47DE-B311-AC05DE8CBCF7}" type="datetimeFigureOut">
              <a:rPr lang="fr-FR" smtClean="0"/>
              <a:t>28/05/2016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F835C-E748-42B2-99A0-0C1F50A31B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360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1F835C-E748-42B2-99A0-0C1F50A31B72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47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5ED-53E0-4018-81D1-7C4F17E958CE}" type="datetimeFigureOut">
              <a:rPr lang="fr-FR" smtClean="0"/>
              <a:t>28/05/2016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ECB7-FC1E-4910-8CF3-D36A495825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5109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5ED-53E0-4018-81D1-7C4F17E958CE}" type="datetimeFigureOut">
              <a:rPr lang="fr-FR" smtClean="0"/>
              <a:t>28/05/2016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ECB7-FC1E-4910-8CF3-D36A495825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292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5ED-53E0-4018-81D1-7C4F17E958CE}" type="datetimeFigureOut">
              <a:rPr lang="fr-FR" smtClean="0"/>
              <a:t>28/05/2016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ECB7-FC1E-4910-8CF3-D36A495825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423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5ED-53E0-4018-81D1-7C4F17E958CE}" type="datetimeFigureOut">
              <a:rPr lang="fr-FR" smtClean="0"/>
              <a:t>28/05/2016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ECB7-FC1E-4910-8CF3-D36A495825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15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5ED-53E0-4018-81D1-7C4F17E958CE}" type="datetimeFigureOut">
              <a:rPr lang="fr-FR" smtClean="0"/>
              <a:t>28/05/2016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ECB7-FC1E-4910-8CF3-D36A495825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2233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5ED-53E0-4018-81D1-7C4F17E958CE}" type="datetimeFigureOut">
              <a:rPr lang="fr-FR" smtClean="0"/>
              <a:t>28/05/2016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ECB7-FC1E-4910-8CF3-D36A495825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8092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5ED-53E0-4018-81D1-7C4F17E958CE}" type="datetimeFigureOut">
              <a:rPr lang="fr-FR" smtClean="0"/>
              <a:t>28/05/2016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ECB7-FC1E-4910-8CF3-D36A495825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535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5ED-53E0-4018-81D1-7C4F17E958CE}" type="datetimeFigureOut">
              <a:rPr lang="fr-FR" smtClean="0"/>
              <a:t>28/05/2016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ECB7-FC1E-4910-8CF3-D36A495825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8981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5ED-53E0-4018-81D1-7C4F17E958CE}" type="datetimeFigureOut">
              <a:rPr lang="fr-FR" smtClean="0"/>
              <a:t>28/05/2016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ECB7-FC1E-4910-8CF3-D36A495825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607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5ED-53E0-4018-81D1-7C4F17E958CE}" type="datetimeFigureOut">
              <a:rPr lang="fr-FR" smtClean="0"/>
              <a:t>28/05/2016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ECB7-FC1E-4910-8CF3-D36A495825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318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5ED-53E0-4018-81D1-7C4F17E958CE}" type="datetimeFigureOut">
              <a:rPr lang="fr-FR" smtClean="0"/>
              <a:t>28/05/2016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ECB7-FC1E-4910-8CF3-D36A495825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218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115ED-53E0-4018-81D1-7C4F17E958CE}" type="datetimeFigureOut">
              <a:rPr lang="fr-FR" smtClean="0"/>
              <a:t>28/05/2016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ECB7-FC1E-4910-8CF3-D36A495825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9808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957392"/>
          </a:xfrm>
          <a:solidFill>
            <a:srgbClr val="C00000"/>
          </a:solidFill>
        </p:spPr>
        <p:txBody>
          <a:bodyPr/>
          <a:lstStyle/>
          <a:p>
            <a:pPr algn="ctr"/>
            <a:endParaRPr lang="fr-FR" b="1" dirty="0" smtClean="0"/>
          </a:p>
          <a:p>
            <a:pPr algn="ctr"/>
            <a:r>
              <a:rPr lang="fr-FR" b="1" dirty="0" smtClean="0"/>
              <a:t>Fédération des Collèges des médecins enseignants de l’ Ile de France</a:t>
            </a:r>
            <a:endParaRPr lang="fr-FR" b="1" dirty="0"/>
          </a:p>
          <a:p>
            <a:pPr marL="0" indent="0" algn="ctr">
              <a:buNone/>
            </a:pPr>
            <a:r>
              <a:rPr lang="fr-FR" b="1" dirty="0"/>
              <a:t>Samedi 28 mai 2016 </a:t>
            </a:r>
            <a:endParaRPr lang="fr-FR" b="1" dirty="0" smtClean="0"/>
          </a:p>
          <a:p>
            <a:pPr algn="ctr"/>
            <a:endParaRPr lang="fr-FR" b="1" dirty="0"/>
          </a:p>
          <a:p>
            <a:pPr marL="0" indent="0" algn="ctr">
              <a:buNone/>
            </a:pPr>
            <a:r>
              <a:rPr lang="fr-FR" b="1" dirty="0"/>
              <a:t>27ème Journée de Médecine </a:t>
            </a:r>
            <a:r>
              <a:rPr lang="fr-FR" b="1" dirty="0" smtClean="0"/>
              <a:t>Générale</a:t>
            </a:r>
          </a:p>
          <a:p>
            <a:pPr marL="0" indent="0" algn="ctr">
              <a:buNone/>
            </a:pPr>
            <a:r>
              <a:rPr lang="fr-FR" b="1" dirty="0" smtClean="0"/>
              <a:t> </a:t>
            </a:r>
            <a:r>
              <a:rPr lang="fr-FR" b="1" dirty="0"/>
              <a:t>d’Île-de-France </a:t>
            </a:r>
          </a:p>
          <a:p>
            <a:pPr marL="0" indent="0" algn="ctr">
              <a:buNone/>
            </a:pPr>
            <a:r>
              <a:rPr lang="fr-FR" b="1" dirty="0"/>
              <a:t>« Prescrire aujourd’hui »</a:t>
            </a:r>
          </a:p>
          <a:p>
            <a:pPr marL="0" indent="0" algn="ctr">
              <a:buNone/>
            </a:pPr>
            <a:endParaRPr lang="fr-FR" b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026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fr-FR" b="1" smtClean="0"/>
              <a:t/>
            </a:r>
            <a:br>
              <a:rPr lang="fr-FR" b="1" smtClean="0"/>
            </a:br>
            <a:r>
              <a:rPr lang="fr-FR" b="1" smtClean="0"/>
              <a:t>Comment </a:t>
            </a:r>
            <a:r>
              <a:rPr lang="fr-FR" b="1" dirty="0" smtClean="0"/>
              <a:t>convaincre </a:t>
            </a:r>
            <a:br>
              <a:rPr lang="fr-FR" b="1" dirty="0" smtClean="0"/>
            </a:br>
            <a:r>
              <a:rPr lang="fr-FR" b="1" dirty="0" smtClean="0"/>
              <a:t>un « </a:t>
            </a:r>
            <a:r>
              <a:rPr lang="fr-FR" b="1" dirty="0" err="1" smtClean="0"/>
              <a:t>vaccinoseptique</a:t>
            </a:r>
            <a:r>
              <a:rPr lang="fr-FR" b="1" dirty="0" smtClean="0"/>
              <a:t> »?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b="1" dirty="0" smtClean="0">
                <a:solidFill>
                  <a:srgbClr val="FF0000"/>
                </a:solidFill>
              </a:rPr>
              <a:t>ou l’art de la vulgarisation</a:t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fr-FR" sz="1800" b="1" dirty="0" smtClean="0">
                <a:solidFill>
                  <a:srgbClr val="FF0000"/>
                </a:solidFill>
              </a:rPr>
              <a:t>Dr Claude Valentin</a:t>
            </a:r>
            <a:endParaRPr lang="fr-FR" sz="18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1269" name="Image 25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53359"/>
            <a:ext cx="1781175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16383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8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marL="1169988" indent="-539750" algn="l">
              <a:buFont typeface="Wingdings" panose="05000000000000000000" pitchFamily="2" charset="2"/>
              <a:buChar char="ü"/>
            </a:pPr>
            <a:r>
              <a:rPr lang="fr-FR" sz="2800" b="1" dirty="0" smtClean="0">
                <a:solidFill>
                  <a:srgbClr val="FF0000"/>
                </a:solidFill>
              </a:rPr>
              <a:t/>
            </a:r>
            <a:br>
              <a:rPr lang="fr-FR" sz="2800" b="1" dirty="0" smtClean="0">
                <a:solidFill>
                  <a:srgbClr val="FF0000"/>
                </a:solidFill>
              </a:rPr>
            </a:br>
            <a:r>
              <a:rPr lang="fr-FR" sz="2800" b="1" dirty="0">
                <a:solidFill>
                  <a:srgbClr val="FF0000"/>
                </a:solidFill>
              </a:rPr>
              <a:t/>
            </a:r>
            <a:br>
              <a:rPr lang="fr-FR" sz="2800" b="1" dirty="0">
                <a:solidFill>
                  <a:srgbClr val="FF0000"/>
                </a:solidFill>
              </a:rPr>
            </a:br>
            <a:r>
              <a:rPr lang="fr-FR" sz="2800" b="1" dirty="0" smtClean="0">
                <a:solidFill>
                  <a:srgbClr val="FF0000"/>
                </a:solidFill>
              </a:rPr>
              <a:t>La vulgarisation 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 smtClean="0"/>
              <a:t> l’accès au savoir scientifique à un large public</a:t>
            </a:r>
            <a:br>
              <a:rPr lang="fr-FR" sz="2800" dirty="0" smtClean="0"/>
            </a:br>
            <a:r>
              <a:rPr lang="fr-FR" sz="2800" dirty="0" smtClean="0"/>
              <a:t> valeurs éthiques: la générosité et la probité. </a:t>
            </a:r>
            <a:br>
              <a:rPr lang="fr-FR" sz="2800" dirty="0" smtClean="0"/>
            </a:b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b="1" dirty="0" smtClean="0">
                <a:solidFill>
                  <a:srgbClr val="FF0000"/>
                </a:solidFill>
              </a:rPr>
              <a:t>Critiques: 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 smtClean="0"/>
              <a:t>- la diffusion de savoirs plus ou moins formalisés, </a:t>
            </a:r>
            <a:br>
              <a:rPr lang="fr-FR" sz="2800" dirty="0" smtClean="0"/>
            </a:br>
            <a:r>
              <a:rPr lang="fr-FR" sz="2800" dirty="0" smtClean="0"/>
              <a:t>- un vocabulaire sensationnaliste, </a:t>
            </a:r>
            <a:br>
              <a:rPr lang="fr-FR" sz="2800" dirty="0" smtClean="0"/>
            </a:br>
            <a:r>
              <a:rPr lang="fr-FR" sz="2800" dirty="0" smtClean="0"/>
              <a:t>- la perpétuation d’un pouvoir des « </a:t>
            </a:r>
            <a:r>
              <a:rPr lang="fr-FR" sz="2800" dirty="0" err="1" smtClean="0"/>
              <a:t>sachants</a:t>
            </a:r>
            <a:r>
              <a:rPr lang="fr-FR" sz="2800" dirty="0" smtClean="0"/>
              <a:t> » sur les « non </a:t>
            </a:r>
            <a:r>
              <a:rPr lang="fr-FR" sz="2800" dirty="0" err="1" smtClean="0"/>
              <a:t>sachants</a:t>
            </a:r>
            <a:r>
              <a:rPr lang="fr-FR" sz="2800" dirty="0" smtClean="0"/>
              <a:t> »</a:t>
            </a:r>
            <a:endParaRPr lang="fr-FR" sz="2800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3079" name="Image 5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8600"/>
            <a:ext cx="3456384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22479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99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txBody>
          <a:bodyPr/>
          <a:lstStyle/>
          <a:p>
            <a:r>
              <a:rPr lang="fr-FR" b="1" dirty="0" smtClean="0">
                <a:solidFill>
                  <a:schemeClr val="bg1"/>
                </a:solidFill>
              </a:rPr>
              <a:t>La vulgarisation</a:t>
            </a:r>
            <a:r>
              <a:rPr lang="fr-FR" dirty="0" smtClean="0">
                <a:solidFill>
                  <a:schemeClr val="bg1"/>
                </a:solidFill>
              </a:rPr>
              <a:t/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/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L’étymologie </a:t>
            </a:r>
          </a:p>
          <a:p>
            <a:endParaRPr lang="fr-FR" dirty="0" smtClean="0">
              <a:solidFill>
                <a:schemeClr val="bg1"/>
              </a:solidFill>
            </a:endParaRPr>
          </a:p>
          <a:p>
            <a:pPr lvl="1"/>
            <a:endParaRPr lang="fr-FR" sz="3200" dirty="0" smtClean="0"/>
          </a:p>
          <a:p>
            <a:pPr lvl="1"/>
            <a:r>
              <a:rPr lang="fr-FR" sz="3200" dirty="0" smtClean="0"/>
              <a:t>sous le signe de l’ambiguïté. </a:t>
            </a:r>
          </a:p>
          <a:p>
            <a:pPr lvl="1"/>
            <a:r>
              <a:rPr lang="fr-FR" sz="3200" dirty="0" smtClean="0"/>
              <a:t> du latin </a:t>
            </a:r>
            <a:r>
              <a:rPr lang="fr-FR" sz="3200" i="1" dirty="0" err="1" smtClean="0"/>
              <a:t>vulgaris</a:t>
            </a:r>
            <a:r>
              <a:rPr lang="fr-FR" sz="3200" dirty="0" smtClean="0"/>
              <a:t>, « la foule, l’ordinaire, le général, le commun des hommes »</a:t>
            </a:r>
          </a:p>
          <a:p>
            <a:pPr lvl="1"/>
            <a:r>
              <a:rPr lang="fr-FR" sz="3200" dirty="0" smtClean="0"/>
              <a:t>à partir du XVI</a:t>
            </a:r>
            <a:r>
              <a:rPr lang="fr-FR" sz="3200" baseline="30000" dirty="0" smtClean="0"/>
              <a:t>e</a:t>
            </a:r>
            <a:r>
              <a:rPr lang="fr-FR" sz="3200" dirty="0" smtClean="0"/>
              <a:t> siècle : un sens péjoratif (1552).</a:t>
            </a:r>
          </a:p>
          <a:p>
            <a:pPr lvl="1"/>
            <a:r>
              <a:rPr lang="fr-FR" sz="3200" dirty="0" smtClean="0"/>
              <a:t>au XX</a:t>
            </a:r>
            <a:r>
              <a:rPr lang="fr-FR" sz="3200" baseline="30000" dirty="0"/>
              <a:t>e</a:t>
            </a:r>
            <a:r>
              <a:rPr lang="fr-FR" sz="3200" dirty="0" smtClean="0"/>
              <a:t> siècle la vulgarisation : art authentique?</a:t>
            </a:r>
          </a:p>
          <a:p>
            <a:endParaRPr lang="fr-FR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83920"/>
            <a:ext cx="10580157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215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583449" cy="6974632"/>
          </a:xfrm>
          <a:solidFill>
            <a:srgbClr val="FFC000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</a:rPr>
              <a:t>Ministre </a:t>
            </a:r>
            <a:r>
              <a:rPr lang="fr-FR" b="1" dirty="0">
                <a:solidFill>
                  <a:srgbClr val="FF0000"/>
                </a:solidFill>
              </a:rPr>
              <a:t>de la </a:t>
            </a:r>
            <a:r>
              <a:rPr lang="fr-FR" b="1" dirty="0" smtClean="0">
                <a:solidFill>
                  <a:srgbClr val="FF0000"/>
                </a:solidFill>
              </a:rPr>
              <a:t>santé, </a:t>
            </a:r>
            <a:r>
              <a:rPr lang="fr-FR" b="1" dirty="0">
                <a:solidFill>
                  <a:srgbClr val="FF0000"/>
                </a:solidFill>
              </a:rPr>
              <a:t>le 12 janvier </a:t>
            </a:r>
            <a:r>
              <a:rPr lang="fr-FR" b="1" dirty="0" smtClean="0">
                <a:solidFill>
                  <a:srgbClr val="FF0000"/>
                </a:solidFill>
              </a:rPr>
              <a:t>2016</a:t>
            </a:r>
            <a:endParaRPr lang="fr-FR" b="1" dirty="0">
              <a:solidFill>
                <a:srgbClr val="FF0000"/>
              </a:solidFill>
            </a:endParaRPr>
          </a:p>
          <a:p>
            <a:r>
              <a:rPr lang="fr-FR" dirty="0" smtClean="0"/>
              <a:t>Débat national</a:t>
            </a:r>
          </a:p>
          <a:p>
            <a:pPr lvl="1"/>
            <a:r>
              <a:rPr lang="fr-FR" b="1" dirty="0" smtClean="0"/>
              <a:t>avril 2016: Recueil des avis internautes</a:t>
            </a:r>
          </a:p>
          <a:p>
            <a:pPr lvl="1"/>
            <a:r>
              <a:rPr lang="fr-FR" b="1" dirty="0"/>
              <a:t>m</a:t>
            </a:r>
            <a:r>
              <a:rPr lang="fr-FR" b="1" dirty="0" smtClean="0"/>
              <a:t>ai 2016: Trois jurys</a:t>
            </a:r>
          </a:p>
          <a:p>
            <a:pPr lvl="1"/>
            <a:r>
              <a:rPr lang="fr-FR" b="1" dirty="0"/>
              <a:t>d</a:t>
            </a:r>
            <a:r>
              <a:rPr lang="fr-FR" b="1" dirty="0" smtClean="0"/>
              <a:t>écembre 2016: Vaccins obligatoires ou facultatifs</a:t>
            </a:r>
          </a:p>
          <a:p>
            <a:endParaRPr lang="fr-FR" dirty="0"/>
          </a:p>
        </p:txBody>
      </p:sp>
      <p:pic>
        <p:nvPicPr>
          <p:cNvPr id="1027" name="Picture 3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003" y="3027453"/>
            <a:ext cx="5963512" cy="383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3679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68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fr-FR" b="1" dirty="0" smtClean="0">
                <a:solidFill>
                  <a:srgbClr val="FF0000"/>
                </a:solidFill>
              </a:rPr>
              <a:t>Ministre de la santé, le 12 janvier 2016</a:t>
            </a:r>
          </a:p>
          <a:p>
            <a:endParaRPr lang="fr-FR" b="1" dirty="0" smtClean="0"/>
          </a:p>
          <a:p>
            <a:endParaRPr lang="fr-FR" b="1" dirty="0"/>
          </a:p>
          <a:p>
            <a:r>
              <a:rPr lang="fr-FR" b="1" dirty="0" smtClean="0"/>
              <a:t>Carnet de vaccination électronique</a:t>
            </a:r>
            <a:endParaRPr lang="fr-FR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2682874"/>
            <a:ext cx="12010456" cy="3122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702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txBody>
          <a:bodyPr/>
          <a:lstStyle/>
          <a:p>
            <a:endParaRPr lang="fr-FR" b="1" dirty="0" smtClean="0">
              <a:solidFill>
                <a:schemeClr val="bg1"/>
              </a:solidFill>
            </a:endParaRPr>
          </a:p>
          <a:p>
            <a:r>
              <a:rPr lang="fr-FR" b="1" dirty="0" smtClean="0">
                <a:solidFill>
                  <a:schemeClr val="bg1"/>
                </a:solidFill>
              </a:rPr>
              <a:t>Gestion des pénuries de vaccins:</a:t>
            </a:r>
          </a:p>
          <a:p>
            <a:endParaRPr lang="fr-FR" b="1" dirty="0" smtClean="0">
              <a:solidFill>
                <a:schemeClr val="bg1"/>
              </a:solidFill>
            </a:endParaRPr>
          </a:p>
          <a:p>
            <a:r>
              <a:rPr lang="fr-FR" b="1" dirty="0" smtClean="0">
                <a:solidFill>
                  <a:schemeClr val="bg1"/>
                </a:solidFill>
              </a:rPr>
              <a:t>= Constituer des stocks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37256"/>
            <a:ext cx="5770563" cy="333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07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/>
          <a:lstStyle/>
          <a:p>
            <a:endParaRPr lang="fr-FR" dirty="0" smtClean="0"/>
          </a:p>
          <a:p>
            <a:endParaRPr lang="fr-FR" dirty="0"/>
          </a:p>
          <a:p>
            <a:r>
              <a:rPr lang="fr-FR" smtClean="0"/>
              <a:t>2010</a:t>
            </a:r>
            <a:r>
              <a:rPr lang="fr-FR" dirty="0" smtClean="0"/>
              <a:t>: Épidémie de rougeole 30 à 80 décès</a:t>
            </a:r>
          </a:p>
          <a:p>
            <a:r>
              <a:rPr lang="fr-FR" dirty="0" smtClean="0"/>
              <a:t>2004-2013: </a:t>
            </a:r>
            <a:r>
              <a:rPr lang="fr-FR" dirty="0"/>
              <a:t>Épidémie </a:t>
            </a:r>
            <a:r>
              <a:rPr lang="fr-FR" dirty="0" smtClean="0"/>
              <a:t>de rubéole 84 femmes enceintes</a:t>
            </a:r>
          </a:p>
          <a:p>
            <a:r>
              <a:rPr lang="fr-FR" dirty="0" smtClean="0"/>
              <a:t>2004-2015: Infection pulmonaire, surmortalité de 18 300 cas</a:t>
            </a:r>
          </a:p>
          <a:p>
            <a:r>
              <a:rPr lang="fr-FR" dirty="0" smtClean="0"/>
              <a:t>2015:  Hépatite B, 1300 morts par an</a:t>
            </a:r>
          </a:p>
          <a:p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2400" b="1" u="sng" dirty="0" smtClean="0">
                <a:solidFill>
                  <a:srgbClr val="FF0000"/>
                </a:solidFill>
              </a:rPr>
              <a:t>2015-2016: Le pourcentage des enfants vaccinés a diminué de 5%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073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/>
          <a:lstStyle/>
          <a:p>
            <a:pPr marL="0" indent="0">
              <a:buNone/>
            </a:pPr>
            <a:r>
              <a:rPr lang="fr-FR" b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rgbClr val="FF0000"/>
                </a:solidFill>
              </a:rPr>
              <a:t>Petite histoire ordinaire sur les vaccins</a:t>
            </a:r>
          </a:p>
          <a:p>
            <a:endParaRPr lang="fr-FR" dirty="0" smtClean="0"/>
          </a:p>
          <a:p>
            <a:pPr marL="1079500" indent="0">
              <a:buNone/>
            </a:pPr>
            <a:r>
              <a:rPr lang="fr-FR" b="1" dirty="0" smtClean="0">
                <a:solidFill>
                  <a:schemeClr val="tx1"/>
                </a:solidFill>
              </a:rPr>
              <a:t>Peu immunisants, </a:t>
            </a:r>
          </a:p>
          <a:p>
            <a:pPr marL="1079500" indent="0">
              <a:buNone/>
            </a:pPr>
            <a:r>
              <a:rPr lang="fr-FR" b="1" dirty="0" smtClean="0">
                <a:solidFill>
                  <a:schemeClr val="tx1"/>
                </a:solidFill>
              </a:rPr>
              <a:t>« mieux vaut avoir la maladie »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356992"/>
            <a:ext cx="7634711" cy="3366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28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/>
          <a:lstStyle/>
          <a:p>
            <a:endParaRPr lang="fr-FR" dirty="0" smtClean="0"/>
          </a:p>
          <a:p>
            <a:r>
              <a:rPr lang="fr-FR" b="1" dirty="0" smtClean="0">
                <a:solidFill>
                  <a:srgbClr val="FF0000"/>
                </a:solidFill>
              </a:rPr>
              <a:t>Petite histoire ordinaire sur les vaccins</a:t>
            </a:r>
          </a:p>
          <a:p>
            <a:pPr algn="l"/>
            <a:endParaRPr lang="fr-FR" dirty="0" smtClean="0"/>
          </a:p>
          <a:p>
            <a:pPr algn="l"/>
            <a:endParaRPr lang="fr-FR" dirty="0"/>
          </a:p>
          <a:p>
            <a:pPr algn="l"/>
            <a:endParaRPr lang="fr-FR" dirty="0" smtClean="0"/>
          </a:p>
          <a:p>
            <a:pPr algn="l"/>
            <a:endParaRPr lang="fr-FR" dirty="0"/>
          </a:p>
          <a:p>
            <a:pPr algn="l"/>
            <a:endParaRPr lang="fr-FR" b="1" dirty="0" smtClean="0">
              <a:solidFill>
                <a:schemeClr val="tx1"/>
              </a:solidFill>
            </a:endParaRPr>
          </a:p>
          <a:p>
            <a:pPr algn="l"/>
            <a:r>
              <a:rPr lang="fr-FR" b="1" dirty="0" smtClean="0">
                <a:solidFill>
                  <a:schemeClr val="tx1"/>
                </a:solidFill>
              </a:rPr>
              <a:t>Autisme, SEP, </a:t>
            </a:r>
            <a:r>
              <a:rPr lang="fr-FR" b="1" dirty="0" err="1" smtClean="0">
                <a:solidFill>
                  <a:schemeClr val="tx1"/>
                </a:solidFill>
              </a:rPr>
              <a:t>myofascite</a:t>
            </a:r>
            <a:r>
              <a:rPr lang="fr-FR" b="1" dirty="0" smtClean="0">
                <a:solidFill>
                  <a:schemeClr val="tx1"/>
                </a:solidFill>
              </a:rPr>
              <a:t>…</a:t>
            </a:r>
          </a:p>
          <a:p>
            <a:pPr algn="l"/>
            <a:endParaRPr lang="fr-FR" dirty="0" smtClean="0"/>
          </a:p>
          <a:p>
            <a:pPr algn="l"/>
            <a:endParaRPr lang="fr-FR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65512"/>
            <a:ext cx="7440212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38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/>
          <a:lstStyle/>
          <a:p>
            <a:endParaRPr lang="fr-FR" dirty="0" smtClean="0"/>
          </a:p>
          <a:p>
            <a:pPr marL="0" indent="0">
              <a:buNone/>
            </a:pPr>
            <a:r>
              <a:rPr lang="fr-FR" b="1" dirty="0" smtClean="0">
                <a:solidFill>
                  <a:srgbClr val="FF0000"/>
                </a:solidFill>
              </a:rPr>
              <a:t>Petite histoire ordinaire sur les vaccins</a:t>
            </a:r>
          </a:p>
          <a:p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 </a:t>
            </a:r>
            <a:r>
              <a:rPr lang="fr-FR" dirty="0" err="1" smtClean="0"/>
              <a:t>Lobbing</a:t>
            </a:r>
            <a:r>
              <a:rPr lang="fr-FR" dirty="0" smtClean="0"/>
              <a:t> pharmaceutique</a:t>
            </a:r>
          </a:p>
          <a:p>
            <a:endParaRPr lang="fr-FR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97624"/>
            <a:ext cx="6624736" cy="3779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564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-8623"/>
            <a:ext cx="9144000" cy="6858000"/>
          </a:xfrm>
          <a:solidFill>
            <a:srgbClr val="FFFF00"/>
          </a:solidFill>
        </p:spPr>
        <p:txBody>
          <a:bodyPr/>
          <a:lstStyle/>
          <a:p>
            <a:endParaRPr lang="fr-FR" dirty="0" smtClean="0"/>
          </a:p>
          <a:p>
            <a:pPr marL="0" indent="0">
              <a:buNone/>
            </a:pPr>
            <a:r>
              <a:rPr lang="fr-FR" b="1" dirty="0" smtClean="0">
                <a:solidFill>
                  <a:srgbClr val="FF0000"/>
                </a:solidFill>
              </a:rPr>
              <a:t>Petite histoire ordinaire sur les vaccins</a:t>
            </a:r>
          </a:p>
          <a:p>
            <a:endParaRPr lang="fr-FR" b="1" dirty="0" smtClean="0"/>
          </a:p>
          <a:p>
            <a:endParaRPr lang="fr-FR" b="1" dirty="0"/>
          </a:p>
          <a:p>
            <a:pPr marL="0" indent="0">
              <a:buNone/>
            </a:pPr>
            <a:r>
              <a:rPr lang="fr-FR" b="1" dirty="0" smtClean="0"/>
              <a:t>   Des médecins peu convaincus,</a:t>
            </a:r>
          </a:p>
          <a:p>
            <a:pPr marL="0" indent="0">
              <a:buNone/>
            </a:pPr>
            <a:r>
              <a:rPr lang="fr-FR" b="1" dirty="0"/>
              <a:t> </a:t>
            </a:r>
            <a:r>
              <a:rPr lang="fr-FR" b="1" dirty="0" smtClean="0"/>
              <a:t>                            peu convaincants</a:t>
            </a:r>
            <a:endParaRPr lang="fr-FR" b="1" dirty="0" smtClean="0">
              <a:solidFill>
                <a:schemeClr val="tx1"/>
              </a:solidFill>
            </a:endParaRPr>
          </a:p>
          <a:p>
            <a:endParaRPr lang="fr-F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05064"/>
            <a:ext cx="10721528" cy="3181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9" name="Image 1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05064"/>
            <a:ext cx="388843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6191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5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r>
              <a:rPr lang="fr-FR" b="1" dirty="0" smtClean="0"/>
              <a:t>Convaincre </a:t>
            </a:r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r>
              <a:rPr lang="fr-FR" b="1" dirty="0" smtClean="0"/>
              <a:t>ou </a:t>
            </a:r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r>
              <a:rPr lang="fr-FR" b="1" dirty="0" smtClean="0"/>
              <a:t>                          </a:t>
            </a:r>
          </a:p>
          <a:p>
            <a:pPr marL="0" indent="0" algn="ctr">
              <a:buNone/>
            </a:pPr>
            <a:r>
              <a:rPr lang="fr-FR" b="1" dirty="0"/>
              <a:t> </a:t>
            </a:r>
            <a:r>
              <a:rPr lang="fr-FR" b="1" dirty="0" smtClean="0"/>
              <a:t>                          informer ?</a:t>
            </a:r>
            <a:endParaRPr lang="fr-FR" b="1" dirty="0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48" name="Image 21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3563888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0" y="3124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0" y="18859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152400" y="20383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7" name="Picture 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766" y="3124201"/>
            <a:ext cx="8029170" cy="3329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15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2D050"/>
          </a:solidFill>
        </p:spPr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pPr marL="0" indent="0" algn="ctr">
              <a:buNone/>
            </a:pPr>
            <a:r>
              <a:rPr lang="fr-FR" sz="4800" b="1" dirty="0" smtClean="0"/>
              <a:t>« MANDATORIA »</a:t>
            </a:r>
          </a:p>
          <a:p>
            <a:pPr marL="0" indent="0" algn="ctr">
              <a:buNone/>
            </a:pPr>
            <a:r>
              <a:rPr lang="fr-FR" sz="48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7698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185</Words>
  <Application>Microsoft Office PowerPoint</Application>
  <PresentationFormat>Affichage à l'écran (4:3)</PresentationFormat>
  <Paragraphs>78</Paragraphs>
  <Slides>14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Présentation PowerPoint</vt:lpstr>
      <vt:lpstr> Comment convaincre  un « vaccinoseptique »?   ou l’art de la vulgarisation  Dr Claude Valentin</vt:lpstr>
      <vt:lpstr>  La vulgarisation    l’accès au savoir scientifique à un large public  valeurs éthiques: la générosité et la probité.   Critiques:  - la diffusion de savoirs plus ou moins formalisés,  - un vocabulaire sensationnaliste,  - la perpétuation d’un pouvoir des « sachants » sur les « non sachants »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 convaincre un vaccino septique,   ou l’art de la vulgarisation</dc:title>
  <dc:creator>Claude</dc:creator>
  <cp:lastModifiedBy>Enseignant</cp:lastModifiedBy>
  <cp:revision>23</cp:revision>
  <dcterms:created xsi:type="dcterms:W3CDTF">2016-05-26T11:58:23Z</dcterms:created>
  <dcterms:modified xsi:type="dcterms:W3CDTF">2016-05-28T13:03:45Z</dcterms:modified>
</cp:coreProperties>
</file>