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61" r:id="rId2"/>
    <p:sldId id="258" r:id="rId3"/>
    <p:sldId id="256" r:id="rId4"/>
    <p:sldId id="257" r:id="rId5"/>
    <p:sldId id="259" r:id="rId6"/>
    <p:sldId id="260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irmarche Dominique" initials="TD" lastIdx="0" clrIdx="0">
    <p:extLst>
      <p:ext uri="{19B8F6BF-5375-455C-9EA6-DF929625EA0E}">
        <p15:presenceInfo xmlns:p15="http://schemas.microsoft.com/office/powerpoint/2012/main" userId="c8be7a8bf4d4ae4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79" autoAdjust="0"/>
    <p:restoredTop sz="94270" autoAdjust="0"/>
  </p:normalViewPr>
  <p:slideViewPr>
    <p:cSldViewPr snapToGrid="0">
      <p:cViewPr varScale="1">
        <p:scale>
          <a:sx n="54" d="100"/>
          <a:sy n="54" d="100"/>
        </p:scale>
        <p:origin x="78" y="3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113016-DAAE-47E1-AA3B-6301AE149BF9}" type="datetimeFigureOut">
              <a:rPr lang="fr-FR" smtClean="0"/>
              <a:t>26/05/2016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D80918-B2D2-4251-BDAC-89E08545330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96866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D80918-B2D2-4251-BDAC-89E085453305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36419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D1A46-C1F7-4FFC-BA43-15A2BB1DB390}" type="datetimeFigureOut">
              <a:rPr lang="fr-FR" smtClean="0"/>
              <a:t>26/05/2016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9433B-2038-486A-A57B-3413FAB692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40346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D1A46-C1F7-4FFC-BA43-15A2BB1DB390}" type="datetimeFigureOut">
              <a:rPr lang="fr-FR" smtClean="0"/>
              <a:t>26/05/2016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9433B-2038-486A-A57B-3413FAB692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88253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D1A46-C1F7-4FFC-BA43-15A2BB1DB390}" type="datetimeFigureOut">
              <a:rPr lang="fr-FR" smtClean="0"/>
              <a:t>26/05/2016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9433B-2038-486A-A57B-3413FAB692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11359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D1A46-C1F7-4FFC-BA43-15A2BB1DB390}" type="datetimeFigureOut">
              <a:rPr lang="fr-FR" smtClean="0"/>
              <a:t>26/05/2016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9433B-2038-486A-A57B-3413FAB692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47861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D1A46-C1F7-4FFC-BA43-15A2BB1DB390}" type="datetimeFigureOut">
              <a:rPr lang="fr-FR" smtClean="0"/>
              <a:t>26/05/2016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9433B-2038-486A-A57B-3413FAB692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9237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D1A46-C1F7-4FFC-BA43-15A2BB1DB390}" type="datetimeFigureOut">
              <a:rPr lang="fr-FR" smtClean="0"/>
              <a:t>26/05/2016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9433B-2038-486A-A57B-3413FAB692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60027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D1A46-C1F7-4FFC-BA43-15A2BB1DB390}" type="datetimeFigureOut">
              <a:rPr lang="fr-FR" smtClean="0"/>
              <a:t>26/05/2016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9433B-2038-486A-A57B-3413FAB692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68340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D1A46-C1F7-4FFC-BA43-15A2BB1DB390}" type="datetimeFigureOut">
              <a:rPr lang="fr-FR" smtClean="0"/>
              <a:t>26/05/2016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9433B-2038-486A-A57B-3413FAB692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7443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D1A46-C1F7-4FFC-BA43-15A2BB1DB390}" type="datetimeFigureOut">
              <a:rPr lang="fr-FR" smtClean="0"/>
              <a:t>26/05/2016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9433B-2038-486A-A57B-3413FAB692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630955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D1A46-C1F7-4FFC-BA43-15A2BB1DB390}" type="datetimeFigureOut">
              <a:rPr lang="fr-FR" smtClean="0"/>
              <a:t>26/05/2016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9433B-2038-486A-A57B-3413FAB692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51956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D1A46-C1F7-4FFC-BA43-15A2BB1DB390}" type="datetimeFigureOut">
              <a:rPr lang="fr-FR" smtClean="0"/>
              <a:t>26/05/2016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9433B-2038-486A-A57B-3413FAB692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04188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6D1A46-C1F7-4FFC-BA43-15A2BB1DB390}" type="datetimeFigureOut">
              <a:rPr lang="fr-FR" smtClean="0"/>
              <a:t>26/05/2016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39433B-2038-486A-A57B-3413FAB692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77649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2402541" y="2779059"/>
            <a:ext cx="812324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dirty="0" smtClean="0"/>
              <a:t>INFILTRATION DU GENOU</a:t>
            </a:r>
            <a:endParaRPr lang="fr-FR" sz="6000" dirty="0"/>
          </a:p>
        </p:txBody>
      </p:sp>
    </p:spTree>
    <p:extLst>
      <p:ext uri="{BB962C8B-B14F-4D97-AF65-F5344CB8AC3E}">
        <p14:creationId xmlns:p14="http://schemas.microsoft.com/office/powerpoint/2010/main" val="1889785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66700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99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Hydarthrose du genou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 smtClean="0"/>
              <a:t>Signe du flot</a:t>
            </a:r>
          </a:p>
          <a:p>
            <a:r>
              <a:rPr lang="fr-FR" dirty="0" smtClean="0"/>
              <a:t>Choc rotulien</a:t>
            </a:r>
          </a:p>
          <a:p>
            <a:r>
              <a:rPr lang="fr-FR" dirty="0" smtClean="0"/>
              <a:t>Perte des reliefs musculaires</a:t>
            </a:r>
          </a:p>
          <a:p>
            <a:r>
              <a:rPr lang="fr-FR" dirty="0" smtClean="0"/>
              <a:t>Lors de la subluxation de la rotule perte de la concavité sous-rotulienne externe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5342965" y="2079812"/>
            <a:ext cx="11272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 smtClean="0"/>
              <a:t>RAPPEL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3526432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537882" y="842682"/>
            <a:ext cx="10389126" cy="34778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400" dirty="0" smtClean="0"/>
              <a:t>Ponction-évacuatrice avec ou pas infiltration</a:t>
            </a:r>
          </a:p>
          <a:p>
            <a:r>
              <a:rPr lang="fr-FR" sz="4400" dirty="0" smtClean="0"/>
              <a:t>Dans quels cas ?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fr-FR" sz="4400" dirty="0" smtClean="0"/>
              <a:t>Chondrocalcinose documentée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fr-FR" sz="4400" dirty="0" smtClean="0"/>
              <a:t>Gonarthrose documentée</a:t>
            </a:r>
          </a:p>
          <a:p>
            <a:r>
              <a:rPr lang="fr-FR" sz="4400" dirty="0" smtClean="0"/>
              <a:t>Si </a:t>
            </a:r>
            <a:r>
              <a:rPr lang="fr-FR" sz="4400" dirty="0" err="1" smtClean="0"/>
              <a:t>suspiçion</a:t>
            </a:r>
            <a:r>
              <a:rPr lang="fr-FR" sz="4400" dirty="0" smtClean="0"/>
              <a:t> d’arthrite septique : hôpital</a:t>
            </a:r>
            <a:endParaRPr lang="fr-FR" sz="4400" dirty="0"/>
          </a:p>
        </p:txBody>
      </p:sp>
    </p:spTree>
    <p:extLst>
      <p:ext uri="{BB962C8B-B14F-4D97-AF65-F5344CB8AC3E}">
        <p14:creationId xmlns:p14="http://schemas.microsoft.com/office/powerpoint/2010/main" val="3459939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075765" y="1004048"/>
            <a:ext cx="932329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6"/>
            <a:r>
              <a:rPr lang="fr-FR" sz="3600" dirty="0" smtClean="0"/>
              <a:t>Epanchement présent :  </a:t>
            </a:r>
          </a:p>
          <a:p>
            <a:endParaRPr lang="fr-FR" sz="2400" dirty="0" smtClean="0"/>
          </a:p>
          <a:p>
            <a:endParaRPr lang="fr-FR" sz="2400" dirty="0" smtClean="0"/>
          </a:p>
          <a:p>
            <a:r>
              <a:rPr lang="fr-FR" sz="2400" dirty="0" smtClean="0"/>
              <a:t>Voie supra-patellaire externe:  1 cm au dessus et 1 cm en dessous</a:t>
            </a:r>
          </a:p>
          <a:p>
            <a:endParaRPr lang="fr-FR" sz="2400" dirty="0"/>
          </a:p>
          <a:p>
            <a:r>
              <a:rPr lang="fr-FR" sz="2400" dirty="0" smtClean="0"/>
              <a:t>Chez patient mince, cavité articulaire à 1 cm sous la peau. Ne pas trop enfoncer l’aiguille. </a:t>
            </a:r>
            <a:endParaRPr lang="fr-FR" sz="2400" dirty="0"/>
          </a:p>
        </p:txBody>
      </p:sp>
      <p:sp>
        <p:nvSpPr>
          <p:cNvPr id="3" name="ZoneTexte 2"/>
          <p:cNvSpPr txBox="1"/>
          <p:nvPr/>
        </p:nvSpPr>
        <p:spPr>
          <a:xfrm>
            <a:off x="1075765" y="3921023"/>
            <a:ext cx="7671908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6"/>
            <a:r>
              <a:rPr lang="fr-FR" sz="3200" dirty="0" smtClean="0"/>
              <a:t>Epanchement absent:</a:t>
            </a:r>
          </a:p>
          <a:p>
            <a:endParaRPr lang="fr-FR" sz="3200" dirty="0"/>
          </a:p>
          <a:p>
            <a:r>
              <a:rPr lang="fr-FR" sz="2400" dirty="0" smtClean="0"/>
              <a:t>Voie sous-patellaire externe: 1 cm en aval et 1 cm en dehors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4149940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-251188" y="502024"/>
            <a:ext cx="12346970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38163" algn="just"/>
            <a:r>
              <a:rPr lang="fr-FR" sz="3200" dirty="0" smtClean="0"/>
              <a:t>Est il intéressant de faire analyser le produit de ponction</a:t>
            </a:r>
          </a:p>
          <a:p>
            <a:pPr marL="538163" algn="just"/>
            <a:r>
              <a:rPr lang="fr-FR" sz="3200" dirty="0" smtClean="0"/>
              <a:t> en ville  ?</a:t>
            </a:r>
          </a:p>
          <a:p>
            <a:pPr marL="538163" algn="just"/>
            <a:endParaRPr lang="fr-FR" sz="3200" dirty="0"/>
          </a:p>
          <a:p>
            <a:pPr marL="538163" algn="just"/>
            <a:r>
              <a:rPr lang="fr-FR" sz="3200" dirty="0" smtClean="0"/>
              <a:t>Intérêt faible: confirmation d’un diagnostic  déjà  posé.  Examen pris </a:t>
            </a:r>
          </a:p>
          <a:p>
            <a:pPr marL="538163" algn="just"/>
            <a:r>
              <a:rPr lang="fr-FR" sz="3200" dirty="0" smtClean="0"/>
              <a:t>En charge par les caisses maladie. Coût: B 200: 54 E + 6.</a:t>
            </a:r>
          </a:p>
          <a:p>
            <a:pPr marL="538163" algn="just"/>
            <a:endParaRPr lang="fr-FR" sz="3200" dirty="0"/>
          </a:p>
          <a:p>
            <a:pPr marL="538163" algn="just"/>
            <a:endParaRPr lang="fr-FR" sz="3200" dirty="0" smtClean="0"/>
          </a:p>
          <a:p>
            <a:pPr marL="538163" algn="just"/>
            <a:r>
              <a:rPr lang="fr-FR" sz="3200" dirty="0" smtClean="0"/>
              <a:t>Cotation de l’infiltration  NZLBOO1: 30,82 E</a:t>
            </a:r>
          </a:p>
          <a:p>
            <a:pPr marL="538163" algn="just"/>
            <a:r>
              <a:rPr lang="fr-FR" sz="3200" dirty="0" smtClean="0"/>
              <a:t>Cotation de l’évacuation d’un épanchement: NZJBOO1: 60,30 E</a:t>
            </a:r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val="2708218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627531" y="2330824"/>
            <a:ext cx="994958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5"/>
            <a:r>
              <a:rPr lang="fr-FR" sz="3600" dirty="0" smtClean="0"/>
              <a:t>INFILTRATIONS DU PIED</a:t>
            </a:r>
          </a:p>
          <a:p>
            <a:r>
              <a:rPr lang="fr-FR" sz="3600" dirty="0" smtClean="0"/>
              <a:t>Névrome de Morton et bursite </a:t>
            </a:r>
            <a:r>
              <a:rPr lang="fr-FR" sz="3600" dirty="0" err="1" smtClean="0"/>
              <a:t>intermétatarsienne</a:t>
            </a:r>
            <a:endParaRPr lang="fr-FR" sz="3600" dirty="0"/>
          </a:p>
        </p:txBody>
      </p:sp>
    </p:spTree>
    <p:extLst>
      <p:ext uri="{BB962C8B-B14F-4D97-AF65-F5344CB8AC3E}">
        <p14:creationId xmlns:p14="http://schemas.microsoft.com/office/powerpoint/2010/main" val="1032357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7080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1828800" y="1129554"/>
            <a:ext cx="6873267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/>
              <a:t>Localisation : entre les deux têtes métatarsiennes </a:t>
            </a:r>
          </a:p>
          <a:p>
            <a:endParaRPr lang="fr-FR" sz="2800" dirty="0"/>
          </a:p>
          <a:p>
            <a:r>
              <a:rPr lang="fr-FR" sz="2800" dirty="0" smtClean="0"/>
              <a:t>Aiguille orange longue </a:t>
            </a:r>
          </a:p>
          <a:p>
            <a:endParaRPr lang="fr-FR" sz="2800" dirty="0"/>
          </a:p>
          <a:p>
            <a:r>
              <a:rPr lang="fr-FR" sz="2800" dirty="0" smtClean="0"/>
              <a:t>Dose 0,5 ml à 1 ml</a:t>
            </a:r>
          </a:p>
          <a:p>
            <a:endParaRPr lang="fr-FR" sz="2800" dirty="0"/>
          </a:p>
          <a:p>
            <a:r>
              <a:rPr lang="fr-FR" sz="2800" dirty="0" smtClean="0"/>
              <a:t>Voie dorsale</a:t>
            </a:r>
          </a:p>
          <a:p>
            <a:endParaRPr lang="fr-FR" sz="2800" dirty="0"/>
          </a:p>
          <a:p>
            <a:r>
              <a:rPr lang="fr-FR" sz="2800" dirty="0" smtClean="0"/>
              <a:t>Position :genou fléchi, pied à plat sur la table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1880745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537882" y="2277035"/>
            <a:ext cx="117040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fr-FR" sz="4000" dirty="0" err="1" smtClean="0"/>
              <a:t>Talalgie</a:t>
            </a:r>
            <a:r>
              <a:rPr lang="fr-FR" sz="4000" dirty="0" smtClean="0"/>
              <a:t> inférieure ou </a:t>
            </a:r>
            <a:r>
              <a:rPr lang="fr-FR" sz="4000" dirty="0" err="1" smtClean="0"/>
              <a:t>aponévrosite</a:t>
            </a:r>
            <a:r>
              <a:rPr lang="fr-FR" sz="4000" dirty="0" smtClean="0"/>
              <a:t> plantaire</a:t>
            </a:r>
            <a:endParaRPr lang="fr-FR" sz="4000" dirty="0"/>
          </a:p>
        </p:txBody>
      </p:sp>
    </p:spTree>
    <p:extLst>
      <p:ext uri="{BB962C8B-B14F-4D97-AF65-F5344CB8AC3E}">
        <p14:creationId xmlns:p14="http://schemas.microsoft.com/office/powerpoint/2010/main" val="2869265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66700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219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0" y="456247"/>
            <a:ext cx="11940988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800" dirty="0" smtClean="0"/>
              <a:t>Repérer par une palpation profonde au doigt  la zone douloureuse exquise de la voute plantaire. </a:t>
            </a:r>
          </a:p>
          <a:p>
            <a:pPr algn="just"/>
            <a:endParaRPr lang="fr-FR" sz="2800" dirty="0"/>
          </a:p>
          <a:p>
            <a:pPr algn="just"/>
            <a:r>
              <a:rPr lang="fr-FR" sz="2800" dirty="0" smtClean="0"/>
              <a:t>La marquer au stylo.</a:t>
            </a:r>
          </a:p>
          <a:p>
            <a:pPr algn="just"/>
            <a:endParaRPr lang="fr-FR" sz="2800" dirty="0"/>
          </a:p>
          <a:p>
            <a:pPr algn="just"/>
            <a:endParaRPr lang="fr-FR" sz="2800" dirty="0" smtClean="0"/>
          </a:p>
          <a:p>
            <a:pPr algn="just"/>
            <a:r>
              <a:rPr lang="fr-FR" sz="2800" dirty="0" smtClean="0"/>
              <a:t>Repérer le bord inférieur du calcanéum à la face interne du pied à la limite entre la peau du pied et la peau </a:t>
            </a:r>
            <a:r>
              <a:rPr lang="fr-FR" sz="2800" dirty="0" smtClean="0"/>
              <a:t>cornée de </a:t>
            </a:r>
            <a:r>
              <a:rPr lang="fr-FR" sz="2800" dirty="0" smtClean="0"/>
              <a:t>la voûte plantaire.</a:t>
            </a:r>
          </a:p>
          <a:p>
            <a:pPr algn="just"/>
            <a:endParaRPr lang="fr-FR" sz="2800" dirty="0"/>
          </a:p>
          <a:p>
            <a:pPr algn="just"/>
            <a:r>
              <a:rPr lang="fr-FR" sz="2800" dirty="0" smtClean="0"/>
              <a:t>Aiguille verte ou orange . 1 ml introduite verticalement jusqu’au contact de la zone douloureuse </a:t>
            </a:r>
            <a:r>
              <a:rPr lang="fr-FR" sz="2800" smtClean="0"/>
              <a:t>exquise </a:t>
            </a:r>
            <a:r>
              <a:rPr lang="fr-FR" sz="2800" smtClean="0"/>
              <a:t>inférieure.  </a:t>
            </a:r>
            <a:endParaRPr lang="fr-FR" sz="2800" dirty="0" smtClean="0"/>
          </a:p>
          <a:p>
            <a:pPr algn="just"/>
            <a:endParaRPr lang="fr-FR" sz="2800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46050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</TotalTime>
  <Words>270</Words>
  <Application>Microsoft Office PowerPoint</Application>
  <PresentationFormat>Grand écran</PresentationFormat>
  <Paragraphs>51</Paragraphs>
  <Slides>12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Hydarthrose du genou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Hydarthrose du genou</dc:title>
  <dc:creator>Tirmarche Dominique</dc:creator>
  <cp:lastModifiedBy>Tirmarche Dominique</cp:lastModifiedBy>
  <cp:revision>21</cp:revision>
  <dcterms:created xsi:type="dcterms:W3CDTF">2016-05-19T09:12:25Z</dcterms:created>
  <dcterms:modified xsi:type="dcterms:W3CDTF">2016-05-26T11:56:51Z</dcterms:modified>
</cp:coreProperties>
</file>