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1" r:id="rId10"/>
    <p:sldId id="266" r:id="rId11"/>
    <p:sldId id="262" r:id="rId1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9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7D656-63DA-2E4F-9C9D-43E3FDBD4AED}" type="datetimeFigureOut">
              <a:rPr lang="fr-FR" smtClean="0"/>
              <a:t>27/05/16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9930D-87F2-0340-A5D5-3CA544246F5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05490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13FFF1-C60C-7B42-B4C4-C3827E16E4B9}" type="datetimeFigureOut">
              <a:rPr lang="fr-FR" smtClean="0"/>
              <a:t>27/05/16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90274-21F7-7249-92E1-08D7E4D824C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08096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90274-21F7-7249-92E1-08D7E4D824C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3291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CC9355-4C0D-3448-93F6-6E45640D8C69}" type="datetime1">
              <a:rPr lang="fr-FR" smtClean="0"/>
              <a:t>27/05/16</a:t>
            </a:fld>
            <a:endParaRPr lang="fr-FR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JMG2016 M.Richemond Paris Descartes</a:t>
            </a:r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C7016D-DCC3-8545-B86A-43C0AFD3721E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19E68B-DB12-FE4A-AC6B-D48C92F19F9D}" type="datetime1">
              <a:rPr lang="fr-FR" smtClean="0"/>
              <a:t>27/05/16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JMG2016 M.Richemond Paris Descartes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C7016D-DCC3-8545-B86A-43C0AFD3721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28A1420-1236-A449-9CA7-ABE03516C905}" type="datetime1">
              <a:rPr lang="fr-FR" smtClean="0"/>
              <a:t>27/05/16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JMG2016 M.Richemond Paris Descartes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C7016D-DCC3-8545-B86A-43C0AFD3721E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50E35D-8E87-2A43-BE22-5802A6C693CE}" type="datetime1">
              <a:rPr lang="fr-FR" smtClean="0"/>
              <a:t>27/05/16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JMG2016 M.Richemond Paris Descartes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C7016D-DCC3-8545-B86A-43C0AFD3721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3B222B-0EFE-3945-879A-E7CEF780B787}" type="datetime1">
              <a:rPr lang="fr-FR" smtClean="0"/>
              <a:t>27/05/16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JMG2016 M.Richemond Paris Descartes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C7016D-DCC3-8545-B86A-43C0AFD3721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E17A70-1954-7740-B59C-7AA1FB7BF370}" type="datetime1">
              <a:rPr lang="fr-FR" smtClean="0"/>
              <a:t>27/05/16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JMG2016 M.Richemond Paris Descartes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C7016D-DCC3-8545-B86A-43C0AFD3721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E873EF-9CAA-DE40-A8A9-E960293788D3}" type="datetime1">
              <a:rPr lang="fr-FR" smtClean="0"/>
              <a:t>27/05/16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JMG2016 M.Richemond Paris Descartes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C7016D-DCC3-8545-B86A-43C0AFD3721E}" type="slidenum">
              <a:rPr lang="fr-FR" smtClean="0"/>
              <a:t>‹#›</a:t>
            </a:fld>
            <a:endParaRPr lang="fr-F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2D1506-84FF-E140-8710-D412186CCA94}" type="datetime1">
              <a:rPr lang="fr-FR" smtClean="0"/>
              <a:t>27/05/16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JMG2016 M.Richemond Paris Descartes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C7016D-DCC3-8545-B86A-43C0AFD3721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AA3CF-02C8-3149-BE62-A1C2C2AFF9F2}" type="datetime1">
              <a:rPr lang="fr-FR" smtClean="0"/>
              <a:t>27/05/16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JMG2016 M.Richemond Paris Descartes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C7016D-DCC3-8545-B86A-43C0AFD3721E}" type="slidenum">
              <a:rPr lang="fr-FR" smtClean="0"/>
              <a:t>‹#›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 lang="en-US" dirty="0"/>
          </a:p>
        </p:txBody>
      </p:sp>
      <p:sp>
        <p:nvSpPr>
          <p:cNvPr id="9" name="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31FF8B-AFD9-7A4B-865B-621B09A08A55}" type="datetime1">
              <a:rPr lang="fr-FR" smtClean="0"/>
              <a:t>27/05/16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JMG2016 M.Richemond Paris Descartes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C7016D-DCC3-8545-B86A-43C0AFD3721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5738E3-5CF2-3942-9DDF-10100ECFB575}" type="datetime1">
              <a:rPr lang="fr-FR" smtClean="0"/>
              <a:t>27/05/16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JMG2016 M.Richemond Paris Descartes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C7016D-DCC3-8545-B86A-43C0AFD3721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3B6BBE4-931E-494A-B8D9-3924108989AB}" type="datetime1">
              <a:rPr lang="fr-FR" smtClean="0"/>
              <a:t>27/05/16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de-DE" smtClean="0"/>
              <a:t>JMG2016 M.Richemond Paris Descartes</a:t>
            </a:r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8C7016D-DCC3-8545-B86A-43C0AFD3721E}" type="slidenum">
              <a:rPr lang="fr-FR" smtClean="0"/>
              <a:t>‹#›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Dé-Prescription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Connaître les interactions médicamenteuses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JMG2016 M.Richemond Paris Descartes</a:t>
            </a:r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349375" y="423862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7523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Insuffisance rénale Fonctionnelle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17638"/>
            <a:ext cx="7498080" cy="4800600"/>
          </a:xfrm>
        </p:spPr>
        <p:txBody>
          <a:bodyPr/>
          <a:lstStyle/>
          <a:p>
            <a:r>
              <a:rPr lang="fr-FR" dirty="0" smtClean="0"/>
              <a:t>Par quel médicament est-elle favorisée?</a:t>
            </a:r>
          </a:p>
          <a:p>
            <a:pPr lvl="1"/>
            <a:r>
              <a:rPr lang="fr-FR" dirty="0" smtClean="0"/>
              <a:t>DIURETIQUES</a:t>
            </a:r>
            <a:br>
              <a:rPr lang="fr-FR" dirty="0" smtClean="0"/>
            </a:br>
            <a:r>
              <a:rPr lang="fr-FR" dirty="0" smtClean="0"/>
              <a:t>IEC</a:t>
            </a:r>
            <a:br>
              <a:rPr lang="fr-FR" dirty="0" smtClean="0"/>
            </a:br>
            <a:r>
              <a:rPr lang="fr-FR" dirty="0" smtClean="0"/>
              <a:t>AINS</a:t>
            </a:r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TOUS LES 3</a:t>
            </a:r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JMG2016 M.Richemond Paris Descartes</a:t>
            </a:r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-1016000" y="220662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-1555750" y="4889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2902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HYPONATREMIES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Parmi les médicaments suivant quels sont ceux qui favorisent l’hyponatrémie?</a:t>
            </a:r>
          </a:p>
          <a:p>
            <a:pPr lvl="1"/>
            <a:r>
              <a:rPr lang="fr-FR" sz="2400" dirty="0" smtClean="0"/>
              <a:t>IEC</a:t>
            </a:r>
          </a:p>
          <a:p>
            <a:pPr lvl="1"/>
            <a:r>
              <a:rPr lang="fr-FR" sz="2400" dirty="0" err="1" smtClean="0"/>
              <a:t>Amiodarone</a:t>
            </a:r>
            <a:endParaRPr lang="fr-FR" sz="2400" dirty="0" smtClean="0"/>
          </a:p>
          <a:p>
            <a:pPr lvl="1"/>
            <a:r>
              <a:rPr lang="fr-FR" sz="2400" dirty="0" smtClean="0"/>
              <a:t>AINS</a:t>
            </a:r>
          </a:p>
          <a:p>
            <a:pPr lvl="1"/>
            <a:r>
              <a:rPr lang="fr-FR" sz="2400" dirty="0" smtClean="0"/>
              <a:t>Sulfamides hypoglycémiants</a:t>
            </a:r>
          </a:p>
          <a:p>
            <a:pPr lvl="1"/>
            <a:r>
              <a:rPr lang="fr-FR" sz="2400" dirty="0" err="1" smtClean="0"/>
              <a:t>Corticoides</a:t>
            </a:r>
            <a:endParaRPr lang="fr-FR" sz="2400" dirty="0" smtClean="0"/>
          </a:p>
          <a:p>
            <a:pPr lvl="1"/>
            <a:r>
              <a:rPr lang="fr-FR" sz="2400" dirty="0" err="1" smtClean="0"/>
              <a:t>Tramadol</a:t>
            </a:r>
            <a:endParaRPr lang="fr-FR" sz="2400" dirty="0" smtClean="0"/>
          </a:p>
          <a:p>
            <a:pPr lvl="1"/>
            <a:r>
              <a:rPr lang="fr-FR" sz="2400" dirty="0" err="1" smtClean="0"/>
              <a:t>Risperdone</a:t>
            </a:r>
            <a:endParaRPr lang="fr-FR" sz="2400" dirty="0" smtClean="0"/>
          </a:p>
          <a:p>
            <a:pPr lvl="1"/>
            <a:r>
              <a:rPr lang="fr-FR" sz="2400" dirty="0" smtClean="0"/>
              <a:t>BZD</a:t>
            </a:r>
          </a:p>
          <a:p>
            <a:pPr lvl="1"/>
            <a:r>
              <a:rPr lang="fr-FR" sz="2400" dirty="0" smtClean="0">
                <a:solidFill>
                  <a:srgbClr val="FF0000"/>
                </a:solidFill>
              </a:rPr>
              <a:t>TOUS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JMG2016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633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STATINES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L’</a:t>
            </a:r>
            <a:r>
              <a:rPr lang="fr-FR" dirty="0" err="1" smtClean="0"/>
              <a:t>Amiodarone</a:t>
            </a:r>
            <a:r>
              <a:rPr lang="fr-FR" dirty="0" smtClean="0"/>
              <a:t> augmente les effets plasmatiques de la </a:t>
            </a:r>
            <a:r>
              <a:rPr lang="fr-FR" dirty="0" err="1" smtClean="0"/>
              <a:t>simvastatine</a:t>
            </a:r>
            <a:r>
              <a:rPr lang="fr-FR" dirty="0" smtClean="0"/>
              <a:t>?</a:t>
            </a:r>
          </a:p>
          <a:p>
            <a:pPr lvl="1"/>
            <a:r>
              <a:rPr lang="fr-FR" dirty="0" smtClean="0"/>
              <a:t>Vrai ou Faux</a:t>
            </a:r>
          </a:p>
          <a:p>
            <a:pPr marL="82296" indent="0">
              <a:buNone/>
            </a:pPr>
            <a:endParaRPr lang="fr-FR" dirty="0" smtClean="0"/>
          </a:p>
          <a:p>
            <a:endParaRPr lang="fr-FR" dirty="0"/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VRAI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JMG2016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7640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STATINES(2)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STATINES augmentent les effets des AVK</a:t>
            </a:r>
          </a:p>
          <a:p>
            <a:pPr lvl="1"/>
            <a:r>
              <a:rPr lang="fr-FR" dirty="0" smtClean="0"/>
              <a:t>Vrai ou faux?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VRAI</a:t>
            </a:r>
          </a:p>
          <a:p>
            <a:pPr lvl="1"/>
            <a:endParaRPr lang="fr-FR" dirty="0"/>
          </a:p>
          <a:p>
            <a:pPr marL="402336" lvl="1" indent="0">
              <a:buNone/>
            </a:pPr>
            <a:r>
              <a:rPr lang="fr-FR" dirty="0" smtClean="0"/>
              <a:t>STATINES augmentent l’ effet de la </a:t>
            </a:r>
            <a:r>
              <a:rPr lang="fr-FR" dirty="0" err="1" smtClean="0"/>
              <a:t>Glibenclamine</a:t>
            </a:r>
            <a:endParaRPr lang="fr-FR" dirty="0" smtClean="0"/>
          </a:p>
          <a:p>
            <a:pPr marL="402336" lvl="1" indent="0">
              <a:buNone/>
            </a:pPr>
            <a:r>
              <a:rPr lang="fr-FR" dirty="0" smtClean="0"/>
              <a:t>Vrai ou Faux?</a:t>
            </a:r>
          </a:p>
          <a:p>
            <a:pPr marL="402336" lvl="1" indent="0">
              <a:buNone/>
            </a:pPr>
            <a:endParaRPr lang="fr-FR" dirty="0"/>
          </a:p>
          <a:p>
            <a:pPr marL="402336" lvl="1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VRAI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JMG2016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4174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Trouble psychotique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Parmi les médicaments suivant quels sont ceux qui favorisent un trouble psychotique?</a:t>
            </a:r>
          </a:p>
          <a:p>
            <a:pPr lvl="1"/>
            <a:r>
              <a:rPr lang="fr-FR" dirty="0" err="1" smtClean="0"/>
              <a:t>Bêta-bloquant</a:t>
            </a:r>
            <a:endParaRPr lang="fr-FR" dirty="0" smtClean="0"/>
          </a:p>
          <a:p>
            <a:pPr lvl="1"/>
            <a:r>
              <a:rPr lang="fr-FR" dirty="0" err="1" smtClean="0"/>
              <a:t>Fluoroquinolones</a:t>
            </a:r>
            <a:endParaRPr lang="fr-FR" dirty="0" smtClean="0"/>
          </a:p>
          <a:p>
            <a:pPr lvl="1"/>
            <a:r>
              <a:rPr lang="fr-FR" dirty="0" smtClean="0"/>
              <a:t>AINS</a:t>
            </a:r>
          </a:p>
          <a:p>
            <a:pPr lvl="1"/>
            <a:r>
              <a:rPr lang="fr-FR" dirty="0" err="1" smtClean="0"/>
              <a:t>Anticholestérasiques</a:t>
            </a:r>
            <a:endParaRPr lang="fr-FR" dirty="0" smtClean="0"/>
          </a:p>
          <a:p>
            <a:pPr lvl="1"/>
            <a:r>
              <a:rPr lang="fr-FR" dirty="0" smtClean="0"/>
              <a:t>Opioïde</a:t>
            </a:r>
          </a:p>
          <a:p>
            <a:pPr lvl="1"/>
            <a:r>
              <a:rPr lang="fr-FR" dirty="0" err="1" smtClean="0"/>
              <a:t>Baclofène</a:t>
            </a:r>
            <a:endParaRPr lang="fr-FR" dirty="0" smtClean="0"/>
          </a:p>
          <a:p>
            <a:pPr lvl="1"/>
            <a:r>
              <a:rPr lang="fr-FR" dirty="0" err="1" smtClean="0"/>
              <a:t>Varenicline</a:t>
            </a:r>
            <a:endParaRPr lang="fr-FR" dirty="0" smtClean="0"/>
          </a:p>
          <a:p>
            <a:pPr lvl="1"/>
            <a:r>
              <a:rPr lang="fr-FR" dirty="0" smtClean="0"/>
              <a:t>Antiparkinsoniens</a:t>
            </a:r>
          </a:p>
          <a:p>
            <a:pPr lvl="1"/>
            <a:endParaRPr lang="fr-FR" dirty="0" smtClean="0"/>
          </a:p>
          <a:p>
            <a:pPr marL="402336" lvl="1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TOUS</a:t>
            </a:r>
            <a:endParaRPr lang="fr-FR" dirty="0">
              <a:solidFill>
                <a:srgbClr val="FF0000"/>
              </a:solidFill>
            </a:endParaRPr>
          </a:p>
          <a:p>
            <a:pPr lvl="1"/>
            <a:endParaRPr lang="fr-FR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JMG2016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7993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IPP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IPP augmentent le risque de trouble du gout?</a:t>
            </a:r>
          </a:p>
          <a:p>
            <a:pPr lvl="1"/>
            <a:r>
              <a:rPr lang="fr-FR" dirty="0"/>
              <a:t>Vrai ou </a:t>
            </a:r>
            <a:r>
              <a:rPr lang="fr-FR" dirty="0" smtClean="0"/>
              <a:t>Faux</a:t>
            </a:r>
            <a:r>
              <a:rPr lang="fr-FR" dirty="0"/>
              <a:t>?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VRAI</a:t>
            </a:r>
            <a:endParaRPr lang="fr-FR" dirty="0" smtClean="0"/>
          </a:p>
          <a:p>
            <a:r>
              <a:rPr lang="fr-FR" dirty="0" smtClean="0"/>
              <a:t>Les IPP augmentent les risque de colite pseudomembraneuse?</a:t>
            </a:r>
          </a:p>
          <a:p>
            <a:pPr lvl="1"/>
            <a:r>
              <a:rPr lang="fr-FR" dirty="0" smtClean="0"/>
              <a:t>Vrai ou Faux?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VRAI</a:t>
            </a:r>
          </a:p>
          <a:p>
            <a:endParaRPr lang="fr-FR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JMG2016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5336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IPP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IPP augmentent l’effet du </a:t>
            </a:r>
            <a:r>
              <a:rPr lang="fr-FR" dirty="0" err="1" smtClean="0"/>
              <a:t>Clopidogrel</a:t>
            </a:r>
            <a:r>
              <a:rPr lang="fr-FR" dirty="0" smtClean="0"/>
              <a:t>?</a:t>
            </a:r>
          </a:p>
          <a:p>
            <a:pPr lvl="1"/>
            <a:r>
              <a:rPr lang="fr-FR" dirty="0" smtClean="0"/>
              <a:t>Vrai ou Faux?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FAUX</a:t>
            </a:r>
          </a:p>
          <a:p>
            <a:pPr lvl="1"/>
            <a:endParaRPr lang="fr-FR" dirty="0" smtClean="0">
              <a:solidFill>
                <a:srgbClr val="FF0000"/>
              </a:solidFill>
            </a:endParaRPr>
          </a:p>
          <a:p>
            <a:r>
              <a:rPr lang="fr-FR" dirty="0" smtClean="0"/>
              <a:t>Les IPP diminuent l’effet du Méthotrexate?</a:t>
            </a:r>
          </a:p>
          <a:p>
            <a:pPr lvl="1"/>
            <a:r>
              <a:rPr lang="fr-FR" dirty="0" smtClean="0"/>
              <a:t>Vrai ou Faux?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FAUX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JMG2016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2873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ASSOCIATIONS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L’association B- + BZD favorisent les </a:t>
            </a:r>
            <a:r>
              <a:rPr lang="fr-FR" dirty="0" err="1" smtClean="0"/>
              <a:t>cauchemards</a:t>
            </a:r>
            <a:r>
              <a:rPr lang="fr-FR" dirty="0" smtClean="0"/>
              <a:t>?</a:t>
            </a:r>
          </a:p>
          <a:p>
            <a:pPr lvl="1"/>
            <a:r>
              <a:rPr lang="fr-FR" dirty="0" smtClean="0"/>
              <a:t>Vrai ou faux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VRAI</a:t>
            </a:r>
          </a:p>
          <a:p>
            <a:pPr lvl="1"/>
            <a:endParaRPr lang="fr-FR" dirty="0" smtClean="0">
              <a:solidFill>
                <a:srgbClr val="FF0000"/>
              </a:solidFill>
            </a:endParaRPr>
          </a:p>
          <a:p>
            <a:r>
              <a:rPr lang="fr-FR" dirty="0" smtClean="0"/>
              <a:t>L’</a:t>
            </a:r>
            <a:r>
              <a:rPr lang="fr-FR" dirty="0" err="1" smtClean="0"/>
              <a:t>Amiodarone</a:t>
            </a:r>
            <a:r>
              <a:rPr lang="fr-FR" dirty="0"/>
              <a:t> </a:t>
            </a:r>
            <a:r>
              <a:rPr lang="fr-FR" dirty="0" smtClean="0"/>
              <a:t>diminue les effets des AVK</a:t>
            </a:r>
          </a:p>
          <a:p>
            <a:pPr lvl="1"/>
            <a:r>
              <a:rPr lang="fr-FR" dirty="0" smtClean="0"/>
              <a:t>Vrai ou faux?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VRAI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JMG2016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729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Associations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 Lactulose augmente l’absorption des </a:t>
            </a:r>
            <a:r>
              <a:rPr lang="fr-FR" dirty="0" err="1" smtClean="0"/>
              <a:t>diphosphonates</a:t>
            </a:r>
            <a:r>
              <a:rPr lang="fr-FR" dirty="0" smtClean="0"/>
              <a:t>?</a:t>
            </a:r>
          </a:p>
          <a:p>
            <a:pPr lvl="1"/>
            <a:r>
              <a:rPr lang="fr-FR" dirty="0"/>
              <a:t>Vrai ou Faux? 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FAUX</a:t>
            </a:r>
          </a:p>
          <a:p>
            <a:pPr lvl="1"/>
            <a:endParaRPr lang="fr-FR" dirty="0">
              <a:solidFill>
                <a:srgbClr val="FF0000"/>
              </a:solidFill>
            </a:endParaRPr>
          </a:p>
          <a:p>
            <a:r>
              <a:rPr lang="fr-FR" dirty="0" smtClean="0"/>
              <a:t>Le Lactulose augmente les effets des AVK?</a:t>
            </a:r>
          </a:p>
          <a:p>
            <a:pPr lvl="1"/>
            <a:r>
              <a:rPr lang="fr-FR" dirty="0" smtClean="0"/>
              <a:t>Vrai ou Faux?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VRAI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JMG2016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809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Bibliographie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Guide des interactions médicamenteuses</a:t>
            </a:r>
          </a:p>
          <a:p>
            <a:r>
              <a:rPr lang="fr-FR" dirty="0" smtClean="0"/>
              <a:t>Prescrire 2016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JMG2016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555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61</TotalTime>
  <Words>273</Words>
  <Application>Microsoft Macintosh PowerPoint</Application>
  <PresentationFormat>Présentation à l'écran (4:3)</PresentationFormat>
  <Paragraphs>93</Paragraphs>
  <Slides>11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Solstice</vt:lpstr>
      <vt:lpstr>Dé-Prescription</vt:lpstr>
      <vt:lpstr>Insuffisance rénale Fonctionnelle</vt:lpstr>
      <vt:lpstr>HYPONATREMIES</vt:lpstr>
      <vt:lpstr>STATINES</vt:lpstr>
      <vt:lpstr>STATINES(2)</vt:lpstr>
      <vt:lpstr>Trouble psychotique</vt:lpstr>
      <vt:lpstr>IPP</vt:lpstr>
      <vt:lpstr>IPP (2)</vt:lpstr>
      <vt:lpstr>ASSOCIATIONS</vt:lpstr>
      <vt:lpstr>Associations (2)</vt:lpstr>
      <vt:lpstr>Bibliographie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Dé-Prescription</dc:title>
  <dc:creator>RICHEMOND</dc:creator>
  <cp:lastModifiedBy>admin</cp:lastModifiedBy>
  <cp:revision>16</cp:revision>
  <dcterms:created xsi:type="dcterms:W3CDTF">2016-05-22T16:49:33Z</dcterms:created>
  <dcterms:modified xsi:type="dcterms:W3CDTF">2016-05-27T17:05:07Z</dcterms:modified>
</cp:coreProperties>
</file>