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5" r:id="rId2"/>
    <p:sldId id="300" r:id="rId3"/>
    <p:sldId id="280" r:id="rId4"/>
    <p:sldId id="294" r:id="rId5"/>
    <p:sldId id="296" r:id="rId6"/>
    <p:sldId id="282" r:id="rId7"/>
    <p:sldId id="293" r:id="rId8"/>
    <p:sldId id="295" r:id="rId9"/>
    <p:sldId id="270" r:id="rId10"/>
    <p:sldId id="284" r:id="rId11"/>
    <p:sldId id="299" r:id="rId12"/>
    <p:sldId id="297" r:id="rId13"/>
    <p:sldId id="298" r:id="rId14"/>
    <p:sldId id="286" r:id="rId15"/>
    <p:sldId id="287" r:id="rId16"/>
    <p:sldId id="289" r:id="rId17"/>
    <p:sldId id="291" r:id="rId18"/>
    <p:sldId id="292" r:id="rId19"/>
    <p:sldId id="278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89"/>
  </p:normalViewPr>
  <p:slideViewPr>
    <p:cSldViewPr snapToGrid="0" snapToObjects="1">
      <p:cViewPr varScale="1">
        <p:scale>
          <a:sx n="120" d="100"/>
          <a:sy n="120" d="100"/>
        </p:scale>
        <p:origin x="1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D8B1C-8BA8-7640-BADA-709C980AF409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F42B7-B35F-2640-B260-FE276DEDAB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43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F42B7-B35F-2640-B260-FE276DEDABF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89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F42B7-B35F-2640-B260-FE276DEDABF2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0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25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77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63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04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616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67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67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78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23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60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62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4F138-1CF4-184A-96FC-0004401597F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E8D8F-2371-B04F-8056-6501B328B1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53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65319" y="1465211"/>
            <a:ext cx="701105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Apprendre à dire non à bon escient, et ... </a:t>
            </a:r>
          </a:p>
          <a:p>
            <a:r>
              <a:rPr lang="fr-FR" sz="3200" dirty="0"/>
              <a:t>	tranquillement</a:t>
            </a:r>
          </a:p>
          <a:p>
            <a:endParaRPr lang="fr-FR" sz="3200" dirty="0"/>
          </a:p>
          <a:p>
            <a:r>
              <a:rPr lang="fr-FR" sz="3200" dirty="0"/>
              <a:t>	Des pistes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65319" y="4479044"/>
            <a:ext cx="68076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François BLOEDÉ	- Émilie BOURGES</a:t>
            </a:r>
          </a:p>
          <a:p>
            <a:r>
              <a:rPr lang="fr-FR" sz="2400" dirty="0"/>
              <a:t>	</a:t>
            </a:r>
            <a:r>
              <a:rPr lang="fr-FR" dirty="0"/>
              <a:t>Médecins Généralistes</a:t>
            </a:r>
          </a:p>
          <a:p>
            <a:r>
              <a:rPr lang="fr-FR" dirty="0"/>
              <a:t>	Paris Descartes</a:t>
            </a:r>
          </a:p>
          <a:p>
            <a:r>
              <a:rPr lang="fr-FR" dirty="0"/>
              <a:t>	Thèse Marie </a:t>
            </a:r>
            <a:r>
              <a:rPr lang="fr-FR" dirty="0" err="1"/>
              <a:t>Juillard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292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11283" y="819397"/>
            <a:ext cx="724300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Occasions de dire non sont nombreuses	dia</a:t>
            </a:r>
            <a:endParaRPr lang="fr-FR" dirty="0"/>
          </a:p>
          <a:p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Brain </a:t>
            </a:r>
            <a:r>
              <a:rPr lang="fr-FR" b="1" dirty="0" err="1"/>
              <a:t>storming</a:t>
            </a:r>
            <a:endParaRPr lang="fr-FR" dirty="0"/>
          </a:p>
          <a:p>
            <a:r>
              <a:rPr lang="fr-FR" b="1" dirty="0"/>
              <a:t>	Avantages de dire non				dia</a:t>
            </a:r>
            <a:endParaRPr lang="fr-FR" dirty="0"/>
          </a:p>
          <a:p>
            <a:r>
              <a:rPr lang="fr-FR" b="1" dirty="0"/>
              <a:t>	Inconvénients de dire non			dia</a:t>
            </a:r>
            <a:endParaRPr lang="fr-FR" dirty="0"/>
          </a:p>
          <a:p>
            <a:r>
              <a:rPr lang="fr-FR" b="1" dirty="0"/>
              <a:t>	Qu’est-ce qui autorise le patient à oser faire cette demande abusive ?</a:t>
            </a:r>
            <a:endParaRPr lang="fr-FR" dirty="0"/>
          </a:p>
          <a:p>
            <a:r>
              <a:rPr lang="fr-FR" b="1" dirty="0"/>
              <a:t>	Quelle(s) méthode(s) avez-vous utilisé la dernière fois pour refuser ?</a:t>
            </a:r>
            <a:endParaRPr lang="fr-FR" dirty="0"/>
          </a:p>
          <a:p>
            <a:r>
              <a:rPr lang="fr-FR" b="1" dirty="0"/>
              <a:t>									30 minutes</a:t>
            </a:r>
            <a:endParaRPr lang="fr-FR" dirty="0"/>
          </a:p>
          <a:p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Mise en </a:t>
            </a:r>
            <a:r>
              <a:rPr lang="fr-FR" b="1"/>
              <a:t>pratique 	</a:t>
            </a:r>
            <a:r>
              <a:rPr lang="fr-FR" dirty="0"/>
              <a:t>					</a:t>
            </a:r>
            <a:r>
              <a:rPr lang="fr-FR" b="1" dirty="0"/>
              <a:t>45 minutes</a:t>
            </a:r>
            <a:endParaRPr lang="fr-FR" dirty="0"/>
          </a:p>
          <a:p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Questions-réponses					15 min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340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Quand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sz="3000" dirty="0"/>
              <a:t>Demandes d’antibiotiques, de psychotropes, d’examens complémentaires, d’arrêt de travail ou de certificat médical de complaisance </a:t>
            </a:r>
          </a:p>
          <a:p>
            <a:r>
              <a:rPr lang="fr-FR" sz="3000" dirty="0"/>
              <a:t>La demande de fin de consultation</a:t>
            </a:r>
          </a:p>
          <a:p>
            <a:r>
              <a:rPr lang="fr-FR" sz="3000" dirty="0"/>
              <a:t>Princeps versus générique</a:t>
            </a:r>
          </a:p>
          <a:p>
            <a:r>
              <a:rPr lang="fr-FR" sz="3000" dirty="0"/>
              <a:t>Demande pour un autre absent, par téléphone, par mail</a:t>
            </a:r>
          </a:p>
          <a:p>
            <a:r>
              <a:rPr lang="fr-FR" sz="3000" b="1" dirty="0"/>
              <a:t>Rdv en urgence</a:t>
            </a:r>
          </a:p>
          <a:p>
            <a:r>
              <a:rPr lang="fr-FR" sz="3000" dirty="0"/>
              <a:t>Plusieurs personnes pour un seul rdv</a:t>
            </a:r>
          </a:p>
          <a:p>
            <a:r>
              <a:rPr lang="fr-FR" sz="3000" dirty="0"/>
              <a:t>Secret médical ( conjoint, enfant)</a:t>
            </a:r>
          </a:p>
          <a:p>
            <a:r>
              <a:rPr lang="fr-FR" sz="3000" dirty="0"/>
              <a:t>A un proche</a:t>
            </a:r>
          </a:p>
          <a:p>
            <a:r>
              <a:rPr lang="fr-FR" sz="3000" b="1" dirty="0"/>
              <a:t>Au patient en retard, ou celui qui annule ses rdv à la dernière minute</a:t>
            </a:r>
          </a:p>
          <a:p>
            <a:r>
              <a:rPr lang="fr-FR" sz="3000" dirty="0"/>
              <a:t>A l’industrie pharmaceutique, </a:t>
            </a:r>
          </a:p>
          <a:p>
            <a:r>
              <a:rPr lang="fr-FR" sz="3000" b="1" dirty="0"/>
              <a:t>A la prescription d’un spécialiste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47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D’autres situations ??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233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Pourquoi, c’est difficile de dire non?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69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Quand est-ce plus difficile encore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Quand on a déjà dit OUI</a:t>
            </a:r>
          </a:p>
          <a:p>
            <a:r>
              <a:rPr lang="fr-FR" dirty="0"/>
              <a:t>Quand est fatigué, débordé</a:t>
            </a:r>
          </a:p>
          <a:p>
            <a:r>
              <a:rPr lang="fr-FR" dirty="0"/>
              <a:t>Patient précaire, fragile qu’on veut protéger*</a:t>
            </a:r>
          </a:p>
          <a:p>
            <a:r>
              <a:rPr lang="fr-FR" dirty="0"/>
              <a:t>Patient agressif, manipulateur , très angoissé, </a:t>
            </a:r>
            <a:r>
              <a:rPr lang="fr-FR" dirty="0" err="1"/>
              <a:t>Heart</a:t>
            </a:r>
            <a:r>
              <a:rPr lang="fr-FR" dirty="0"/>
              <a:t> </a:t>
            </a:r>
            <a:r>
              <a:rPr lang="fr-FR" dirty="0" err="1"/>
              <a:t>Sink</a:t>
            </a:r>
            <a:r>
              <a:rPr lang="fr-FR" dirty="0"/>
              <a:t> Patient</a:t>
            </a:r>
          </a:p>
          <a:p>
            <a:r>
              <a:rPr lang="fr-FR" dirty="0"/>
              <a:t>Patient sympathique, qu’on aime bien, qu’on connaît depuis longtemps, qui nous séduit</a:t>
            </a:r>
          </a:p>
          <a:p>
            <a:r>
              <a:rPr lang="fr-FR" b="1" dirty="0"/>
              <a:t>A la culpabilité : refuser une prise en charge palliative quand on n’en peut plus ....  </a:t>
            </a:r>
          </a:p>
          <a:p>
            <a:pPr marL="0" lvl="1" indent="0">
              <a:buNone/>
            </a:pPr>
            <a:r>
              <a:rPr lang="fr-FR" sz="1900" dirty="0"/>
              <a:t>*MARIE JUILLIARD Savoir dire non à bon escient : vécu des internes en médecine générale. Paris Descartes. Février 2015</a:t>
            </a:r>
          </a:p>
          <a:p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381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9029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Quand est-ce plus difficile encore ?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73668"/>
            <a:ext cx="8229600" cy="5152496"/>
          </a:xfrm>
        </p:spPr>
        <p:txBody>
          <a:bodyPr>
            <a:noAutofit/>
          </a:bodyPr>
          <a:lstStyle/>
          <a:p>
            <a:r>
              <a:rPr lang="fr-FR" sz="2400" b="1" dirty="0"/>
              <a:t>Incertitude diagnostique et la peur de l’erreur médicale : les SMI, </a:t>
            </a:r>
          </a:p>
          <a:p>
            <a:pPr lvl="1"/>
            <a:r>
              <a:rPr lang="fr-FR" sz="2400" dirty="0"/>
              <a:t>Devant une ou des plaintes somatiques qui se répètent , d’allure fonctionnelle </a:t>
            </a:r>
          </a:p>
          <a:p>
            <a:pPr lvl="2"/>
            <a:r>
              <a:rPr lang="fr-FR" i="1" dirty="0"/>
              <a:t>81% prescrivent des examens</a:t>
            </a:r>
          </a:p>
          <a:p>
            <a:pPr lvl="2"/>
            <a:r>
              <a:rPr lang="fr-FR" dirty="0"/>
              <a:t>79% parce que le diagnostic est un diagnostic d’élimination</a:t>
            </a:r>
          </a:p>
          <a:p>
            <a:pPr lvl="2"/>
            <a:r>
              <a:rPr lang="fr-FR" i="1" dirty="0"/>
              <a:t>83% pour rassurer le patient</a:t>
            </a:r>
          </a:p>
          <a:p>
            <a:pPr lvl="2"/>
            <a:r>
              <a:rPr lang="fr-FR" i="1" dirty="0"/>
              <a:t>64% pour se rassurer</a:t>
            </a:r>
          </a:p>
          <a:p>
            <a:pPr lvl="2"/>
            <a:r>
              <a:rPr lang="fr-FR" dirty="0"/>
              <a:t>47% pour se couvrir au niveau juridique</a:t>
            </a:r>
          </a:p>
          <a:p>
            <a:pPr lvl="1"/>
            <a:r>
              <a:rPr lang="fr-FR" sz="2400" dirty="0"/>
              <a:t>Olivier NARDON diplôme d’état de Docteur en Médecine 14 Mars 2012 : Auto-questionnaires 100 médecins</a:t>
            </a:r>
          </a:p>
        </p:txBody>
      </p:sp>
    </p:spTree>
    <p:extLst>
      <p:ext uri="{BB962C8B-B14F-4D97-AF65-F5344CB8AC3E}">
        <p14:creationId xmlns:p14="http://schemas.microsoft.com/office/powerpoint/2010/main" val="3199240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174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sz="3800" dirty="0"/>
              <a:t>Prévention quaternaire</a:t>
            </a:r>
          </a:p>
          <a:p>
            <a:pPr lvl="1"/>
            <a:r>
              <a:rPr lang="fr-FR" sz="3800" dirty="0"/>
              <a:t>EI des traitements</a:t>
            </a:r>
          </a:p>
          <a:p>
            <a:pPr lvl="1"/>
            <a:r>
              <a:rPr lang="fr-FR" sz="3800" dirty="0"/>
              <a:t>Risques des procédures</a:t>
            </a:r>
          </a:p>
          <a:p>
            <a:pPr lvl="1"/>
            <a:r>
              <a:rPr lang="fr-FR" sz="3800" dirty="0"/>
              <a:t>Incidentalomes </a:t>
            </a:r>
          </a:p>
          <a:p>
            <a:r>
              <a:rPr lang="fr-FR" sz="3800" dirty="0"/>
              <a:t>Prévention du </a:t>
            </a:r>
            <a:r>
              <a:rPr lang="fr-FR" sz="3800" dirty="0" err="1"/>
              <a:t>Burn</a:t>
            </a:r>
            <a:r>
              <a:rPr lang="fr-FR" sz="3800" dirty="0"/>
              <a:t> Out</a:t>
            </a:r>
          </a:p>
          <a:p>
            <a:pPr lvl="1"/>
            <a:r>
              <a:rPr lang="fr-FR" sz="3800" dirty="0"/>
              <a:t>60% des MG se sentent menacés*</a:t>
            </a:r>
          </a:p>
          <a:p>
            <a:pPr lvl="1"/>
            <a:r>
              <a:rPr lang="fr-FR" sz="3800" dirty="0"/>
              <a:t>46,5% des IMG **</a:t>
            </a:r>
          </a:p>
          <a:p>
            <a:pPr lvl="1"/>
            <a:r>
              <a:rPr lang="fr-FR" sz="3800" dirty="0"/>
              <a:t>Se respecter pour être respecté</a:t>
            </a:r>
          </a:p>
          <a:p>
            <a:pPr lvl="1"/>
            <a:r>
              <a:rPr lang="fr-FR" sz="3800" dirty="0"/>
              <a:t>Être en paix avec soi-même</a:t>
            </a:r>
          </a:p>
          <a:p>
            <a:pPr marL="457200" lvl="1" indent="0">
              <a:buNone/>
            </a:pPr>
            <a:endParaRPr lang="fr-FR" sz="3800" dirty="0"/>
          </a:p>
          <a:p>
            <a:endParaRPr lang="fr-FR" dirty="0"/>
          </a:p>
          <a:p>
            <a:pPr marL="0" lvl="0" indent="0">
              <a:buNone/>
            </a:pPr>
            <a:r>
              <a:rPr lang="fr-FR" sz="2200" dirty="0"/>
              <a:t>*Galam E. </a:t>
            </a:r>
            <a:r>
              <a:rPr lang="fr-FR" sz="2200" i="1" dirty="0"/>
              <a:t>L’épuisement professionnel des médecins libéraux franciliens : témoignages, analyses et perspectives. </a:t>
            </a:r>
            <a:r>
              <a:rPr lang="fr-FR" sz="2200" dirty="0"/>
              <a:t>Commission Prévention et Santé Publique de l’URML d’Ile de France. Juin 2007</a:t>
            </a:r>
          </a:p>
          <a:p>
            <a:pPr marL="0" indent="0">
              <a:buNone/>
            </a:pPr>
            <a:r>
              <a:rPr lang="fr-FR" sz="2200" dirty="0"/>
              <a:t>** Le Tourneur A, </a:t>
            </a:r>
            <a:r>
              <a:rPr lang="fr-FR" sz="2200" dirty="0" err="1"/>
              <a:t>Komly</a:t>
            </a:r>
            <a:r>
              <a:rPr lang="fr-FR" sz="2200" dirty="0"/>
              <a:t> V (2011) BOS des IMG</a:t>
            </a:r>
          </a:p>
          <a:p>
            <a:pPr marL="0" indent="0">
              <a:buNone/>
            </a:pPr>
            <a:endParaRPr lang="fr-FR" sz="2200" dirty="0"/>
          </a:p>
          <a:p>
            <a:pPr lvl="0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477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600" dirty="0"/>
              <a:t>Se protéger juridiquement</a:t>
            </a:r>
          </a:p>
          <a:p>
            <a:pPr lvl="1"/>
            <a:r>
              <a:rPr lang="fr-FR" sz="2600" dirty="0"/>
              <a:t>Prescriptions abusives</a:t>
            </a:r>
          </a:p>
          <a:p>
            <a:r>
              <a:rPr lang="fr-FR" sz="2600" dirty="0"/>
              <a:t>Relation médecin – patient</a:t>
            </a:r>
          </a:p>
          <a:p>
            <a:pPr lvl="1"/>
            <a:r>
              <a:rPr lang="fr-FR" sz="2600" dirty="0"/>
              <a:t>Affirmer la place du médecin comme un expert face à l’expertise du patient et non comme un distributeur de soins</a:t>
            </a:r>
          </a:p>
          <a:p>
            <a:pPr lvl="1"/>
            <a:r>
              <a:rPr lang="fr-FR" sz="2600" dirty="0"/>
              <a:t>Éviter les risques de l’engrenage</a:t>
            </a:r>
          </a:p>
          <a:p>
            <a:pPr lvl="1"/>
            <a:r>
              <a:rPr lang="fr-FR" sz="2600" dirty="0"/>
              <a:t>Surestimation de la demande du patient ***</a:t>
            </a:r>
          </a:p>
          <a:p>
            <a:r>
              <a:rPr lang="fr-FR" sz="2600" dirty="0"/>
              <a:t>Coûts de santé</a:t>
            </a:r>
          </a:p>
          <a:p>
            <a:endParaRPr lang="fr-FR" sz="2600" dirty="0"/>
          </a:p>
          <a:p>
            <a:pPr marL="0" indent="0">
              <a:buNone/>
            </a:pPr>
            <a:r>
              <a:rPr lang="fr-FR" sz="2300" dirty="0"/>
              <a:t>*** </a:t>
            </a:r>
            <a:r>
              <a:rPr lang="fr-FR" sz="2300" dirty="0" err="1"/>
              <a:t>Bensing</a:t>
            </a:r>
            <a:r>
              <a:rPr lang="fr-FR" sz="2300" dirty="0"/>
              <a:t> JM, </a:t>
            </a:r>
            <a:r>
              <a:rPr lang="fr-FR" sz="2300" dirty="0" err="1"/>
              <a:t>Verhaak</a:t>
            </a:r>
            <a:r>
              <a:rPr lang="fr-FR" sz="2300" dirty="0"/>
              <a:t> PF Somatisation : a joint </a:t>
            </a:r>
            <a:r>
              <a:rPr lang="fr-FR" sz="2300" dirty="0" err="1"/>
              <a:t>responsability</a:t>
            </a:r>
            <a:r>
              <a:rPr lang="fr-FR" sz="2300" dirty="0"/>
              <a:t> of </a:t>
            </a:r>
            <a:r>
              <a:rPr lang="fr-FR" sz="2300" dirty="0" err="1"/>
              <a:t>doctor</a:t>
            </a:r>
            <a:r>
              <a:rPr lang="fr-FR" sz="2300" dirty="0"/>
              <a:t> and patient</a:t>
            </a:r>
          </a:p>
          <a:p>
            <a:pPr marL="0" lvl="0" indent="0">
              <a:buNone/>
            </a:pPr>
            <a:r>
              <a:rPr lang="fr-FR" sz="2300" dirty="0"/>
              <a:t>***</a:t>
            </a:r>
            <a:r>
              <a:rPr lang="fr-FR" sz="2300" dirty="0" err="1"/>
              <a:t>Esman</a:t>
            </a:r>
            <a:r>
              <a:rPr lang="fr-FR" sz="2300" dirty="0"/>
              <a:t> L, </a:t>
            </a:r>
            <a:r>
              <a:rPr lang="fr-FR" sz="2300" dirty="0" err="1"/>
              <a:t>Oustric</a:t>
            </a:r>
            <a:r>
              <a:rPr lang="fr-FR" sz="2300" dirty="0"/>
              <a:t> S, Michot M, Vidal M, Nicodème R, </a:t>
            </a:r>
            <a:r>
              <a:rPr lang="fr-FR" sz="2300" dirty="0" err="1"/>
              <a:t>Arlet</a:t>
            </a:r>
            <a:r>
              <a:rPr lang="fr-FR" sz="2300" dirty="0"/>
              <a:t> P. </a:t>
            </a:r>
            <a:r>
              <a:rPr lang="fr-FR" sz="2300" i="1" dirty="0"/>
              <a:t>Rôle du patient dans la rédaction de l’ordonnance en médecine générale</a:t>
            </a:r>
            <a:r>
              <a:rPr lang="fr-FR" sz="2300" dirty="0"/>
              <a:t>. </a:t>
            </a:r>
            <a:r>
              <a:rPr lang="fr-FR" sz="2300" dirty="0" err="1"/>
              <a:t>Rev</a:t>
            </a:r>
            <a:r>
              <a:rPr lang="fr-FR" sz="2300" dirty="0"/>
              <a:t> Prat Med </a:t>
            </a:r>
            <a:r>
              <a:rPr lang="fr-FR" sz="2300" dirty="0" err="1"/>
              <a:t>Gen</a:t>
            </a:r>
            <a:r>
              <a:rPr lang="fr-FR" sz="2300" dirty="0"/>
              <a:t> 2006;20:594-6</a:t>
            </a:r>
          </a:p>
          <a:p>
            <a:endParaRPr lang="fr-FR" sz="2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7166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4188"/>
          </a:xfrm>
        </p:spPr>
        <p:txBody>
          <a:bodyPr>
            <a:normAutofit/>
          </a:bodyPr>
          <a:lstStyle/>
          <a:p>
            <a:r>
              <a:rPr lang="fr-FR" b="1"/>
              <a:t>Quelle(s) méthode(s) avez-vous utilisé la dernière fois pour refuser ?</a:t>
            </a:r>
            <a:r>
              <a:rPr lang="fr-FR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885704"/>
            <a:ext cx="8229600" cy="3240459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540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Comment dire non ?</a:t>
            </a:r>
            <a:br>
              <a:rPr lang="fr-FR" dirty="0"/>
            </a:br>
            <a:r>
              <a:rPr lang="fr-FR" dirty="0"/>
              <a:t>Pour s’entraîner en milieu protégé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Jeux de rôle par trinôme</a:t>
            </a:r>
          </a:p>
          <a:p>
            <a:pPr lvl="1"/>
            <a:r>
              <a:rPr lang="fr-FR" dirty="0"/>
              <a:t>Un médecin, un patient, un observateur</a:t>
            </a:r>
          </a:p>
          <a:p>
            <a:pPr lvl="1"/>
            <a:r>
              <a:rPr lang="fr-FR" dirty="0"/>
              <a:t>7-8 minutes</a:t>
            </a:r>
          </a:p>
          <a:p>
            <a:pPr lvl="1"/>
            <a:r>
              <a:rPr lang="fr-FR" dirty="0"/>
              <a:t>Deux jeux avec des consignes différentes</a:t>
            </a:r>
          </a:p>
          <a:p>
            <a:r>
              <a:rPr lang="fr-FR" dirty="0"/>
              <a:t>Débriefing en plénière</a:t>
            </a:r>
          </a:p>
          <a:p>
            <a:pPr lvl="1"/>
            <a:r>
              <a:rPr lang="fr-FR" dirty="0"/>
              <a:t>Respect, bienveillance, nous sommes à l’exercice</a:t>
            </a:r>
          </a:p>
          <a:p>
            <a:pPr lvl="1"/>
            <a:r>
              <a:rPr lang="fr-FR" dirty="0"/>
              <a:t>Nous travaillerons sur ce que les acteurs auront joué, pas sur les participants </a:t>
            </a:r>
            <a:r>
              <a:rPr lang="fr-FR" dirty="0" err="1"/>
              <a:t>eux-même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617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Débriefing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Dans le jeu directif</a:t>
            </a:r>
          </a:p>
          <a:p>
            <a:pPr lvl="1"/>
            <a:r>
              <a:rPr lang="fr-FR" dirty="0"/>
              <a:t>Médecin:  votre ressenti</a:t>
            </a:r>
          </a:p>
          <a:p>
            <a:pPr lvl="1"/>
            <a:r>
              <a:rPr lang="fr-FR" dirty="0"/>
              <a:t>Patient : votre ressenti</a:t>
            </a:r>
          </a:p>
          <a:p>
            <a:pPr lvl="1"/>
            <a:r>
              <a:rPr lang="fr-FR" dirty="0"/>
              <a:t>Observateur : quelle(s) méthode(s) le médecin a utilisé, quels effets ?</a:t>
            </a:r>
          </a:p>
          <a:p>
            <a:r>
              <a:rPr lang="fr-FR" dirty="0"/>
              <a:t>Dans le jeu empathique :</a:t>
            </a:r>
          </a:p>
          <a:p>
            <a:pPr lvl="1"/>
            <a:r>
              <a:rPr lang="fr-FR" dirty="0"/>
              <a:t>Médecin:  votre ressenti</a:t>
            </a:r>
          </a:p>
          <a:p>
            <a:pPr lvl="1"/>
            <a:r>
              <a:rPr lang="fr-FR" dirty="0"/>
              <a:t>Patient : votre ressenti</a:t>
            </a:r>
          </a:p>
          <a:p>
            <a:pPr lvl="1"/>
            <a:r>
              <a:rPr lang="fr-FR" dirty="0"/>
              <a:t>Observateur : quelle(s) méthode(s) le médecin a utilisé, quels effets ?</a:t>
            </a: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5934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/>
              <a:t>Les pistes du côté du soignant</a:t>
            </a:r>
            <a:endParaRPr lang="fr-FR" dirty="0"/>
          </a:p>
          <a:p>
            <a:r>
              <a:rPr lang="fr-FR" dirty="0"/>
              <a:t>Être attentif à nos attentes ( valorisation, reconnaissance, sentiment d’être utile voire indispensable) - capacités – limites ...</a:t>
            </a:r>
          </a:p>
          <a:p>
            <a:r>
              <a:rPr lang="fr-FR" dirty="0"/>
              <a:t>Apprendre à faire face à la frustration du patient</a:t>
            </a:r>
          </a:p>
          <a:p>
            <a:r>
              <a:rPr lang="fr-FR" dirty="0"/>
              <a:t>Accepter l'impuissance pour ne plus dépenser tant d’énergie dans  la toute puissance</a:t>
            </a:r>
          </a:p>
          <a:p>
            <a:r>
              <a:rPr lang="fr-FR" dirty="0"/>
              <a:t>Repérer notre propre souffrance et nous faire aider, en parler, Réseau – Balint – Thérapie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033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/>
              <a:t>Les pistes dans la relation médecin malade</a:t>
            </a:r>
            <a:endParaRPr lang="fr-FR" dirty="0"/>
          </a:p>
          <a:p>
            <a:r>
              <a:rPr lang="fr-FR" dirty="0"/>
              <a:t>Proposer un cadre à la relation soigné-soignant </a:t>
            </a:r>
          </a:p>
          <a:p>
            <a:pPr lvl="1"/>
            <a:r>
              <a:rPr lang="fr-FR" dirty="0"/>
              <a:t>Le minimum non négociable de sécurité, confort</a:t>
            </a:r>
          </a:p>
          <a:p>
            <a:pPr lvl="1"/>
            <a:r>
              <a:rPr lang="fr-FR" dirty="0"/>
              <a:t>Nombre de motifs par consultation</a:t>
            </a:r>
          </a:p>
          <a:p>
            <a:pPr lvl="1"/>
            <a:r>
              <a:rPr lang="fr-FR" dirty="0"/>
              <a:t>Définition commune de l’urgence</a:t>
            </a:r>
          </a:p>
          <a:p>
            <a:pPr lvl="1"/>
            <a:r>
              <a:rPr lang="fr-FR" dirty="0"/>
              <a:t>Savoir prendre du temps (une autre consultation) pour travailler sérieusement, et respecter le patient</a:t>
            </a:r>
          </a:p>
          <a:p>
            <a:pPr lvl="1"/>
            <a:r>
              <a:rPr lang="fr-FR" dirty="0"/>
              <a:t>Anticiper les demandes de certificats</a:t>
            </a:r>
          </a:p>
          <a:p>
            <a:r>
              <a:rPr lang="fr-FR" dirty="0"/>
              <a:t>Favoriser des rapports Adulte/Adulte </a:t>
            </a:r>
          </a:p>
          <a:p>
            <a:r>
              <a:rPr lang="fr-FR" dirty="0"/>
              <a:t>Ne pas signer le contrat médecin traitant sans 				rencontre préalable. Savoir rompre ce contrat</a:t>
            </a:r>
          </a:p>
          <a:p>
            <a:r>
              <a:rPr lang="fr-FR" dirty="0"/>
              <a:t>Ne pas soigner les amis, la famille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6779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/>
              <a:t>Face à la demande abusive</a:t>
            </a:r>
          </a:p>
          <a:p>
            <a:pPr lvl="0"/>
            <a:r>
              <a:rPr lang="fr-FR" dirty="0"/>
              <a:t>Objectifs</a:t>
            </a:r>
          </a:p>
          <a:p>
            <a:pPr lvl="1"/>
            <a:r>
              <a:rPr lang="fr-FR" dirty="0"/>
              <a:t>Faire qu’un moment « désagréable » sur le court	terme n’altère pas la relation sur le long terme.</a:t>
            </a:r>
          </a:p>
          <a:p>
            <a:pPr lvl="1"/>
            <a:r>
              <a:rPr lang="fr-FR" dirty="0"/>
              <a:t>Transformer une situation de conflit potentiel en possibilité d’éducation du patient et/ou de poser un cadre à la relation</a:t>
            </a:r>
            <a:r>
              <a:rPr lang="fr-FR" sz="2400" dirty="0"/>
              <a:t>.</a:t>
            </a:r>
            <a:endParaRPr lang="fr-FR" dirty="0"/>
          </a:p>
          <a:p>
            <a:pPr lvl="0"/>
            <a:r>
              <a:rPr lang="fr-FR" dirty="0"/>
              <a:t>Prendre du recul pour digérer ses émotions et écouter attentivement le patient afin de connaître sa demande et ses propres contraintes.</a:t>
            </a:r>
          </a:p>
          <a:p>
            <a:pPr lvl="1"/>
            <a:r>
              <a:rPr lang="fr-FR" dirty="0"/>
              <a:t>Une demande abusive aux yeux du médecin peut être légitime aux yeux du patient</a:t>
            </a:r>
          </a:p>
          <a:p>
            <a:pPr lvl="1"/>
            <a:r>
              <a:rPr lang="fr-FR" dirty="0"/>
              <a:t>Abus </a:t>
            </a:r>
            <a:r>
              <a:rPr lang="fr-FR"/>
              <a:t>ou méconnaissance des lois ou motif caché ou ....</a:t>
            </a:r>
            <a:endParaRPr lang="fr-FR" dirty="0"/>
          </a:p>
          <a:p>
            <a:pPr lvl="0"/>
            <a:r>
              <a:rPr lang="fr-FR" dirty="0"/>
              <a:t>Manifester l’empathie  	</a:t>
            </a:r>
          </a:p>
          <a:p>
            <a:pPr lvl="1"/>
            <a:r>
              <a:rPr lang="fr-FR" dirty="0"/>
              <a:t>En assurant de son désir d’aider et d’accompagner le patient </a:t>
            </a:r>
          </a:p>
          <a:p>
            <a:pPr lvl="1"/>
            <a:endParaRPr lang="fr-FR" dirty="0"/>
          </a:p>
          <a:p>
            <a:pPr lvl="0"/>
            <a:endParaRPr lang="fr-FR" dirty="0"/>
          </a:p>
          <a:p>
            <a:pPr lvl="1"/>
            <a:endParaRPr lang="fr-FR" dirty="0">
              <a:solidFill>
                <a:srgbClr val="FF0000"/>
              </a:solidFill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414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fr-FR" sz="4400" dirty="0">
                <a:latin typeface="+mj-lt"/>
              </a:rPr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/>
              <a:t>Repérer la demande cachée</a:t>
            </a:r>
          </a:p>
          <a:p>
            <a:pPr lvl="0"/>
            <a:r>
              <a:rPr lang="fr-FR" b="1" dirty="0"/>
              <a:t>Interroger le bénéfice attendu</a:t>
            </a:r>
          </a:p>
          <a:p>
            <a:pPr lvl="0"/>
            <a:r>
              <a:rPr lang="fr-FR" dirty="0"/>
              <a:t>Refléter sa demande au patient, et lui demander ce qu’il en pense</a:t>
            </a:r>
          </a:p>
          <a:p>
            <a:pPr lvl="0"/>
            <a:r>
              <a:rPr lang="fr-FR" dirty="0"/>
              <a:t>Utiliser l’ humour</a:t>
            </a:r>
          </a:p>
          <a:p>
            <a:pPr lvl="0"/>
            <a:r>
              <a:rPr lang="fr-FR" dirty="0"/>
              <a:t>Une fois la décision prise de refuser , exprimer de manière sereine et honnête sa décision, en acceptant la critique et le mécontentement éventuel. (L’assertivité)</a:t>
            </a:r>
          </a:p>
          <a:p>
            <a:pPr lvl="0"/>
            <a:r>
              <a:rPr lang="fr-FR" dirty="0"/>
              <a:t>Argumenter son refus, sans trop se justifier						</a:t>
            </a:r>
          </a:p>
          <a:p>
            <a:pPr lvl="1"/>
            <a:r>
              <a:rPr lang="fr-FR" dirty="0"/>
              <a:t>En s’impliquant   « Je ne peux pas faire comme ça ». </a:t>
            </a:r>
          </a:p>
          <a:p>
            <a:pPr lvl="1"/>
            <a:r>
              <a:rPr lang="fr-FR" dirty="0"/>
              <a:t>En l’expliquant    « Voilà pourquoi ».</a:t>
            </a:r>
          </a:p>
          <a:p>
            <a:pPr lvl="1"/>
            <a:r>
              <a:rPr lang="fr-FR" dirty="0"/>
              <a:t>En s'appuyant sur un TIERS ou la LOI : les recommandations – la sécurité sociale - le médecin conseil – le conseil de l'ordre.</a:t>
            </a:r>
          </a:p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dirty="0">
              <a:solidFill>
                <a:srgbClr val="FF0000"/>
              </a:solidFill>
            </a:endParaRPr>
          </a:p>
          <a:p>
            <a:pPr lvl="0"/>
            <a:endParaRPr lang="fr-FR" dirty="0">
              <a:solidFill>
                <a:srgbClr val="FF0000"/>
              </a:solidFill>
            </a:endParaRP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8200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Parfois négocier</a:t>
            </a:r>
          </a:p>
          <a:p>
            <a:pPr lvl="1"/>
            <a:r>
              <a:rPr lang="fr-FR" sz="1800" dirty="0"/>
              <a:t>Anticiper la demande en théâtralisant l’examen, développer les arguments pour éliminer un diagnostic (angine, tumeur au  cerveau) ce qui permet de ne pas prescrire les antibiotiques, le scanner ...</a:t>
            </a:r>
          </a:p>
          <a:p>
            <a:pPr lvl="1"/>
            <a:r>
              <a:rPr lang="fr-FR" sz="1800" dirty="0"/>
              <a:t>T</a:t>
            </a:r>
            <a:r>
              <a:rPr lang="fr-FR" sz="1800" b="1" dirty="0"/>
              <a:t>rouver un compromis acceptable </a:t>
            </a:r>
            <a:r>
              <a:rPr lang="fr-FR" sz="1800" dirty="0"/>
              <a:t>pour les deux parties</a:t>
            </a:r>
          </a:p>
          <a:p>
            <a:pPr lvl="2"/>
            <a:r>
              <a:rPr lang="fr-FR" sz="1800" dirty="0"/>
              <a:t>Un bilan minimal contre une réflexion sur les causes comportementales ou psychosomatiques d’un symptôme</a:t>
            </a:r>
          </a:p>
          <a:p>
            <a:pPr lvl="2"/>
            <a:r>
              <a:rPr lang="fr-FR" sz="1800" dirty="0"/>
              <a:t>Un arrêt de travail contre une discussion sur les causes de la fatigue</a:t>
            </a:r>
          </a:p>
          <a:p>
            <a:pPr lvl="1"/>
            <a:r>
              <a:rPr lang="fr-FR" sz="1800" b="1" dirty="0"/>
              <a:t>Différer la réponse</a:t>
            </a:r>
            <a:r>
              <a:rPr lang="fr-FR" sz="1800" dirty="0"/>
              <a:t> : « il me faut y réfléchir », « je vais relire les recommandations », « je demande son avis au spécialiste et et on en reparle »</a:t>
            </a:r>
          </a:p>
          <a:p>
            <a:pPr lvl="1"/>
            <a:r>
              <a:rPr lang="fr-FR" sz="1800" dirty="0"/>
              <a:t>Adresser à un tiers quand le patient a besoin d’un deuxième avis sans se sentir dévalorisé, dépossédé ...  </a:t>
            </a:r>
            <a:endParaRPr lang="fr-FR" dirty="0"/>
          </a:p>
          <a:p>
            <a:pPr lvl="0"/>
            <a:r>
              <a:rPr lang="fr-FR" dirty="0"/>
              <a:t>Disque rayé</a:t>
            </a:r>
            <a:endParaRPr lang="fr-FR" sz="2000" dirty="0"/>
          </a:p>
          <a:p>
            <a:pPr marL="914400" lvl="2" indent="0">
              <a:buNone/>
            </a:pPr>
            <a:endParaRPr lang="fr-FR" dirty="0"/>
          </a:p>
          <a:p>
            <a:pPr lvl="1"/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933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dire non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fr-FR" sz="4800" dirty="0"/>
              <a:t>Apprendre à dire oui </a:t>
            </a:r>
          </a:p>
          <a:p>
            <a:pPr marL="914400" lvl="2" indent="0">
              <a:buNone/>
            </a:pPr>
            <a:r>
              <a:rPr lang="fr-FR" sz="4800" dirty="0"/>
              <a:t>		à bon escient  !?</a:t>
            </a:r>
          </a:p>
          <a:p>
            <a:pPr marL="457200" lvl="1" indent="0">
              <a:buNone/>
            </a:pPr>
            <a:endParaRPr lang="fr-FR" sz="4000" dirty="0"/>
          </a:p>
          <a:p>
            <a:pPr marL="457200" lvl="1" indent="0">
              <a:buNone/>
            </a:pPr>
            <a:r>
              <a:rPr lang="fr-FR" sz="4000" dirty="0"/>
              <a:t>						</a:t>
            </a:r>
            <a:r>
              <a:rPr lang="fr-FR" sz="3600" dirty="0"/>
              <a:t>Merci !</a:t>
            </a:r>
          </a:p>
        </p:txBody>
      </p:sp>
    </p:spTree>
    <p:extLst>
      <p:ext uri="{BB962C8B-B14F-4D97-AF65-F5344CB8AC3E}">
        <p14:creationId xmlns:p14="http://schemas.microsoft.com/office/powerpoint/2010/main" val="24699330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904</Words>
  <Application>Microsoft Office PowerPoint</Application>
  <PresentationFormat>Affichage à l'écran (4:3)</PresentationFormat>
  <Paragraphs>156</Paragraphs>
  <Slides>19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Arial</vt:lpstr>
      <vt:lpstr>Calibri</vt:lpstr>
      <vt:lpstr>Thème Office</vt:lpstr>
      <vt:lpstr>Présentation PowerPoint</vt:lpstr>
      <vt:lpstr>Présentation PowerPoint</vt:lpstr>
      <vt:lpstr>Quand dire non ?</vt:lpstr>
      <vt:lpstr>D’autres situations ??</vt:lpstr>
      <vt:lpstr>Pourquoi, c’est difficile de dire non?</vt:lpstr>
      <vt:lpstr>Quand est-ce plus difficile encore ?</vt:lpstr>
      <vt:lpstr>Quand est-ce plus difficile encore ? </vt:lpstr>
      <vt:lpstr>Pourquoi dire non ?</vt:lpstr>
      <vt:lpstr>Pourquoi dire non ?</vt:lpstr>
      <vt:lpstr>Pourquoi dire non ?</vt:lpstr>
      <vt:lpstr>Quelle(s) méthode(s) avez-vous utilisé la dernière fois pour refuser ? </vt:lpstr>
      <vt:lpstr>Comment dire non ? Pour s’entraîner en milieu protégé</vt:lpstr>
      <vt:lpstr>Débriefing</vt:lpstr>
      <vt:lpstr>Comment dire non ?</vt:lpstr>
      <vt:lpstr>Comment dire non ?</vt:lpstr>
      <vt:lpstr>Comment dire non ?</vt:lpstr>
      <vt:lpstr>Comment dire non ?</vt:lpstr>
      <vt:lpstr>Comment dire non ?</vt:lpstr>
      <vt:lpstr>Comment dire non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FRANÇOIS BLOEDE</dc:creator>
  <cp:lastModifiedBy>Philippe Zerr docteurzerr@gmail.com</cp:lastModifiedBy>
  <cp:revision>70</cp:revision>
  <dcterms:created xsi:type="dcterms:W3CDTF">2013-09-08T14:58:16Z</dcterms:created>
  <dcterms:modified xsi:type="dcterms:W3CDTF">2017-05-22T08:21:34Z</dcterms:modified>
</cp:coreProperties>
</file>