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6" r:id="rId11"/>
    <p:sldId id="267" r:id="rId12"/>
    <p:sldId id="263" r:id="rId13"/>
    <p:sldId id="271" r:id="rId14"/>
    <p:sldId id="268" r:id="rId15"/>
    <p:sldId id="269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6" r:id="rId26"/>
    <p:sldId id="287" r:id="rId27"/>
    <p:sldId id="284" r:id="rId28"/>
    <p:sldId id="285" r:id="rId29"/>
    <p:sldId id="28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05" autoAdjust="0"/>
    <p:restoredTop sz="94660"/>
  </p:normalViewPr>
  <p:slideViewPr>
    <p:cSldViewPr snapToGrid="0">
      <p:cViewPr>
        <p:scale>
          <a:sx n="60" d="100"/>
          <a:sy n="60" d="100"/>
        </p:scale>
        <p:origin x="294" y="15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EB794-657C-41F4-9019-69F4B2AC4190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4B414-36EC-448A-A9D6-1B8CAF4477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125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61925" y="788988"/>
            <a:ext cx="6823075" cy="3838575"/>
          </a:xfrm>
          <a:ln/>
        </p:spPr>
      </p:sp>
      <p:sp>
        <p:nvSpPr>
          <p:cNvPr id="32771" name="Espace réservé des commentaires 1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fr-FR" altLang="fr-FR" sz="1800"/>
              <a:t>Nous savons que les défauts de communication constituent une des principales causes racines des évènements indésirables en milieu de soins. </a:t>
            </a:r>
          </a:p>
          <a:p>
            <a:pPr>
              <a:lnSpc>
                <a:spcPct val="80000"/>
              </a:lnSpc>
            </a:pPr>
            <a:r>
              <a:rPr lang="fr-FR" altLang="fr-FR" sz="1800"/>
              <a:t>De nombreuses publications l’attestent dont un bilan effectué par la joint commission sur 4 ans.</a:t>
            </a:r>
          </a:p>
          <a:p>
            <a:pPr>
              <a:lnSpc>
                <a:spcPct val="80000"/>
              </a:lnSpc>
            </a:pPr>
            <a:endParaRPr lang="fr-FR" altLang="fr-FR" sz="1800"/>
          </a:p>
          <a:p>
            <a:pPr>
              <a:lnSpc>
                <a:spcPct val="80000"/>
              </a:lnSpc>
            </a:pPr>
            <a:r>
              <a:rPr lang="fr-FR" altLang="fr-FR">
                <a:solidFill>
                  <a:srgbClr val="A51C1D"/>
                </a:solidFill>
              </a:rPr>
              <a:t> </a:t>
            </a:r>
            <a:r>
              <a:rPr lang="fr-FR" altLang="fr-FR" baseline="30000">
                <a:solidFill>
                  <a:srgbClr val="A51C1D"/>
                </a:solidFill>
              </a:rPr>
              <a:t> </a:t>
            </a:r>
          </a:p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168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3795" name="Espace réservé des commentaires 1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buFontTx/>
              <a:buChar char="•"/>
            </a:pPr>
            <a:r>
              <a:rPr lang="fr-FR" altLang="fr-FR" sz="1400" dirty="0"/>
              <a:t>Quels difficultés de communication ?</a:t>
            </a:r>
          </a:p>
          <a:p>
            <a:pPr algn="just"/>
            <a:r>
              <a:rPr lang="fr-FR" altLang="fr-FR" sz="1400" u="sng" dirty="0"/>
              <a:t>Du côté des professionnels :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Variations interindividuelles dues à des facteurs humains (personnalité, culture, attitude),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variations inter-métiers ou inter-spécialité</a:t>
            </a:r>
          </a:p>
          <a:p>
            <a:pPr lvl="1" algn="just">
              <a:buFontTx/>
              <a:buChar char="•"/>
            </a:pPr>
            <a:r>
              <a:rPr lang="fr-FR" altLang="fr-FR" sz="1400" b="1" dirty="0" err="1"/>
              <a:t>para-médical</a:t>
            </a:r>
            <a:r>
              <a:rPr lang="fr-FR" altLang="fr-FR" sz="1400" b="1" dirty="0"/>
              <a:t> : mode narratif, descriptif et détaillé</a:t>
            </a:r>
          </a:p>
          <a:p>
            <a:pPr lvl="1" algn="just">
              <a:buFontTx/>
              <a:buChar char="•"/>
            </a:pPr>
            <a:r>
              <a:rPr lang="fr-FR" altLang="fr-FR" sz="1400" b="1" dirty="0"/>
              <a:t>médicale : plutôt concise et ciblée sur les mesures à adopter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Communication entre professionnel débutant et professionnel senior</a:t>
            </a:r>
          </a:p>
          <a:p>
            <a:pPr algn="just"/>
            <a:r>
              <a:rPr lang="fr-FR" altLang="fr-FR" sz="1400" u="sng" dirty="0">
                <a:solidFill>
                  <a:srgbClr val="000067"/>
                </a:solidFill>
              </a:rPr>
              <a:t>Du côté du patient, de l’usager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Variations individuelles (pathologie, précarité, </a:t>
            </a:r>
            <a:r>
              <a:rPr lang="fr-FR" altLang="fr-FR" sz="1400" dirty="0" err="1"/>
              <a:t>illétrisme</a:t>
            </a:r>
            <a:r>
              <a:rPr lang="fr-FR" altLang="fr-FR" sz="1400" dirty="0"/>
              <a:t>, etc.)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altLang="fr-FR" sz="1400" dirty="0" err="1">
                <a:solidFill>
                  <a:srgbClr val="A51C1D"/>
                </a:solidFill>
              </a:rPr>
              <a:t>Littératie</a:t>
            </a:r>
            <a:r>
              <a:rPr lang="fr-FR" altLang="fr-FR" sz="1400" dirty="0"/>
              <a:t> : comprendre et utiliser les informations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Sources</a:t>
            </a:r>
            <a:r>
              <a:rPr lang="fr-FR" altLang="fr-FR" sz="1400" dirty="0">
                <a:solidFill>
                  <a:srgbClr val="A51C1D"/>
                </a:solidFill>
              </a:rPr>
              <a:t> d’inégalité</a:t>
            </a:r>
            <a:r>
              <a:rPr lang="fr-FR" altLang="fr-FR" sz="1400" dirty="0"/>
              <a:t> de prise en charge			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altLang="fr-FR" sz="1400" dirty="0">
                <a:solidFill>
                  <a:srgbClr val="A51C1D"/>
                </a:solidFill>
              </a:rPr>
              <a:t>Difficultés, réticences du patient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altLang="fr-FR" sz="1400" dirty="0"/>
              <a:t>poser des questions, être confronté à des réponses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fr-FR" altLang="fr-FR" sz="1400" dirty="0"/>
          </a:p>
        </p:txBody>
      </p:sp>
    </p:spTree>
    <p:extLst>
      <p:ext uri="{BB962C8B-B14F-4D97-AF65-F5344CB8AC3E}">
        <p14:creationId xmlns:p14="http://schemas.microsoft.com/office/powerpoint/2010/main" val="1386555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61925" y="788988"/>
            <a:ext cx="6823075" cy="3838575"/>
          </a:xfrm>
          <a:ln/>
        </p:spPr>
      </p:sp>
      <p:sp>
        <p:nvSpPr>
          <p:cNvPr id="34819" name="Espace réservé des commentaires 1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sz="1800" dirty="0"/>
              <a:t>QUELS OUTILS ?</a:t>
            </a:r>
          </a:p>
          <a:p>
            <a:r>
              <a:rPr lang="fr-FR" altLang="fr-FR" sz="1800" dirty="0"/>
              <a:t>Du côté des professionnels :</a:t>
            </a:r>
            <a:endParaRPr lang="en-US" altLang="fr-FR" sz="1800" dirty="0"/>
          </a:p>
          <a:p>
            <a:r>
              <a:rPr lang="fr-FR" altLang="fr-FR" sz="1800" i="1" dirty="0"/>
              <a:t>L’outil « S.A.E.D. »</a:t>
            </a:r>
          </a:p>
          <a:p>
            <a:r>
              <a:rPr lang="fr-FR" altLang="fr-FR" sz="1800" i="1" dirty="0"/>
              <a:t>Situation Antécédents Evaluation Demande</a:t>
            </a:r>
          </a:p>
          <a:p>
            <a:r>
              <a:rPr lang="fr-FR" altLang="fr-FR" sz="1800" i="1" dirty="0"/>
              <a:t>Le « SA ED » « ça aide à communiquer »</a:t>
            </a:r>
          </a:p>
          <a:p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296395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fr-FR" altLang="fr-FR" b="1"/>
              <a:t>Origine </a:t>
            </a:r>
          </a:p>
          <a:p>
            <a:pPr lvl="1" algn="just">
              <a:lnSpc>
                <a:spcPct val="90000"/>
              </a:lnSpc>
            </a:pPr>
            <a:r>
              <a:rPr lang="fr-FR" altLang="ja-JP"/>
              <a:t>Utilisé en santé à partir de 2002, initialement communication </a:t>
            </a:r>
            <a:r>
              <a:rPr lang="fr-FR" altLang="fr-FR"/>
              <a:t>dans les sous-marins nucléaires</a:t>
            </a:r>
            <a:endParaRPr lang="fr-FR" altLang="ja-JP"/>
          </a:p>
          <a:p>
            <a:pPr algn="just">
              <a:lnSpc>
                <a:spcPct val="90000"/>
              </a:lnSpc>
            </a:pPr>
            <a:r>
              <a:rPr lang="fr-FR" altLang="fr-FR" b="1"/>
              <a:t>Recommandé par 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L</a:t>
            </a:r>
            <a:r>
              <a:rPr lang="ja-JP" altLang="fr-FR"/>
              <a:t>’</a:t>
            </a:r>
            <a:r>
              <a:rPr lang="fr-FR" altLang="ja-JP"/>
              <a:t>Organisation Mondiale de la Santé (OMS)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La « Joint Commission » américaine,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L</a:t>
            </a:r>
            <a:r>
              <a:rPr lang="ja-JP" altLang="fr-FR"/>
              <a:t>’</a:t>
            </a:r>
            <a:r>
              <a:rPr lang="fr-FR" altLang="ja-JP"/>
              <a:t>Institute for Healthcare Improvement (IHI)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Le National Health Service (NHS)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Le ministère de la santé (PNSP, guide HAS en cours d’élaboration)</a:t>
            </a:r>
          </a:p>
          <a:p>
            <a:pPr algn="just">
              <a:lnSpc>
                <a:spcPct val="90000"/>
              </a:lnSpc>
            </a:pPr>
            <a:r>
              <a:rPr lang="fr-FR" altLang="fr-FR" b="1"/>
              <a:t>Un standard du soin dans de nombreux pays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Etats-Unis, Canada, Royaume-Uni, Australie, etc.</a:t>
            </a:r>
          </a:p>
          <a:p>
            <a:pPr algn="just">
              <a:lnSpc>
                <a:spcPct val="90000"/>
              </a:lnSpc>
            </a:pPr>
            <a:r>
              <a:rPr lang="fr-FR" altLang="fr-FR" b="1"/>
              <a:t>Déployé dans différentes spécialités</a:t>
            </a:r>
          </a:p>
          <a:p>
            <a:pPr lvl="1" algn="just">
              <a:lnSpc>
                <a:spcPct val="90000"/>
              </a:lnSpc>
            </a:pPr>
            <a:r>
              <a:rPr lang="fr-FR" altLang="fr-FR"/>
              <a:t>Obstétrique, urgences, soins ambulatoires, soins intensifs, cardiologie, périnatalogie, SSR, HAD, médecine de ville, etc. </a:t>
            </a:r>
          </a:p>
          <a:p>
            <a:pPr algn="just">
              <a:lnSpc>
                <a:spcPct val="90000"/>
              </a:lnSpc>
            </a:pPr>
            <a:endParaRPr lang="fr-FR" altLang="fr-FR"/>
          </a:p>
          <a:p>
            <a:endParaRPr lang="fr-FR" altLang="fr-FR"/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EC21DDAB-0572-418F-9CDF-2ABD6CCBB345}" type="slidenum">
              <a:rPr lang="fr-FR" altLang="fr-FR" sz="1300">
                <a:latin typeface="Calibri" panose="020F0502020204030204" pitchFamily="34" charset="0"/>
              </a:rPr>
              <a:pPr eaLnBrk="1" hangingPunct="1"/>
              <a:t>20</a:t>
            </a:fld>
            <a:endParaRPr lang="fr-FR" altLang="fr-FR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959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fr-FR" altLang="fr-FR" sz="1800" b="1"/>
              <a:t>Qu</a:t>
            </a:r>
            <a:r>
              <a:rPr lang="ja-JP" altLang="fr-FR" sz="1800" b="1"/>
              <a:t>’</a:t>
            </a:r>
            <a:r>
              <a:rPr lang="fr-FR" altLang="ja-JP" sz="1800" b="1"/>
              <a:t>est ce que c</a:t>
            </a:r>
            <a:r>
              <a:rPr lang="ja-JP" altLang="fr-FR" sz="1800" b="1"/>
              <a:t>’</a:t>
            </a:r>
            <a:r>
              <a:rPr lang="fr-FR" altLang="ja-JP" sz="1800" b="1"/>
              <a:t>est ?</a:t>
            </a:r>
          </a:p>
          <a:p>
            <a:pPr lvl="1" algn="just"/>
            <a:r>
              <a:rPr lang="fr-FR" altLang="fr-FR" sz="1800" b="1"/>
              <a:t>Outil mnémotechnique </a:t>
            </a:r>
            <a:r>
              <a:rPr lang="fr-FR" altLang="fr-FR" sz="1800"/>
              <a:t>pour </a:t>
            </a:r>
            <a:r>
              <a:rPr lang="fr-FR" altLang="fr-FR" sz="1800" b="1"/>
              <a:t>structurer/standardiser la communication</a:t>
            </a:r>
            <a:r>
              <a:rPr lang="fr-FR" altLang="fr-FR" sz="1800"/>
              <a:t> </a:t>
            </a:r>
            <a:r>
              <a:rPr lang="fr-FR" altLang="ja-JP" sz="1800"/>
              <a:t>auprès d</a:t>
            </a:r>
            <a:r>
              <a:rPr lang="ja-JP" altLang="fr-FR" sz="1800"/>
              <a:t>’</a:t>
            </a:r>
            <a:r>
              <a:rPr lang="fr-FR" altLang="ja-JP" sz="1800"/>
              <a:t>un autre professionnel		</a:t>
            </a:r>
          </a:p>
          <a:p>
            <a:pPr algn="just"/>
            <a:r>
              <a:rPr lang="fr-FR" altLang="fr-FR" sz="1800" b="1"/>
              <a:t>Quel est l</a:t>
            </a:r>
            <a:r>
              <a:rPr lang="ja-JP" altLang="fr-FR" sz="1800" b="1"/>
              <a:t>’</a:t>
            </a:r>
            <a:r>
              <a:rPr lang="fr-FR" altLang="ja-JP" sz="1800" b="1"/>
              <a:t>objectif principal ?</a:t>
            </a:r>
          </a:p>
          <a:p>
            <a:pPr lvl="1" algn="just"/>
            <a:r>
              <a:rPr lang="fr-FR" altLang="fr-FR" sz="1800"/>
              <a:t>Prévenir les évènements indésirables pouvant résulter </a:t>
            </a:r>
            <a:r>
              <a:rPr lang="fr-FR" altLang="fr-FR" sz="1800" b="1"/>
              <a:t>d</a:t>
            </a:r>
            <a:r>
              <a:rPr lang="ja-JP" altLang="fr-FR" sz="1800" b="1"/>
              <a:t>’</a:t>
            </a:r>
            <a:r>
              <a:rPr lang="fr-FR" altLang="ja-JP" sz="1800" b="1"/>
              <a:t>erreurs de compréhension </a:t>
            </a:r>
            <a:r>
              <a:rPr lang="fr-FR" altLang="ja-JP" sz="1800"/>
              <a:t>lors d</a:t>
            </a:r>
            <a:r>
              <a:rPr lang="ja-JP" altLang="fr-FR" sz="1800"/>
              <a:t>’</a:t>
            </a:r>
            <a:r>
              <a:rPr lang="fr-FR" altLang="ja-JP" sz="1800"/>
              <a:t>une communication entre professionnels</a:t>
            </a:r>
          </a:p>
          <a:p>
            <a:pPr lvl="1" algn="just"/>
            <a:r>
              <a:rPr lang="fr-FR" altLang="ja-JP" sz="1800"/>
              <a:t>Surmonter les obstacles à la mise en œuvre d</a:t>
            </a:r>
            <a:r>
              <a:rPr lang="ja-JP" altLang="fr-FR" sz="1800"/>
              <a:t>’</a:t>
            </a:r>
            <a:r>
              <a:rPr lang="fr-FR" altLang="ja-JP" sz="1800"/>
              <a:t>une </a:t>
            </a:r>
            <a:r>
              <a:rPr lang="fr-FR" altLang="ja-JP" sz="1800" b="1"/>
              <a:t>communication documentée claire et concise</a:t>
            </a:r>
          </a:p>
          <a:p>
            <a:pPr algn="just"/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2263958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altLang="fr-FR"/>
              <a:t>Demande verbale d</a:t>
            </a:r>
            <a:r>
              <a:rPr lang="ja-JP" altLang="fr-FR"/>
              <a:t>’</a:t>
            </a:r>
            <a:r>
              <a:rPr lang="fr-FR" altLang="ja-JP"/>
              <a:t>avis (téléphonique ou non) auprès d</a:t>
            </a:r>
            <a:r>
              <a:rPr lang="ja-JP" altLang="fr-FR"/>
              <a:t>’</a:t>
            </a:r>
            <a:r>
              <a:rPr lang="fr-FR" altLang="ja-JP"/>
              <a:t>un professionnel médical ou non </a:t>
            </a:r>
          </a:p>
          <a:p>
            <a:pPr lvl="1">
              <a:lnSpc>
                <a:spcPct val="90000"/>
              </a:lnSpc>
            </a:pPr>
            <a:r>
              <a:rPr lang="fr-FR" altLang="fr-FR"/>
              <a:t>IDE-médecin, Kiné-médecin, pharmacien – médecin, interne- chirurgien, sage femme-gynéco obstétricien, etc.</a:t>
            </a:r>
          </a:p>
          <a:p>
            <a:pPr>
              <a:lnSpc>
                <a:spcPct val="90000"/>
              </a:lnSpc>
            </a:pPr>
            <a:r>
              <a:rPr lang="fr-FR" altLang="fr-FR"/>
              <a:t>En cas de communications urgentes (aggravation d</a:t>
            </a:r>
            <a:r>
              <a:rPr lang="ja-JP" altLang="fr-FR"/>
              <a:t>’</a:t>
            </a:r>
            <a:r>
              <a:rPr lang="fr-FR" altLang="ja-JP"/>
              <a:t>un état clinique, survenue de complications) ou non urgentes</a:t>
            </a:r>
          </a:p>
          <a:p>
            <a:pPr>
              <a:lnSpc>
                <a:spcPct val="90000"/>
              </a:lnSpc>
            </a:pPr>
            <a:r>
              <a:rPr lang="fr-FR" altLang="fr-FR"/>
              <a:t>Lors d</a:t>
            </a:r>
            <a:r>
              <a:rPr lang="ja-JP" altLang="fr-FR"/>
              <a:t>’</a:t>
            </a:r>
            <a:r>
              <a:rPr lang="fr-FR" altLang="ja-JP"/>
              <a:t>un transfert de patient</a:t>
            </a:r>
          </a:p>
          <a:p>
            <a:pPr>
              <a:lnSpc>
                <a:spcPct val="90000"/>
              </a:lnSpc>
            </a:pPr>
            <a:r>
              <a:rPr lang="fr-FR" altLang="fr-FR"/>
              <a:t>Lors d</a:t>
            </a:r>
            <a:r>
              <a:rPr lang="ja-JP" altLang="fr-FR"/>
              <a:t>’</a:t>
            </a:r>
            <a:r>
              <a:rPr lang="fr-FR" altLang="ja-JP"/>
              <a:t>échanges écrits, par e-mails ou sur dossier médical électronique</a:t>
            </a:r>
          </a:p>
          <a:p>
            <a:pPr>
              <a:lnSpc>
                <a:spcPct val="90000"/>
              </a:lnSpc>
            </a:pPr>
            <a:r>
              <a:rPr lang="fr-FR" altLang="fr-FR"/>
              <a:t>Lors de staff pluri professionnel ou multidisciplinaire, pour structurer la présentation d</a:t>
            </a:r>
            <a:r>
              <a:rPr lang="ja-JP" altLang="fr-FR"/>
              <a:t>’</a:t>
            </a:r>
            <a:r>
              <a:rPr lang="fr-FR" altLang="ja-JP"/>
              <a:t>un dossier patient</a:t>
            </a:r>
          </a:p>
          <a:p>
            <a:pPr>
              <a:lnSpc>
                <a:spcPct val="90000"/>
              </a:lnSpc>
            </a:pPr>
            <a:r>
              <a:rPr lang="fr-FR" altLang="fr-FR"/>
              <a:t>Lors des revues de morbidité et mortalité (RMM)</a:t>
            </a:r>
          </a:p>
          <a:p>
            <a:pPr>
              <a:lnSpc>
                <a:spcPct val="90000"/>
              </a:lnSpc>
            </a:pPr>
            <a:r>
              <a:rPr lang="fr-FR" altLang="fr-FR"/>
              <a:t>À  toutes les étapes du parcours du patient</a:t>
            </a:r>
          </a:p>
          <a:p>
            <a:pPr lvl="1">
              <a:lnSpc>
                <a:spcPct val="90000"/>
              </a:lnSpc>
            </a:pPr>
            <a:r>
              <a:rPr lang="fr-FR" altLang="fr-FR"/>
              <a:t>depuis le courrier du médecin traitant qui adresse le patient, les transmissions entre les différents cliniciens</a:t>
            </a:r>
          </a:p>
          <a:p>
            <a:pPr lvl="1">
              <a:lnSpc>
                <a:spcPct val="90000"/>
              </a:lnSpc>
            </a:pPr>
            <a:r>
              <a:rPr lang="fr-FR" altLang="fr-FR"/>
              <a:t>jusqu</a:t>
            </a:r>
            <a:r>
              <a:rPr lang="ja-JP" altLang="fr-FR"/>
              <a:t>’</a:t>
            </a:r>
            <a:r>
              <a:rPr lang="fr-FR" altLang="ja-JP"/>
              <a:t>à la communication de sortie auprès du médecin traitant</a:t>
            </a:r>
          </a:p>
          <a:p>
            <a:endParaRPr lang="fr-FR" altLang="fr-FR"/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C1E26BC-28F9-4B4A-8794-11AFA2444830}" type="slidenum">
              <a:rPr lang="fr-FR" altLang="fr-FR" sz="1300"/>
              <a:pPr eaLnBrk="1" hangingPunct="1"/>
              <a:t>22</a:t>
            </a:fld>
            <a:endParaRPr lang="fr-FR" altLang="fr-FR" sz="1300"/>
          </a:p>
        </p:txBody>
      </p:sp>
    </p:spTree>
    <p:extLst>
      <p:ext uri="{BB962C8B-B14F-4D97-AF65-F5344CB8AC3E}">
        <p14:creationId xmlns:p14="http://schemas.microsoft.com/office/powerpoint/2010/main" val="3520225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fr-FR" altLang="fr-FR" b="1"/>
              <a:t>Amélioration </a:t>
            </a:r>
          </a:p>
          <a:p>
            <a:pPr lvl="1" algn="just"/>
            <a:r>
              <a:rPr lang="fr-FR" altLang="fr-FR"/>
              <a:t>Qualité de la </a:t>
            </a:r>
            <a:r>
              <a:rPr lang="fr-FR" altLang="fr-FR" b="1"/>
              <a:t>communication</a:t>
            </a:r>
            <a:r>
              <a:rPr lang="fr-FR" altLang="fr-FR"/>
              <a:t> entre professionnels </a:t>
            </a:r>
          </a:p>
          <a:p>
            <a:pPr lvl="1" algn="just"/>
            <a:r>
              <a:rPr lang="fr-FR" altLang="fr-FR" b="1"/>
              <a:t>Contenu et clarté </a:t>
            </a:r>
            <a:r>
              <a:rPr lang="fr-FR" altLang="fr-FR"/>
              <a:t>des informations données</a:t>
            </a:r>
          </a:p>
          <a:p>
            <a:pPr lvl="1" algn="just"/>
            <a:r>
              <a:rPr lang="fr-FR" altLang="fr-FR" b="1"/>
              <a:t>Analyse</a:t>
            </a:r>
            <a:r>
              <a:rPr lang="fr-FR" altLang="fr-FR"/>
              <a:t> des informations reçues</a:t>
            </a:r>
          </a:p>
          <a:p>
            <a:pPr lvl="1" algn="just"/>
            <a:r>
              <a:rPr lang="fr-FR" altLang="fr-FR" b="1"/>
              <a:t>Satisfaction</a:t>
            </a:r>
            <a:r>
              <a:rPr lang="fr-FR" altLang="fr-FR"/>
              <a:t> des professionnels </a:t>
            </a:r>
          </a:p>
          <a:p>
            <a:pPr lvl="1" algn="just"/>
            <a:r>
              <a:rPr lang="fr-FR" altLang="fr-FR"/>
              <a:t>Communication </a:t>
            </a:r>
            <a:r>
              <a:rPr lang="fr-FR" altLang="fr-FR" b="1"/>
              <a:t>des nouveaux professionnels</a:t>
            </a:r>
          </a:p>
          <a:p>
            <a:pPr lvl="1" algn="just"/>
            <a:r>
              <a:rPr lang="fr-FR" altLang="fr-FR"/>
              <a:t>Survenue </a:t>
            </a:r>
            <a:r>
              <a:rPr lang="fr-FR" altLang="fr-FR" b="1"/>
              <a:t>d</a:t>
            </a:r>
            <a:r>
              <a:rPr lang="ja-JP" altLang="fr-FR" b="1"/>
              <a:t>’</a:t>
            </a:r>
            <a:r>
              <a:rPr lang="fr-FR" altLang="ja-JP" b="1"/>
              <a:t>évènements indésirables</a:t>
            </a:r>
            <a:r>
              <a:rPr lang="fr-FR" altLang="ja-JP"/>
              <a:t>		</a:t>
            </a:r>
          </a:p>
          <a:p>
            <a:pPr algn="just"/>
            <a:r>
              <a:rPr lang="fr-FR" altLang="fr-FR" b="1"/>
              <a:t>Progrès documentés </a:t>
            </a:r>
          </a:p>
          <a:p>
            <a:pPr lvl="1" algn="just"/>
            <a:r>
              <a:rPr lang="fr-FR" altLang="fr-FR"/>
              <a:t>Lorsque l'outil SAED est utilisé conjointement avec un modèle multi facettes </a:t>
            </a:r>
            <a:r>
              <a:rPr lang="fr-FR" altLang="fr-FR" b="1" u="sng"/>
              <a:t>de travail en équipe </a:t>
            </a:r>
            <a:r>
              <a:rPr lang="fr-FR" altLang="fr-FR"/>
              <a:t>(culture de sécurité, communication). </a:t>
            </a:r>
          </a:p>
          <a:p>
            <a:endParaRPr lang="fr-FR" altLang="fr-FR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33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3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5D653943-F72C-48F3-859F-04C37CF3DCEC}" type="slidenum">
              <a:rPr lang="fr-FR" altLang="fr-FR" sz="1300">
                <a:latin typeface="Calibri" panose="020F0502020204030204" pitchFamily="34" charset="0"/>
              </a:rPr>
              <a:pPr eaLnBrk="1" hangingPunct="1"/>
              <a:t>23</a:t>
            </a:fld>
            <a:endParaRPr lang="fr-FR" altLang="fr-FR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64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A8B603-221D-4659-89B8-15F3E345FB87}" type="slidenum">
              <a:rPr lang="fr-FR" altLang="fr-FR" sz="1300"/>
              <a:pPr/>
              <a:t>24</a:t>
            </a:fld>
            <a:endParaRPr lang="fr-FR" altLang="fr-FR" sz="1300"/>
          </a:p>
        </p:txBody>
      </p:sp>
    </p:spTree>
    <p:extLst>
      <p:ext uri="{BB962C8B-B14F-4D97-AF65-F5344CB8AC3E}">
        <p14:creationId xmlns:p14="http://schemas.microsoft.com/office/powerpoint/2010/main" val="156077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254F-2F32-429E-9CAD-4F76381E5564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83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E0567-B918-4D62-8B54-DE9E7D148102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11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14-986B-4522-994E-CDC6317A2FF1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10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659A-0617-407D-8E25-E5AD9FA4687E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98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594B-E725-453E-A321-52861823500F}" type="datetime1">
              <a:rPr lang="fr-FR" smtClean="0"/>
              <a:t>18/05/2017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33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4319-FE79-48A8-ACB2-AB11DDBA2573}" type="datetime1">
              <a:rPr lang="fr-FR" smtClean="0"/>
              <a:t>18/05/2017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90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D85B-0597-438E-9348-12B9D1512E12}" type="datetime1">
              <a:rPr lang="fr-FR" smtClean="0"/>
              <a:t>18/05/2017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29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96C5-9446-4DCF-BC03-4D79624518E2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470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2B7F-C356-4FE7-B152-A2AEEE7082E3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95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3BDC8-AD31-4799-B3A2-6D0FD0150335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82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E78E-A19E-472C-BFCC-B16CD81EB88E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6446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0A601-1A11-4FED-8B5D-2D0BF6091BDE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000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97A8-6637-4CF6-A8CB-63A1C6D109BD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1362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B8248-F55E-4E5C-A312-7FF32364C6D0}" type="datetime1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705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8D46-9A60-4AEC-825D-53D4B6A6B0F6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390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0D358-4335-4436-A3FA-A525C4827E5D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925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627168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54894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099104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44388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0749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2572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7867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0D9C1-A258-4404-AD2B-E7B6C4AF7080}" type="datetime1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EA5816-922F-4ED0-9868-EC1F59371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85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aurence.bohic@aphp.f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obourdon@yahoo.f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agnes.laporte-weywada@aphp.f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docteurzerr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84985" y="1304925"/>
            <a:ext cx="9107015" cy="30527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6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communication entre l´infirmière, le pharmacien et le médecin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" descr="Description : Logo FCGE Versio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"/>
            <a:ext cx="3084985" cy="242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us-titre 11"/>
          <p:cNvSpPr>
            <a:spLocks noGrp="1"/>
          </p:cNvSpPr>
          <p:nvPr>
            <p:ph type="subTitle" idx="1"/>
          </p:nvPr>
        </p:nvSpPr>
        <p:spPr>
          <a:xfrm>
            <a:off x="2447699" y="4604656"/>
            <a:ext cx="8915399" cy="2211191"/>
          </a:xfrm>
        </p:spPr>
        <p:txBody>
          <a:bodyPr>
            <a:norm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Laurence BOHIC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Olivier BOURDON  Faculté de pharmacie Paris-Descartes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Agnès LAPORTE-WEYWADA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Philippe ZERR  DMG Paris-Diderot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013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1469571"/>
            <a:ext cx="10178143" cy="4441651"/>
          </a:xfrm>
        </p:spPr>
        <p:txBody>
          <a:bodyPr/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Laurence BOHIC     IFSI Paris-Diderot  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laurence.bohic@aphp.fr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80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1469571"/>
            <a:ext cx="10178143" cy="4441651"/>
          </a:xfrm>
        </p:spPr>
        <p:txBody>
          <a:bodyPr/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Olivier BOURDON  Faculté de pharmacie Paris-Descartes </a:t>
            </a:r>
          </a:p>
          <a:p>
            <a:pPr marL="0" indent="0">
              <a:buNone/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obourdon@yahoo.fr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8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1469571"/>
            <a:ext cx="10178143" cy="4441651"/>
          </a:xfrm>
        </p:spPr>
        <p:txBody>
          <a:bodyPr/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Agnès LAPORTE-WEYWADA  IFSI Paris-Diderot</a:t>
            </a:r>
          </a:p>
          <a:p>
            <a:pPr marL="0" indent="0">
              <a:buNone/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agnes.laporte-weywada@aphp.fr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171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1469571"/>
            <a:ext cx="10178143" cy="5279572"/>
          </a:xfrm>
        </p:spPr>
        <p:txBody>
          <a:bodyPr>
            <a:normAutofit lnSpcReduction="10000"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Philippe ZERR  DMG Paris-Diderot</a:t>
            </a:r>
          </a:p>
          <a:p>
            <a:pPr marL="0" indent="0">
              <a:buNone/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docteurzerr@gmail.com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MG à Levallois-Perret</a:t>
            </a: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Département de MG Paris-Diderot : Professeur associé</a:t>
            </a: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Revue Prescrire : administrateur</a:t>
            </a: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HAS : Membre de la Commission des stratégies de prise en Charge</a:t>
            </a: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Hôpital HAD Santé Service : Vice-président</a:t>
            </a:r>
          </a:p>
          <a:p>
            <a:pPr marL="224027" indent="-224027" defTabSz="896111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2352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Président de la Fédération des collèges des généralistes enseignant d’Île-de-France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62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Vos objectifs ?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Vos représentations ?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0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Prendre le temps de communiquer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Déterminer les freins de la communication interprofessionnelle</a:t>
            </a:r>
            <a:endParaRPr lang="fr-FR" sz="4000" dirty="0"/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Acquérir une méthode pour communiquer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77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Acquérir une méthode pour communiquer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Les interrogations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Les questions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Les éléments pour les patients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31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compétences pour communiquer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ce que peut faire l’Autre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faire : écoute de l’Autre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être : respect, gestion des conflits, partage utile au patient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compétences pour communiquer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ce que peut faire l’Autre ?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175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compétences pour communiquer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être : respect, gestion des conflits, partage utile au patient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Ce qui nous irrite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Ce qui nous dérange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Mots pour le dire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483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Choisir ou inventer une situation clinique ou la communication interprofessionnelle est utile au patient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Par groupe de 2 + 2 et évaluation par un 3</a:t>
            </a:r>
            <a:r>
              <a:rPr lang="fr-FR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groupe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287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A VOUS !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483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Points importants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Expliquer le </a:t>
            </a:r>
            <a:r>
              <a:rPr lang="fr-F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Vérifier la compréhension de l’autre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Reformuler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Conclure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442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803043" y="2568749"/>
            <a:ext cx="10541358" cy="4441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Guide pour faciliter la communication entre professionnels de santé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SAED : </a:t>
            </a:r>
            <a:r>
              <a:rPr lang="fr-FR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3400" b="1" dirty="0">
                <a:latin typeface="Arial" panose="020B0604020202020204" pitchFamily="34" charset="0"/>
                <a:cs typeface="Arial" panose="020B0604020202020204" pitchFamily="34" charset="0"/>
              </a:rPr>
              <a:t>ituation </a:t>
            </a:r>
            <a:r>
              <a:rPr lang="fr-FR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3400" b="1" dirty="0">
                <a:latin typeface="Arial" panose="020B0604020202020204" pitchFamily="34" charset="0"/>
                <a:cs typeface="Arial" panose="020B0604020202020204" pitchFamily="34" charset="0"/>
              </a:rPr>
              <a:t>TCD </a:t>
            </a:r>
            <a:r>
              <a:rPr lang="fr-FR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3400" b="1" dirty="0">
                <a:latin typeface="Arial" panose="020B0604020202020204" pitchFamily="34" charset="0"/>
                <a:cs typeface="Arial" panose="020B0604020202020204" pitchFamily="34" charset="0"/>
              </a:rPr>
              <a:t>valuation </a:t>
            </a:r>
            <a:r>
              <a:rPr lang="fr-FR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3400" b="1" dirty="0">
                <a:latin typeface="Arial" panose="020B0604020202020204" pitchFamily="34" charset="0"/>
                <a:cs typeface="Arial" panose="020B0604020202020204" pitchFamily="34" charset="0"/>
              </a:rPr>
              <a:t>emande</a:t>
            </a: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HAS  octobre 2014 et 2016</a:t>
            </a:r>
          </a:p>
          <a:p>
            <a:endParaRPr lang="fr-FR" b="1" dirty="0"/>
          </a:p>
          <a:p>
            <a:pPr marL="0" indent="0">
              <a:buFont typeface="Wingdings 3" charset="2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628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oneTexte 10"/>
          <p:cNvSpPr txBox="1">
            <a:spLocks noChangeArrowheads="1"/>
          </p:cNvSpPr>
          <p:nvPr/>
        </p:nvSpPr>
        <p:spPr bwMode="auto">
          <a:xfrm>
            <a:off x="2236632" y="961194"/>
            <a:ext cx="995536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fr-FR" altLang="fr-FR" sz="3600" b="1" dirty="0" err="1">
                <a:solidFill>
                  <a:srgbClr val="0070C0"/>
                </a:solidFill>
              </a:rPr>
              <a:t>Saed</a:t>
            </a:r>
            <a:endParaRPr lang="fr-FR" altLang="fr-FR" sz="3600" b="1" dirty="0">
              <a:solidFill>
                <a:srgbClr val="0070C0"/>
              </a:solidFill>
            </a:endParaRPr>
          </a:p>
          <a:p>
            <a:pPr algn="ctr" eaLnBrk="1" hangingPunct="1"/>
            <a:r>
              <a:rPr lang="fr-FR" altLang="fr-FR" sz="3600" b="1" dirty="0">
                <a:solidFill>
                  <a:srgbClr val="0070C0"/>
                </a:solidFill>
              </a:rPr>
              <a:t>Situation, antécédents, évaluation, demande</a:t>
            </a:r>
          </a:p>
          <a:p>
            <a:pPr algn="ctr" eaLnBrk="1" hangingPunct="1"/>
            <a:endParaRPr lang="fr-FR" altLang="fr-FR" sz="3600" b="1" dirty="0">
              <a:solidFill>
                <a:srgbClr val="0070C0"/>
              </a:solidFill>
            </a:endParaRPr>
          </a:p>
          <a:p>
            <a:pPr algn="ctr" eaLnBrk="1" hangingPunct="1"/>
            <a:r>
              <a:rPr lang="fr-FR" altLang="fr-FR" sz="3600" b="1" dirty="0">
                <a:solidFill>
                  <a:srgbClr val="0070C0"/>
                </a:solidFill>
              </a:rPr>
              <a:t>Un outil pour faciliter la communication entre professionnels de santé </a:t>
            </a:r>
          </a:p>
        </p:txBody>
      </p:sp>
    </p:spTree>
    <p:extLst>
      <p:ext uri="{BB962C8B-B14F-4D97-AF65-F5344CB8AC3E}">
        <p14:creationId xmlns:p14="http://schemas.microsoft.com/office/powerpoint/2010/main" val="2600023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000265" y="787622"/>
            <a:ext cx="8424862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endParaRPr lang="fr-FR" altLang="fr-FR" sz="1000" b="1" dirty="0">
              <a:solidFill>
                <a:srgbClr val="A51C1D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fr-FR" altLang="fr-FR" sz="4000" b="1" dirty="0">
                <a:solidFill>
                  <a:srgbClr val="A51C1D"/>
                </a:solidFill>
              </a:rPr>
              <a:t>Les défauts de communication</a:t>
            </a:r>
          </a:p>
          <a:p>
            <a:pPr algn="ctr">
              <a:lnSpc>
                <a:spcPct val="80000"/>
              </a:lnSpc>
            </a:pPr>
            <a:endParaRPr lang="fr-FR" altLang="fr-FR" sz="4000" b="1" dirty="0">
              <a:solidFill>
                <a:srgbClr val="A51C1D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fr-FR" altLang="fr-FR" sz="4000" b="1" dirty="0">
                <a:solidFill>
                  <a:srgbClr val="A51C1D"/>
                </a:solidFill>
              </a:rPr>
              <a:t>constituent une des </a:t>
            </a:r>
          </a:p>
          <a:p>
            <a:pPr algn="ctr">
              <a:lnSpc>
                <a:spcPct val="80000"/>
              </a:lnSpc>
            </a:pPr>
            <a:endParaRPr lang="fr-FR" altLang="fr-FR" sz="4000" b="1" dirty="0">
              <a:solidFill>
                <a:srgbClr val="A51C1D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fr-FR" altLang="fr-FR" sz="4000" b="1" dirty="0">
                <a:solidFill>
                  <a:srgbClr val="A51C1D"/>
                </a:solidFill>
              </a:rPr>
              <a:t>principales causes racines </a:t>
            </a:r>
          </a:p>
          <a:p>
            <a:pPr algn="ctr">
              <a:lnSpc>
                <a:spcPct val="80000"/>
              </a:lnSpc>
            </a:pPr>
            <a:endParaRPr lang="fr-FR" altLang="fr-FR" sz="4000" b="1" dirty="0">
              <a:solidFill>
                <a:srgbClr val="A51C1D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fr-FR" altLang="fr-FR" sz="4000" b="1" dirty="0">
                <a:solidFill>
                  <a:srgbClr val="A51C1D"/>
                </a:solidFill>
              </a:rPr>
              <a:t>des événements indésirables </a:t>
            </a:r>
          </a:p>
          <a:p>
            <a:pPr algn="ctr">
              <a:lnSpc>
                <a:spcPct val="80000"/>
              </a:lnSpc>
            </a:pPr>
            <a:endParaRPr lang="fr-FR" altLang="fr-FR" sz="4000" b="1" dirty="0">
              <a:solidFill>
                <a:srgbClr val="A51C1D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fr-FR" altLang="fr-FR" sz="4000" b="1" dirty="0">
                <a:solidFill>
                  <a:srgbClr val="A51C1D"/>
                </a:solidFill>
              </a:rPr>
              <a:t>en milieu de soins</a:t>
            </a:r>
            <a:r>
              <a:rPr lang="fr-FR" altLang="fr-FR" sz="4000" b="1" baseline="30000" dirty="0">
                <a:solidFill>
                  <a:srgbClr val="A51C1D"/>
                </a:solidFill>
              </a:rPr>
              <a:t> 1</a:t>
            </a:r>
          </a:p>
        </p:txBody>
      </p:sp>
      <p:sp>
        <p:nvSpPr>
          <p:cNvPr id="4" name="Rectangle 3"/>
          <p:cNvSpPr/>
          <p:nvPr/>
        </p:nvSpPr>
        <p:spPr>
          <a:xfrm>
            <a:off x="1919288" y="6297469"/>
            <a:ext cx="10272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dirty="0">
                <a:latin typeface="Arial" charset="0"/>
                <a:ea typeface="ＭＳ Ｐゴシック" charset="0"/>
                <a:cs typeface="ＭＳ Ｐゴシック" charset="0"/>
              </a:rPr>
              <a:t>1. Joint Commission. Sentinel Event Data Root Causes by Event Type. 2004-2012</a:t>
            </a:r>
            <a:r>
              <a:rPr lang="en-GB" sz="105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r>
              <a:rPr lang="fr-FR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12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2352" y="1256378"/>
            <a:ext cx="10639647" cy="55165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altLang="fr-FR" sz="2800" dirty="0">
                <a:solidFill>
                  <a:srgbClr val="0000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Professionnels</a:t>
            </a:r>
            <a:r>
              <a:rPr lang="fr-FR" altLang="fr-FR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Variations interindividuelles :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facteurs humains</a:t>
            </a:r>
            <a:endParaRPr lang="fr-FR" altLang="fr-FR" sz="2800" dirty="0">
              <a:solidFill>
                <a:srgbClr val="A804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altLang="fr-FR" sz="2800" b="1" dirty="0" err="1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Intermétiers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 </a:t>
            </a:r>
            <a:r>
              <a:rPr lang="fr-FR" altLang="fr-FR" sz="2800" b="1" dirty="0" err="1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interspécialités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débutant 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		</a:t>
            </a:r>
          </a:p>
          <a:p>
            <a:pPr marL="0" indent="0">
              <a:buNone/>
            </a:pPr>
            <a:r>
              <a:rPr lang="fr-FR" altLang="fr-FR" sz="2800" dirty="0">
                <a:solidFill>
                  <a:srgbClr val="0000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Quels impacts ?</a:t>
            </a:r>
            <a:r>
              <a:rPr lang="fr-FR" altLang="fr-FR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Altération de la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d’informations essentielles</a:t>
            </a:r>
          </a:p>
          <a:p>
            <a:pPr marL="914400" lvl="2" indent="0">
              <a:buNone/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Qualité et sécurité des soins 				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Incompréhension ou insatisfaction</a:t>
            </a:r>
            <a:endParaRPr lang="fr-FR" altLang="ja-JP" sz="2800" b="1" dirty="0">
              <a:solidFill>
                <a:srgbClr val="A804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Professionnels : la qualité de vie au travail</a:t>
            </a:r>
          </a:p>
          <a:p>
            <a:pPr marL="914400" lvl="2" indent="0" algn="just">
              <a:buNone/>
            </a:pPr>
            <a:r>
              <a:rPr lang="fr-FR" altLang="fr-FR" b="1" dirty="0">
                <a:solidFill>
                  <a:srgbClr val="A80404"/>
                </a:solidFill>
              </a:rPr>
              <a:t>	</a:t>
            </a:r>
          </a:p>
        </p:txBody>
      </p:sp>
      <p:sp>
        <p:nvSpPr>
          <p:cNvPr id="24579" name="ZoneTexte 1"/>
          <p:cNvSpPr txBox="1">
            <a:spLocks noChangeArrowheads="1"/>
          </p:cNvSpPr>
          <p:nvPr/>
        </p:nvSpPr>
        <p:spPr bwMode="auto">
          <a:xfrm>
            <a:off x="2325688" y="115889"/>
            <a:ext cx="7480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4000" b="1" dirty="0">
                <a:solidFill>
                  <a:srgbClr val="0070C0"/>
                </a:solidFill>
              </a:rPr>
              <a:t>Difficultés de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2722798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ChangeArrowheads="1"/>
          </p:cNvSpPr>
          <p:nvPr/>
        </p:nvSpPr>
        <p:spPr bwMode="auto">
          <a:xfrm>
            <a:off x="1756344" y="1257569"/>
            <a:ext cx="1008807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fr-FR" altLang="fr-FR" sz="800" b="1" i="1" dirty="0"/>
          </a:p>
          <a:p>
            <a:pPr algn="ctr"/>
            <a:r>
              <a:rPr lang="fr-FR" altLang="fr-FR" sz="3600" b="1" i="1" dirty="0"/>
              <a:t>L’outil « </a:t>
            </a:r>
            <a:r>
              <a:rPr lang="fr-FR" altLang="fr-FR" sz="3600" b="1" i="1" dirty="0" err="1"/>
              <a:t>Saed</a:t>
            </a:r>
            <a:r>
              <a:rPr lang="fr-FR" altLang="fr-FR" sz="3600" b="1" i="1" dirty="0"/>
              <a:t> »</a:t>
            </a:r>
          </a:p>
          <a:p>
            <a:pPr algn="ctr"/>
            <a:endParaRPr lang="fr-FR" altLang="fr-FR" sz="3600" b="1" i="1" dirty="0"/>
          </a:p>
          <a:p>
            <a:pPr algn="ctr"/>
            <a:r>
              <a:rPr lang="fr-FR" altLang="fr-FR" sz="3600" b="1" i="1" dirty="0"/>
              <a:t>Situation, antécédents, évaluation, demande</a:t>
            </a:r>
          </a:p>
          <a:p>
            <a:pPr algn="ctr"/>
            <a:endParaRPr lang="fr-FR" altLang="fr-FR" sz="3600" b="1" i="1" dirty="0"/>
          </a:p>
          <a:p>
            <a:pPr algn="ctr"/>
            <a:r>
              <a:rPr lang="fr-FR" altLang="fr-FR" sz="3600" b="1" i="1" dirty="0"/>
              <a:t> </a:t>
            </a:r>
          </a:p>
          <a:p>
            <a:pPr algn="ctr"/>
            <a:r>
              <a:rPr lang="fr-FR" altLang="fr-FR" sz="3600" b="1" i="1" dirty="0">
                <a:solidFill>
                  <a:srgbClr val="A80404"/>
                </a:solidFill>
              </a:rPr>
              <a:t> « </a:t>
            </a:r>
            <a:r>
              <a:rPr lang="fr-FR" altLang="fr-FR" sz="3600" b="1" i="1" dirty="0" err="1">
                <a:solidFill>
                  <a:srgbClr val="A80404"/>
                </a:solidFill>
              </a:rPr>
              <a:t>Saed</a:t>
            </a:r>
            <a:r>
              <a:rPr lang="fr-FR" altLang="fr-FR" sz="3600" b="1" i="1" dirty="0">
                <a:solidFill>
                  <a:srgbClr val="A80404"/>
                </a:solidFill>
              </a:rPr>
              <a:t> » « ça aide à communiquer »</a:t>
            </a:r>
          </a:p>
        </p:txBody>
      </p:sp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2495550" y="188914"/>
            <a:ext cx="6624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4000" b="1" dirty="0">
                <a:solidFill>
                  <a:srgbClr val="0070C0"/>
                </a:solidFill>
              </a:rPr>
              <a:t>Quels outils ?</a:t>
            </a:r>
          </a:p>
        </p:txBody>
      </p:sp>
    </p:spTree>
    <p:extLst>
      <p:ext uri="{BB962C8B-B14F-4D97-AF65-F5344CB8AC3E}">
        <p14:creationId xmlns:p14="http://schemas.microsoft.com/office/powerpoint/2010/main" val="375021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784" y="856734"/>
            <a:ext cx="11339216" cy="54006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Origine </a:t>
            </a:r>
          </a:p>
          <a:p>
            <a:pPr lvl="1" algn="just">
              <a:lnSpc>
                <a:spcPct val="90000"/>
              </a:lnSpc>
            </a:pP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Utilisé en </a:t>
            </a:r>
            <a:r>
              <a:rPr lang="fr-FR" altLang="ja-JP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santé à partir de 2002</a:t>
            </a: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90000"/>
              </a:lnSpc>
            </a:pPr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Recommandé par 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OMS, JCAHO, IHI, NHS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Ministère de la Santé (PNSP, guide HAS)</a:t>
            </a:r>
          </a:p>
          <a:p>
            <a:pPr algn="just">
              <a:lnSpc>
                <a:spcPct val="90000"/>
              </a:lnSpc>
            </a:pPr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altLang="fr-FR" sz="2800" dirty="0">
                <a:solidFill>
                  <a:srgbClr val="A51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du soin 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États-Unis, Canada, Royaume-Uni, Australie, etc.</a:t>
            </a:r>
          </a:p>
          <a:p>
            <a:pPr algn="just">
              <a:lnSpc>
                <a:spcPct val="90000"/>
              </a:lnSpc>
            </a:pPr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Déployé dans différentes </a:t>
            </a:r>
            <a:r>
              <a:rPr lang="fr-FR" altLang="fr-FR" sz="2800" dirty="0">
                <a:solidFill>
                  <a:srgbClr val="A51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spécialités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Obstétrique, cardiologie, périnatalogie, urgences, soins intensifs, soins ambulatoires, SSR, HAD, médecine de ville, etc. </a:t>
            </a:r>
          </a:p>
          <a:p>
            <a:pPr algn="just">
              <a:lnSpc>
                <a:spcPct val="90000"/>
              </a:lnSpc>
            </a:pPr>
            <a:endParaRPr lang="fr-FR" altLang="fr-FR" sz="2400" dirty="0"/>
          </a:p>
        </p:txBody>
      </p:sp>
      <p:sp>
        <p:nvSpPr>
          <p:cNvPr id="26627" name="ZoneTexte 1"/>
          <p:cNvSpPr txBox="1">
            <a:spLocks noChangeArrowheads="1"/>
          </p:cNvSpPr>
          <p:nvPr/>
        </p:nvSpPr>
        <p:spPr bwMode="auto">
          <a:xfrm>
            <a:off x="1995489" y="57151"/>
            <a:ext cx="79327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4000" b="1" dirty="0" err="1">
                <a:solidFill>
                  <a:srgbClr val="0070C0"/>
                </a:solidFill>
              </a:rPr>
              <a:t>Saed</a:t>
            </a:r>
            <a:r>
              <a:rPr lang="fr-FR" altLang="fr-FR" sz="4000" b="1" dirty="0">
                <a:solidFill>
                  <a:srgbClr val="0070C0"/>
                </a:solidFill>
              </a:rPr>
              <a:t> (S.B.A.R) un outil reconnu</a:t>
            </a:r>
          </a:p>
        </p:txBody>
      </p:sp>
    </p:spTree>
    <p:extLst>
      <p:ext uri="{BB962C8B-B14F-4D97-AF65-F5344CB8AC3E}">
        <p14:creationId xmlns:p14="http://schemas.microsoft.com/office/powerpoint/2010/main" val="1567899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1268413"/>
            <a:ext cx="10344150" cy="5302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/>
            <a:r>
              <a:rPr lang="fr-FR" altLang="fr-FR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</a:t>
            </a:r>
            <a:r>
              <a:rPr lang="fr-FR" altLang="ja-JP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que c’est 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Outil mnémotechnique</a:t>
            </a:r>
            <a:r>
              <a:rPr lang="fr-FR" alt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structurer/standardiser la communication</a:t>
            </a:r>
            <a:r>
              <a:rPr lang="fr-FR" altLang="fr-FR" sz="28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auprès d’un autre professionnel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En libéral, en établissement de santé		</a:t>
            </a:r>
          </a:p>
          <a:p>
            <a:pPr algn="just"/>
            <a:r>
              <a:rPr lang="fr-FR" altLang="fr-FR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 est l’</a:t>
            </a:r>
            <a:r>
              <a:rPr lang="fr-FR" altLang="ja-JP" sz="28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 principal ?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Prévenir les événements indésirables pouvant résulter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d’er</a:t>
            </a:r>
            <a:r>
              <a:rPr lang="fr-FR" altLang="ja-JP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reurs de compréhension </a:t>
            </a: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lors d’une communication entre professionnels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Surmonter les obstacles à la mise en œuvre d’une </a:t>
            </a:r>
            <a:r>
              <a:rPr lang="fr-FR" altLang="ja-JP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documentée claire et concise</a:t>
            </a:r>
          </a:p>
          <a:p>
            <a:endParaRPr lang="fr-FR" altLang="fr-FR" dirty="0"/>
          </a:p>
        </p:txBody>
      </p:sp>
      <p:sp>
        <p:nvSpPr>
          <p:cNvPr id="27651" name="Titre 1"/>
          <p:cNvSpPr txBox="1">
            <a:spLocks/>
          </p:cNvSpPr>
          <p:nvPr/>
        </p:nvSpPr>
        <p:spPr bwMode="auto">
          <a:xfrm>
            <a:off x="3974051" y="146408"/>
            <a:ext cx="41036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4000" b="1" dirty="0" err="1">
                <a:solidFill>
                  <a:srgbClr val="0070C0"/>
                </a:solidFill>
              </a:rPr>
              <a:t>S</a:t>
            </a:r>
            <a:r>
              <a:rPr lang="fr-FR" altLang="fr-FR" sz="4800" b="1" dirty="0" err="1">
                <a:solidFill>
                  <a:srgbClr val="0070C0"/>
                </a:solidFill>
              </a:rPr>
              <a:t>aed</a:t>
            </a:r>
            <a:endParaRPr lang="fr-FR" altLang="fr-FR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86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495550" y="161926"/>
            <a:ext cx="7717396" cy="769441"/>
          </a:xfrm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4400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Quand utiliser l’</a:t>
            </a:r>
            <a:r>
              <a:rPr lang="fr-FR" altLang="ja-JP" sz="4400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outil </a:t>
            </a:r>
            <a:r>
              <a:rPr lang="fr-FR" altLang="ja-JP" sz="4400" dirty="0" err="1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Saed</a:t>
            </a:r>
            <a:r>
              <a:rPr lang="fr-FR" altLang="ja-JP" sz="4400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?</a:t>
            </a:r>
            <a:endParaRPr lang="fr-FR" sz="4400" dirty="0">
              <a:solidFill>
                <a:srgbClr val="0070C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2" y="1412875"/>
            <a:ext cx="10199687" cy="532277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Demande verbale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altLang="fr-FR" sz="30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fr-FR" altLang="ja-JP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avis </a:t>
            </a:r>
            <a:r>
              <a:rPr lang="fr-FR" altLang="ja-JP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(téléphonique ou non)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</a:t>
            </a:r>
            <a:r>
              <a:rPr lang="fr-FR" altLang="fr-FR" sz="30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urgentes</a:t>
            </a:r>
            <a:r>
              <a:rPr lang="fr-FR" altLang="fr-FR" sz="30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ja-JP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Transfert</a:t>
            </a:r>
            <a:r>
              <a:rPr lang="fr-FR" altLang="ja-JP" sz="30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ja-JP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patient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fr-FR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pluriprofessionnel</a:t>
            </a: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multidisciplinaire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Revues de morbidité et mortalité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(RMM)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 toutes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étapes du parcours </a:t>
            </a:r>
            <a:r>
              <a:rPr lang="fr-FR" altLang="fr-FR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patient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ja-JP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entre IDE et médecin, médecin et médecin, sage-femme et gynéco, kiné et IDE, pharmacien et médecin, etc.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altLang="ja-JP" sz="30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Échanges</a:t>
            </a:r>
            <a:r>
              <a:rPr lang="fr-FR" altLang="ja-JP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ja-JP" sz="30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écrits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fr-FR" altLang="fr-FR" sz="2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570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280" y="823914"/>
            <a:ext cx="9428348" cy="603408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just"/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Amélioration </a:t>
            </a:r>
          </a:p>
          <a:p>
            <a:pPr lvl="1" algn="just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Qualité de la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entre professionnels </a:t>
            </a:r>
          </a:p>
          <a:p>
            <a:pPr lvl="1" algn="just"/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 et clarté</a:t>
            </a:r>
            <a:r>
              <a:rPr lang="fr-FR" altLang="fr-FR" sz="2800" b="1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informations données</a:t>
            </a:r>
          </a:p>
          <a:p>
            <a:pPr lvl="1" algn="just"/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  <a:r>
              <a:rPr lang="fr-FR" altLang="fr-FR" sz="2800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informations reçues</a:t>
            </a:r>
          </a:p>
          <a:p>
            <a:pPr lvl="1" algn="just"/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Satisfaction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des professionnels </a:t>
            </a:r>
          </a:p>
          <a:p>
            <a:pPr lvl="1" algn="just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Communication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nouveaux professionnels</a:t>
            </a:r>
          </a:p>
          <a:p>
            <a:pPr lvl="1" algn="just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Survenue </a:t>
            </a:r>
            <a:r>
              <a:rPr lang="fr-FR" altLang="fr-FR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</a:t>
            </a:r>
            <a:r>
              <a:rPr lang="fr-FR" altLang="ja-JP" sz="2800" b="1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vénements indésirables</a:t>
            </a:r>
            <a:r>
              <a:rPr lang="fr-FR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just"/>
            <a:r>
              <a:rPr lang="fr-FR" altLang="fr-FR" sz="2800" dirty="0">
                <a:solidFill>
                  <a:srgbClr val="000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Progrès documentés </a:t>
            </a:r>
          </a:p>
          <a:p>
            <a:pPr lvl="1" algn="just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Lorsque l'outil </a:t>
            </a:r>
            <a:r>
              <a:rPr lang="fr-FR" alt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Saed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est utilisé conjointement avec un modèle multifacette </a:t>
            </a:r>
            <a:r>
              <a:rPr lang="fr-FR" altLang="fr-FR" sz="2800" b="1" u="sng" dirty="0">
                <a:solidFill>
                  <a:srgbClr val="A8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travail en équipe </a:t>
            </a:r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(culture de sécurité, communication). </a:t>
            </a:r>
          </a:p>
        </p:txBody>
      </p:sp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1524000" y="115889"/>
            <a:ext cx="91440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000" b="1">
                <a:solidFill>
                  <a:srgbClr val="004890"/>
                </a:solidFill>
                <a:cs typeface="ＭＳ Ｐゴシック"/>
              </a:defRPr>
            </a:lvl1pPr>
            <a:lvl2pPr>
              <a:defRPr sz="3200" b="1">
                <a:solidFill>
                  <a:srgbClr val="004890"/>
                </a:solidFill>
                <a:cs typeface="ＭＳ Ｐゴシック"/>
              </a:defRPr>
            </a:lvl2pPr>
            <a:lvl3pPr>
              <a:defRPr sz="3200" b="1">
                <a:solidFill>
                  <a:srgbClr val="004890"/>
                </a:solidFill>
                <a:cs typeface="ＭＳ Ｐゴシック"/>
              </a:defRPr>
            </a:lvl3pPr>
            <a:lvl4pPr>
              <a:defRPr sz="3200" b="1">
                <a:solidFill>
                  <a:srgbClr val="004890"/>
                </a:solidFill>
                <a:cs typeface="ＭＳ Ｐゴシック"/>
              </a:defRPr>
            </a:lvl4pPr>
            <a:lvl5pPr>
              <a:defRPr sz="3200" b="1">
                <a:solidFill>
                  <a:srgbClr val="004890"/>
                </a:solidFill>
                <a:cs typeface="ＭＳ Ｐゴシック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4890"/>
                </a:solidFill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4890"/>
                </a:solidFill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4890"/>
                </a:solidFill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4890"/>
                </a:solidFill>
              </a:defRPr>
            </a:lvl9pPr>
          </a:lstStyle>
          <a:p>
            <a:pPr>
              <a:defRPr/>
            </a:pPr>
            <a:r>
              <a:rPr lang="fr-FR" dirty="0" err="1">
                <a:solidFill>
                  <a:srgbClr val="0070C0"/>
                </a:solidFill>
                <a:ea typeface="ＭＳ Ｐゴシック" pitchFamily="34" charset="-128"/>
              </a:rPr>
              <a:t>Saed</a:t>
            </a:r>
            <a:r>
              <a:rPr lang="fr-FR" dirty="0">
                <a:solidFill>
                  <a:srgbClr val="0070C0"/>
                </a:solidFill>
                <a:ea typeface="ＭＳ Ｐゴシック" pitchFamily="34" charset="-128"/>
              </a:rPr>
              <a:t> : quelle efficacité ? </a:t>
            </a:r>
          </a:p>
        </p:txBody>
      </p:sp>
    </p:spTree>
    <p:extLst>
      <p:ext uri="{BB962C8B-B14F-4D97-AF65-F5344CB8AC3E}">
        <p14:creationId xmlns:p14="http://schemas.microsoft.com/office/powerpoint/2010/main" val="1223261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565275" y="44451"/>
            <a:ext cx="935038" cy="1439863"/>
          </a:xfrm>
          <a:prstGeom prst="round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2551113" y="44451"/>
            <a:ext cx="4075112" cy="1439863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9999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Je décris la</a:t>
            </a:r>
            <a:r>
              <a:rPr lang="fr-FR" sz="1400" b="1" dirty="0">
                <a:solidFill>
                  <a:srgbClr val="009999"/>
                </a:solidFill>
                <a:cs typeface="Arial" charset="0"/>
              </a:rPr>
              <a:t> </a:t>
            </a:r>
            <a:r>
              <a:rPr lang="fr-FR" sz="1400" b="1" u="sng" dirty="0">
                <a:solidFill>
                  <a:srgbClr val="009999"/>
                </a:solidFill>
                <a:cs typeface="Arial" charset="0"/>
              </a:rPr>
              <a:t>Situation</a:t>
            </a:r>
            <a:r>
              <a:rPr lang="fr-FR" sz="1400" b="1" dirty="0">
                <a:solidFill>
                  <a:srgbClr val="009999"/>
                </a:solidFill>
                <a:cs typeface="Arial" charset="0"/>
              </a:rPr>
              <a:t> </a:t>
            </a: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actuelle concernant le patient :</a:t>
            </a:r>
            <a:endParaRPr lang="fr-FR" sz="1200" dirty="0">
              <a:solidFill>
                <a:srgbClr val="009999"/>
              </a:solidFill>
              <a:cs typeface="Arial" charset="0"/>
            </a:endParaRP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suis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 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prénom, nom, fonction, service/unité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vous appelle au sujet de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M. /Mme,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 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prénom, nom du patient, âge/date de naissance, service/unité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Car actuellement il présente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motif de l’appel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Ses constantes vitales/signes cliniques sont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 : fréquence cardiaque, respiratoire, tension artérielle, température, évaluation de la douleur (EVA), etc.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2566988" y="3068638"/>
            <a:ext cx="4075112" cy="1439862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9999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Je donne mon </a:t>
            </a:r>
            <a:r>
              <a:rPr lang="fr-FR" sz="1400" b="1" u="sng" dirty="0">
                <a:solidFill>
                  <a:srgbClr val="009999"/>
                </a:solidFill>
                <a:cs typeface="Arial" charset="0"/>
              </a:rPr>
              <a:t>évaluation</a:t>
            </a:r>
            <a:r>
              <a:rPr lang="fr-FR" sz="1400" b="1" dirty="0">
                <a:solidFill>
                  <a:srgbClr val="009999"/>
                </a:solidFill>
                <a:cs typeface="Arial" charset="0"/>
              </a:rPr>
              <a:t> </a:t>
            </a: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de l’état actuel du patient :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pense que le problème est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…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J’ai fait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donné de l’oxygène, posé une perfusion, etc.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 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ne suis pas sûr de ce qui provoque ce problème mais l’état du patient s’aggrave</a:t>
            </a:r>
            <a:endParaRPr lang="fr-FR" sz="1000" dirty="0">
              <a:solidFill>
                <a:schemeClr val="tx2"/>
              </a:solidFill>
              <a:cs typeface="Arial" charset="0"/>
            </a:endParaRP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ne sais pas ce qui se passe mais je suis réellement inquiet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566988" y="4581526"/>
            <a:ext cx="4075112" cy="1439863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9999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Je formule ma </a:t>
            </a:r>
            <a:r>
              <a:rPr lang="fr-FR" sz="1400" b="1" u="sng" dirty="0">
                <a:solidFill>
                  <a:srgbClr val="009999"/>
                </a:solidFill>
                <a:cs typeface="Arial" charset="0"/>
              </a:rPr>
              <a:t>demande</a:t>
            </a: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 (d’avis, de décision, etc.) : 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souhaiterais que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… </a:t>
            </a:r>
          </a:p>
          <a:p>
            <a:pPr algn="ctr">
              <a:defRPr/>
            </a:pPr>
            <a:r>
              <a:rPr lang="fr-FR" sz="1000" dirty="0">
                <a:solidFill>
                  <a:schemeClr val="tx2"/>
                </a:solidFill>
                <a:cs typeface="Arial" charset="0"/>
              </a:rPr>
              <a:t>par exemple : 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Je souhaiterais que vous veniez voir le patient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quand ?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ET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Pouvez-vous m’indiquer ce que je dois faire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quoi et  quand ? 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2566988" y="1557338"/>
            <a:ext cx="4075112" cy="1439862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9999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J’indique les </a:t>
            </a:r>
            <a:r>
              <a:rPr lang="fr-FR" sz="1400" b="1" u="sng" dirty="0">
                <a:solidFill>
                  <a:srgbClr val="009999"/>
                </a:solidFill>
                <a:cs typeface="Arial" charset="0"/>
              </a:rPr>
              <a:t>antécédents</a:t>
            </a:r>
            <a:r>
              <a:rPr lang="fr-FR" sz="1200" b="1" dirty="0">
                <a:solidFill>
                  <a:srgbClr val="009999"/>
                </a:solidFill>
                <a:cs typeface="Arial" charset="0"/>
              </a:rPr>
              <a:t> utiles, liés au contexte actuel :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Le patient a été admis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date et motif de l’admission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Ses antécédents médicaux sont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…     </a:t>
            </a: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Ses allergies sont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...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Il a eu pendant le séjour :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opérations, investigations, etc. 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Les traitements en cours sont 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: …</a:t>
            </a: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 Ses résultats d’examens sont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labo, radio, etc.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La situation habituelle du patient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est :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confus, douloureux, etc.</a:t>
            </a:r>
          </a:p>
          <a:p>
            <a:pPr>
              <a:defRPr/>
            </a:pPr>
            <a:r>
              <a:rPr lang="fr-FR" sz="1000" b="1" dirty="0">
                <a:solidFill>
                  <a:schemeClr val="tx2"/>
                </a:solidFill>
                <a:cs typeface="Arial" charset="0"/>
              </a:rPr>
              <a:t>La situation actuelle a évolué depuis</a:t>
            </a:r>
            <a:r>
              <a:rPr lang="fr-FR" sz="1000" dirty="0">
                <a:solidFill>
                  <a:schemeClr val="tx2"/>
                </a:solidFill>
                <a:cs typeface="Arial" charset="0"/>
              </a:rPr>
              <a:t> : </a:t>
            </a:r>
            <a:r>
              <a:rPr lang="fr-FR" sz="1000" i="1" dirty="0">
                <a:solidFill>
                  <a:schemeClr val="tx2"/>
                </a:solidFill>
                <a:cs typeface="Arial" charset="0"/>
              </a:rPr>
              <a:t>minutes, heures, jours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558926" y="6165851"/>
            <a:ext cx="8964613" cy="576263"/>
          </a:xfrm>
          <a:prstGeom prst="roundRect">
            <a:avLst/>
          </a:prstGeom>
          <a:noFill/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9999"/>
                </a:solidFill>
              </a:rPr>
              <a:t> RÉPONSE DE VOTRE INTERLOCUTEUR : </a:t>
            </a:r>
            <a:r>
              <a:rPr lang="fr-FR" sz="1400" b="1" dirty="0">
                <a:solidFill>
                  <a:schemeClr val="tx2"/>
                </a:solidFill>
                <a:cs typeface="Arial" charset="0"/>
              </a:rPr>
              <a:t>il doit </a:t>
            </a:r>
            <a:r>
              <a:rPr lang="fr-FR" sz="1400" b="1" u="sng" dirty="0">
                <a:solidFill>
                  <a:schemeClr val="tx2"/>
                </a:solidFill>
                <a:cs typeface="Arial" charset="0"/>
              </a:rPr>
              <a:t>reformuler </a:t>
            </a:r>
            <a:r>
              <a:rPr lang="fr-FR" sz="1400" b="1" dirty="0">
                <a:solidFill>
                  <a:schemeClr val="tx2"/>
                </a:solidFill>
                <a:cs typeface="Arial" charset="0"/>
              </a:rPr>
              <a:t>brièvement ces informations pour s’assurer de sa bonne compréhension de la situation puis </a:t>
            </a:r>
            <a:r>
              <a:rPr lang="fr-FR" sz="1400" b="1" u="sng" dirty="0">
                <a:solidFill>
                  <a:schemeClr val="tx2"/>
                </a:solidFill>
                <a:cs typeface="Arial" charset="0"/>
              </a:rPr>
              <a:t>conclure</a:t>
            </a:r>
            <a:r>
              <a:rPr lang="fr-FR" sz="1400" b="1" dirty="0">
                <a:solidFill>
                  <a:schemeClr val="tx2"/>
                </a:solidFill>
                <a:cs typeface="Arial" charset="0"/>
              </a:rPr>
              <a:t> par </a:t>
            </a:r>
            <a:r>
              <a:rPr lang="fr-FR" sz="1400" b="1" u="sng" dirty="0">
                <a:solidFill>
                  <a:schemeClr val="tx2"/>
                </a:solidFill>
                <a:cs typeface="Arial" charset="0"/>
              </a:rPr>
              <a:t>sa prise de décision.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6816725" y="5084763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6816725" y="4724400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6816725" y="5445125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6816725" y="5805488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6816725" y="620713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816725" y="260350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6816725" y="981075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6816725" y="1341438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6816725" y="2060575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6816725" y="1700213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6816725" y="2420938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6816725" y="2781300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6816725" y="3573463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6816725" y="3213100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6816725" y="3933825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6816725" y="4292600"/>
            <a:ext cx="36718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à coins arrondis 3"/>
          <p:cNvSpPr/>
          <p:nvPr/>
        </p:nvSpPr>
        <p:spPr>
          <a:xfrm>
            <a:off x="1558925" y="1557338"/>
            <a:ext cx="935038" cy="1439862"/>
          </a:xfrm>
          <a:prstGeom prst="round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3" name="Rectangle à coins arrondis 3"/>
          <p:cNvSpPr/>
          <p:nvPr/>
        </p:nvSpPr>
        <p:spPr>
          <a:xfrm>
            <a:off x="1558925" y="3068638"/>
            <a:ext cx="935038" cy="1439862"/>
          </a:xfrm>
          <a:prstGeom prst="round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E</a:t>
            </a:r>
          </a:p>
        </p:txBody>
      </p:sp>
      <p:sp>
        <p:nvSpPr>
          <p:cNvPr id="7" name="Rectangle à coins arrondis 3"/>
          <p:cNvSpPr/>
          <p:nvPr/>
        </p:nvSpPr>
        <p:spPr>
          <a:xfrm>
            <a:off x="1558925" y="4581526"/>
            <a:ext cx="935038" cy="1439863"/>
          </a:xfrm>
          <a:prstGeom prst="round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7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03774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DIRE</a:t>
            </a:r>
          </a:p>
          <a:p>
            <a:pPr marL="457200" lvl="1" indent="0">
              <a:buNone/>
            </a:pPr>
            <a:r>
              <a:rPr lang="fr-FR" sz="7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7200" b="1" dirty="0">
                <a:latin typeface="Arial" panose="020B0604020202020204" pitchFamily="34" charset="0"/>
                <a:cs typeface="Arial" panose="020B0604020202020204" pitchFamily="34" charset="0"/>
              </a:rPr>
              <a:t>JE NE SAIS PAS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141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557616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 de la communication entre l´infirmière, le pharmacien et le médecin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3857" y="2416349"/>
            <a:ext cx="10178143" cy="4441651"/>
          </a:xfrm>
        </p:spPr>
        <p:txBody>
          <a:bodyPr/>
          <a:lstStyle/>
          <a:p>
            <a:pPr marL="0" indent="0">
              <a:buNone/>
            </a:pP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DIRE</a:t>
            </a:r>
          </a:p>
          <a:p>
            <a:pPr marL="457200" lvl="1" indent="0">
              <a:buNone/>
            </a:pPr>
            <a:r>
              <a:rPr lang="fr-FR" sz="7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7200" b="1" dirty="0">
                <a:latin typeface="Arial" panose="020B0604020202020204" pitchFamily="34" charset="0"/>
                <a:cs typeface="Arial" panose="020B0604020202020204" pitchFamily="34" charset="0"/>
              </a:rPr>
              <a:t>Qu’est-ce que vous avez compris ?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A5816-922F-4ED0-9868-EC1F5937173E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49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84985" y="1304925"/>
            <a:ext cx="9107015" cy="30527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6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communication entre l´infirmière, le pharmacien et le médecin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" descr="Description : Logo FCGE Versio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"/>
            <a:ext cx="3084985" cy="242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us-titre 11"/>
          <p:cNvSpPr>
            <a:spLocks noGrp="1"/>
          </p:cNvSpPr>
          <p:nvPr>
            <p:ph type="subTitle" idx="1"/>
          </p:nvPr>
        </p:nvSpPr>
        <p:spPr>
          <a:xfrm>
            <a:off x="2447699" y="4604656"/>
            <a:ext cx="8915399" cy="2211191"/>
          </a:xfrm>
        </p:spPr>
        <p:txBody>
          <a:bodyPr>
            <a:normAutofit/>
          </a:bodyPr>
          <a:lstStyle/>
          <a:p>
            <a:r>
              <a:rPr lang="fr-FR" sz="60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710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84985" y="1304925"/>
            <a:ext cx="9107015" cy="30527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6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communication entre l´infirmière, le pharmacien et le médecin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" descr="Description : Logo FCGE Versio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"/>
            <a:ext cx="3084985" cy="242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us-titre 11"/>
          <p:cNvSpPr>
            <a:spLocks noGrp="1"/>
          </p:cNvSpPr>
          <p:nvPr>
            <p:ph type="subTitle" idx="1"/>
          </p:nvPr>
        </p:nvSpPr>
        <p:spPr>
          <a:xfrm>
            <a:off x="2447699" y="4604656"/>
            <a:ext cx="8915399" cy="2211191"/>
          </a:xfrm>
        </p:spPr>
        <p:txBody>
          <a:bodyPr>
            <a:norm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Laurence BOHIC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Olivier BOURDON  Faculté de pharmacie Paris-Descartes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Agnès LAPORTE-WEYWADA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Philippe ZERR  DMG Paris-Diderot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240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84985" y="1304925"/>
            <a:ext cx="9107015" cy="30527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6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le temps</a:t>
            </a:r>
            <a:b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communication entre l´infirmière, le pharmacien et le médecin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" descr="Description : Logo FCGE Versio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"/>
            <a:ext cx="3084985" cy="242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us-titre 11"/>
          <p:cNvSpPr>
            <a:spLocks noGrp="1"/>
          </p:cNvSpPr>
          <p:nvPr>
            <p:ph type="subTitle" idx="1"/>
          </p:nvPr>
        </p:nvSpPr>
        <p:spPr>
          <a:xfrm>
            <a:off x="2447699" y="4604656"/>
            <a:ext cx="8915399" cy="2211191"/>
          </a:xfrm>
        </p:spPr>
        <p:txBody>
          <a:bodyPr>
            <a:norm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Laurence BOHIC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Olivier BOURDON  Faculté de pharmacie Paris-Descartes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Agnès LAPORTE-WEYWADA  IFSI Paris-Diderot</a:t>
            </a:r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Philippe ZERR  DMG Paris-Diderot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0869034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157</TotalTime>
  <Words>1388</Words>
  <Application>Microsoft Office PowerPoint</Application>
  <PresentationFormat>Grand écran</PresentationFormat>
  <Paragraphs>272</Paragraphs>
  <Slides>29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1" baseType="lpstr">
      <vt:lpstr>MS PGothic</vt:lpstr>
      <vt:lpstr>MS PGothic</vt:lpstr>
      <vt:lpstr>Yu Gothic</vt:lpstr>
      <vt:lpstr>Arial</vt:lpstr>
      <vt:lpstr>Arial Narrow</vt:lpstr>
      <vt:lpstr>Calibri</vt:lpstr>
      <vt:lpstr>Century Gothic</vt:lpstr>
      <vt:lpstr>Courier New</vt:lpstr>
      <vt:lpstr>メイリオ</vt:lpstr>
      <vt:lpstr>Wingdings</vt:lpstr>
      <vt:lpstr>Wingdings 3</vt:lpstr>
      <vt:lpstr>Brin</vt:lpstr>
      <vt:lpstr>Atelier 6  Prendre le temps de la communication entre l´infirmière, le pharmacien et le médecin</vt:lpstr>
      <vt:lpstr>Liens d’Intérêt</vt:lpstr>
      <vt:lpstr>Liens d’Intérêt</vt:lpstr>
      <vt:lpstr>Liens d’Intérêt</vt:lpstr>
      <vt:lpstr>Liens d’Intérêt</vt:lpstr>
      <vt:lpstr>Prendre le temps de la communication entre l´infirmière, le pharmacien et le médecin</vt:lpstr>
      <vt:lpstr>Prendre le temps de la communication entre l´infirmière, le pharmacien et le médecin  Les objectifs</vt:lpstr>
      <vt:lpstr>Prendre le temps de la communication entre l´infirmière, le pharmacien et le médecin  Les objectifs</vt:lpstr>
      <vt:lpstr>Quelles compétences pour communiquer</vt:lpstr>
      <vt:lpstr>Quelles compétences pour communiquer</vt:lpstr>
      <vt:lpstr>Quelles compétences pour communiquer</vt:lpstr>
      <vt:lpstr>Prendre le temps de la communication entre l´infirmière, le pharmacien et le médecin</vt:lpstr>
      <vt:lpstr>Prendre le temps de la communication entre l´infirmière, le pharmacien et le médecin</vt:lpstr>
      <vt:lpstr>Prendre le temps de la communication entre l´infirmière, le pharmacien et le médecin</vt:lpstr>
      <vt:lpstr>Prendre le temps de la communication entre l´infirmière, le pharmacien et le médecin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Quand utiliser l’outil Saed ?</vt:lpstr>
      <vt:lpstr>Présentation PowerPoint</vt:lpstr>
      <vt:lpstr>Présentation PowerPoint</vt:lpstr>
      <vt:lpstr>Prendre le temps de la communication entre l´infirmière, le pharmacien et le médecin</vt:lpstr>
      <vt:lpstr>Prendre le temps de la communication entre l´infirmière, le pharmacien et le médecin</vt:lpstr>
      <vt:lpstr>Atelier 6  Prendre le temps de la communication entre l´infirmière, le pharmacien et le médecin</vt:lpstr>
      <vt:lpstr>Atelier 6  Prendre le temps de la communication entre l´infirmière, le pharmacien et le médecin</vt:lpstr>
      <vt:lpstr>Atelier 6  Prendre le temps de la communication entre l´infirmière, le pharmacien et le médecin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6  Prendre le temps de la communication entre l´infirmière, le pharmacien et le médecin</dc:title>
  <dc:creator>Philippe Zerr docteurzerr@gmail.com</dc:creator>
  <cp:lastModifiedBy>Philippe Zerr docteurzerr@gmail.com</cp:lastModifiedBy>
  <cp:revision>30</cp:revision>
  <dcterms:created xsi:type="dcterms:W3CDTF">2017-05-18T19:04:57Z</dcterms:created>
  <dcterms:modified xsi:type="dcterms:W3CDTF">2017-05-18T21:42:03Z</dcterms:modified>
</cp:coreProperties>
</file>