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73" r:id="rId2"/>
    <p:sldId id="261" r:id="rId3"/>
    <p:sldId id="275" r:id="rId4"/>
    <p:sldId id="263" r:id="rId5"/>
    <p:sldId id="262" r:id="rId6"/>
    <p:sldId id="274" r:id="rId7"/>
    <p:sldId id="276" r:id="rId8"/>
    <p:sldId id="267" r:id="rId9"/>
    <p:sldId id="271" r:id="rId10"/>
    <p:sldId id="268" r:id="rId11"/>
    <p:sldId id="27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503B77-FBE3-49FD-9CD5-0AA077FA32E7}" v="4" dt="2018-05-29T21:42:38.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3632"/>
  </p:normalViewPr>
  <p:slideViewPr>
    <p:cSldViewPr snapToGrid="0">
      <p:cViewPr varScale="1">
        <p:scale>
          <a:sx n="62" d="100"/>
          <a:sy n="62" d="100"/>
        </p:scale>
        <p:origin x="20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217D5-114D-43B0-8EC7-98BE31DBEDC7}" type="datetimeFigureOut">
              <a:rPr lang="fr-FR" smtClean="0"/>
              <a:t>31/05/2018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A5B524-9DCD-4B3B-A9A8-4B47732AF517}" type="slidenum">
              <a:rPr lang="fr-FR" smtClean="0"/>
              <a:t>‹N°›</a:t>
            </a:fld>
            <a:endParaRPr lang="fr-FR"/>
          </a:p>
        </p:txBody>
      </p:sp>
    </p:spTree>
    <p:extLst>
      <p:ext uri="{BB962C8B-B14F-4D97-AF65-F5344CB8AC3E}">
        <p14:creationId xmlns:p14="http://schemas.microsoft.com/office/powerpoint/2010/main" val="2139140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46235CE-BCAE-43E1-A676-FA331D462F44}"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456F0F6-0837-45F6-8C51-72C0E5956117}"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7946E135-D5D1-4C93-9E96-BF6843BB62C0}"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71C2E80-8FE8-45EF-9D3F-57DCF57528C0}"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B441B07-A0CE-4A78-97DC-A2F514F9A758}" type="datetime1">
              <a:rPr lang="en-US" smtClean="0"/>
              <a:t>5/31/18</a:t>
            </a:fld>
            <a:endParaRPr lang="en-US" dirty="0"/>
          </a:p>
        </p:txBody>
      </p:sp>
      <p:sp>
        <p:nvSpPr>
          <p:cNvPr id="8" name="Footer Placeholder 7"/>
          <p:cNvSpPr>
            <a:spLocks noGrp="1"/>
          </p:cNvSpPr>
          <p:nvPr>
            <p:ph type="ftr" sz="quarter" idx="11"/>
          </p:nvPr>
        </p:nvSpPr>
        <p:spPr/>
        <p:txBody>
          <a:bodyPr/>
          <a:lstStyle/>
          <a:p>
            <a:r>
              <a:rPr lang="de-DE"/>
              <a:t>JMG 26 MAI 2018  Dr Ph. Grunberg</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F5499E3-8B88-41F3-85ED-7E31F457C953}" type="datetime1">
              <a:rPr lang="en-US" smtClean="0"/>
              <a:t>5/31/18</a:t>
            </a:fld>
            <a:endParaRPr lang="en-US" dirty="0"/>
          </a:p>
        </p:txBody>
      </p:sp>
      <p:sp>
        <p:nvSpPr>
          <p:cNvPr id="4" name="Footer Placeholder 3"/>
          <p:cNvSpPr>
            <a:spLocks noGrp="1"/>
          </p:cNvSpPr>
          <p:nvPr>
            <p:ph type="ftr" sz="quarter" idx="11"/>
          </p:nvPr>
        </p:nvSpPr>
        <p:spPr/>
        <p:txBody>
          <a:bodyPr/>
          <a:lstStyle/>
          <a:p>
            <a:r>
              <a:rPr lang="de-DE"/>
              <a:t>JMG 26 MAI 2018  Dr Ph. Grunberg</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5C76D-F7A5-47DA-9AF1-F860572998AC}" type="datetime1">
              <a:rPr lang="en-US" smtClean="0"/>
              <a:t>5/31/18</a:t>
            </a:fld>
            <a:endParaRPr lang="en-US" dirty="0"/>
          </a:p>
        </p:txBody>
      </p:sp>
      <p:sp>
        <p:nvSpPr>
          <p:cNvPr id="3" name="Footer Placeholder 2"/>
          <p:cNvSpPr>
            <a:spLocks noGrp="1"/>
          </p:cNvSpPr>
          <p:nvPr>
            <p:ph type="ftr" sz="quarter" idx="11"/>
          </p:nvPr>
        </p:nvSpPr>
        <p:spPr/>
        <p:txBody>
          <a:bodyPr/>
          <a:lstStyle/>
          <a:p>
            <a:r>
              <a:rPr lang="de-DE"/>
              <a:t>JMG 26 MAI 2018  Dr Ph. Grunberg</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7B3957B-661E-4441-B0BD-38D90EEF3357}"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91D8390-F82D-4BE2-A0BB-E56F14661852}"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39DBF86F-C212-4B2A-A527-5BE6E2D04C00}"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B576518-E204-4BBC-B6FC-7A1EA616E309}"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65E3B54D-9B63-4DD1-9271-D6B0A10AAC01}"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DCD2E3F5-338E-488F-88EA-2D157507BA2B}"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Modifiez les styles du texte du masque</a:t>
            </a:r>
          </a:p>
        </p:txBody>
      </p:sp>
      <p:sp>
        <p:nvSpPr>
          <p:cNvPr id="5" name="Date Placeholder 4"/>
          <p:cNvSpPr>
            <a:spLocks noGrp="1"/>
          </p:cNvSpPr>
          <p:nvPr>
            <p:ph type="dt" sz="half" idx="10"/>
          </p:nvPr>
        </p:nvSpPr>
        <p:spPr/>
        <p:txBody>
          <a:bodyPr/>
          <a:lstStyle/>
          <a:p>
            <a:fld id="{32F48CC5-D3E0-413D-B9DD-D38A72C3258F}" type="datetime1">
              <a:rPr lang="en-US" smtClean="0"/>
              <a:t>5/31/18</a:t>
            </a:fld>
            <a:endParaRPr lang="en-US" dirty="0"/>
          </a:p>
        </p:txBody>
      </p:sp>
      <p:sp>
        <p:nvSpPr>
          <p:cNvPr id="6" name="Footer Placeholder 5"/>
          <p:cNvSpPr>
            <a:spLocks noGrp="1"/>
          </p:cNvSpPr>
          <p:nvPr>
            <p:ph type="ftr" sz="quarter" idx="11"/>
          </p:nvPr>
        </p:nvSpPr>
        <p:spPr/>
        <p:txBody>
          <a:bodyPr/>
          <a:lstStyle/>
          <a:p>
            <a:r>
              <a:rPr lang="de-DE"/>
              <a:t>JMG 26 MAI 2018  Dr Ph. Grunberg</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881072B-F5CF-4A12-B103-8401DF7E5D73}"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05FF5C1-459F-4A9D-801F-F6735D9E6821}" type="datetime1">
              <a:rPr lang="en-US" smtClean="0"/>
              <a:t>5/31/18</a:t>
            </a:fld>
            <a:endParaRPr lang="en-US" dirty="0"/>
          </a:p>
        </p:txBody>
      </p:sp>
      <p:sp>
        <p:nvSpPr>
          <p:cNvPr id="5" name="Footer Placeholder 4"/>
          <p:cNvSpPr>
            <a:spLocks noGrp="1"/>
          </p:cNvSpPr>
          <p:nvPr>
            <p:ph type="ftr" sz="quarter" idx="11"/>
          </p:nvPr>
        </p:nvSpPr>
        <p:spPr/>
        <p:txBody>
          <a:bodyPr/>
          <a:lstStyle/>
          <a:p>
            <a:r>
              <a:rPr lang="de-DE"/>
              <a:t>JMG 26 MAI 2018  Dr Ph. Grunberg</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FCA40F8-0CBE-4CB1-B644-44A60B97E67E}" type="datetime1">
              <a:rPr lang="en-US" smtClean="0"/>
              <a:t>5/31/18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a:t>JMG 26 MAI 2018  Dr Ph. Grunberg</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ransparence.sante.gouv.fr/flow/main?execution=e1s1" TargetMode="External"/><Relationship Id="rId2" Type="http://schemas.openxmlformats.org/officeDocument/2006/relationships/hyperlink" Target="http://www.sunshine-act.ordre.medecin.fr/liste_donnees_exploitables" TargetMode="Externa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mservice.fr/ems/index.php/2018/04/11/breve-dgc-avril-2018/" TargetMode="External"/><Relationship Id="rId2" Type="http://schemas.openxmlformats.org/officeDocument/2006/relationships/hyperlink" Target="https://www.macsf-exerciceprofessionnel.fr/Responsabilite/Actes-de-soins-technique-medicale/prescription-medicale-hors-amm-changement-201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06E085-B631-434A-8495-A08D5E05C9B4}"/>
              </a:ext>
            </a:extLst>
          </p:cNvPr>
          <p:cNvSpPr>
            <a:spLocks noGrp="1"/>
          </p:cNvSpPr>
          <p:nvPr>
            <p:ph type="ctrTitle"/>
          </p:nvPr>
        </p:nvSpPr>
        <p:spPr/>
        <p:txBody>
          <a:bodyPr>
            <a:normAutofit/>
          </a:bodyPr>
          <a:lstStyle/>
          <a:p>
            <a:r>
              <a:rPr lang="fr-FR" sz="4400" dirty="0"/>
              <a:t>Heurs et Malheurs  du hors AMM</a:t>
            </a:r>
          </a:p>
        </p:txBody>
      </p:sp>
      <p:sp>
        <p:nvSpPr>
          <p:cNvPr id="3" name="Sous-titre 2">
            <a:extLst>
              <a:ext uri="{FF2B5EF4-FFF2-40B4-BE49-F238E27FC236}">
                <a16:creationId xmlns:a16="http://schemas.microsoft.com/office/drawing/2014/main" id="{43540582-D7CD-46F5-816B-5E9399019829}"/>
              </a:ext>
            </a:extLst>
          </p:cNvPr>
          <p:cNvSpPr>
            <a:spLocks noGrp="1"/>
          </p:cNvSpPr>
          <p:nvPr>
            <p:ph type="subTitle" idx="1"/>
          </p:nvPr>
        </p:nvSpPr>
        <p:spPr/>
        <p:txBody>
          <a:bodyPr/>
          <a:lstStyle/>
          <a:p>
            <a:r>
              <a:rPr lang="fr-FR" dirty="0"/>
              <a:t>Est-il possible de bien s’entendre avec l’ANSM ? </a:t>
            </a:r>
          </a:p>
        </p:txBody>
      </p:sp>
      <p:sp>
        <p:nvSpPr>
          <p:cNvPr id="4" name="Espace réservé du pied de page 3">
            <a:extLst>
              <a:ext uri="{FF2B5EF4-FFF2-40B4-BE49-F238E27FC236}">
                <a16:creationId xmlns:a16="http://schemas.microsoft.com/office/drawing/2014/main" id="{9C72D611-0E93-4C01-8EB2-08523D948AD8}"/>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72A5482C-F5D0-4A73-9F66-19094141D6A9}"/>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026237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76887" y="764704"/>
            <a:ext cx="2893680" cy="522288"/>
          </a:xfrm>
        </p:spPr>
        <p:txBody>
          <a:bodyPr>
            <a:normAutofit/>
          </a:bodyPr>
          <a:lstStyle/>
          <a:p>
            <a:r>
              <a:rPr lang="fr-FR" dirty="0"/>
              <a:t>Liens d’intérêts</a:t>
            </a:r>
          </a:p>
        </p:txBody>
      </p:sp>
      <p:sp>
        <p:nvSpPr>
          <p:cNvPr id="4" name="Espace réservé du texte 3"/>
          <p:cNvSpPr>
            <a:spLocks noGrp="1"/>
          </p:cNvSpPr>
          <p:nvPr>
            <p:ph type="body" sz="half" idx="2"/>
          </p:nvPr>
        </p:nvSpPr>
        <p:spPr>
          <a:xfrm>
            <a:off x="1746368" y="1844824"/>
            <a:ext cx="7734009" cy="4752528"/>
          </a:xfrm>
        </p:spPr>
        <p:txBody>
          <a:bodyPr/>
          <a:lstStyle/>
          <a:p>
            <a:pPr marL="342900" indent="-342900">
              <a:buFont typeface="Arial" panose="020B0604020202020204" pitchFamily="34" charset="0"/>
              <a:buChar char="•"/>
            </a:pPr>
            <a:r>
              <a:rPr lang="fr-FR" sz="2400" dirty="0"/>
              <a:t>Pratique mixte (libéral </a:t>
            </a:r>
            <a:br>
              <a:rPr lang="fr-FR" sz="2400" dirty="0"/>
            </a:br>
            <a:r>
              <a:rPr lang="fr-FR" sz="2400" dirty="0"/>
              <a:t>+hôpital)</a:t>
            </a:r>
          </a:p>
          <a:p>
            <a:pPr marL="342900" indent="-342900">
              <a:buFont typeface="Arial" panose="020B0604020202020204" pitchFamily="34" charset="0"/>
              <a:buChar char="•"/>
            </a:pPr>
            <a:r>
              <a:rPr lang="fr-FR" sz="2400" dirty="0"/>
              <a:t>Enseignant de MG</a:t>
            </a:r>
          </a:p>
          <a:p>
            <a:r>
              <a:rPr lang="fr-FR" sz="2400" dirty="0"/>
              <a:t>(DUMG,CGEMS,CNGE)</a:t>
            </a:r>
          </a:p>
          <a:p>
            <a:pPr marL="342900" indent="-342900">
              <a:buFont typeface="Arial" panose="020B0604020202020204" pitchFamily="34" charset="0"/>
              <a:buChar char="•"/>
            </a:pPr>
            <a:r>
              <a:rPr lang="fr-FR" sz="2400" dirty="0"/>
              <a:t>BACLOVILLE,RESAB, </a:t>
            </a:r>
          </a:p>
          <a:p>
            <a:pPr marL="342900" indent="-342900">
              <a:buFont typeface="Arial" panose="020B0604020202020204" pitchFamily="34" charset="0"/>
              <a:buChar char="•"/>
            </a:pPr>
            <a:r>
              <a:rPr lang="fr-FR" sz="2400" dirty="0"/>
              <a:t>MG Addiction (F.A.)</a:t>
            </a:r>
          </a:p>
          <a:p>
            <a:pPr marL="342900" indent="-342900">
              <a:buFont typeface="Arial" panose="020B0604020202020204" pitchFamily="34" charset="0"/>
              <a:buChar char="•"/>
            </a:pPr>
            <a:endParaRPr lang="fr-FR" sz="2400" dirty="0"/>
          </a:p>
          <a:p>
            <a:pPr marL="342900" indent="-342900">
              <a:buFont typeface="Arial" panose="020B0604020202020204" pitchFamily="34" charset="0"/>
              <a:buChar char="•"/>
            </a:pPr>
            <a:r>
              <a:rPr lang="fr-FR" sz="1800" dirty="0">
                <a:hlinkClick r:id="rId2"/>
              </a:rPr>
              <a:t>http://www.sunshine-act.ordre.medecin.fr/liste_donnees_exploitables</a:t>
            </a:r>
            <a:endParaRPr lang="fr-FR" sz="1800" dirty="0"/>
          </a:p>
          <a:p>
            <a:pPr marL="342900" indent="-342900">
              <a:buFont typeface="Arial" panose="020B0604020202020204" pitchFamily="34" charset="0"/>
              <a:buChar char="•"/>
            </a:pPr>
            <a:r>
              <a:rPr lang="fr-FR" sz="1800" dirty="0">
                <a:hlinkClick r:id="rId3"/>
              </a:rPr>
              <a:t>https://www.transparence.sante.gouv.fr/flow/main?execution=e1s1</a:t>
            </a:r>
            <a:endParaRPr lang="fr-FR" sz="1800" dirty="0"/>
          </a:p>
          <a:p>
            <a:pPr marL="342900" indent="-342900">
              <a:buFont typeface="Arial" panose="020B0604020202020204" pitchFamily="34" charset="0"/>
              <a:buChar char="•"/>
            </a:pPr>
            <a:endParaRPr lang="fr-FR" sz="1800" dirty="0"/>
          </a:p>
          <a:p>
            <a:pPr marL="342900" indent="-342900">
              <a:buFont typeface="Arial" panose="020B0604020202020204" pitchFamily="34" charset="0"/>
              <a:buChar char="•"/>
            </a:pPr>
            <a:endParaRPr lang="fr-FR" sz="1800" dirty="0"/>
          </a:p>
          <a:p>
            <a:pPr marL="342900" indent="-342900">
              <a:buFont typeface="Arial" panose="020B0604020202020204" pitchFamily="34" charset="0"/>
              <a:buChar char="•"/>
            </a:pPr>
            <a:endParaRPr lang="fr-FR" sz="1800" dirty="0"/>
          </a:p>
          <a:p>
            <a:pPr marL="342900" indent="-342900">
              <a:buFont typeface="Arial" panose="020B0604020202020204" pitchFamily="34" charset="0"/>
              <a:buChar char="•"/>
            </a:pPr>
            <a:endParaRPr lang="fr-FR" sz="1800" dirty="0"/>
          </a:p>
          <a:p>
            <a:pPr marL="342900" indent="-342900">
              <a:buFont typeface="Arial" panose="020B0604020202020204" pitchFamily="34" charset="0"/>
              <a:buChar char="•"/>
            </a:pPr>
            <a:endParaRPr lang="fr-FR" sz="2400" dirty="0"/>
          </a:p>
          <a:p>
            <a:pPr marL="342900" indent="-342900">
              <a:buFont typeface="Arial" panose="020B0604020202020204" pitchFamily="34" charset="0"/>
              <a:buChar char="•"/>
            </a:pPr>
            <a:endParaRPr lang="fr-FR" sz="2400" dirty="0"/>
          </a:p>
          <a:p>
            <a:endParaRPr lang="fr-FR" dirty="0"/>
          </a:p>
        </p:txBody>
      </p:sp>
      <p:sp>
        <p:nvSpPr>
          <p:cNvPr id="5" name="Espace réservé du pied de page 4"/>
          <p:cNvSpPr>
            <a:spLocks noGrp="1"/>
          </p:cNvSpPr>
          <p:nvPr>
            <p:ph type="ftr" sz="quarter" idx="11"/>
          </p:nvPr>
        </p:nvSpPr>
        <p:spPr/>
        <p:txBody>
          <a:bodyPr/>
          <a:lstStyle/>
          <a:p>
            <a:pPr>
              <a:defRPr/>
            </a:pPr>
            <a:r>
              <a:rPr lang="de-DE"/>
              <a:t>JMG 26 MAI 2018  Dr Ph. Grunberg</a:t>
            </a:r>
            <a:endParaRPr lang="fr-FR"/>
          </a:p>
        </p:txBody>
      </p:sp>
      <p:pic>
        <p:nvPicPr>
          <p:cNvPr id="7" name="Espace réservé pour une image  6"/>
          <p:cNvPicPr>
            <a:picLocks noGrp="1" noChangeAspect="1"/>
          </p:cNvPicPr>
          <p:nvPr>
            <p:ph type="pic" idx="1"/>
          </p:nvPr>
        </p:nvPicPr>
        <p:blipFill>
          <a:blip r:embed="rId4">
            <a:extLst>
              <a:ext uri="{28A0092B-C50C-407E-A947-70E740481C1C}">
                <a14:useLocalDpi xmlns:a14="http://schemas.microsoft.com/office/drawing/2010/main" val="0"/>
              </a:ext>
            </a:extLst>
          </a:blip>
          <a:srcRect l="1395" r="1395"/>
          <a:stretch>
            <a:fillRect/>
          </a:stretch>
        </p:blipFill>
        <p:spPr bwMode="auto">
          <a:xfrm>
            <a:off x="6096000" y="260648"/>
            <a:ext cx="5353832" cy="4916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Espace réservé du numéro de diapositive 1">
            <a:extLst>
              <a:ext uri="{FF2B5EF4-FFF2-40B4-BE49-F238E27FC236}">
                <a16:creationId xmlns:a16="http://schemas.microsoft.com/office/drawing/2014/main" id="{FBBD3A3E-B249-4020-B979-C8D791F3A454}"/>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82885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C39391-5E25-49E2-A942-855552B81FDC}"/>
              </a:ext>
            </a:extLst>
          </p:cNvPr>
          <p:cNvSpPr>
            <a:spLocks noGrp="1"/>
          </p:cNvSpPr>
          <p:nvPr>
            <p:ph type="title"/>
          </p:nvPr>
        </p:nvSpPr>
        <p:spPr/>
        <p:txBody>
          <a:bodyPr/>
          <a:lstStyle/>
          <a:p>
            <a:r>
              <a:rPr lang="fr-FR" dirty="0"/>
              <a:t>INTRODUCTION</a:t>
            </a:r>
          </a:p>
        </p:txBody>
      </p:sp>
      <p:sp>
        <p:nvSpPr>
          <p:cNvPr id="3" name="Espace réservé du contenu 2">
            <a:extLst>
              <a:ext uri="{FF2B5EF4-FFF2-40B4-BE49-F238E27FC236}">
                <a16:creationId xmlns:a16="http://schemas.microsoft.com/office/drawing/2014/main" id="{526BEC2C-17FB-4A41-BE7D-CE79411CD22F}"/>
              </a:ext>
            </a:extLst>
          </p:cNvPr>
          <p:cNvSpPr>
            <a:spLocks noGrp="1"/>
          </p:cNvSpPr>
          <p:nvPr>
            <p:ph idx="1"/>
          </p:nvPr>
        </p:nvSpPr>
        <p:spPr/>
        <p:txBody>
          <a:bodyPr/>
          <a:lstStyle/>
          <a:p>
            <a:r>
              <a:rPr lang="fr-FR" dirty="0"/>
              <a:t>Que ceux qui cherchent des certitudes et des recettes de cuisine quittent immédiatement la salle. </a:t>
            </a:r>
          </a:p>
          <a:p>
            <a:r>
              <a:rPr lang="fr-FR" dirty="0"/>
              <a:t>Car vous repartirez d’ici avec plus de doutes et de questions que vous n’aviez en entrant.</a:t>
            </a:r>
          </a:p>
          <a:p>
            <a:r>
              <a:rPr lang="fr-FR" dirty="0"/>
              <a:t>Surtout vérifiez que vos cotisations d’assurance professionnelle sont bien à jours</a:t>
            </a:r>
          </a:p>
          <a:p>
            <a:r>
              <a:rPr lang="fr-FR" dirty="0"/>
              <a:t>Et si vous pouvez cultiver des relations amicales ou familiales avec un bon avocat, c’est un plus.</a:t>
            </a:r>
          </a:p>
          <a:p>
            <a:r>
              <a:rPr lang="fr-FR" dirty="0"/>
              <a:t>Parole d’un vieux médecin en fin de carrière qui a pu s’en tirer jusqu’ici malgré les risques.</a:t>
            </a:r>
          </a:p>
        </p:txBody>
      </p:sp>
      <p:sp>
        <p:nvSpPr>
          <p:cNvPr id="4" name="Espace réservé du pied de page 3">
            <a:extLst>
              <a:ext uri="{FF2B5EF4-FFF2-40B4-BE49-F238E27FC236}">
                <a16:creationId xmlns:a16="http://schemas.microsoft.com/office/drawing/2014/main" id="{567F421C-35CB-4955-A78D-12E28570E550}"/>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14AE5025-EED7-4676-9CF1-CCCA46C411B0}"/>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799694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B881B-7875-47DE-8108-746C53234A5E}"/>
              </a:ext>
            </a:extLst>
          </p:cNvPr>
          <p:cNvSpPr>
            <a:spLocks noGrp="1"/>
          </p:cNvSpPr>
          <p:nvPr>
            <p:ph type="title"/>
          </p:nvPr>
        </p:nvSpPr>
        <p:spPr>
          <a:xfrm>
            <a:off x="2448992" y="73776"/>
            <a:ext cx="8911687" cy="1280890"/>
          </a:xfrm>
        </p:spPr>
        <p:txBody>
          <a:bodyPr/>
          <a:lstStyle/>
          <a:p>
            <a:r>
              <a:rPr lang="fr-FR" dirty="0"/>
              <a:t>Circuit du médicament : l’AMM</a:t>
            </a:r>
            <a:br>
              <a:rPr lang="fr-FR" dirty="0"/>
            </a:br>
            <a:r>
              <a:rPr lang="fr-FR" dirty="0"/>
              <a:t>Autorisation de Mise sur le Marché</a:t>
            </a:r>
          </a:p>
        </p:txBody>
      </p:sp>
      <p:sp>
        <p:nvSpPr>
          <p:cNvPr id="3" name="Espace réservé du contenu 2">
            <a:extLst>
              <a:ext uri="{FF2B5EF4-FFF2-40B4-BE49-F238E27FC236}">
                <a16:creationId xmlns:a16="http://schemas.microsoft.com/office/drawing/2014/main" id="{56DD9C7C-9E3A-4A13-B025-27A6E47545BE}"/>
              </a:ext>
            </a:extLst>
          </p:cNvPr>
          <p:cNvSpPr>
            <a:spLocks noGrp="1"/>
          </p:cNvSpPr>
          <p:nvPr>
            <p:ph idx="1"/>
          </p:nvPr>
        </p:nvSpPr>
        <p:spPr>
          <a:xfrm>
            <a:off x="2589212" y="1236132"/>
            <a:ext cx="8915400" cy="5548091"/>
          </a:xfrm>
        </p:spPr>
        <p:txBody>
          <a:bodyPr>
            <a:normAutofit/>
          </a:bodyPr>
          <a:lstStyle/>
          <a:p>
            <a:r>
              <a:rPr lang="fr-FR" dirty="0"/>
              <a:t>Une AMM est Nationale (ANSM) ou Européenne (commission Européenne après avis de l’EMA)</a:t>
            </a:r>
          </a:p>
          <a:p>
            <a:r>
              <a:rPr lang="fr-FR" dirty="0"/>
              <a:t>Concerne un médicament (et pas forcément une molécule), une indication et une catégorie de patient (enfant), une posologie, une durée.</a:t>
            </a:r>
          </a:p>
          <a:p>
            <a:r>
              <a:rPr lang="fr-FR" dirty="0"/>
              <a:t>10 à 15 ans de la découverte de la molécule à sa commercialisation</a:t>
            </a:r>
          </a:p>
          <a:p>
            <a:r>
              <a:rPr lang="fr-FR" dirty="0"/>
              <a:t>Etudes : phase 1 (tolérance dose fréquence), phase 2 (activité) phase 3 (études comparatives)</a:t>
            </a:r>
          </a:p>
          <a:p>
            <a:r>
              <a:rPr lang="fr-FR" dirty="0"/>
              <a:t>Phase 4  post AMM (pharmacovigilance)</a:t>
            </a:r>
          </a:p>
          <a:p>
            <a:r>
              <a:rPr lang="fr-FR" dirty="0"/>
              <a:t>Le médicament peut ne pas être commercialisée (discussion du prix) après l’AMM (exemple : </a:t>
            </a:r>
            <a:r>
              <a:rPr lang="fr-FR" dirty="0" err="1"/>
              <a:t>Sativex</a:t>
            </a:r>
            <a:r>
              <a:rPr lang="fr-FR" dirty="0"/>
              <a:t>@). Dans ce cas il perd son AMM au bout de 5 ans.</a:t>
            </a:r>
          </a:p>
          <a:p>
            <a:r>
              <a:rPr lang="fr-FR" dirty="0"/>
              <a:t>La commission de transparence de l’HAS détermine le SMR et l’ASMR qui permettent de fixer le niveau de remboursement.</a:t>
            </a:r>
          </a:p>
          <a:p>
            <a:pPr marL="0" indent="0">
              <a:buNone/>
            </a:pPr>
            <a:endParaRPr lang="fr-FR" sz="900" dirty="0"/>
          </a:p>
        </p:txBody>
      </p:sp>
      <p:sp>
        <p:nvSpPr>
          <p:cNvPr id="4" name="Espace réservé du pied de page 3">
            <a:extLst>
              <a:ext uri="{FF2B5EF4-FFF2-40B4-BE49-F238E27FC236}">
                <a16:creationId xmlns:a16="http://schemas.microsoft.com/office/drawing/2014/main" id="{36B2F7E9-3356-4BC6-AA47-B83F3895EA14}"/>
              </a:ext>
            </a:extLst>
          </p:cNvPr>
          <p:cNvSpPr>
            <a:spLocks noGrp="1"/>
          </p:cNvSpPr>
          <p:nvPr>
            <p:ph type="ftr" sz="quarter" idx="11"/>
          </p:nvPr>
        </p:nvSpPr>
        <p:spPr/>
        <p:txBody>
          <a:bodyPr/>
          <a:lstStyle/>
          <a:p>
            <a:r>
              <a:rPr lang="de-DE" dirty="0"/>
              <a:t>JMG 26 MAI 2018  </a:t>
            </a:r>
            <a:r>
              <a:rPr lang="de-DE" dirty="0" err="1"/>
              <a:t>Dr</a:t>
            </a:r>
            <a:r>
              <a:rPr lang="de-DE" dirty="0"/>
              <a:t> </a:t>
            </a:r>
            <a:r>
              <a:rPr lang="de-DE" dirty="0" err="1"/>
              <a:t>Ph</a:t>
            </a:r>
            <a:r>
              <a:rPr lang="de-DE" dirty="0"/>
              <a:t>. Grunberg</a:t>
            </a:r>
            <a:endParaRPr lang="en-US" dirty="0"/>
          </a:p>
        </p:txBody>
      </p:sp>
      <p:sp>
        <p:nvSpPr>
          <p:cNvPr id="5" name="Espace réservé du numéro de diapositive 4">
            <a:extLst>
              <a:ext uri="{FF2B5EF4-FFF2-40B4-BE49-F238E27FC236}">
                <a16:creationId xmlns:a16="http://schemas.microsoft.com/office/drawing/2014/main" id="{DDA129B4-2778-4EC1-B406-C029EAEAC271}"/>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79344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B991CF-9123-4896-ACE2-B512CC785B18}"/>
              </a:ext>
            </a:extLst>
          </p:cNvPr>
          <p:cNvSpPr>
            <a:spLocks noGrp="1"/>
          </p:cNvSpPr>
          <p:nvPr>
            <p:ph type="title"/>
          </p:nvPr>
        </p:nvSpPr>
        <p:spPr/>
        <p:txBody>
          <a:bodyPr/>
          <a:lstStyle/>
          <a:p>
            <a:r>
              <a:rPr lang="fr-FR" dirty="0"/>
              <a:t>HORS AMM</a:t>
            </a:r>
          </a:p>
        </p:txBody>
      </p:sp>
      <p:sp>
        <p:nvSpPr>
          <p:cNvPr id="3" name="Espace réservé du contenu 2">
            <a:extLst>
              <a:ext uri="{FF2B5EF4-FFF2-40B4-BE49-F238E27FC236}">
                <a16:creationId xmlns:a16="http://schemas.microsoft.com/office/drawing/2014/main" id="{5AFC1878-DC65-492F-8796-827ADF6843DB}"/>
              </a:ext>
            </a:extLst>
          </p:cNvPr>
          <p:cNvSpPr>
            <a:spLocks noGrp="1"/>
          </p:cNvSpPr>
          <p:nvPr>
            <p:ph idx="1"/>
          </p:nvPr>
        </p:nvSpPr>
        <p:spPr>
          <a:xfrm>
            <a:off x="2589212" y="1371600"/>
            <a:ext cx="8915400" cy="5069840"/>
          </a:xfrm>
        </p:spPr>
        <p:txBody>
          <a:bodyPr>
            <a:normAutofit/>
          </a:bodyPr>
          <a:lstStyle/>
          <a:p>
            <a:r>
              <a:rPr lang="fr-FR" sz="2000" dirty="0"/>
              <a:t>Au sens de la loi du 29 décembre 2011, la prescription hors AMM est une prescription non conforme aux indications thérapeutiques ou aux conditions d’utilisation du produit telles que mentionnées dans l’AMM.</a:t>
            </a:r>
          </a:p>
          <a:p>
            <a:r>
              <a:rPr lang="fr-FR" sz="2000" dirty="0"/>
              <a:t>La prescription d’une spécialité non conforme à son AMM ou ATU est possible si, en </a:t>
            </a:r>
            <a:r>
              <a:rPr lang="fr-FR" sz="2000" b="1" u="sng" dirty="0"/>
              <a:t>l’absence d’alternative médicamenteuse appropriée </a:t>
            </a:r>
            <a:r>
              <a:rPr lang="fr-FR" sz="2000" dirty="0"/>
              <a:t>:</a:t>
            </a:r>
          </a:p>
          <a:p>
            <a:pPr marL="0" indent="0">
              <a:buNone/>
            </a:pPr>
            <a:r>
              <a:rPr lang="fr-FR" sz="2000" dirty="0"/>
              <a:t>-- Une RTU (ou une ATU)est établie par l’ANSM</a:t>
            </a:r>
          </a:p>
          <a:p>
            <a:pPr marL="0" indent="0">
              <a:buNone/>
            </a:pPr>
            <a:r>
              <a:rPr lang="fr-FR" sz="2000" dirty="0"/>
              <a:t>-- Le prescripteur le juge Indispensable au regard des </a:t>
            </a:r>
            <a:r>
              <a:rPr lang="fr-FR" sz="2000" b="1" u="sng" dirty="0"/>
              <a:t>données acquises de la science</a:t>
            </a:r>
          </a:p>
          <a:p>
            <a:pPr marL="0" indent="0">
              <a:buNone/>
            </a:pPr>
            <a:endParaRPr lang="fr-FR" sz="2000" b="1" u="sng" dirty="0"/>
          </a:p>
          <a:p>
            <a:pPr marL="0" indent="0">
              <a:buNone/>
            </a:pPr>
            <a:endParaRPr lang="fr-FR" sz="2000" b="1" u="sng" dirty="0"/>
          </a:p>
          <a:p>
            <a:pPr marL="0" indent="0">
              <a:buNone/>
            </a:pPr>
            <a:r>
              <a:rPr lang="fr-FR" sz="1000" dirty="0">
                <a:hlinkClick r:id="rId2"/>
              </a:rPr>
              <a:t>https://www.macsf-exerciceprofessionnel.fr/Responsabilite/Actes-de-soins-technique-medicale/prescription-medicale-hors-amm-changement-2012</a:t>
            </a:r>
            <a:r>
              <a:rPr lang="fr-FR" sz="1000" dirty="0"/>
              <a:t> </a:t>
            </a:r>
            <a:r>
              <a:rPr lang="fr-FR" sz="1000" dirty="0">
                <a:hlinkClick r:id="rId3"/>
              </a:rPr>
              <a:t>http://emservice.fr/ems/index.php/2018/04/11/breve-dgc-avril-2018/</a:t>
            </a:r>
            <a:endParaRPr lang="fr-FR" sz="1000" dirty="0"/>
          </a:p>
          <a:p>
            <a:pPr marL="0" indent="0">
              <a:buNone/>
            </a:pPr>
            <a:endParaRPr lang="fr-FR" sz="1000" dirty="0"/>
          </a:p>
          <a:p>
            <a:pPr marL="0" indent="0">
              <a:buNone/>
            </a:pPr>
            <a:endParaRPr lang="fr-FR" sz="2000" dirty="0"/>
          </a:p>
          <a:p>
            <a:endParaRPr lang="fr-FR" dirty="0"/>
          </a:p>
          <a:p>
            <a:endParaRPr lang="fr-FR" dirty="0"/>
          </a:p>
          <a:p>
            <a:endParaRPr lang="fr-FR" dirty="0"/>
          </a:p>
        </p:txBody>
      </p:sp>
      <p:sp>
        <p:nvSpPr>
          <p:cNvPr id="4" name="Espace réservé du pied de page 3">
            <a:extLst>
              <a:ext uri="{FF2B5EF4-FFF2-40B4-BE49-F238E27FC236}">
                <a16:creationId xmlns:a16="http://schemas.microsoft.com/office/drawing/2014/main" id="{BEE1F5AF-3CDB-4F40-9F45-F398A3946BA3}"/>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C3E71F47-0F1D-4C3F-B940-462D76358ACB}"/>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02116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FC644B-ED6C-4FB2-A904-4B6DF3A9D3B1}"/>
              </a:ext>
            </a:extLst>
          </p:cNvPr>
          <p:cNvSpPr>
            <a:spLocks noGrp="1"/>
          </p:cNvSpPr>
          <p:nvPr>
            <p:ph type="title"/>
          </p:nvPr>
        </p:nvSpPr>
        <p:spPr/>
        <p:txBody>
          <a:bodyPr/>
          <a:lstStyle/>
          <a:p>
            <a:r>
              <a:rPr lang="fr-FR" dirty="0"/>
              <a:t>Hors AMM conséquences</a:t>
            </a:r>
          </a:p>
        </p:txBody>
      </p:sp>
      <p:sp>
        <p:nvSpPr>
          <p:cNvPr id="3" name="Espace réservé du contenu 2">
            <a:extLst>
              <a:ext uri="{FF2B5EF4-FFF2-40B4-BE49-F238E27FC236}">
                <a16:creationId xmlns:a16="http://schemas.microsoft.com/office/drawing/2014/main" id="{0C081899-D608-4D7C-82D9-4EF7D720C1D1}"/>
              </a:ext>
            </a:extLst>
          </p:cNvPr>
          <p:cNvSpPr>
            <a:spLocks noGrp="1"/>
          </p:cNvSpPr>
          <p:nvPr>
            <p:ph idx="1"/>
          </p:nvPr>
        </p:nvSpPr>
        <p:spPr/>
        <p:txBody>
          <a:bodyPr/>
          <a:lstStyle/>
          <a:p>
            <a:r>
              <a:rPr lang="fr-FR" dirty="0"/>
              <a:t>Responsabilité du médecin et du pharmacien en cas de problème;</a:t>
            </a:r>
          </a:p>
          <a:p>
            <a:r>
              <a:rPr lang="fr-FR" dirty="0"/>
              <a:t>Preuve de l’information du patient</a:t>
            </a:r>
          </a:p>
          <a:p>
            <a:r>
              <a:rPr lang="fr-FR" dirty="0"/>
              <a:t>Notification sur l’ordonnance </a:t>
            </a:r>
            <a:r>
              <a:rPr lang="fr-FR"/>
              <a:t>: hors AMM, NR</a:t>
            </a:r>
            <a:endParaRPr lang="fr-FR" dirty="0"/>
          </a:p>
          <a:p>
            <a:r>
              <a:rPr lang="fr-FR" dirty="0"/>
              <a:t>Non remboursement par l’assurance maladie +++</a:t>
            </a:r>
          </a:p>
          <a:p>
            <a:r>
              <a:rPr lang="fr-FR" dirty="0"/>
              <a:t>Tentative d’encadrement du hors AMM : la RTU, recommandation temporaire d’utilisation. L’exemple raté du baclofène.</a:t>
            </a:r>
          </a:p>
        </p:txBody>
      </p:sp>
      <p:sp>
        <p:nvSpPr>
          <p:cNvPr id="4" name="Espace réservé du pied de page 3">
            <a:extLst>
              <a:ext uri="{FF2B5EF4-FFF2-40B4-BE49-F238E27FC236}">
                <a16:creationId xmlns:a16="http://schemas.microsoft.com/office/drawing/2014/main" id="{AABA811B-F5FF-4CFD-8988-7421EB45EC68}"/>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1A82D528-78A9-40C9-B0D3-813012FB93FD}"/>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875252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A7DD3-6188-4CC8-AD7C-B8E83B14BBAD}"/>
              </a:ext>
            </a:extLst>
          </p:cNvPr>
          <p:cNvSpPr>
            <a:spLocks noGrp="1"/>
          </p:cNvSpPr>
          <p:nvPr>
            <p:ph type="title"/>
          </p:nvPr>
        </p:nvSpPr>
        <p:spPr>
          <a:xfrm>
            <a:off x="2592925" y="624110"/>
            <a:ext cx="8911687" cy="714572"/>
          </a:xfrm>
        </p:spPr>
        <p:txBody>
          <a:bodyPr/>
          <a:lstStyle/>
          <a:p>
            <a:r>
              <a:rPr lang="fr-FR" dirty="0"/>
              <a:t>EXEMPLES</a:t>
            </a:r>
          </a:p>
        </p:txBody>
      </p:sp>
      <p:sp>
        <p:nvSpPr>
          <p:cNvPr id="3" name="Espace réservé du contenu 2">
            <a:extLst>
              <a:ext uri="{FF2B5EF4-FFF2-40B4-BE49-F238E27FC236}">
                <a16:creationId xmlns:a16="http://schemas.microsoft.com/office/drawing/2014/main" id="{EF9C7995-F255-4C8D-BAD9-CECF6FDED264}"/>
              </a:ext>
            </a:extLst>
          </p:cNvPr>
          <p:cNvSpPr>
            <a:spLocks noGrp="1"/>
          </p:cNvSpPr>
          <p:nvPr>
            <p:ph idx="1"/>
          </p:nvPr>
        </p:nvSpPr>
        <p:spPr/>
        <p:txBody>
          <a:bodyPr>
            <a:normAutofit fontScale="92500" lnSpcReduction="20000"/>
          </a:bodyPr>
          <a:lstStyle/>
          <a:p>
            <a:r>
              <a:rPr lang="fr-FR" dirty="0" err="1"/>
              <a:t>kardegic</a:t>
            </a:r>
            <a:r>
              <a:rPr lang="fr-FR" dirty="0"/>
              <a:t> en prévention primaire, </a:t>
            </a:r>
          </a:p>
          <a:p>
            <a:r>
              <a:rPr lang="fr-FR" dirty="0"/>
              <a:t>Patch de </a:t>
            </a:r>
            <a:r>
              <a:rPr lang="fr-FR" dirty="0" err="1"/>
              <a:t>versatis</a:t>
            </a:r>
            <a:r>
              <a:rPr lang="fr-FR" dirty="0"/>
              <a:t> </a:t>
            </a:r>
          </a:p>
          <a:p>
            <a:r>
              <a:rPr lang="fr-FR" dirty="0"/>
              <a:t>IPP en prévention en cas de prescription d’AINS</a:t>
            </a:r>
          </a:p>
          <a:p>
            <a:r>
              <a:rPr lang="fr-FR" dirty="0"/>
              <a:t>Misoprostol 200 mg(</a:t>
            </a:r>
            <a:r>
              <a:rPr lang="fr-FR" dirty="0" err="1"/>
              <a:t>Gymiso</a:t>
            </a:r>
            <a:r>
              <a:rPr lang="fr-FR" dirty="0"/>
              <a:t>/</a:t>
            </a:r>
            <a:r>
              <a:rPr lang="fr-FR" dirty="0" err="1"/>
              <a:t>MisoOne</a:t>
            </a:r>
            <a:r>
              <a:rPr lang="fr-FR" dirty="0"/>
              <a:t> 6€; </a:t>
            </a:r>
            <a:r>
              <a:rPr lang="fr-FR" dirty="0" err="1"/>
              <a:t>Cytotec</a:t>
            </a:r>
            <a:r>
              <a:rPr lang="fr-FR" dirty="0"/>
              <a:t> 0.24c) (supprimé)</a:t>
            </a:r>
          </a:p>
          <a:p>
            <a:r>
              <a:rPr lang="fr-FR" dirty="0" err="1"/>
              <a:t>Avastin</a:t>
            </a:r>
            <a:r>
              <a:rPr lang="fr-FR" dirty="0"/>
              <a:t> (278€)/ </a:t>
            </a:r>
            <a:r>
              <a:rPr lang="fr-FR" dirty="0" err="1"/>
              <a:t>Lucentis</a:t>
            </a:r>
            <a:r>
              <a:rPr lang="fr-FR" dirty="0"/>
              <a:t> (900€) dans la DMLA (RTU)</a:t>
            </a:r>
          </a:p>
          <a:p>
            <a:r>
              <a:rPr lang="fr-FR" dirty="0"/>
              <a:t>le Médiator comme coupe faim, (supprimé)</a:t>
            </a:r>
          </a:p>
          <a:p>
            <a:r>
              <a:rPr lang="fr-FR" dirty="0"/>
              <a:t>le </a:t>
            </a:r>
            <a:r>
              <a:rPr lang="fr-FR" dirty="0" err="1"/>
              <a:t>Temgesic</a:t>
            </a:r>
            <a:r>
              <a:rPr lang="fr-FR" dirty="0"/>
              <a:t> pour les toxicomanes avant 96, &gt; Subutex</a:t>
            </a:r>
          </a:p>
          <a:p>
            <a:r>
              <a:rPr lang="fr-FR" dirty="0"/>
              <a:t>la méthadone comme traitement de la douleur, </a:t>
            </a:r>
          </a:p>
          <a:p>
            <a:r>
              <a:rPr lang="fr-FR" dirty="0"/>
              <a:t>le </a:t>
            </a:r>
            <a:r>
              <a:rPr lang="fr-FR" dirty="0" err="1"/>
              <a:t>skenan</a:t>
            </a:r>
            <a:r>
              <a:rPr lang="fr-FR" dirty="0"/>
              <a:t> en traitement de substitution, (Circulaire Girard)</a:t>
            </a:r>
          </a:p>
          <a:p>
            <a:r>
              <a:rPr lang="fr-FR" dirty="0"/>
              <a:t>le Baclofène dans l’alcool (RTU)</a:t>
            </a:r>
          </a:p>
          <a:p>
            <a:r>
              <a:rPr lang="fr-FR" dirty="0"/>
              <a:t>tous les somnifères si plus d’1 mois, ou les anxiolytiques plus de 3 mois </a:t>
            </a:r>
          </a:p>
          <a:p>
            <a:endParaRPr lang="fr-FR" dirty="0"/>
          </a:p>
        </p:txBody>
      </p:sp>
      <p:sp>
        <p:nvSpPr>
          <p:cNvPr id="4" name="Espace réservé du pied de page 3">
            <a:extLst>
              <a:ext uri="{FF2B5EF4-FFF2-40B4-BE49-F238E27FC236}">
                <a16:creationId xmlns:a16="http://schemas.microsoft.com/office/drawing/2014/main" id="{50246DEA-4A2E-40EB-902D-09E679155188}"/>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F4CBF996-221F-45B2-9FA9-25046E72F44B}"/>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92202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386A51-8467-4CE4-922B-2E1EAADFFC7D}"/>
              </a:ext>
            </a:extLst>
          </p:cNvPr>
          <p:cNvSpPr>
            <a:spLocks noGrp="1"/>
          </p:cNvSpPr>
          <p:nvPr>
            <p:ph type="title"/>
          </p:nvPr>
        </p:nvSpPr>
        <p:spPr/>
        <p:txBody>
          <a:bodyPr/>
          <a:lstStyle/>
          <a:p>
            <a:r>
              <a:rPr lang="fr-FR" dirty="0"/>
              <a:t>Ambiguïté de la règle: les somnifères</a:t>
            </a:r>
          </a:p>
        </p:txBody>
      </p:sp>
      <p:sp>
        <p:nvSpPr>
          <p:cNvPr id="3" name="Espace réservé du contenu 2">
            <a:extLst>
              <a:ext uri="{FF2B5EF4-FFF2-40B4-BE49-F238E27FC236}">
                <a16:creationId xmlns:a16="http://schemas.microsoft.com/office/drawing/2014/main" id="{7BE6909E-3D29-4FD4-AB28-4D129264B6BE}"/>
              </a:ext>
            </a:extLst>
          </p:cNvPr>
          <p:cNvSpPr>
            <a:spLocks noGrp="1"/>
          </p:cNvSpPr>
          <p:nvPr>
            <p:ph idx="1"/>
          </p:nvPr>
        </p:nvSpPr>
        <p:spPr/>
        <p:txBody>
          <a:bodyPr/>
          <a:lstStyle/>
          <a:p>
            <a:r>
              <a:rPr lang="fr-FR" dirty="0"/>
              <a:t>Zolpidem: «</a:t>
            </a:r>
            <a:r>
              <a:rPr lang="fr-FR" i="1" dirty="0"/>
              <a:t> insomnie occasionnelle/ transitoire, utilisé dans le traitement à court terme de l’insomnie, chez les adultes lorsque l’insomnie est débilitante ou provoque d’importantes souffrances. »</a:t>
            </a:r>
          </a:p>
          <a:p>
            <a:r>
              <a:rPr lang="fr-FR" dirty="0"/>
              <a:t>« </a:t>
            </a:r>
            <a:r>
              <a:rPr lang="fr-FR" i="1" dirty="0"/>
              <a:t>Le traitement doit être aussi bref que possible, de quelques jours à 4 semaines y compris la période de diminution progressive »</a:t>
            </a:r>
          </a:p>
          <a:p>
            <a:pPr marL="0" indent="0">
              <a:buNone/>
            </a:pPr>
            <a:br>
              <a:rPr lang="fr-FR" dirty="0"/>
            </a:br>
            <a:r>
              <a:rPr lang="fr-FR" dirty="0"/>
              <a:t>En 2013 tous somnifères: 4M de personnes exposées, 48M de boites vendues &gt; 10 boites/personnes;  17% traitées sans interruption</a:t>
            </a:r>
            <a:br>
              <a:rPr lang="fr-FR" dirty="0"/>
            </a:br>
            <a:r>
              <a:rPr lang="fr-FR" dirty="0"/>
              <a:t>efficacité (études pré-AMM) : 1h de gagnée par rapport au placébo &gt; SMR faible,</a:t>
            </a:r>
          </a:p>
        </p:txBody>
      </p:sp>
      <p:sp>
        <p:nvSpPr>
          <p:cNvPr id="4" name="Espace réservé du pied de page 3">
            <a:extLst>
              <a:ext uri="{FF2B5EF4-FFF2-40B4-BE49-F238E27FC236}">
                <a16:creationId xmlns:a16="http://schemas.microsoft.com/office/drawing/2014/main" id="{87DD795D-4F64-43F0-864E-577D05B4346F}"/>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7D3AD174-4513-4F2D-B6E1-905DF07D5212}"/>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413239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BBBE9C-8BF3-44CC-8992-DF1B402E783C}"/>
              </a:ext>
            </a:extLst>
          </p:cNvPr>
          <p:cNvSpPr>
            <a:spLocks noGrp="1"/>
          </p:cNvSpPr>
          <p:nvPr>
            <p:ph type="title"/>
          </p:nvPr>
        </p:nvSpPr>
        <p:spPr/>
        <p:txBody>
          <a:bodyPr/>
          <a:lstStyle/>
          <a:p>
            <a:r>
              <a:rPr lang="fr-FR" dirty="0"/>
              <a:t>Ambiguïté de la règles: qqs exemples</a:t>
            </a:r>
          </a:p>
        </p:txBody>
      </p:sp>
      <p:sp>
        <p:nvSpPr>
          <p:cNvPr id="3" name="Espace réservé du contenu 2">
            <a:extLst>
              <a:ext uri="{FF2B5EF4-FFF2-40B4-BE49-F238E27FC236}">
                <a16:creationId xmlns:a16="http://schemas.microsoft.com/office/drawing/2014/main" id="{1400A5A0-C51A-4C05-9C97-E239AD8E86DE}"/>
              </a:ext>
            </a:extLst>
          </p:cNvPr>
          <p:cNvSpPr>
            <a:spLocks noGrp="1"/>
          </p:cNvSpPr>
          <p:nvPr>
            <p:ph idx="1"/>
          </p:nvPr>
        </p:nvSpPr>
        <p:spPr/>
        <p:txBody>
          <a:bodyPr/>
          <a:lstStyle/>
          <a:p>
            <a:r>
              <a:rPr lang="fr-FR" dirty="0"/>
              <a:t>Subutex (maxi 16 mg)/ </a:t>
            </a:r>
            <a:r>
              <a:rPr lang="fr-FR" dirty="0" err="1"/>
              <a:t>Suboxone</a:t>
            </a:r>
            <a:r>
              <a:rPr lang="fr-FR" dirty="0"/>
              <a:t> (maxi 24 mg)</a:t>
            </a:r>
          </a:p>
          <a:p>
            <a:r>
              <a:rPr lang="fr-FR" dirty="0"/>
              <a:t>Bisoprolol 5 dans l’HTA / Bisoprolol 1.25 dans l’insuffisance cardiaque : réservé aux cardiologues.</a:t>
            </a:r>
          </a:p>
          <a:p>
            <a:r>
              <a:rPr lang="fr-FR" dirty="0"/>
              <a:t>Méthadone pour la dépendance opiacée mais pas pour la douleur.</a:t>
            </a:r>
          </a:p>
          <a:p>
            <a:r>
              <a:rPr lang="fr-FR" dirty="0"/>
              <a:t>Sulfate de morphine pour la douleur mais pas pour la dépendance opiacée (sauf exception).</a:t>
            </a:r>
          </a:p>
        </p:txBody>
      </p:sp>
      <p:sp>
        <p:nvSpPr>
          <p:cNvPr id="4" name="Espace réservé du pied de page 3">
            <a:extLst>
              <a:ext uri="{FF2B5EF4-FFF2-40B4-BE49-F238E27FC236}">
                <a16:creationId xmlns:a16="http://schemas.microsoft.com/office/drawing/2014/main" id="{CD7AC2DD-E16D-4D5C-9795-C03131B56B72}"/>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2AFFF7AE-CBF4-4A07-BB4B-F36B757B5F65}"/>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67800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F7E5E1-7525-4A53-970C-081366BDAE8E}"/>
              </a:ext>
            </a:extLst>
          </p:cNvPr>
          <p:cNvSpPr>
            <a:spLocks noGrp="1"/>
          </p:cNvSpPr>
          <p:nvPr>
            <p:ph type="title"/>
          </p:nvPr>
        </p:nvSpPr>
        <p:spPr/>
        <p:txBody>
          <a:bodyPr/>
          <a:lstStyle/>
          <a:p>
            <a:r>
              <a:rPr lang="fr-FR" dirty="0"/>
              <a:t>Les antalgiques</a:t>
            </a:r>
          </a:p>
        </p:txBody>
      </p:sp>
      <p:sp>
        <p:nvSpPr>
          <p:cNvPr id="3" name="Espace réservé du contenu 2">
            <a:extLst>
              <a:ext uri="{FF2B5EF4-FFF2-40B4-BE49-F238E27FC236}">
                <a16:creationId xmlns:a16="http://schemas.microsoft.com/office/drawing/2014/main" id="{22EDC25C-393B-4FE4-AF47-CA3B949B48C0}"/>
              </a:ext>
            </a:extLst>
          </p:cNvPr>
          <p:cNvSpPr>
            <a:spLocks noGrp="1"/>
          </p:cNvSpPr>
          <p:nvPr>
            <p:ph idx="1"/>
          </p:nvPr>
        </p:nvSpPr>
        <p:spPr/>
        <p:txBody>
          <a:bodyPr/>
          <a:lstStyle/>
          <a:p>
            <a:r>
              <a:rPr lang="fr-FR" dirty="0"/>
              <a:t>Niveau 2 (= opioïdes faibles): douleurs modérées à sévères, sur prescription (depuis juillet 2017), renouvelable  </a:t>
            </a:r>
          </a:p>
          <a:p>
            <a:r>
              <a:rPr lang="fr-FR" dirty="0"/>
              <a:t>Morphiniques LP (= opioïdes forts) : douleurs rebelles, éventuellement d’origine cancéreuse, ordonnances sécurisées, non renouvelable, pas de chevauchement.</a:t>
            </a:r>
          </a:p>
          <a:p>
            <a:r>
              <a:rPr lang="fr-FR" dirty="0"/>
              <a:t>Morphinique d’action très courte (</a:t>
            </a:r>
            <a:r>
              <a:rPr lang="fr-FR"/>
              <a:t>fentanyl transmuqueux): </a:t>
            </a:r>
            <a:r>
              <a:rPr lang="fr-FR" dirty="0"/>
              <a:t>seulement si traitement de fond pour cancer. Et si on n’a pas le cancer ?</a:t>
            </a:r>
          </a:p>
          <a:p>
            <a:endParaRPr lang="fr-FR" dirty="0"/>
          </a:p>
        </p:txBody>
      </p:sp>
      <p:sp>
        <p:nvSpPr>
          <p:cNvPr id="4" name="Espace réservé du pied de page 3">
            <a:extLst>
              <a:ext uri="{FF2B5EF4-FFF2-40B4-BE49-F238E27FC236}">
                <a16:creationId xmlns:a16="http://schemas.microsoft.com/office/drawing/2014/main" id="{689E602D-F0B8-4B1C-BD33-C91171E52988}"/>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CD4C4C84-1564-475F-A524-413BEFE38D21}"/>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797542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72B5AD-1E9F-4DB4-A271-3B2FC05D3994}"/>
              </a:ext>
            </a:extLst>
          </p:cNvPr>
          <p:cNvSpPr>
            <a:spLocks noGrp="1"/>
          </p:cNvSpPr>
          <p:nvPr>
            <p:ph type="title"/>
          </p:nvPr>
        </p:nvSpPr>
        <p:spPr/>
        <p:txBody>
          <a:bodyPr/>
          <a:lstStyle/>
          <a:p>
            <a:r>
              <a:rPr lang="fr-FR" dirty="0"/>
              <a:t>Et </a:t>
            </a:r>
            <a:r>
              <a:rPr lang="fr-FR"/>
              <a:t>pour finir:</a:t>
            </a:r>
            <a:endParaRPr lang="fr-FR" dirty="0"/>
          </a:p>
        </p:txBody>
      </p:sp>
      <p:sp>
        <p:nvSpPr>
          <p:cNvPr id="3" name="Espace réservé du contenu 2">
            <a:extLst>
              <a:ext uri="{FF2B5EF4-FFF2-40B4-BE49-F238E27FC236}">
                <a16:creationId xmlns:a16="http://schemas.microsoft.com/office/drawing/2014/main" id="{BE1B7665-4608-493B-955C-2CF71D64CE98}"/>
              </a:ext>
            </a:extLst>
          </p:cNvPr>
          <p:cNvSpPr>
            <a:spLocks noGrp="1"/>
          </p:cNvSpPr>
          <p:nvPr>
            <p:ph idx="1"/>
          </p:nvPr>
        </p:nvSpPr>
        <p:spPr/>
        <p:txBody>
          <a:bodyPr/>
          <a:lstStyle/>
          <a:p>
            <a:r>
              <a:rPr lang="fr-FR" dirty="0"/>
              <a:t>Le médecin a le pouvoir dans 3 domaines:</a:t>
            </a:r>
          </a:p>
          <a:p>
            <a:r>
              <a:rPr lang="fr-FR" dirty="0"/>
              <a:t>La prescription du médicament : AMM ou hors AMM</a:t>
            </a:r>
          </a:p>
          <a:p>
            <a:r>
              <a:rPr lang="fr-FR" dirty="0"/>
              <a:t>La prescription des arrêts de travail : </a:t>
            </a:r>
            <a:br>
              <a:rPr lang="fr-FR" dirty="0"/>
            </a:br>
            <a:r>
              <a:rPr lang="fr-FR" dirty="0"/>
              <a:t>arrêter M. X car il sent qu’il va étrangler son patron, ou Mme Y car son patron a essayé de la violer, ou encore Mme Z qui veut aller dire adieu à sa grand-mère mourante : AMM ou hors AMM ?</a:t>
            </a:r>
          </a:p>
          <a:p>
            <a:r>
              <a:rPr lang="fr-FR" dirty="0"/>
              <a:t>La possibilité de recevoir ou non un patient :</a:t>
            </a:r>
            <a:br>
              <a:rPr lang="fr-FR" dirty="0"/>
            </a:br>
            <a:r>
              <a:rPr lang="fr-FR" dirty="0"/>
              <a:t>--  je ne prend plus de nouveau patient AMM ou hors AMM?</a:t>
            </a:r>
            <a:br>
              <a:rPr lang="fr-FR" dirty="0"/>
            </a:br>
            <a:r>
              <a:rPr lang="fr-FR" dirty="0"/>
              <a:t>-- je veux bien travailler le samedi ou jusqu’à 21H : AMM ou hors AMM? </a:t>
            </a:r>
          </a:p>
          <a:p>
            <a:endParaRPr lang="fr-FR" dirty="0"/>
          </a:p>
        </p:txBody>
      </p:sp>
      <p:sp>
        <p:nvSpPr>
          <p:cNvPr id="4" name="Espace réservé du pied de page 3">
            <a:extLst>
              <a:ext uri="{FF2B5EF4-FFF2-40B4-BE49-F238E27FC236}">
                <a16:creationId xmlns:a16="http://schemas.microsoft.com/office/drawing/2014/main" id="{D8F65818-669E-4CE9-9432-AF5486861531}"/>
              </a:ext>
            </a:extLst>
          </p:cNvPr>
          <p:cNvSpPr>
            <a:spLocks noGrp="1"/>
          </p:cNvSpPr>
          <p:nvPr>
            <p:ph type="ftr" sz="quarter" idx="11"/>
          </p:nvPr>
        </p:nvSpPr>
        <p:spPr/>
        <p:txBody>
          <a:bodyPr/>
          <a:lstStyle/>
          <a:p>
            <a:r>
              <a:rPr lang="de-DE"/>
              <a:t>JMG 26 MAI 2018  Dr Ph. Grunberg</a:t>
            </a:r>
            <a:endParaRPr lang="en-US" dirty="0"/>
          </a:p>
        </p:txBody>
      </p:sp>
      <p:sp>
        <p:nvSpPr>
          <p:cNvPr id="5" name="Espace réservé du numéro de diapositive 4">
            <a:extLst>
              <a:ext uri="{FF2B5EF4-FFF2-40B4-BE49-F238E27FC236}">
                <a16:creationId xmlns:a16="http://schemas.microsoft.com/office/drawing/2014/main" id="{C251E8D4-6D1C-4CE2-9582-C936A495EC8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613619831"/>
      </p:ext>
    </p:extLst>
  </p:cSld>
  <p:clrMapOvr>
    <a:masterClrMapping/>
  </p:clrMapOvr>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13626</TotalTime>
  <Words>782</Words>
  <Application>Microsoft Macintosh PowerPoint</Application>
  <PresentationFormat>Grand écran</PresentationFormat>
  <Paragraphs>99</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Century Gothic</vt:lpstr>
      <vt:lpstr>Wingdings 3</vt:lpstr>
      <vt:lpstr>Brin</vt:lpstr>
      <vt:lpstr>Heurs et Malheurs  du hors AMM</vt:lpstr>
      <vt:lpstr>Liens d’intérêts</vt:lpstr>
      <vt:lpstr>INTRODUCTION</vt:lpstr>
      <vt:lpstr>Circuit du médicament : l’AMM Autorisation de Mise sur le Marché</vt:lpstr>
      <vt:lpstr>HORS AMM</vt:lpstr>
      <vt:lpstr>Hors AMM conséquences</vt:lpstr>
      <vt:lpstr>EXEMPLES</vt:lpstr>
      <vt:lpstr>Ambiguïté de la règle: les somnifères</vt:lpstr>
      <vt:lpstr>Ambiguïté de la règles: qqs exemples</vt:lpstr>
      <vt:lpstr>Les antalgiques</vt:lpstr>
      <vt:lpstr>Et pour finir:</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Grunberg</dc:creator>
  <cp:lastModifiedBy>Dan BARUCH</cp:lastModifiedBy>
  <cp:revision>9</cp:revision>
  <dcterms:created xsi:type="dcterms:W3CDTF">2015-11-27T17:25:36Z</dcterms:created>
  <dcterms:modified xsi:type="dcterms:W3CDTF">2018-05-31T09:30:16Z</dcterms:modified>
</cp:coreProperties>
</file>