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2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35" r:id="rId15"/>
    <p:sldId id="336" r:id="rId16"/>
    <p:sldId id="334" r:id="rId17"/>
  </p:sldIdLst>
  <p:sldSz cx="9144000" cy="6858000" type="screen4x3"/>
  <p:notesSz cx="6858000" cy="994568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99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22" autoAdjust="0"/>
    <p:restoredTop sz="93651" autoAdjust="0"/>
  </p:normalViewPr>
  <p:slideViewPr>
    <p:cSldViewPr>
      <p:cViewPr>
        <p:scale>
          <a:sx n="77" d="100"/>
          <a:sy n="77" d="100"/>
        </p:scale>
        <p:origin x="-1152" y="-6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1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6689F5F-8649-40E2-8A81-C3276D2E76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1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1"/>
            <a:ext cx="5486400" cy="4475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BA29DD9-2CCD-405C-8300-B54CA2A1E0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A29DD9-2CCD-405C-8300-B54CA2A1E035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6F516-7F22-45C3-B81B-84FB88962D5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E2BD57-CB30-4E2F-BDF8-459ED873EB8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4E0A7C9B-F9E7-499E-ACB9-DA6AB707B26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CCFA9-0462-4696-99C7-21824FC7B53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E571D-8B14-4079-8CE4-2CA4A48D5A5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D059E-A7A5-4755-B770-DF37387647E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DE52B2-84F7-4587-9E9B-95CB3C93D14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AC2031-6C25-4463-B4F4-35AD78FEE9A3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1631A-ED93-4870-9D91-1F7796D1646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6909-74D9-4EBB-B7D9-5345F2FA22E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716DE3-19E0-4954-BA23-F2ADDEC1FD3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79FFC8E-5E45-4D28-B1DE-0131F9980E3E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00034" y="2928934"/>
            <a:ext cx="821537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Bases de données pharmacologiques : où trouver l’information ? 1</a:t>
            </a:r>
            <a:r>
              <a:rPr lang="fr-FR" sz="3600" baseline="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ère</a:t>
            </a:r>
            <a:r>
              <a:rPr lang="fr-F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partie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00034" y="5143488"/>
            <a:ext cx="8643966" cy="17145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Carmelo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Lafuente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lang="fr-FR" sz="2400" u="sng" dirty="0" smtClean="0">
                <a:solidFill>
                  <a:srgbClr val="FFCC66"/>
                </a:solidFill>
                <a:latin typeface="Arial" pitchFamily="34" charset="0"/>
                <a:cs typeface="Arial" pitchFamily="34" charset="0"/>
              </a:rPr>
              <a:t>carmelo.lafuente@lrb.ap-hop-paris.fr</a:t>
            </a: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Bruno Toussaint   </a:t>
            </a:r>
            <a:r>
              <a:rPr lang="fr-FR" sz="2400" u="sng" dirty="0" smtClean="0">
                <a:solidFill>
                  <a:srgbClr val="FFCC66"/>
                </a:solidFill>
                <a:latin typeface="Arial" pitchFamily="34" charset="0"/>
                <a:cs typeface="Arial" pitchFamily="34" charset="0"/>
              </a:rPr>
              <a:t>BTouss75@aol.com</a:t>
            </a:r>
            <a:endParaRPr kumimoji="0" lang="fr-FR" sz="2400" b="0" i="0" u="sng" strike="noStrike" kern="1200" cap="none" spc="0" normalizeH="0" baseline="0" noProof="0" dirty="0" smtClean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Philippe Zerr    </a:t>
            </a:r>
            <a:r>
              <a:rPr kumimoji="0" lang="fr-FR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philippezerr@aol.com</a:t>
            </a:r>
            <a:r>
              <a:rPr kumimoji="0" lang="fr-FR" sz="28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FR" sz="2400" b="0" i="0" u="sng" strike="noStrike" kern="1200" cap="none" spc="0" normalizeH="0" baseline="0" noProof="0" dirty="0" smtClean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8" name="Picture 4" descr="ATT0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2652" y="0"/>
            <a:ext cx="2661347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43073" cy="1781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2500298" y="642918"/>
            <a:ext cx="292895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48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JMG 2009</a:t>
            </a:r>
            <a:endParaRPr lang="fr-FR" sz="4800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428868"/>
            <a:ext cx="9144000" cy="297180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Les différentes bases de données </a:t>
            </a:r>
          </a:p>
          <a:p>
            <a:pPr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Critères de choix de base de données</a:t>
            </a:r>
          </a:p>
          <a:p>
            <a:pPr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Cas pratiques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E2BD57-CB30-4E2F-BDF8-459ED873EB82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sp>
        <p:nvSpPr>
          <p:cNvPr id="9" name="Titre 7"/>
          <p:cNvSpPr>
            <a:spLocks noGrp="1"/>
          </p:cNvSpPr>
          <p:nvPr>
            <p:ph type="title"/>
          </p:nvPr>
        </p:nvSpPr>
        <p:spPr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fr-F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Bases de données pharmacologiques</a:t>
            </a:r>
            <a:endParaRPr lang="fr-FR" dirty="0">
              <a:solidFill>
                <a:srgbClr val="FFCC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2286000"/>
          </a:xfrm>
        </p:spPr>
        <p:txBody>
          <a:bodyPr/>
          <a:lstStyle/>
          <a:p>
            <a:r>
              <a:rPr lang="fr-FR" sz="4000">
                <a:latin typeface="Arial" charset="0"/>
              </a:rPr>
              <a:t>Bases de données </a:t>
            </a:r>
            <a:br>
              <a:rPr lang="fr-FR" sz="4000">
                <a:latin typeface="Arial" charset="0"/>
              </a:rPr>
            </a:br>
            <a:r>
              <a:rPr lang="fr-FR" sz="4000">
                <a:latin typeface="Arial" charset="0"/>
              </a:rPr>
              <a:t>sur le médicament </a:t>
            </a:r>
            <a:br>
              <a:rPr lang="fr-FR" sz="4000">
                <a:latin typeface="Arial" charset="0"/>
              </a:rPr>
            </a:br>
            <a:r>
              <a:rPr lang="fr-FR" sz="4000">
                <a:latin typeface="Arial" charset="0"/>
              </a:rPr>
              <a:t>disponibles sur Internet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76800"/>
            <a:ext cx="6858000" cy="1143000"/>
          </a:xfrm>
        </p:spPr>
        <p:txBody>
          <a:bodyPr/>
          <a:lstStyle/>
          <a:p>
            <a:pPr algn="l"/>
            <a:r>
              <a:rPr lang="fr-FR" sz="2000">
                <a:latin typeface="Arial" charset="0"/>
              </a:rPr>
              <a:t>Carmelo LAFUENTE</a:t>
            </a:r>
          </a:p>
          <a:p>
            <a:pPr algn="l"/>
            <a:r>
              <a:rPr lang="fr-FR" sz="2000">
                <a:latin typeface="Arial" charset="0"/>
              </a:rPr>
              <a:t>Médecine Interne A – Thérapeutique. Hôpital Lariboisière</a:t>
            </a:r>
          </a:p>
          <a:p>
            <a:pPr algn="l"/>
            <a:r>
              <a:rPr lang="fr-FR" sz="2000">
                <a:latin typeface="Arial" charset="0"/>
              </a:rPr>
              <a:t>Avril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781800" cy="160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600">
                <a:latin typeface="Arial" charset="0"/>
              </a:rPr>
              <a:t>Banque Claude Bernard</a:t>
            </a:r>
            <a:r>
              <a:rPr lang="fr-FR" sz="3200">
                <a:latin typeface="Arial" charset="0"/>
              </a:rPr>
              <a:t/>
            </a:r>
            <a:br>
              <a:rPr lang="fr-FR" sz="3200">
                <a:latin typeface="Arial" charset="0"/>
              </a:rPr>
            </a:br>
            <a:r>
              <a:rPr lang="fr-FR" sz="2800">
                <a:solidFill>
                  <a:schemeClr val="accent2"/>
                </a:solidFill>
                <a:latin typeface="Arial" charset="0"/>
              </a:rPr>
              <a:t>www.resip.fr</a:t>
            </a:r>
            <a:r>
              <a:rPr lang="fr-FR" sz="2800">
                <a:latin typeface="Arial" charset="0"/>
              </a:rPr>
              <a:t> </a:t>
            </a:r>
            <a:br>
              <a:rPr lang="fr-FR" sz="2800">
                <a:latin typeface="Arial" charset="0"/>
              </a:rPr>
            </a:br>
            <a:r>
              <a:rPr lang="fr-FR" sz="2800">
                <a:solidFill>
                  <a:schemeClr val="accent2"/>
                </a:solidFill>
                <a:latin typeface="Arial" charset="0"/>
              </a:rPr>
              <a:t>www.portailmedicaments.resip.fr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8590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858000" y="2286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sz="2000">
                <a:solidFill>
                  <a:srgbClr val="009900"/>
                </a:solidFill>
              </a:rPr>
              <a:t>Enregistrement gratuit</a:t>
            </a:r>
            <a:endParaRPr lang="es-ES" sz="200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7772400" cy="1143000"/>
          </a:xfrm>
        </p:spPr>
        <p:txBody>
          <a:bodyPr/>
          <a:lstStyle/>
          <a:p>
            <a:r>
              <a:rPr lang="fr-FR"/>
              <a:t>BCB: interface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263" y="0"/>
            <a:ext cx="799147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Oval 4"/>
          <p:cNvSpPr>
            <a:spLocks noChangeArrowheads="1"/>
          </p:cNvSpPr>
          <p:nvPr/>
        </p:nvSpPr>
        <p:spPr bwMode="auto">
          <a:xfrm>
            <a:off x="2362200" y="4224338"/>
            <a:ext cx="1447800" cy="381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5591175" y="1400175"/>
            <a:ext cx="838200" cy="381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4752975" y="4843463"/>
            <a:ext cx="1143000" cy="381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>
            <a:off x="7315200" y="2481263"/>
            <a:ext cx="685800" cy="45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/>
              <a:t> </a:t>
            </a:r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7500938" y="2689225"/>
            <a:ext cx="304800" cy="304800"/>
          </a:xfrm>
          <a:prstGeom prst="upArrow">
            <a:avLst>
              <a:gd name="adj1" fmla="val 51037"/>
              <a:gd name="adj2" fmla="val 39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7772400" cy="1143000"/>
          </a:xfrm>
        </p:spPr>
        <p:txBody>
          <a:bodyPr/>
          <a:lstStyle/>
          <a:p>
            <a:r>
              <a:rPr lang="fr-FR"/>
              <a:t>BCB: monographie</a:t>
            </a: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9525"/>
            <a:ext cx="901065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6172200" y="6129338"/>
            <a:ext cx="304800" cy="304800"/>
          </a:xfrm>
          <a:prstGeom prst="upArrow">
            <a:avLst>
              <a:gd name="adj1" fmla="val 51037"/>
              <a:gd name="adj2" fmla="val 39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600200"/>
          </a:xfrm>
        </p:spPr>
        <p:txBody>
          <a:bodyPr/>
          <a:lstStyle/>
          <a:p>
            <a:r>
              <a:rPr lang="fr-FR" sz="4000">
                <a:latin typeface="Arial" charset="0"/>
              </a:rPr>
              <a:t>Thériaque</a:t>
            </a:r>
            <a:r>
              <a:rPr lang="fr-FR" sz="3600">
                <a:latin typeface="Arial" charset="0"/>
              </a:rPr>
              <a:t/>
            </a:r>
            <a:br>
              <a:rPr lang="fr-FR" sz="3600">
                <a:latin typeface="Arial" charset="0"/>
              </a:rPr>
            </a:br>
            <a:r>
              <a:rPr lang="fr-FR" sz="3200">
                <a:solidFill>
                  <a:schemeClr val="accent2"/>
                </a:solidFill>
                <a:latin typeface="Arial" charset="0"/>
              </a:rPr>
              <a:t>www.theriaque.org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82725"/>
            <a:ext cx="8829675" cy="537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553200" y="2286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sz="2000">
                <a:solidFill>
                  <a:srgbClr val="009900"/>
                </a:solidFill>
              </a:rPr>
              <a:t>Enregistrement gratuit</a:t>
            </a:r>
            <a:endParaRPr lang="es-ES" sz="200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spect="1" noChangeArrowheads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fr-FR" dirty="0" err="1"/>
              <a:t>Theriaque</a:t>
            </a:r>
            <a:r>
              <a:rPr lang="fr-FR" dirty="0"/>
              <a:t>: interface 1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9296400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7467600" y="1908175"/>
            <a:ext cx="838200" cy="381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174" name="Oval 6"/>
          <p:cNvSpPr>
            <a:spLocks noChangeArrowheads="1"/>
          </p:cNvSpPr>
          <p:nvPr/>
        </p:nvSpPr>
        <p:spPr bwMode="auto">
          <a:xfrm>
            <a:off x="2209800" y="3570288"/>
            <a:ext cx="838200" cy="381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2971800" y="4346575"/>
            <a:ext cx="1447800" cy="381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3733800" y="4575175"/>
            <a:ext cx="304800" cy="304800"/>
          </a:xfrm>
          <a:prstGeom prst="upArrow">
            <a:avLst>
              <a:gd name="adj1" fmla="val 51037"/>
              <a:gd name="adj2" fmla="val 39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H="1">
            <a:off x="7391400" y="2212975"/>
            <a:ext cx="152400" cy="1524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H="1">
            <a:off x="3962400" y="2365375"/>
            <a:ext cx="3124200" cy="12954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 flipH="1">
            <a:off x="3657600" y="3813175"/>
            <a:ext cx="0" cy="5334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fr-FR" dirty="0" err="1"/>
              <a:t>Theriaque</a:t>
            </a:r>
            <a:r>
              <a:rPr lang="fr-FR" dirty="0"/>
              <a:t>: interface 2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3581400" y="5815013"/>
            <a:ext cx="304800" cy="304800"/>
          </a:xfrm>
          <a:prstGeom prst="upArrow">
            <a:avLst>
              <a:gd name="adj1" fmla="val 51037"/>
              <a:gd name="adj2" fmla="val 39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fr-FR" dirty="0" err="1"/>
              <a:t>Theriaque</a:t>
            </a:r>
            <a:r>
              <a:rPr lang="fr-FR" dirty="0"/>
              <a:t>: interface 3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1054100" y="4414838"/>
            <a:ext cx="1905000" cy="304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6967538" y="2128838"/>
            <a:ext cx="304800" cy="304800"/>
          </a:xfrm>
          <a:prstGeom prst="upArrow">
            <a:avLst>
              <a:gd name="adj1" fmla="val 51037"/>
              <a:gd name="adj2" fmla="val 39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2185988" y="5591175"/>
            <a:ext cx="914400" cy="381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H="1">
            <a:off x="7391400" y="1976438"/>
            <a:ext cx="152400" cy="1524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 flipH="1">
            <a:off x="4572000" y="2281238"/>
            <a:ext cx="2514600" cy="16002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2362200" y="4610100"/>
            <a:ext cx="304800" cy="304800"/>
          </a:xfrm>
          <a:prstGeom prst="upArrow">
            <a:avLst>
              <a:gd name="adj1" fmla="val 51037"/>
              <a:gd name="adj2" fmla="val 39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6858000" cy="1447800"/>
          </a:xfrm>
        </p:spPr>
        <p:txBody>
          <a:bodyPr/>
          <a:lstStyle/>
          <a:p>
            <a:r>
              <a:rPr lang="fr-FR" sz="4000">
                <a:latin typeface="Arial" charset="0"/>
              </a:rPr>
              <a:t>BIAM</a:t>
            </a:r>
            <a:r>
              <a:rPr lang="fr-FR" sz="3600">
                <a:latin typeface="Arial" charset="0"/>
              </a:rPr>
              <a:t/>
            </a:r>
            <a:br>
              <a:rPr lang="fr-FR" sz="3600">
                <a:latin typeface="Arial" charset="0"/>
              </a:rPr>
            </a:br>
            <a:r>
              <a:rPr lang="fr-FR" sz="3200">
                <a:solidFill>
                  <a:schemeClr val="accent2"/>
                </a:solidFill>
                <a:latin typeface="Arial" charset="0"/>
              </a:rPr>
              <a:t>www.biam2.org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8520113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2971800" y="6400800"/>
            <a:ext cx="1905000" cy="381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038600" y="58674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données 2000</a:t>
            </a: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V="1">
            <a:off x="4038600" y="6248400"/>
            <a:ext cx="30480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553200" y="2286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9900"/>
                </a:solidFill>
              </a:rPr>
              <a:t>Accès libre</a:t>
            </a:r>
            <a:endParaRPr lang="es-ES">
              <a:solidFill>
                <a:srgbClr val="0099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BIAM: interface 1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142984"/>
            <a:ext cx="7467600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BIAM: interface 2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9700"/>
            <a:ext cx="8329642" cy="66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2362200" y="4724400"/>
            <a:ext cx="304800" cy="304800"/>
          </a:xfrm>
          <a:prstGeom prst="upArrow">
            <a:avLst>
              <a:gd name="adj1" fmla="val 51037"/>
              <a:gd name="adj2" fmla="val 39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fr-FR" dirty="0"/>
              <a:t>BIAM: interface 3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815975"/>
            <a:ext cx="8215312" cy="604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4800600" y="4779963"/>
            <a:ext cx="1752600" cy="45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4800600" y="1403350"/>
            <a:ext cx="1752600" cy="45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6858000" cy="1447800"/>
          </a:xfrm>
        </p:spPr>
        <p:txBody>
          <a:bodyPr/>
          <a:lstStyle/>
          <a:p>
            <a:r>
              <a:rPr lang="fr-FR" sz="4000">
                <a:latin typeface="Arial" charset="0"/>
              </a:rPr>
              <a:t>CRAT</a:t>
            </a:r>
            <a:r>
              <a:rPr lang="fr-FR" sz="3600">
                <a:latin typeface="Arial" charset="0"/>
              </a:rPr>
              <a:t/>
            </a:r>
            <a:br>
              <a:rPr lang="fr-FR" sz="3600">
                <a:latin typeface="Arial" charset="0"/>
              </a:rPr>
            </a:br>
            <a:r>
              <a:rPr lang="fr-FR" sz="3200">
                <a:solidFill>
                  <a:schemeClr val="accent2"/>
                </a:solidFill>
                <a:latin typeface="Arial" charset="0"/>
              </a:rPr>
              <a:t>www.lecrat.org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553200" y="2286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9900"/>
                </a:solidFill>
              </a:rPr>
              <a:t>Accès libre</a:t>
            </a:r>
            <a:endParaRPr lang="es-ES">
              <a:solidFill>
                <a:srgbClr val="009900"/>
              </a:solidFill>
            </a:endParaRP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11300"/>
            <a:ext cx="9144000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09696"/>
          </a:xfrm>
        </p:spPr>
        <p:txBody>
          <a:bodyPr>
            <a:normAutofit/>
          </a:bodyPr>
          <a:lstStyle/>
          <a:p>
            <a:r>
              <a:rPr lang="fr-FR" sz="4000" dirty="0" smtClean="0">
                <a:latin typeface="Arial" charset="0"/>
              </a:rPr>
              <a:t>A suivre</a:t>
            </a:r>
            <a:endParaRPr lang="fr-FR" sz="4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3241</TotalTime>
  <Words>106</Words>
  <Application>Microsoft Office PowerPoint</Application>
  <PresentationFormat>Affichage à l'écran (4:3)</PresentationFormat>
  <Paragraphs>36</Paragraphs>
  <Slides>16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Apex</vt:lpstr>
      <vt:lpstr>Diapositive 1</vt:lpstr>
      <vt:lpstr>Bases de données pharmacologiques</vt:lpstr>
      <vt:lpstr>Bases de données  sur le médicament  disponibles sur Internet</vt:lpstr>
      <vt:lpstr>Banque Claude Bernard www.resip.fr  www.portailmedicaments.resip.fr</vt:lpstr>
      <vt:lpstr>BCB: interface</vt:lpstr>
      <vt:lpstr>BCB: monographie</vt:lpstr>
      <vt:lpstr>Thériaque www.theriaque.org</vt:lpstr>
      <vt:lpstr>Theriaque: interface 1</vt:lpstr>
      <vt:lpstr>Theriaque: interface 2</vt:lpstr>
      <vt:lpstr>Theriaque: interface 3</vt:lpstr>
      <vt:lpstr>BIAM www.biam2.org</vt:lpstr>
      <vt:lpstr>BIAM: interface 1</vt:lpstr>
      <vt:lpstr>BIAM: interface 2</vt:lpstr>
      <vt:lpstr>BIAM: interface 3</vt:lpstr>
      <vt:lpstr>CRAT www.lecrat.org</vt:lpstr>
      <vt:lpstr>A suivre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Mémento de  l’installation en cabinet de médecine libérale</dc:title>
  <dc:creator>Zerr Philippe</dc:creator>
  <cp:lastModifiedBy>Philippe</cp:lastModifiedBy>
  <cp:revision>351</cp:revision>
  <dcterms:created xsi:type="dcterms:W3CDTF">2006-09-22T01:40:08Z</dcterms:created>
  <dcterms:modified xsi:type="dcterms:W3CDTF">2009-06-28T19:15:21Z</dcterms:modified>
</cp:coreProperties>
</file>