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1"/>
  </p:sldMasterIdLst>
  <p:notesMasterIdLst>
    <p:notesMasterId r:id="rId21"/>
  </p:notesMasterIdLst>
  <p:handoutMasterIdLst>
    <p:handoutMasterId r:id="rId22"/>
  </p:handoutMasterIdLst>
  <p:sldIdLst>
    <p:sldId id="256" r:id="rId2"/>
    <p:sldId id="329" r:id="rId3"/>
    <p:sldId id="330" r:id="rId4"/>
    <p:sldId id="331" r:id="rId5"/>
    <p:sldId id="332" r:id="rId6"/>
    <p:sldId id="333" r:id="rId7"/>
    <p:sldId id="335" r:id="rId8"/>
    <p:sldId id="308" r:id="rId9"/>
    <p:sldId id="309" r:id="rId10"/>
    <p:sldId id="310" r:id="rId11"/>
    <p:sldId id="315" r:id="rId12"/>
    <p:sldId id="311" r:id="rId13"/>
    <p:sldId id="334" r:id="rId14"/>
    <p:sldId id="303" r:id="rId15"/>
    <p:sldId id="304" r:id="rId16"/>
    <p:sldId id="305" r:id="rId17"/>
    <p:sldId id="306" r:id="rId18"/>
    <p:sldId id="307" r:id="rId19"/>
    <p:sldId id="314" r:id="rId20"/>
  </p:sldIdLst>
  <p:sldSz cx="9144000" cy="6858000" type="screen4x3"/>
  <p:notesSz cx="6858000" cy="9945688"/>
  <p:defaultTextStyle>
    <a:defPPr>
      <a:defRPr lang="fr-F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66"/>
    <a:srgbClr val="FF9900"/>
    <a:srgbClr val="FFFF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0422" autoAdjust="0"/>
    <p:restoredTop sz="93651" autoAdjust="0"/>
  </p:normalViewPr>
  <p:slideViewPr>
    <p:cSldViewPr>
      <p:cViewPr>
        <p:scale>
          <a:sx n="77" d="100"/>
          <a:sy n="77" d="100"/>
        </p:scale>
        <p:origin x="-1152" y="-636"/>
      </p:cViewPr>
      <p:guideLst>
        <p:guide orient="horz" pos="2160"/>
        <p:guide pos="2880"/>
      </p:guideLst>
    </p:cSldViewPr>
  </p:slideViewPr>
  <p:outlineViewPr>
    <p:cViewPr>
      <p:scale>
        <a:sx n="33" d="100"/>
        <a:sy n="33" d="100"/>
      </p:scale>
      <p:origin x="0" y="282"/>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hdr" sz="quarter"/>
          </p:nvPr>
        </p:nvSpPr>
        <p:spPr bwMode="auto">
          <a:xfrm>
            <a:off x="0" y="1"/>
            <a:ext cx="29718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fr-FR"/>
          </a:p>
        </p:txBody>
      </p:sp>
      <p:sp>
        <p:nvSpPr>
          <p:cNvPr id="9219" name="Rectangle 3"/>
          <p:cNvSpPr>
            <a:spLocks noGrp="1" noChangeArrowheads="1"/>
          </p:cNvSpPr>
          <p:nvPr>
            <p:ph type="dt" sz="quarter" idx="1"/>
          </p:nvPr>
        </p:nvSpPr>
        <p:spPr bwMode="auto">
          <a:xfrm>
            <a:off x="3884613" y="1"/>
            <a:ext cx="29718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fr-FR"/>
          </a:p>
        </p:txBody>
      </p:sp>
      <p:sp>
        <p:nvSpPr>
          <p:cNvPr id="9220" name="Rectangle 4"/>
          <p:cNvSpPr>
            <a:spLocks noGrp="1" noChangeArrowheads="1"/>
          </p:cNvSpPr>
          <p:nvPr>
            <p:ph type="ftr" sz="quarter" idx="2"/>
          </p:nvPr>
        </p:nvSpPr>
        <p:spPr bwMode="auto">
          <a:xfrm>
            <a:off x="0" y="9447213"/>
            <a:ext cx="29718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fr-FR"/>
          </a:p>
        </p:txBody>
      </p:sp>
      <p:sp>
        <p:nvSpPr>
          <p:cNvPr id="9221" name="Rectangle 5"/>
          <p:cNvSpPr>
            <a:spLocks noGrp="1" noChangeArrowheads="1"/>
          </p:cNvSpPr>
          <p:nvPr>
            <p:ph type="sldNum" sz="quarter" idx="3"/>
          </p:nvPr>
        </p:nvSpPr>
        <p:spPr bwMode="auto">
          <a:xfrm>
            <a:off x="3884613" y="9447213"/>
            <a:ext cx="29718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C6689F5F-8649-40E2-8A81-C3276D2E7697}" type="slidenum">
              <a:rPr lang="fr-FR"/>
              <a:pPr>
                <a:defRPr/>
              </a:pPr>
              <a:t>‹N°›</a:t>
            </a:fld>
            <a:endParaRPr lang="fr-F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1"/>
            <a:ext cx="29718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fr-FR"/>
          </a:p>
        </p:txBody>
      </p:sp>
      <p:sp>
        <p:nvSpPr>
          <p:cNvPr id="4099" name="Rectangle 3"/>
          <p:cNvSpPr>
            <a:spLocks noGrp="1" noChangeArrowheads="1"/>
          </p:cNvSpPr>
          <p:nvPr>
            <p:ph type="dt" idx="1"/>
          </p:nvPr>
        </p:nvSpPr>
        <p:spPr bwMode="auto">
          <a:xfrm>
            <a:off x="3884613" y="1"/>
            <a:ext cx="29718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fr-FR"/>
          </a:p>
        </p:txBody>
      </p:sp>
      <p:sp>
        <p:nvSpPr>
          <p:cNvPr id="9220" name="Rectangle 4"/>
          <p:cNvSpPr>
            <a:spLocks noGrp="1" noRot="1" noChangeAspect="1" noChangeArrowheads="1" noTextEdit="1"/>
          </p:cNvSpPr>
          <p:nvPr>
            <p:ph type="sldImg" idx="2"/>
          </p:nvPr>
        </p:nvSpPr>
        <p:spPr bwMode="auto">
          <a:xfrm>
            <a:off x="942975" y="746125"/>
            <a:ext cx="4972050" cy="3729038"/>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685800" y="4724401"/>
            <a:ext cx="5486400" cy="447516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p>
        </p:txBody>
      </p:sp>
      <p:sp>
        <p:nvSpPr>
          <p:cNvPr id="4102" name="Rectangle 6"/>
          <p:cNvSpPr>
            <a:spLocks noGrp="1" noChangeArrowheads="1"/>
          </p:cNvSpPr>
          <p:nvPr>
            <p:ph type="ftr" sz="quarter" idx="4"/>
          </p:nvPr>
        </p:nvSpPr>
        <p:spPr bwMode="auto">
          <a:xfrm>
            <a:off x="0" y="9447213"/>
            <a:ext cx="29718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fr-FR"/>
          </a:p>
        </p:txBody>
      </p:sp>
      <p:sp>
        <p:nvSpPr>
          <p:cNvPr id="4103" name="Rectangle 7"/>
          <p:cNvSpPr>
            <a:spLocks noGrp="1" noChangeArrowheads="1"/>
          </p:cNvSpPr>
          <p:nvPr>
            <p:ph type="sldNum" sz="quarter" idx="5"/>
          </p:nvPr>
        </p:nvSpPr>
        <p:spPr bwMode="auto">
          <a:xfrm>
            <a:off x="3884613" y="9447213"/>
            <a:ext cx="29718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EBA29DD9-2CCD-405C-8300-B54CA2A1E035}" type="slidenum">
              <a:rPr lang="fr-FR"/>
              <a:pPr>
                <a:defRPr/>
              </a:pPr>
              <a:t>‹N°›</a:t>
            </a:fld>
            <a:endParaRPr lang="fr-F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EBA29DD9-2CCD-405C-8300-B54CA2A1E035}" type="slidenum">
              <a:rPr lang="fr-FR" smtClean="0"/>
              <a:pPr>
                <a:defRPr/>
              </a:pPr>
              <a:t>8</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EBA29DD9-2CCD-405C-8300-B54CA2A1E035}" type="slidenum">
              <a:rPr lang="fr-FR" smtClean="0"/>
              <a:pPr>
                <a:defRPr/>
              </a:pPr>
              <a:t>9</a:t>
            </a:fld>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EBA29DD9-2CCD-405C-8300-B54CA2A1E035}" type="slidenum">
              <a:rPr lang="fr-FR" smtClean="0"/>
              <a:pPr>
                <a:defRPr/>
              </a:pPr>
              <a:t>10</a:t>
            </a:fld>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EBA29DD9-2CCD-405C-8300-B54CA2A1E035}" type="slidenum">
              <a:rPr lang="fr-FR" smtClean="0"/>
              <a:pPr>
                <a:defRPr/>
              </a:pPr>
              <a:t>12</a:t>
            </a:fld>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Médicament peu connu. Pas d info </a:t>
            </a:r>
            <a:r>
              <a:rPr lang="fr-FR" dirty="0" err="1" smtClean="0"/>
              <a:t>ds</a:t>
            </a:r>
            <a:r>
              <a:rPr lang="fr-FR" dirty="0" smtClean="0"/>
              <a:t> le Vidal a ce nom. A prescrire avec surveillance de la</a:t>
            </a:r>
            <a:r>
              <a:rPr lang="fr-FR" baseline="0" dirty="0" smtClean="0"/>
              <a:t> </a:t>
            </a:r>
            <a:r>
              <a:rPr lang="fr-FR" dirty="0" err="1" smtClean="0"/>
              <a:t>nfs</a:t>
            </a:r>
            <a:endParaRPr lang="fr-FR" dirty="0"/>
          </a:p>
        </p:txBody>
      </p:sp>
      <p:sp>
        <p:nvSpPr>
          <p:cNvPr id="4" name="Espace réservé du numéro de diapositive 3"/>
          <p:cNvSpPr>
            <a:spLocks noGrp="1"/>
          </p:cNvSpPr>
          <p:nvPr>
            <p:ph type="sldNum" sz="quarter" idx="10"/>
          </p:nvPr>
        </p:nvSpPr>
        <p:spPr/>
        <p:txBody>
          <a:bodyPr/>
          <a:lstStyle/>
          <a:p>
            <a:pPr>
              <a:defRPr/>
            </a:pPr>
            <a:fld id="{EBA29DD9-2CCD-405C-8300-B54CA2A1E035}" type="slidenum">
              <a:rPr lang="fr-FR" smtClean="0"/>
              <a:pPr>
                <a:defRPr/>
              </a:pPr>
              <a:t>14</a:t>
            </a:fld>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Objectifs </a:t>
            </a:r>
            <a:r>
              <a:rPr lang="fr-FR" dirty="0" err="1" smtClean="0"/>
              <a:t>Medicaments</a:t>
            </a:r>
            <a:r>
              <a:rPr lang="fr-FR" dirty="0" smtClean="0"/>
              <a:t> et </a:t>
            </a:r>
            <a:r>
              <a:rPr lang="fr-FR" dirty="0" err="1" smtClean="0"/>
              <a:t>gg</a:t>
            </a:r>
            <a:r>
              <a:rPr lang="fr-FR" dirty="0" smtClean="0"/>
              <a:t>,:</a:t>
            </a:r>
            <a:r>
              <a:rPr lang="fr-FR" baseline="0" dirty="0" smtClean="0"/>
              <a:t> rechercher les ci. Se servir du </a:t>
            </a:r>
            <a:r>
              <a:rPr lang="fr-FR" baseline="0" dirty="0" err="1" smtClean="0"/>
              <a:t>Crat</a:t>
            </a:r>
            <a:endParaRPr lang="fr-FR" dirty="0" smtClean="0"/>
          </a:p>
          <a:p>
            <a:r>
              <a:rPr lang="fr-FR" dirty="0" err="1" smtClean="0"/>
              <a:t>Bactrim</a:t>
            </a:r>
            <a:r>
              <a:rPr lang="fr-FR" dirty="0" smtClean="0"/>
              <a:t> ci </a:t>
            </a:r>
            <a:r>
              <a:rPr lang="fr-FR" dirty="0" err="1" smtClean="0"/>
              <a:t>avt</a:t>
            </a:r>
            <a:r>
              <a:rPr lang="fr-FR" dirty="0" smtClean="0"/>
              <a:t> 3 mois de</a:t>
            </a:r>
            <a:r>
              <a:rPr lang="fr-FR" baseline="0" dirty="0" smtClean="0"/>
              <a:t> GG. </a:t>
            </a:r>
            <a:r>
              <a:rPr lang="fr-FR" baseline="0" dirty="0" err="1" smtClean="0"/>
              <a:t>Ciprofloxaxine</a:t>
            </a:r>
            <a:r>
              <a:rPr lang="fr-FR" baseline="0" dirty="0" smtClean="0"/>
              <a:t> pas indiqué en cas de </a:t>
            </a:r>
            <a:r>
              <a:rPr lang="fr-FR" baseline="0" dirty="0" err="1" smtClean="0"/>
              <a:t>gg</a:t>
            </a:r>
            <a:r>
              <a:rPr lang="fr-FR" baseline="0" dirty="0" smtClean="0"/>
              <a:t> </a:t>
            </a:r>
            <a:r>
              <a:rPr lang="fr-FR" baseline="0" dirty="0" err="1" smtClean="0"/>
              <a:t>sf</a:t>
            </a:r>
            <a:r>
              <a:rPr lang="fr-FR" baseline="0" dirty="0" smtClean="0"/>
              <a:t> </a:t>
            </a:r>
            <a:r>
              <a:rPr lang="fr-FR" baseline="0" dirty="0" err="1" smtClean="0"/>
              <a:t>ds</a:t>
            </a:r>
            <a:r>
              <a:rPr lang="fr-FR" baseline="0" dirty="0" smtClean="0"/>
              <a:t> le CRAT</a:t>
            </a:r>
            <a:endParaRPr lang="fr-FR" dirty="0"/>
          </a:p>
        </p:txBody>
      </p:sp>
      <p:sp>
        <p:nvSpPr>
          <p:cNvPr id="4" name="Espace réservé du numéro de diapositive 3"/>
          <p:cNvSpPr>
            <a:spLocks noGrp="1"/>
          </p:cNvSpPr>
          <p:nvPr>
            <p:ph type="sldNum" sz="quarter" idx="10"/>
          </p:nvPr>
        </p:nvSpPr>
        <p:spPr/>
        <p:txBody>
          <a:bodyPr/>
          <a:lstStyle/>
          <a:p>
            <a:pPr>
              <a:defRPr/>
            </a:pPr>
            <a:fld id="{EBA29DD9-2CCD-405C-8300-B54CA2A1E035}" type="slidenum">
              <a:rPr lang="fr-FR" smtClean="0"/>
              <a:pPr>
                <a:defRPr/>
              </a:pPr>
              <a:t>15</a:t>
            </a:fld>
            <a:endParaRPr lang="fr-F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Prescrire en </a:t>
            </a:r>
            <a:r>
              <a:rPr lang="fr-FR" dirty="0" err="1" smtClean="0"/>
              <a:t>pediatrie</a:t>
            </a:r>
            <a:r>
              <a:rPr lang="fr-FR" dirty="0" smtClean="0"/>
              <a:t> : ajuster les doses</a:t>
            </a:r>
          </a:p>
          <a:p>
            <a:r>
              <a:rPr lang="fr-FR" dirty="0" err="1" smtClean="0"/>
              <a:t>Paracetamol</a:t>
            </a:r>
            <a:r>
              <a:rPr lang="fr-FR" dirty="0" smtClean="0"/>
              <a:t> sachet 200 4/j – ou </a:t>
            </a:r>
            <a:r>
              <a:rPr lang="fr-FR" dirty="0" err="1" smtClean="0"/>
              <a:t>Aspegic</a:t>
            </a:r>
            <a:r>
              <a:rPr lang="fr-FR" dirty="0" smtClean="0"/>
              <a:t> 100 2 *4/j –(</a:t>
            </a:r>
            <a:r>
              <a:rPr lang="fr-FR" dirty="0" err="1" smtClean="0"/>
              <a:t>Ibuprofene</a:t>
            </a:r>
            <a:r>
              <a:rPr lang="fr-FR" dirty="0" smtClean="0"/>
              <a:t> pas en sachet)</a:t>
            </a:r>
            <a:endParaRPr lang="fr-FR" dirty="0"/>
          </a:p>
        </p:txBody>
      </p:sp>
      <p:sp>
        <p:nvSpPr>
          <p:cNvPr id="4" name="Espace réservé du numéro de diapositive 3"/>
          <p:cNvSpPr>
            <a:spLocks noGrp="1"/>
          </p:cNvSpPr>
          <p:nvPr>
            <p:ph type="sldNum" sz="quarter" idx="10"/>
          </p:nvPr>
        </p:nvSpPr>
        <p:spPr/>
        <p:txBody>
          <a:bodyPr/>
          <a:lstStyle/>
          <a:p>
            <a:pPr>
              <a:defRPr/>
            </a:pPr>
            <a:fld id="{EBA29DD9-2CCD-405C-8300-B54CA2A1E035}" type="slidenum">
              <a:rPr lang="fr-FR" smtClean="0"/>
              <a:pPr>
                <a:defRPr/>
              </a:pPr>
              <a:t>16</a:t>
            </a:fld>
            <a:endParaRPr lang="fr-F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Objectifs</a:t>
            </a:r>
            <a:r>
              <a:rPr lang="fr-FR" baseline="0" dirty="0" smtClean="0"/>
              <a:t> penser recherche biblio devant effet secondaire </a:t>
            </a:r>
            <a:r>
              <a:rPr lang="fr-FR" baseline="0" dirty="0" err="1" smtClean="0"/>
              <a:t>biam</a:t>
            </a:r>
            <a:endParaRPr lang="fr-FR" baseline="0" dirty="0" smtClean="0"/>
          </a:p>
          <a:p>
            <a:r>
              <a:rPr lang="fr-FR" dirty="0" err="1" smtClean="0"/>
              <a:t>Alopecie</a:t>
            </a:r>
            <a:r>
              <a:rPr lang="fr-FR" dirty="0" smtClean="0"/>
              <a:t> :</a:t>
            </a:r>
            <a:r>
              <a:rPr lang="fr-FR" dirty="0" err="1" smtClean="0"/>
              <a:t>warfarine</a:t>
            </a:r>
            <a:r>
              <a:rPr lang="fr-FR" dirty="0" smtClean="0"/>
              <a:t>, </a:t>
            </a:r>
            <a:r>
              <a:rPr lang="fr-FR" dirty="0" err="1" smtClean="0"/>
              <a:t>enalapril</a:t>
            </a:r>
            <a:endParaRPr lang="fr-FR" dirty="0"/>
          </a:p>
        </p:txBody>
      </p:sp>
      <p:sp>
        <p:nvSpPr>
          <p:cNvPr id="4" name="Espace réservé du numéro de diapositive 3"/>
          <p:cNvSpPr>
            <a:spLocks noGrp="1"/>
          </p:cNvSpPr>
          <p:nvPr>
            <p:ph type="sldNum" sz="quarter" idx="10"/>
          </p:nvPr>
        </p:nvSpPr>
        <p:spPr/>
        <p:txBody>
          <a:bodyPr/>
          <a:lstStyle/>
          <a:p>
            <a:pPr>
              <a:defRPr/>
            </a:pPr>
            <a:fld id="{EBA29DD9-2CCD-405C-8300-B54CA2A1E035}" type="slidenum">
              <a:rPr lang="fr-FR" smtClean="0"/>
              <a:pPr>
                <a:defRPr/>
              </a:pPr>
              <a:t>17</a:t>
            </a:fld>
            <a:endParaRPr lang="fr-F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Objectifs</a:t>
            </a:r>
            <a:r>
              <a:rPr lang="fr-FR" baseline="0" dirty="0" smtClean="0"/>
              <a:t> penser recherche biblio devant interactions médicamenteuses </a:t>
            </a:r>
            <a:r>
              <a:rPr lang="fr-FR" baseline="0" dirty="0" err="1" smtClean="0"/>
              <a:t>actonel</a:t>
            </a:r>
            <a:endParaRPr lang="fr-FR" baseline="0" dirty="0" smtClean="0"/>
          </a:p>
          <a:p>
            <a:r>
              <a:rPr lang="fr-FR" baseline="0" dirty="0" smtClean="0"/>
              <a:t>IRS sont a risque </a:t>
            </a:r>
            <a:r>
              <a:rPr lang="fr-FR" baseline="0" dirty="0" err="1" smtClean="0"/>
              <a:t>hgiques</a:t>
            </a:r>
            <a:r>
              <a:rPr lang="fr-FR" baseline="0" dirty="0" smtClean="0"/>
              <a:t>.</a:t>
            </a:r>
          </a:p>
        </p:txBody>
      </p:sp>
      <p:sp>
        <p:nvSpPr>
          <p:cNvPr id="4" name="Espace réservé du numéro de diapositive 3"/>
          <p:cNvSpPr>
            <a:spLocks noGrp="1"/>
          </p:cNvSpPr>
          <p:nvPr>
            <p:ph type="sldNum" sz="quarter" idx="10"/>
          </p:nvPr>
        </p:nvSpPr>
        <p:spPr/>
        <p:txBody>
          <a:bodyPr/>
          <a:lstStyle/>
          <a:p>
            <a:pPr>
              <a:defRPr/>
            </a:pPr>
            <a:fld id="{EBA29DD9-2CCD-405C-8300-B54CA2A1E035}" type="slidenum">
              <a:rPr lang="fr-FR" smtClean="0"/>
              <a:pPr>
                <a:defRPr/>
              </a:pPr>
              <a:t>18</a:t>
            </a:fld>
            <a:endParaRPr lang="fr-F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Objectifs</a:t>
            </a:r>
            <a:r>
              <a:rPr lang="fr-FR" baseline="0" dirty="0" smtClean="0"/>
              <a:t> penser recherche biblio devant sportifs  -- précautions d emploi</a:t>
            </a:r>
          </a:p>
          <a:p>
            <a:r>
              <a:rPr lang="fr-FR" baseline="0" dirty="0" smtClean="0"/>
              <a:t>Pas de corticoïdes ni spray nasaux</a:t>
            </a:r>
          </a:p>
        </p:txBody>
      </p:sp>
      <p:sp>
        <p:nvSpPr>
          <p:cNvPr id="4" name="Espace réservé du numéro de diapositive 3"/>
          <p:cNvSpPr>
            <a:spLocks noGrp="1"/>
          </p:cNvSpPr>
          <p:nvPr>
            <p:ph type="sldNum" sz="quarter" idx="10"/>
          </p:nvPr>
        </p:nvSpPr>
        <p:spPr/>
        <p:txBody>
          <a:bodyPr/>
          <a:lstStyle/>
          <a:p>
            <a:pPr>
              <a:defRPr/>
            </a:pPr>
            <a:fld id="{EBA29DD9-2CCD-405C-8300-B54CA2A1E035}" type="slidenum">
              <a:rPr lang="fr-FR" smtClean="0"/>
              <a:pPr>
                <a:defRPr/>
              </a:pPr>
              <a:t>19</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8" name="Titr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fr-FR" smtClean="0"/>
              <a:t>Cliquez pour modifier le style du titre</a:t>
            </a:r>
            <a:endParaRPr kumimoji="0" lang="en-US"/>
          </a:p>
        </p:txBody>
      </p:sp>
      <p:sp>
        <p:nvSpPr>
          <p:cNvPr id="28" name="Espace réservé de la date 27"/>
          <p:cNvSpPr>
            <a:spLocks noGrp="1"/>
          </p:cNvSpPr>
          <p:nvPr>
            <p:ph type="dt" sz="half" idx="10"/>
          </p:nvPr>
        </p:nvSpPr>
        <p:spPr/>
        <p:txBody>
          <a:bodyPr/>
          <a:lstStyle/>
          <a:p>
            <a:pPr>
              <a:defRPr/>
            </a:pPr>
            <a:endParaRPr lang="fr-FR"/>
          </a:p>
        </p:txBody>
      </p:sp>
      <p:sp>
        <p:nvSpPr>
          <p:cNvPr id="17" name="Espace réservé du pied de page 16"/>
          <p:cNvSpPr>
            <a:spLocks noGrp="1"/>
          </p:cNvSpPr>
          <p:nvPr>
            <p:ph type="ftr" sz="quarter" idx="11"/>
          </p:nvPr>
        </p:nvSpPr>
        <p:spPr/>
        <p:txBody>
          <a:bodyPr/>
          <a:lstStyle/>
          <a:p>
            <a:pPr>
              <a:defRPr/>
            </a:pPr>
            <a:endParaRPr lang="fr-FR"/>
          </a:p>
        </p:txBody>
      </p:sp>
      <p:sp>
        <p:nvSpPr>
          <p:cNvPr id="29" name="Espace réservé du numéro de diapositive 28"/>
          <p:cNvSpPr>
            <a:spLocks noGrp="1"/>
          </p:cNvSpPr>
          <p:nvPr>
            <p:ph type="sldNum" sz="quarter" idx="12"/>
          </p:nvPr>
        </p:nvSpPr>
        <p:spPr/>
        <p:txBody>
          <a:bodyPr/>
          <a:lstStyle/>
          <a:p>
            <a:pPr>
              <a:defRPr/>
            </a:pPr>
            <a:fld id="{DD46F516-7F22-45C3-B81B-84FB88962D58}" type="slidenum">
              <a:rPr lang="fr-FR" smtClean="0"/>
              <a:pPr>
                <a:defRPr/>
              </a:pPr>
              <a:t>‹N°›</a:t>
            </a:fld>
            <a:endParaRPr lang="fr-FR"/>
          </a:p>
        </p:txBody>
      </p:sp>
      <p:sp>
        <p:nvSpPr>
          <p:cNvPr id="9" name="Sous-titr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contenu 2"/>
          <p:cNvSpPr>
            <a:spLocks noGrp="1"/>
          </p:cNvSpPr>
          <p:nvPr>
            <p:ph idx="1"/>
          </p:nvPr>
        </p:nvSpPr>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pPr>
              <a:defRPr/>
            </a:pPr>
            <a:endParaRPr lang="fr-FR"/>
          </a:p>
        </p:txBody>
      </p:sp>
      <p:sp>
        <p:nvSpPr>
          <p:cNvPr id="5" name="Espace réservé du pied de page 4"/>
          <p:cNvSpPr>
            <a:spLocks noGrp="1"/>
          </p:cNvSpPr>
          <p:nvPr>
            <p:ph type="ftr" sz="quarter" idx="11"/>
          </p:nvPr>
        </p:nvSpPr>
        <p:spPr/>
        <p:txBody>
          <a:bodyPr/>
          <a:lstStyle/>
          <a:p>
            <a:pPr>
              <a:defRPr/>
            </a:pPr>
            <a:endParaRPr lang="fr-FR"/>
          </a:p>
        </p:txBody>
      </p:sp>
      <p:sp>
        <p:nvSpPr>
          <p:cNvPr id="6" name="Espace réservé du numéro de diapositive 5"/>
          <p:cNvSpPr>
            <a:spLocks noGrp="1"/>
          </p:cNvSpPr>
          <p:nvPr>
            <p:ph type="sldNum" sz="quarter" idx="12"/>
          </p:nvPr>
        </p:nvSpPr>
        <p:spPr/>
        <p:txBody>
          <a:bodyPr/>
          <a:lstStyle/>
          <a:p>
            <a:pPr>
              <a:defRPr/>
            </a:pPr>
            <a:fld id="{E2E2BD57-CB30-4E2F-BDF8-459ED873EB82}" type="slidenum">
              <a:rPr lang="fr-FR" smtClean="0"/>
              <a:pPr>
                <a:defRPr/>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3">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p:txBody>
          <a:bodyPr/>
          <a:lstStyle/>
          <a:p>
            <a:pPr>
              <a:defRPr/>
            </a:pPr>
            <a:endParaRPr lang="fr-FR"/>
          </a:p>
        </p:txBody>
      </p:sp>
      <p:sp>
        <p:nvSpPr>
          <p:cNvPr id="5" name="Espace réservé du pied de page 4"/>
          <p:cNvSpPr>
            <a:spLocks noGrp="1"/>
          </p:cNvSpPr>
          <p:nvPr>
            <p:ph type="ftr" sz="quarter" idx="11"/>
          </p:nvPr>
        </p:nvSpPr>
        <p:spPr/>
        <p:txBody>
          <a:bodyPr/>
          <a:lstStyle/>
          <a:p>
            <a:pPr>
              <a:defRPr/>
            </a:pPr>
            <a:endParaRPr lang="fr-FR"/>
          </a:p>
        </p:txBody>
      </p:sp>
      <p:sp>
        <p:nvSpPr>
          <p:cNvPr id="6" name="Espace réservé du numéro de diapositive 5"/>
          <p:cNvSpPr>
            <a:spLocks noGrp="1"/>
          </p:cNvSpPr>
          <p:nvPr>
            <p:ph type="sldNum" sz="quarter" idx="12"/>
          </p:nvPr>
        </p:nvSpPr>
        <p:spPr>
          <a:xfrm>
            <a:off x="7924800" y="6416675"/>
            <a:ext cx="762000" cy="365125"/>
          </a:xfrm>
        </p:spPr>
        <p:txBody>
          <a:bodyPr/>
          <a:lstStyle/>
          <a:p>
            <a:pPr>
              <a:defRPr/>
            </a:pPr>
            <a:fld id="{4E0A7C9B-F9E7-499E-ACB9-DA6AB707B264}" type="slidenum">
              <a:rPr lang="fr-FR" smtClean="0"/>
              <a:pPr>
                <a:defRPr/>
              </a:pPr>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contenu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pPr>
              <a:defRPr/>
            </a:pPr>
            <a:endParaRPr lang="fr-FR"/>
          </a:p>
        </p:txBody>
      </p:sp>
      <p:sp>
        <p:nvSpPr>
          <p:cNvPr id="6" name="Espace réservé du pied de page 5"/>
          <p:cNvSpPr>
            <a:spLocks noGrp="1"/>
          </p:cNvSpPr>
          <p:nvPr>
            <p:ph type="ftr" sz="quarter" idx="11"/>
          </p:nvPr>
        </p:nvSpPr>
        <p:spPr/>
        <p:txBody>
          <a:bodyPr/>
          <a:lstStyle/>
          <a:p>
            <a:pPr>
              <a:defRPr/>
            </a:pPr>
            <a:endParaRPr lang="fr-FR"/>
          </a:p>
        </p:txBody>
      </p:sp>
      <p:sp>
        <p:nvSpPr>
          <p:cNvPr id="7" name="Espace réservé du numéro de diapositive 6"/>
          <p:cNvSpPr>
            <a:spLocks noGrp="1"/>
          </p:cNvSpPr>
          <p:nvPr>
            <p:ph type="sldNum" sz="quarter" idx="12"/>
          </p:nvPr>
        </p:nvSpPr>
        <p:spPr/>
        <p:txBody>
          <a:bodyPr/>
          <a:lstStyle/>
          <a:p>
            <a:pPr>
              <a:defRPr/>
            </a:pPr>
            <a:fld id="{2BACCFA9-0462-4696-99C7-21824FC7B536}" type="slidenum">
              <a:rPr lang="fr-FR" smtClean="0"/>
              <a:pPr>
                <a:defRPr/>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8229600" cy="1143000"/>
          </a:xfrm>
        </p:spPr>
        <p:txBody>
          <a:bodyPr anchor="ctr"/>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5" name="Espace réservé du contenu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p>
            <a:pPr>
              <a:defRPr/>
            </a:pPr>
            <a:endParaRPr lang="fr-FR"/>
          </a:p>
        </p:txBody>
      </p:sp>
      <p:sp>
        <p:nvSpPr>
          <p:cNvPr id="8" name="Espace réservé du pied de page 7"/>
          <p:cNvSpPr>
            <a:spLocks noGrp="1"/>
          </p:cNvSpPr>
          <p:nvPr>
            <p:ph type="ftr" sz="quarter" idx="11"/>
          </p:nvPr>
        </p:nvSpPr>
        <p:spPr/>
        <p:txBody>
          <a:bodyPr/>
          <a:lstStyle/>
          <a:p>
            <a:pPr>
              <a:defRPr/>
            </a:pPr>
            <a:endParaRPr lang="fr-FR"/>
          </a:p>
        </p:txBody>
      </p:sp>
      <p:sp>
        <p:nvSpPr>
          <p:cNvPr id="9" name="Espace réservé du numéro de diapositive 8"/>
          <p:cNvSpPr>
            <a:spLocks noGrp="1"/>
          </p:cNvSpPr>
          <p:nvPr>
            <p:ph type="sldNum" sz="quarter" idx="12"/>
          </p:nvPr>
        </p:nvSpPr>
        <p:spPr/>
        <p:txBody>
          <a:bodyPr/>
          <a:lstStyle/>
          <a:p>
            <a:pPr>
              <a:defRPr/>
            </a:pPr>
            <a:fld id="{DD6E571D-8B14-4079-8CE4-2CA4A48D5A59}" type="slidenum">
              <a:rPr lang="fr-FR" smtClean="0"/>
              <a:pPr>
                <a:defRPr/>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pPr>
              <a:defRPr/>
            </a:pPr>
            <a:endParaRPr lang="fr-FR"/>
          </a:p>
        </p:txBody>
      </p:sp>
      <p:sp>
        <p:nvSpPr>
          <p:cNvPr id="4" name="Espace réservé du pied de page 3"/>
          <p:cNvSpPr>
            <a:spLocks noGrp="1"/>
          </p:cNvSpPr>
          <p:nvPr>
            <p:ph type="ftr" sz="quarter" idx="11"/>
          </p:nvPr>
        </p:nvSpPr>
        <p:spPr/>
        <p:txBody>
          <a:bodyPr/>
          <a:lstStyle/>
          <a:p>
            <a:pPr>
              <a:defRPr/>
            </a:pPr>
            <a:endParaRPr lang="fr-FR"/>
          </a:p>
        </p:txBody>
      </p:sp>
      <p:sp>
        <p:nvSpPr>
          <p:cNvPr id="5" name="Espace réservé du numéro de diapositive 4"/>
          <p:cNvSpPr>
            <a:spLocks noGrp="1"/>
          </p:cNvSpPr>
          <p:nvPr>
            <p:ph type="sldNum" sz="quarter" idx="12"/>
          </p:nvPr>
        </p:nvSpPr>
        <p:spPr/>
        <p:txBody>
          <a:bodyPr/>
          <a:lstStyle/>
          <a:p>
            <a:pPr>
              <a:defRPr/>
            </a:pPr>
            <a:fld id="{315D059E-A7A5-4755-B770-DF37387647ED}" type="slidenum">
              <a:rPr lang="fr-FR" smtClean="0"/>
              <a:pPr>
                <a:defRPr/>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pPr>
              <a:defRPr/>
            </a:pPr>
            <a:endParaRPr lang="fr-FR"/>
          </a:p>
        </p:txBody>
      </p:sp>
      <p:sp>
        <p:nvSpPr>
          <p:cNvPr id="3" name="Espace réservé du pied de page 2"/>
          <p:cNvSpPr>
            <a:spLocks noGrp="1"/>
          </p:cNvSpPr>
          <p:nvPr>
            <p:ph type="ftr" sz="quarter" idx="11"/>
          </p:nvPr>
        </p:nvSpPr>
        <p:spPr/>
        <p:txBody>
          <a:bodyPr/>
          <a:lstStyle/>
          <a:p>
            <a:pPr>
              <a:defRPr/>
            </a:pPr>
            <a:endParaRPr lang="fr-FR"/>
          </a:p>
        </p:txBody>
      </p:sp>
      <p:sp>
        <p:nvSpPr>
          <p:cNvPr id="4" name="Espace réservé du numéro de diapositive 3"/>
          <p:cNvSpPr>
            <a:spLocks noGrp="1"/>
          </p:cNvSpPr>
          <p:nvPr>
            <p:ph type="sldNum" sz="quarter" idx="12"/>
          </p:nvPr>
        </p:nvSpPr>
        <p:spPr/>
        <p:txBody>
          <a:bodyPr/>
          <a:lstStyle/>
          <a:p>
            <a:pPr>
              <a:defRPr/>
            </a:pPr>
            <a:fld id="{E7DE52B2-84F7-4587-9E9B-95CB3C93D140}" type="slidenum">
              <a:rPr lang="fr-FR" smtClean="0"/>
              <a:pPr>
                <a:defRPr/>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4" name="Espace réservé du contenu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pPr>
              <a:defRPr/>
            </a:pPr>
            <a:endParaRPr lang="fr-FR"/>
          </a:p>
        </p:txBody>
      </p:sp>
      <p:sp>
        <p:nvSpPr>
          <p:cNvPr id="6" name="Espace réservé du pied de page 5"/>
          <p:cNvSpPr>
            <a:spLocks noGrp="1"/>
          </p:cNvSpPr>
          <p:nvPr>
            <p:ph type="ftr" sz="quarter" idx="11"/>
          </p:nvPr>
        </p:nvSpPr>
        <p:spPr/>
        <p:txBody>
          <a:bodyPr/>
          <a:lstStyle/>
          <a:p>
            <a:pPr>
              <a:defRPr/>
            </a:pPr>
            <a:endParaRPr lang="fr-FR"/>
          </a:p>
        </p:txBody>
      </p:sp>
      <p:sp>
        <p:nvSpPr>
          <p:cNvPr id="7" name="Espace réservé du numéro de diapositive 6"/>
          <p:cNvSpPr>
            <a:spLocks noGrp="1"/>
          </p:cNvSpPr>
          <p:nvPr>
            <p:ph type="sldNum" sz="quarter" idx="12"/>
          </p:nvPr>
        </p:nvSpPr>
        <p:spPr/>
        <p:txBody>
          <a:bodyPr/>
          <a:lstStyle/>
          <a:p>
            <a:pPr>
              <a:defRPr/>
            </a:pPr>
            <a:fld id="{4DAC2031-6C25-4463-B4F4-35AD78FEE9A3}" type="slidenum">
              <a:rPr lang="fr-FR" smtClean="0"/>
              <a:pPr>
                <a:defRPr/>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fr-FR" smtClean="0"/>
              <a:t>Cliquez pour modifier le style du titre</a:t>
            </a:r>
            <a:endParaRPr kumimoji="0" lang="en-US"/>
          </a:p>
        </p:txBody>
      </p:sp>
      <p:sp>
        <p:nvSpPr>
          <p:cNvPr id="3" name="Espace réservé pour une image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fr-FR" smtClean="0">
                <a:solidFill>
                  <a:schemeClr val="lt1"/>
                </a:solidFill>
                <a:latin typeface="+mn-lt"/>
                <a:ea typeface="+mn-ea"/>
                <a:cs typeface="+mn-cs"/>
              </a:rPr>
              <a:t>Cliquez sur l'icône pour ajouter une image</a:t>
            </a:r>
            <a:endParaRPr kumimoji="0" lang="en-US" dirty="0">
              <a:solidFill>
                <a:schemeClr val="lt1"/>
              </a:solidFill>
              <a:latin typeface="+mn-lt"/>
              <a:ea typeface="+mn-ea"/>
              <a:cs typeface="+mn-cs"/>
            </a:endParaRPr>
          </a:p>
        </p:txBody>
      </p:sp>
      <p:sp>
        <p:nvSpPr>
          <p:cNvPr id="4" name="Espace réservé du texte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pPr>
              <a:defRPr/>
            </a:pPr>
            <a:endParaRPr lang="fr-FR"/>
          </a:p>
        </p:txBody>
      </p:sp>
      <p:sp>
        <p:nvSpPr>
          <p:cNvPr id="6" name="Espace réservé du pied de page 5"/>
          <p:cNvSpPr>
            <a:spLocks noGrp="1"/>
          </p:cNvSpPr>
          <p:nvPr>
            <p:ph type="ftr" sz="quarter" idx="11"/>
          </p:nvPr>
        </p:nvSpPr>
        <p:spPr/>
        <p:txBody>
          <a:bodyPr/>
          <a:lstStyle/>
          <a:p>
            <a:pPr>
              <a:defRPr/>
            </a:pPr>
            <a:endParaRPr lang="fr-FR"/>
          </a:p>
        </p:txBody>
      </p:sp>
      <p:sp>
        <p:nvSpPr>
          <p:cNvPr id="7" name="Espace réservé du numéro de diapositive 6"/>
          <p:cNvSpPr>
            <a:spLocks noGrp="1"/>
          </p:cNvSpPr>
          <p:nvPr>
            <p:ph type="sldNum" sz="quarter" idx="12"/>
          </p:nvPr>
        </p:nvSpPr>
        <p:spPr/>
        <p:txBody>
          <a:bodyPr/>
          <a:lstStyle/>
          <a:p>
            <a:pPr>
              <a:defRPr/>
            </a:pPr>
            <a:fld id="{E1B1631A-ED93-4870-9D91-1F7796D1646B}" type="slidenum">
              <a:rPr lang="fr-FR" smtClean="0"/>
              <a:pPr>
                <a:defRPr/>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pPr>
              <a:defRPr/>
            </a:pPr>
            <a:endParaRPr lang="fr-FR"/>
          </a:p>
        </p:txBody>
      </p:sp>
      <p:sp>
        <p:nvSpPr>
          <p:cNvPr id="5" name="Espace réservé du pied de page 4"/>
          <p:cNvSpPr>
            <a:spLocks noGrp="1"/>
          </p:cNvSpPr>
          <p:nvPr>
            <p:ph type="ftr" sz="quarter" idx="11"/>
          </p:nvPr>
        </p:nvSpPr>
        <p:spPr/>
        <p:txBody>
          <a:bodyPr/>
          <a:lstStyle/>
          <a:p>
            <a:pPr>
              <a:defRPr/>
            </a:pPr>
            <a:endParaRPr lang="fr-FR"/>
          </a:p>
        </p:txBody>
      </p:sp>
      <p:sp>
        <p:nvSpPr>
          <p:cNvPr id="6" name="Espace réservé du numéro de diapositive 5"/>
          <p:cNvSpPr>
            <a:spLocks noGrp="1"/>
          </p:cNvSpPr>
          <p:nvPr>
            <p:ph type="sldNum" sz="quarter" idx="12"/>
          </p:nvPr>
        </p:nvSpPr>
        <p:spPr/>
        <p:txBody>
          <a:bodyPr/>
          <a:lstStyle/>
          <a:p>
            <a:pPr>
              <a:defRPr/>
            </a:pPr>
            <a:fld id="{AD916909-74D9-4EBB-B7D9-5345F2FA22E4}" type="slidenum">
              <a:rPr lang="fr-FR" smtClean="0"/>
              <a:pPr>
                <a:defRPr/>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pPr>
              <a:defRPr/>
            </a:pPr>
            <a:endParaRPr lang="fr-FR"/>
          </a:p>
        </p:txBody>
      </p:sp>
      <p:sp>
        <p:nvSpPr>
          <p:cNvPr id="5" name="Espace réservé du pied de page 4"/>
          <p:cNvSpPr>
            <a:spLocks noGrp="1"/>
          </p:cNvSpPr>
          <p:nvPr>
            <p:ph type="ftr" sz="quarter" idx="11"/>
          </p:nvPr>
        </p:nvSpPr>
        <p:spPr/>
        <p:txBody>
          <a:bodyPr/>
          <a:lstStyle/>
          <a:p>
            <a:pPr>
              <a:defRPr/>
            </a:pPr>
            <a:endParaRPr lang="fr-FR"/>
          </a:p>
        </p:txBody>
      </p:sp>
      <p:sp>
        <p:nvSpPr>
          <p:cNvPr id="6" name="Espace réservé du numéro de diapositive 5"/>
          <p:cNvSpPr>
            <a:spLocks noGrp="1"/>
          </p:cNvSpPr>
          <p:nvPr>
            <p:ph type="sldNum" sz="quarter" idx="12"/>
          </p:nvPr>
        </p:nvSpPr>
        <p:spPr/>
        <p:txBody>
          <a:bodyPr/>
          <a:lstStyle/>
          <a:p>
            <a:pPr>
              <a:defRPr/>
            </a:pPr>
            <a:fld id="{5B716DE3-19E0-4954-BA23-F2ADDEC1FD31}" type="slidenum">
              <a:rPr lang="fr-FR" smtClean="0"/>
              <a:pPr>
                <a:defRPr/>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Espace réservé du titre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pPr>
              <a:defRPr/>
            </a:pPr>
            <a:endParaRPr lang="fr-FR"/>
          </a:p>
        </p:txBody>
      </p:sp>
      <p:sp>
        <p:nvSpPr>
          <p:cNvPr id="3" name="Espace réservé du pied de page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pPr>
              <a:defRPr/>
            </a:pPr>
            <a:endParaRPr lang="fr-FR"/>
          </a:p>
        </p:txBody>
      </p:sp>
      <p:sp>
        <p:nvSpPr>
          <p:cNvPr id="23" name="Espace réservé du numéro de diapositive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pPr>
              <a:defRPr/>
            </a:pPr>
            <a:fld id="{379FFC8E-5E45-4D28-B1DE-0131F9980E3E}" type="slidenum">
              <a:rPr lang="fr-FR" smtClean="0"/>
              <a:pPr>
                <a:defRPr/>
              </a:pPr>
              <a:t>‹N°›</a:t>
            </a:fld>
            <a:endParaRPr lang="fr-FR"/>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hyperlink" Target="http://www.esculape.com/cqfd/smr66_non_precise.html" TargetMode="External"/><Relationship Id="rId3" Type="http://schemas.openxmlformats.org/officeDocument/2006/relationships/hyperlink" Target="http://www.esculape.com/cqfd/smr55_majeur.html" TargetMode="External"/><Relationship Id="rId7" Type="http://schemas.openxmlformats.org/officeDocument/2006/relationships/hyperlink" Target="http://www.esculape.com/cqfd/smr33_insuffisant.html"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www.esculape.com/cqfd/smr11_faible.html" TargetMode="External"/><Relationship Id="rId5" Type="http://schemas.openxmlformats.org/officeDocument/2006/relationships/hyperlink" Target="http://www.esculape.com/cqfd/smr44_modere.html" TargetMode="External"/><Relationship Id="rId4" Type="http://schemas.openxmlformats.org/officeDocument/2006/relationships/hyperlink" Target="http://www.esculape.com/cqfd/smr22_important.html" TargetMode="Externa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s>
</file>

<file path=ppt/slides/_rels/slide12.xml.rels><?xml version="1.0" encoding="UTF-8" standalone="yes"?>
<Relationships xmlns="http://schemas.openxmlformats.org/package/2006/relationships"><Relationship Id="rId3" Type="http://schemas.openxmlformats.org/officeDocument/2006/relationships/hyperlink" Target="http://www.esculape.com/cqfd/asmr1.html" TargetMode="External"/><Relationship Id="rId7" Type="http://schemas.openxmlformats.org/officeDocument/2006/relationships/hyperlink" Target="http://www.esculape.com/cqfd/asmr5.html"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www.esculape.com/cqfd/asmr4.html" TargetMode="External"/><Relationship Id="rId5" Type="http://schemas.openxmlformats.org/officeDocument/2006/relationships/hyperlink" Target="http://www.esculape.com/cqfd/asmr3.html" TargetMode="External"/><Relationship Id="rId4" Type="http://schemas.openxmlformats.org/officeDocument/2006/relationships/hyperlink" Target="http://www.esculape.com/cqfd/asmr2.html"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500034" y="2928934"/>
            <a:ext cx="8215370" cy="1200329"/>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fr-FR" sz="36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pitchFamily="34" charset="0"/>
                <a:cs typeface="Arial" pitchFamily="34" charset="0"/>
              </a:rPr>
              <a:t>Bases de données pharmacologiques : où trouver l’information ? PARTIE 2</a:t>
            </a:r>
          </a:p>
        </p:txBody>
      </p:sp>
      <p:sp>
        <p:nvSpPr>
          <p:cNvPr id="6" name="Rectangle 3"/>
          <p:cNvSpPr txBox="1">
            <a:spLocks noChangeArrowheads="1"/>
          </p:cNvSpPr>
          <p:nvPr/>
        </p:nvSpPr>
        <p:spPr>
          <a:xfrm>
            <a:off x="500034" y="5143488"/>
            <a:ext cx="8643966" cy="1714512"/>
          </a:xfrm>
          <a:prstGeom prst="rect">
            <a:avLst/>
          </a:prstGeom>
        </p:spPr>
        <p:txBody>
          <a:bodyPr vert="horz">
            <a:normAutofit/>
          </a:bodyPr>
          <a:lstStyle/>
          <a:p>
            <a:pPr lvl="0" fontAlgn="auto">
              <a:spcBef>
                <a:spcPct val="20000"/>
              </a:spcBef>
              <a:spcAft>
                <a:spcPts val="0"/>
              </a:spcAft>
              <a:buClr>
                <a:schemeClr val="tx1">
                  <a:shade val="95000"/>
                </a:schemeClr>
              </a:buClr>
              <a:buSzPct val="65000"/>
              <a:defRPr/>
            </a:pPr>
            <a:r>
              <a:rPr kumimoji="0" lang="fr-FR" sz="24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Carmelo </a:t>
            </a:r>
            <a:r>
              <a:rPr kumimoji="0" lang="fr-FR" sz="2400" b="0" i="0" u="none" strike="noStrike" kern="1200" cap="none" spc="0" normalizeH="0" baseline="0" noProof="0" dirty="0" err="1" smtClean="0">
                <a:ln>
                  <a:noFill/>
                </a:ln>
                <a:solidFill>
                  <a:schemeClr val="tx1"/>
                </a:solidFill>
                <a:effectLst/>
                <a:uLnTx/>
                <a:uFillTx/>
                <a:latin typeface="Arial" pitchFamily="34" charset="0"/>
                <a:ea typeface="+mn-ea"/>
                <a:cs typeface="Arial" pitchFamily="34" charset="0"/>
              </a:rPr>
              <a:t>Lafuente</a:t>
            </a:r>
            <a:r>
              <a:rPr kumimoji="0" lang="fr-FR" sz="24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  </a:t>
            </a:r>
            <a:r>
              <a:rPr lang="fr-FR" sz="2400" u="sng" dirty="0" smtClean="0">
                <a:solidFill>
                  <a:srgbClr val="FFCC66"/>
                </a:solidFill>
                <a:latin typeface="Arial" pitchFamily="34" charset="0"/>
                <a:cs typeface="Arial" pitchFamily="34" charset="0"/>
              </a:rPr>
              <a:t>carmelo.lafuente@lrb.ap-hop-paris.fr</a:t>
            </a:r>
          </a:p>
          <a:p>
            <a:pPr lvl="0" fontAlgn="auto">
              <a:spcBef>
                <a:spcPct val="20000"/>
              </a:spcBef>
              <a:spcAft>
                <a:spcPts val="0"/>
              </a:spcAft>
              <a:buClr>
                <a:schemeClr val="tx1">
                  <a:shade val="95000"/>
                </a:schemeClr>
              </a:buClr>
              <a:buSzPct val="65000"/>
              <a:defRPr/>
            </a:pPr>
            <a:r>
              <a:rPr kumimoji="0" lang="fr-FR" sz="24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Bruno Toussaint   </a:t>
            </a:r>
            <a:r>
              <a:rPr lang="fr-FR" sz="2400" u="sng" dirty="0" smtClean="0">
                <a:solidFill>
                  <a:srgbClr val="FFCC66"/>
                </a:solidFill>
                <a:latin typeface="Arial" pitchFamily="34" charset="0"/>
                <a:cs typeface="Arial" pitchFamily="34" charset="0"/>
              </a:rPr>
              <a:t>BTouss75@aol.com</a:t>
            </a:r>
            <a:endParaRPr kumimoji="0" lang="fr-FR" sz="2400" b="0" i="0" u="sng" strike="noStrike" kern="1200" cap="none" spc="0" normalizeH="0" baseline="0" noProof="0" dirty="0" smtClean="0">
              <a:ln>
                <a:noFill/>
              </a:ln>
              <a:solidFill>
                <a:srgbClr val="FFCC66"/>
              </a:solidFill>
              <a:effectLst/>
              <a:uLnTx/>
              <a:uFillTx/>
              <a:latin typeface="Arial" pitchFamily="34" charset="0"/>
              <a:ea typeface="+mn-ea"/>
              <a:cs typeface="Arial" pitchFamily="34" charset="0"/>
            </a:endParaRPr>
          </a:p>
          <a:p>
            <a:pPr marL="0" marR="0" lvl="0" indent="0" algn="l" defTabSz="914400" rtl="0" eaLnBrk="1" fontAlgn="auto" latinLnBrk="0" hangingPunct="1">
              <a:lnSpc>
                <a:spcPct val="100000"/>
              </a:lnSpc>
              <a:spcBef>
                <a:spcPct val="20000"/>
              </a:spcBef>
              <a:spcAft>
                <a:spcPts val="0"/>
              </a:spcAft>
              <a:buClr>
                <a:schemeClr val="tx1">
                  <a:shade val="95000"/>
                </a:schemeClr>
              </a:buClr>
              <a:buSzPct val="65000"/>
              <a:buFont typeface="Wingdings 2"/>
              <a:buNone/>
              <a:tabLst/>
              <a:defRPr/>
            </a:pPr>
            <a:r>
              <a:rPr kumimoji="0" lang="fr-FR" sz="24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Philippe Zerr    </a:t>
            </a:r>
            <a:r>
              <a:rPr kumimoji="0" lang="fr-FR" sz="2400" b="0" i="0" u="sng" strike="noStrike" kern="1200" cap="none" spc="0" normalizeH="0" baseline="0" noProof="0" dirty="0" smtClean="0">
                <a:ln>
                  <a:noFill/>
                </a:ln>
                <a:solidFill>
                  <a:srgbClr val="FFCC66"/>
                </a:solidFill>
                <a:effectLst/>
                <a:uLnTx/>
                <a:uFillTx/>
                <a:latin typeface="Arial" pitchFamily="34" charset="0"/>
                <a:ea typeface="+mn-ea"/>
                <a:cs typeface="Arial" pitchFamily="34" charset="0"/>
              </a:rPr>
              <a:t>philippezerr@aol.com</a:t>
            </a:r>
            <a:r>
              <a:rPr kumimoji="0" lang="fr-FR" sz="2800" b="0" i="0" u="sng" strike="noStrike" kern="1200" cap="none" spc="0" normalizeH="0" baseline="0" noProof="0" dirty="0" smtClean="0">
                <a:ln>
                  <a:noFill/>
                </a:ln>
                <a:solidFill>
                  <a:srgbClr val="FFCC66"/>
                </a:solidFill>
                <a:effectLst/>
                <a:uLnTx/>
                <a:uFillTx/>
                <a:latin typeface="Arial" pitchFamily="34" charset="0"/>
                <a:ea typeface="+mn-ea"/>
                <a:cs typeface="Arial" pitchFamily="34" charset="0"/>
              </a:rPr>
              <a:t> </a:t>
            </a:r>
            <a:endParaRPr kumimoji="0" lang="fr-FR" sz="2400" b="0" i="0" u="sng" strike="noStrike" kern="1200" cap="none" spc="0" normalizeH="0" baseline="0" noProof="0" dirty="0" smtClean="0">
              <a:ln>
                <a:noFill/>
              </a:ln>
              <a:solidFill>
                <a:srgbClr val="FFCC66"/>
              </a:solidFill>
              <a:effectLst/>
              <a:uLnTx/>
              <a:uFillTx/>
              <a:latin typeface="Arial" pitchFamily="34" charset="0"/>
              <a:ea typeface="+mn-ea"/>
              <a:cs typeface="Arial" pitchFamily="34" charset="0"/>
            </a:endParaRPr>
          </a:p>
          <a:p>
            <a:pPr marL="0" marR="0" lvl="0" indent="0" algn="l" defTabSz="914400" rtl="0" eaLnBrk="1" fontAlgn="auto" latinLnBrk="0" hangingPunct="1">
              <a:lnSpc>
                <a:spcPct val="100000"/>
              </a:lnSpc>
              <a:spcBef>
                <a:spcPct val="20000"/>
              </a:spcBef>
              <a:spcAft>
                <a:spcPts val="0"/>
              </a:spcAft>
              <a:buClr>
                <a:schemeClr val="tx1">
                  <a:shade val="95000"/>
                </a:schemeClr>
              </a:buClr>
              <a:buSzPct val="65000"/>
              <a:buFont typeface="Wingdings 2"/>
              <a:buNone/>
              <a:tabLst/>
              <a:defRPr/>
            </a:pPr>
            <a:endParaRPr kumimoji="0" lang="fr-FR" sz="24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endParaRPr>
          </a:p>
        </p:txBody>
      </p:sp>
      <p:pic>
        <p:nvPicPr>
          <p:cNvPr id="8" name="Picture 4" descr="ATT00006"/>
          <p:cNvPicPr>
            <a:picLocks noChangeAspect="1" noChangeArrowheads="1"/>
          </p:cNvPicPr>
          <p:nvPr/>
        </p:nvPicPr>
        <p:blipFill>
          <a:blip r:embed="rId2" cstate="print"/>
          <a:srcRect/>
          <a:stretch>
            <a:fillRect/>
          </a:stretch>
        </p:blipFill>
        <p:spPr bwMode="auto">
          <a:xfrm>
            <a:off x="6482652" y="0"/>
            <a:ext cx="2661347" cy="1357298"/>
          </a:xfrm>
          <a:prstGeom prst="rect">
            <a:avLst/>
          </a:prstGeom>
          <a:noFill/>
          <a:ln w="9525">
            <a:noFill/>
            <a:miter lim="800000"/>
            <a:headEnd/>
            <a:tailEnd/>
          </a:ln>
        </p:spPr>
      </p:pic>
      <p:pic>
        <p:nvPicPr>
          <p:cNvPr id="9" name="Picture 2"/>
          <p:cNvPicPr>
            <a:picLocks noChangeAspect="1" noChangeArrowheads="1"/>
          </p:cNvPicPr>
          <p:nvPr/>
        </p:nvPicPr>
        <p:blipFill>
          <a:blip r:embed="rId3"/>
          <a:srcRect/>
          <a:stretch>
            <a:fillRect/>
          </a:stretch>
        </p:blipFill>
        <p:spPr bwMode="auto">
          <a:xfrm>
            <a:off x="0" y="0"/>
            <a:ext cx="1643073" cy="1781634"/>
          </a:xfrm>
          <a:prstGeom prst="rect">
            <a:avLst/>
          </a:prstGeom>
          <a:noFill/>
          <a:ln w="9525">
            <a:noFill/>
            <a:miter lim="800000"/>
            <a:headEnd/>
            <a:tailEnd/>
          </a:ln>
        </p:spPr>
      </p:pic>
      <p:sp>
        <p:nvSpPr>
          <p:cNvPr id="10" name="ZoneTexte 9"/>
          <p:cNvSpPr txBox="1"/>
          <p:nvPr/>
        </p:nvSpPr>
        <p:spPr>
          <a:xfrm>
            <a:off x="2500298" y="642918"/>
            <a:ext cx="2928958" cy="83099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fr-FR" sz="4800" dirty="0" smtClean="0">
                <a:solidFill>
                  <a:srgbClr val="FFCC66"/>
                </a:solidFill>
                <a:effectLst>
                  <a:outerShdw blurRad="38100" dist="38100" dir="2700000" algn="tl">
                    <a:srgbClr val="000000">
                      <a:alpha val="43137"/>
                    </a:srgbClr>
                  </a:outerShdw>
                </a:effectLst>
              </a:rPr>
              <a:t>JMG 2009</a:t>
            </a:r>
            <a:endParaRPr lang="fr-FR" sz="4800" dirty="0">
              <a:solidFill>
                <a:srgbClr val="FFCC66"/>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fr-FR"/>
              <a:t>CRAT: interface 1</a:t>
            </a:r>
            <a:endParaRPr lang="es-ES"/>
          </a:p>
        </p:txBody>
      </p:sp>
      <p:pic>
        <p:nvPicPr>
          <p:cNvPr id="16387" name="Picture 3"/>
          <p:cNvPicPr>
            <a:picLocks noChangeAspect="1" noChangeArrowheads="1"/>
          </p:cNvPicPr>
          <p:nvPr/>
        </p:nvPicPr>
        <p:blipFill>
          <a:blip r:embed="rId2"/>
          <a:srcRect/>
          <a:stretch>
            <a:fillRect/>
          </a:stretch>
        </p:blipFill>
        <p:spPr bwMode="auto">
          <a:xfrm>
            <a:off x="762000" y="11113"/>
            <a:ext cx="7620000" cy="6835775"/>
          </a:xfrm>
          <a:prstGeom prst="rect">
            <a:avLst/>
          </a:prstGeom>
          <a:noFill/>
          <a:ln w="9525">
            <a:noFill/>
            <a:miter lim="800000"/>
            <a:headEnd/>
            <a:tailEnd/>
          </a:ln>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76200"/>
            <a:ext cx="6858000" cy="1219200"/>
          </a:xfrm>
        </p:spPr>
        <p:txBody>
          <a:bodyPr/>
          <a:lstStyle/>
          <a:p>
            <a:r>
              <a:rPr lang="fr-FR" sz="4000">
                <a:latin typeface="Arial" charset="0"/>
              </a:rPr>
              <a:t>RxList</a:t>
            </a:r>
            <a:r>
              <a:rPr lang="fr-FR" sz="3600">
                <a:latin typeface="Arial" charset="0"/>
              </a:rPr>
              <a:t/>
            </a:r>
            <a:br>
              <a:rPr lang="fr-FR" sz="3600">
                <a:latin typeface="Arial" charset="0"/>
              </a:rPr>
            </a:br>
            <a:r>
              <a:rPr lang="fr-FR" sz="3200">
                <a:solidFill>
                  <a:schemeClr val="accent2"/>
                </a:solidFill>
                <a:latin typeface="Arial" charset="0"/>
              </a:rPr>
              <a:t>www.rxlist.com</a:t>
            </a:r>
          </a:p>
        </p:txBody>
      </p:sp>
      <p:sp>
        <p:nvSpPr>
          <p:cNvPr id="18435" name="Text Box 3"/>
          <p:cNvSpPr txBox="1">
            <a:spLocks noChangeArrowheads="1"/>
          </p:cNvSpPr>
          <p:nvPr/>
        </p:nvSpPr>
        <p:spPr bwMode="auto">
          <a:xfrm>
            <a:off x="6553200" y="228600"/>
            <a:ext cx="1828800" cy="457200"/>
          </a:xfrm>
          <a:prstGeom prst="rect">
            <a:avLst/>
          </a:prstGeom>
          <a:noFill/>
          <a:ln w="9525">
            <a:noFill/>
            <a:miter lim="800000"/>
            <a:headEnd/>
            <a:tailEnd/>
          </a:ln>
          <a:effectLst/>
        </p:spPr>
        <p:txBody>
          <a:bodyPr>
            <a:spAutoFit/>
          </a:bodyPr>
          <a:lstStyle/>
          <a:p>
            <a:pPr>
              <a:spcBef>
                <a:spcPct val="50000"/>
              </a:spcBef>
            </a:pPr>
            <a:r>
              <a:rPr lang="fr-FR">
                <a:solidFill>
                  <a:srgbClr val="009900"/>
                </a:solidFill>
              </a:rPr>
              <a:t>Accès libre</a:t>
            </a:r>
            <a:endParaRPr lang="es-ES">
              <a:solidFill>
                <a:srgbClr val="009900"/>
              </a:solidFill>
            </a:endParaRPr>
          </a:p>
        </p:txBody>
      </p:sp>
      <p:pic>
        <p:nvPicPr>
          <p:cNvPr id="18437" name="Picture 5"/>
          <p:cNvPicPr>
            <a:picLocks noChangeAspect="1" noChangeArrowheads="1"/>
          </p:cNvPicPr>
          <p:nvPr/>
        </p:nvPicPr>
        <p:blipFill>
          <a:blip r:embed="rId2"/>
          <a:srcRect/>
          <a:stretch>
            <a:fillRect/>
          </a:stretch>
        </p:blipFill>
        <p:spPr bwMode="auto">
          <a:xfrm>
            <a:off x="762000" y="1260475"/>
            <a:ext cx="7620000" cy="5586413"/>
          </a:xfrm>
          <a:prstGeom prst="rect">
            <a:avLst/>
          </a:prstGeom>
          <a:noFill/>
          <a:ln w="9525">
            <a:noFill/>
            <a:miter lim="800000"/>
            <a:headEnd/>
            <a:tailEnd/>
          </a:ln>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fr-FR"/>
              <a:t>RxList: interface 1</a:t>
            </a:r>
            <a:endParaRPr lang="es-ES"/>
          </a:p>
        </p:txBody>
      </p:sp>
      <p:pic>
        <p:nvPicPr>
          <p:cNvPr id="17411" name="Picture 3"/>
          <p:cNvPicPr>
            <a:picLocks noChangeAspect="1" noChangeArrowheads="1"/>
          </p:cNvPicPr>
          <p:nvPr/>
        </p:nvPicPr>
        <p:blipFill>
          <a:blip r:embed="rId2"/>
          <a:srcRect/>
          <a:stretch>
            <a:fillRect/>
          </a:stretch>
        </p:blipFill>
        <p:spPr bwMode="auto">
          <a:xfrm>
            <a:off x="642938" y="0"/>
            <a:ext cx="7848600" cy="6850063"/>
          </a:xfrm>
          <a:prstGeom prst="rect">
            <a:avLst/>
          </a:prstGeom>
          <a:noFill/>
          <a:ln w="9525">
            <a:noFill/>
            <a:miter lim="800000"/>
            <a:headEnd/>
            <a:tailEnd/>
          </a:ln>
          <a:effectLst/>
        </p:spPr>
      </p:pic>
      <p:sp>
        <p:nvSpPr>
          <p:cNvPr id="17412" name="Oval 4"/>
          <p:cNvSpPr>
            <a:spLocks noChangeArrowheads="1"/>
          </p:cNvSpPr>
          <p:nvPr/>
        </p:nvSpPr>
        <p:spPr bwMode="auto">
          <a:xfrm>
            <a:off x="685800" y="1752600"/>
            <a:ext cx="1295400" cy="1371600"/>
          </a:xfrm>
          <a:prstGeom prst="ellipse">
            <a:avLst/>
          </a:prstGeom>
          <a:noFill/>
          <a:ln w="19050">
            <a:solidFill>
              <a:srgbClr val="FF0000"/>
            </a:solidFill>
            <a:round/>
            <a:headEnd/>
            <a:tailEnd/>
          </a:ln>
          <a:effectLst/>
        </p:spPr>
        <p:txBody>
          <a:bodyPr wrap="none" anchor="ctr"/>
          <a:lstStyle/>
          <a:p>
            <a:endParaRPr lang="fr-FR"/>
          </a:p>
        </p:txBody>
      </p:sp>
      <p:sp>
        <p:nvSpPr>
          <p:cNvPr id="17413" name="Oval 5"/>
          <p:cNvSpPr>
            <a:spLocks noChangeArrowheads="1"/>
          </p:cNvSpPr>
          <p:nvPr/>
        </p:nvSpPr>
        <p:spPr bwMode="auto">
          <a:xfrm>
            <a:off x="2819400" y="1524000"/>
            <a:ext cx="2286000" cy="533400"/>
          </a:xfrm>
          <a:prstGeom prst="ellipse">
            <a:avLst/>
          </a:prstGeom>
          <a:noFill/>
          <a:ln w="19050">
            <a:solidFill>
              <a:srgbClr val="FF0000"/>
            </a:solidFill>
            <a:round/>
            <a:headEnd/>
            <a:tailEnd/>
          </a:ln>
          <a:effectLst/>
        </p:spPr>
        <p:txBody>
          <a:bodyPr wrap="none" anchor="ctr"/>
          <a:lstStyle/>
          <a:p>
            <a:endParaRPr lang="fr-FR"/>
          </a:p>
        </p:txBody>
      </p:sp>
      <p:sp>
        <p:nvSpPr>
          <p:cNvPr id="17415" name="Oval 7"/>
          <p:cNvSpPr>
            <a:spLocks noChangeArrowheads="1"/>
          </p:cNvSpPr>
          <p:nvPr/>
        </p:nvSpPr>
        <p:spPr bwMode="auto">
          <a:xfrm>
            <a:off x="609600" y="5213350"/>
            <a:ext cx="1371600" cy="381000"/>
          </a:xfrm>
          <a:prstGeom prst="ellipse">
            <a:avLst/>
          </a:prstGeom>
          <a:noFill/>
          <a:ln w="19050">
            <a:solidFill>
              <a:srgbClr val="FF0000"/>
            </a:solidFill>
            <a:round/>
            <a:headEnd/>
            <a:tailEnd/>
          </a:ln>
          <a:effectLst/>
        </p:spPr>
        <p:txBody>
          <a:bodyPr wrap="none" anchor="ctr"/>
          <a:lstStyle/>
          <a:p>
            <a:endParaRPr lang="fr-FR"/>
          </a:p>
        </p:txBody>
      </p:sp>
      <p:sp>
        <p:nvSpPr>
          <p:cNvPr id="17416" name="Oval 8"/>
          <p:cNvSpPr>
            <a:spLocks noChangeArrowheads="1"/>
          </p:cNvSpPr>
          <p:nvPr/>
        </p:nvSpPr>
        <p:spPr bwMode="auto">
          <a:xfrm>
            <a:off x="1600200" y="0"/>
            <a:ext cx="2362200" cy="838200"/>
          </a:xfrm>
          <a:prstGeom prst="ellipse">
            <a:avLst/>
          </a:prstGeom>
          <a:noFill/>
          <a:ln w="19050">
            <a:solidFill>
              <a:srgbClr val="FF0000"/>
            </a:solidFill>
            <a:round/>
            <a:headEnd/>
            <a:tailEnd/>
          </a:ln>
          <a:effectLst/>
        </p:spPr>
        <p:txBody>
          <a:bodyPr wrap="none" anchor="ctr"/>
          <a:lstStyle/>
          <a:p>
            <a:endParaRPr lang="fr-F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76200"/>
            <a:ext cx="6858000" cy="1447800"/>
          </a:xfrm>
        </p:spPr>
        <p:txBody>
          <a:bodyPr/>
          <a:lstStyle/>
          <a:p>
            <a:r>
              <a:rPr lang="fr-FR" sz="4000">
                <a:latin typeface="Arial" charset="0"/>
              </a:rPr>
              <a:t>Vidal</a:t>
            </a:r>
            <a:r>
              <a:rPr lang="fr-FR" sz="3600">
                <a:latin typeface="Arial" charset="0"/>
              </a:rPr>
              <a:t/>
            </a:r>
            <a:br>
              <a:rPr lang="fr-FR" sz="3600">
                <a:latin typeface="Arial" charset="0"/>
              </a:rPr>
            </a:br>
            <a:r>
              <a:rPr lang="fr-FR" sz="3200">
                <a:solidFill>
                  <a:schemeClr val="accent2"/>
                </a:solidFill>
                <a:latin typeface="Arial" charset="0"/>
              </a:rPr>
              <a:t>www.vidal.fr</a:t>
            </a:r>
          </a:p>
        </p:txBody>
      </p:sp>
      <p:sp>
        <p:nvSpPr>
          <p:cNvPr id="14343" name="Text Box 7"/>
          <p:cNvSpPr txBox="1">
            <a:spLocks noChangeArrowheads="1"/>
          </p:cNvSpPr>
          <p:nvPr/>
        </p:nvSpPr>
        <p:spPr bwMode="auto">
          <a:xfrm>
            <a:off x="6553200" y="228600"/>
            <a:ext cx="1828800" cy="457200"/>
          </a:xfrm>
          <a:prstGeom prst="rect">
            <a:avLst/>
          </a:prstGeom>
          <a:noFill/>
          <a:ln w="9525">
            <a:noFill/>
            <a:miter lim="800000"/>
            <a:headEnd/>
            <a:tailEnd/>
          </a:ln>
          <a:effectLst/>
        </p:spPr>
        <p:txBody>
          <a:bodyPr>
            <a:spAutoFit/>
          </a:bodyPr>
          <a:lstStyle/>
          <a:p>
            <a:pPr>
              <a:spcBef>
                <a:spcPct val="50000"/>
              </a:spcBef>
            </a:pPr>
            <a:r>
              <a:rPr lang="fr-FR">
                <a:solidFill>
                  <a:srgbClr val="CC0000"/>
                </a:solidFill>
              </a:rPr>
              <a:t>Payante</a:t>
            </a:r>
            <a:endParaRPr lang="es-ES">
              <a:solidFill>
                <a:srgbClr val="CC0000"/>
              </a:solidFill>
            </a:endParaRPr>
          </a:p>
        </p:txBody>
      </p:sp>
      <p:pic>
        <p:nvPicPr>
          <p:cNvPr id="14344" name="Picture 8"/>
          <p:cNvPicPr>
            <a:picLocks noChangeAspect="1" noChangeArrowheads="1"/>
          </p:cNvPicPr>
          <p:nvPr/>
        </p:nvPicPr>
        <p:blipFill>
          <a:blip r:embed="rId2"/>
          <a:srcRect/>
          <a:stretch>
            <a:fillRect/>
          </a:stretch>
        </p:blipFill>
        <p:spPr bwMode="auto">
          <a:xfrm>
            <a:off x="381000" y="1503363"/>
            <a:ext cx="8305800" cy="5278437"/>
          </a:xfrm>
          <a:prstGeom prst="rect">
            <a:avLst/>
          </a:prstGeom>
          <a:noFill/>
          <a:ln w="9525">
            <a:noFill/>
            <a:miter lim="800000"/>
            <a:headEnd/>
            <a:tailEnd/>
          </a:ln>
          <a:effectLst/>
        </p:spPr>
      </p:pic>
      <p:sp>
        <p:nvSpPr>
          <p:cNvPr id="14345" name="Oval 9"/>
          <p:cNvSpPr>
            <a:spLocks noChangeArrowheads="1"/>
          </p:cNvSpPr>
          <p:nvPr/>
        </p:nvSpPr>
        <p:spPr bwMode="auto">
          <a:xfrm>
            <a:off x="381000" y="3048000"/>
            <a:ext cx="2286000" cy="685800"/>
          </a:xfrm>
          <a:prstGeom prst="ellipse">
            <a:avLst/>
          </a:prstGeom>
          <a:noFill/>
          <a:ln w="19050">
            <a:solidFill>
              <a:srgbClr val="FF0000"/>
            </a:solidFill>
            <a:round/>
            <a:headEnd/>
            <a:tailEnd/>
          </a:ln>
          <a:effectLst/>
        </p:spPr>
        <p:txBody>
          <a:bodyPr wrap="none" anchor="ctr"/>
          <a:lstStyle/>
          <a:p>
            <a:endParaRPr lang="fr-FR"/>
          </a:p>
        </p:txBody>
      </p:sp>
      <p:sp>
        <p:nvSpPr>
          <p:cNvPr id="14346" name="Line 10"/>
          <p:cNvSpPr>
            <a:spLocks noChangeShapeType="1"/>
          </p:cNvSpPr>
          <p:nvPr/>
        </p:nvSpPr>
        <p:spPr bwMode="auto">
          <a:xfrm flipV="1">
            <a:off x="2667000" y="762000"/>
            <a:ext cx="4191000" cy="2667000"/>
          </a:xfrm>
          <a:prstGeom prst="line">
            <a:avLst/>
          </a:prstGeom>
          <a:noFill/>
          <a:ln w="22225">
            <a:solidFill>
              <a:srgbClr val="FF0000"/>
            </a:solidFill>
            <a:round/>
            <a:headEnd/>
            <a:tailEnd type="triangle" w="med" len="med"/>
          </a:ln>
          <a:effectLst/>
        </p:spPr>
        <p:txBody>
          <a:bodyPr/>
          <a:lstStyle/>
          <a:p>
            <a:endParaRPr lang="fr-F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57200" y="76200"/>
            <a:ext cx="6858000" cy="990600"/>
          </a:xfrm>
        </p:spPr>
        <p:txBody>
          <a:bodyPr/>
          <a:lstStyle/>
          <a:p>
            <a:r>
              <a:rPr lang="fr-FR" sz="4000">
                <a:latin typeface="Arial" charset="0"/>
              </a:rPr>
              <a:t>Drugdex</a:t>
            </a:r>
            <a:endParaRPr lang="fr-FR" sz="3200">
              <a:solidFill>
                <a:schemeClr val="accent2"/>
              </a:solidFill>
              <a:latin typeface="Arial" charset="0"/>
            </a:endParaRPr>
          </a:p>
        </p:txBody>
      </p:sp>
      <p:sp>
        <p:nvSpPr>
          <p:cNvPr id="21507" name="Text Box 3"/>
          <p:cNvSpPr txBox="1">
            <a:spLocks noChangeArrowheads="1"/>
          </p:cNvSpPr>
          <p:nvPr/>
        </p:nvSpPr>
        <p:spPr bwMode="auto">
          <a:xfrm>
            <a:off x="6324600" y="228600"/>
            <a:ext cx="2057400" cy="457200"/>
          </a:xfrm>
          <a:prstGeom prst="rect">
            <a:avLst/>
          </a:prstGeom>
          <a:noFill/>
          <a:ln w="9525">
            <a:noFill/>
            <a:miter lim="800000"/>
            <a:headEnd/>
            <a:tailEnd/>
          </a:ln>
          <a:effectLst/>
        </p:spPr>
        <p:txBody>
          <a:bodyPr>
            <a:spAutoFit/>
          </a:bodyPr>
          <a:lstStyle/>
          <a:p>
            <a:pPr>
              <a:spcBef>
                <a:spcPct val="50000"/>
              </a:spcBef>
            </a:pPr>
            <a:r>
              <a:rPr lang="fr-FR">
                <a:solidFill>
                  <a:srgbClr val="CC0000"/>
                </a:solidFill>
              </a:rPr>
              <a:t>Payante +++</a:t>
            </a:r>
            <a:endParaRPr lang="es-ES">
              <a:solidFill>
                <a:srgbClr val="CC0000"/>
              </a:solidFill>
            </a:endParaRPr>
          </a:p>
        </p:txBody>
      </p:sp>
      <p:pic>
        <p:nvPicPr>
          <p:cNvPr id="21511" name="Picture 7"/>
          <p:cNvPicPr>
            <a:picLocks noChangeAspect="1" noChangeArrowheads="1"/>
          </p:cNvPicPr>
          <p:nvPr/>
        </p:nvPicPr>
        <p:blipFill>
          <a:blip r:embed="rId2"/>
          <a:srcRect/>
          <a:stretch>
            <a:fillRect/>
          </a:stretch>
        </p:blipFill>
        <p:spPr bwMode="auto">
          <a:xfrm>
            <a:off x="76200" y="914400"/>
            <a:ext cx="8991600" cy="5491163"/>
          </a:xfrm>
          <a:prstGeom prst="rect">
            <a:avLst/>
          </a:prstGeom>
          <a:noFill/>
          <a:ln w="9525">
            <a:noFill/>
            <a:miter lim="800000"/>
            <a:headEnd/>
            <a:tailEnd/>
          </a:ln>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1447800"/>
            <a:ext cx="7772400" cy="1409696"/>
          </a:xfrm>
        </p:spPr>
        <p:txBody>
          <a:bodyPr>
            <a:normAutofit/>
          </a:bodyPr>
          <a:lstStyle/>
          <a:p>
            <a:r>
              <a:rPr lang="fr-FR" sz="4000" dirty="0" smtClean="0">
                <a:latin typeface="Arial" charset="0"/>
              </a:rPr>
              <a:t>Critères de choix des bases de données</a:t>
            </a:r>
            <a:endParaRPr lang="fr-FR" sz="4000" dirty="0">
              <a:latin typeface="Arial"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2428868"/>
            <a:ext cx="9144000" cy="2971808"/>
          </a:xfrm>
        </p:spPr>
        <p:txBody>
          <a:bodyPr>
            <a:normAutofit/>
          </a:bodyPr>
          <a:lstStyle/>
          <a:p>
            <a:pPr>
              <a:buFont typeface="Arial" pitchFamily="34" charset="0"/>
              <a:buChar char="•"/>
            </a:pPr>
            <a:r>
              <a:rPr lang="fr-FR" dirty="0" smtClean="0">
                <a:latin typeface="Arial" pitchFamily="34" charset="0"/>
                <a:cs typeface="Arial" pitchFamily="34" charset="0"/>
              </a:rPr>
              <a:t>La fiche de transparence</a:t>
            </a:r>
          </a:p>
          <a:p>
            <a:pPr>
              <a:buFont typeface="Arial" pitchFamily="34" charset="0"/>
              <a:buChar char="•"/>
            </a:pPr>
            <a:r>
              <a:rPr lang="fr-FR" dirty="0" smtClean="0">
                <a:latin typeface="Arial" pitchFamily="34" charset="0"/>
                <a:cs typeface="Arial" pitchFamily="34" charset="0"/>
              </a:rPr>
              <a:t>Le SMR</a:t>
            </a:r>
          </a:p>
          <a:p>
            <a:pPr>
              <a:buFont typeface="Arial" pitchFamily="34" charset="0"/>
              <a:buChar char="•"/>
            </a:pPr>
            <a:r>
              <a:rPr lang="fr-FR" dirty="0" smtClean="0">
                <a:latin typeface="Arial" pitchFamily="34" charset="0"/>
                <a:cs typeface="Arial" pitchFamily="34" charset="0"/>
              </a:rPr>
              <a:t>L’ASMR</a:t>
            </a:r>
          </a:p>
        </p:txBody>
      </p:sp>
      <p:sp>
        <p:nvSpPr>
          <p:cNvPr id="4" name="Espace réservé du numéro de diapositive 3"/>
          <p:cNvSpPr>
            <a:spLocks noGrp="1"/>
          </p:cNvSpPr>
          <p:nvPr>
            <p:ph type="sldNum" sz="quarter" idx="12"/>
          </p:nvPr>
        </p:nvSpPr>
        <p:spPr/>
        <p:txBody>
          <a:bodyPr/>
          <a:lstStyle/>
          <a:p>
            <a:pPr>
              <a:defRPr/>
            </a:pPr>
            <a:fld id="{E2E2BD57-CB30-4E2F-BDF8-459ED873EB82}" type="slidenum">
              <a:rPr lang="fr-FR" smtClean="0"/>
              <a:pPr>
                <a:defRPr/>
              </a:pPr>
              <a:t>8</a:t>
            </a:fld>
            <a:endParaRPr lang="fr-FR"/>
          </a:p>
        </p:txBody>
      </p:sp>
      <p:sp>
        <p:nvSpPr>
          <p:cNvPr id="9" name="Titre 7"/>
          <p:cNvSpPr>
            <a:spLocks noGrp="1"/>
          </p:cNvSpPr>
          <p:nvPr>
            <p:ph type="title"/>
          </p:nvPr>
        </p:nvSpPr>
        <p:spPr>
          <a:xfrm>
            <a:off x="0" y="274638"/>
            <a:ext cx="9144000" cy="1143000"/>
          </a:xfrm>
          <a:effectLst>
            <a:outerShdw blurRad="76200" dir="13500000" sy="23000" kx="1200000" algn="br" rotWithShape="0">
              <a:prstClr val="black">
                <a:alpha val="20000"/>
              </a:prstClr>
            </a:outerShdw>
          </a:effectLst>
        </p:spPr>
        <p:txBody>
          <a:bodyPr>
            <a:normAutofit fontScale="90000"/>
          </a:bodyPr>
          <a:lstStyle/>
          <a:p>
            <a:r>
              <a:rPr lang="fr-FR" sz="4400" dirty="0" smtClean="0">
                <a:ln w="18415" cmpd="sng">
                  <a:solidFill>
                    <a:srgbClr val="FFFFFF"/>
                  </a:solidFill>
                  <a:prstDash val="solid"/>
                </a:ln>
                <a:solidFill>
                  <a:srgbClr val="FFC000"/>
                </a:solidFill>
                <a:effectLst>
                  <a:outerShdw blurRad="38100" dist="38100" dir="2700000" algn="tl">
                    <a:srgbClr val="000000">
                      <a:alpha val="43137"/>
                    </a:srgbClr>
                  </a:outerShdw>
                </a:effectLst>
                <a:latin typeface="Arial" pitchFamily="34" charset="0"/>
                <a:cs typeface="Arial" pitchFamily="34" charset="0"/>
              </a:rPr>
              <a:t/>
            </a:r>
            <a:br>
              <a:rPr lang="fr-FR" sz="4400" dirty="0" smtClean="0">
                <a:ln w="18415" cmpd="sng">
                  <a:solidFill>
                    <a:srgbClr val="FFFFFF"/>
                  </a:solidFill>
                  <a:prstDash val="solid"/>
                </a:ln>
                <a:solidFill>
                  <a:srgbClr val="FFC000"/>
                </a:solidFill>
                <a:effectLst>
                  <a:outerShdw blurRad="38100" dist="38100" dir="2700000" algn="tl">
                    <a:srgbClr val="000000">
                      <a:alpha val="43137"/>
                    </a:srgbClr>
                  </a:outerShdw>
                </a:effectLst>
                <a:latin typeface="Arial" pitchFamily="34" charset="0"/>
                <a:cs typeface="Arial" pitchFamily="34" charset="0"/>
              </a:rPr>
            </a:br>
            <a:r>
              <a:rPr lang="fr-FR" dirty="0" smtClean="0">
                <a:solidFill>
                  <a:srgbClr val="FFCC66"/>
                </a:solidFill>
                <a:latin typeface="Arial" pitchFamily="34" charset="0"/>
                <a:cs typeface="Arial" pitchFamily="34" charset="0"/>
              </a:rPr>
              <a:t>Critères de choix de base de données</a:t>
            </a:r>
            <a:br>
              <a:rPr lang="fr-FR" dirty="0" smtClean="0">
                <a:solidFill>
                  <a:srgbClr val="FFCC66"/>
                </a:solidFill>
                <a:latin typeface="Arial" pitchFamily="34" charset="0"/>
                <a:cs typeface="Arial" pitchFamily="34" charset="0"/>
              </a:rPr>
            </a:br>
            <a:endParaRPr lang="fr-FR" dirty="0">
              <a:solidFill>
                <a:srgbClr val="FFCC66"/>
              </a:solidFill>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3571876"/>
            <a:ext cx="9144000" cy="3071810"/>
          </a:xfrm>
        </p:spPr>
        <p:txBody>
          <a:bodyPr>
            <a:noAutofit/>
          </a:bodyPr>
          <a:lstStyle/>
          <a:p>
            <a:pPr fontAlgn="ctr">
              <a:buNone/>
            </a:pPr>
            <a:r>
              <a:rPr lang="fr-FR" sz="2000" b="1" dirty="0" smtClean="0">
                <a:solidFill>
                  <a:srgbClr val="FFCC66"/>
                </a:solidFill>
                <a:latin typeface="Arial" pitchFamily="34" charset="0"/>
                <a:cs typeface="Arial" pitchFamily="34" charset="0"/>
              </a:rPr>
              <a:t>Commission de la Transparence</a:t>
            </a:r>
          </a:p>
          <a:p>
            <a:pPr fontAlgn="ctr">
              <a:buFont typeface="Arial" pitchFamily="34" charset="0"/>
              <a:buChar char="•"/>
            </a:pPr>
            <a:r>
              <a:rPr lang="fr-FR" sz="2000" dirty="0" smtClean="0">
                <a:latin typeface="Arial" pitchFamily="34" charset="0"/>
                <a:cs typeface="Arial" pitchFamily="34" charset="0"/>
              </a:rPr>
              <a:t>Une instance scientifique composée de médecins, pharmaciens, spécialistes en méthodologie et épidémiologie,</a:t>
            </a:r>
            <a:r>
              <a:rPr lang="fr-FR" sz="2000" dirty="0" smtClean="0"/>
              <a:t> </a:t>
            </a:r>
            <a:r>
              <a:rPr lang="fr-FR" sz="2000" dirty="0" smtClean="0">
                <a:latin typeface="Arial" pitchFamily="34" charset="0"/>
                <a:cs typeface="Arial" pitchFamily="34" charset="0"/>
              </a:rPr>
              <a:t>des représentants du ministère de la santé, de l‘</a:t>
            </a:r>
            <a:r>
              <a:rPr lang="fr-FR" sz="2000" dirty="0" err="1" smtClean="0">
                <a:latin typeface="Arial" pitchFamily="34" charset="0"/>
                <a:cs typeface="Arial" pitchFamily="34" charset="0"/>
              </a:rPr>
              <a:t>Afssaps</a:t>
            </a:r>
            <a:r>
              <a:rPr lang="fr-FR" sz="2000" dirty="0" smtClean="0">
                <a:latin typeface="Arial" pitchFamily="34" charset="0"/>
                <a:cs typeface="Arial" pitchFamily="34" charset="0"/>
              </a:rPr>
              <a:t>, de l'assurance maladie, des firmes pharmaceutiques.</a:t>
            </a:r>
          </a:p>
          <a:p>
            <a:pPr fontAlgn="ctr">
              <a:buFont typeface="Arial" pitchFamily="34" charset="0"/>
              <a:buChar char="•"/>
            </a:pPr>
            <a:r>
              <a:rPr lang="fr-FR" sz="2000" dirty="0" smtClean="0">
                <a:latin typeface="Arial" pitchFamily="34" charset="0"/>
                <a:cs typeface="Arial" pitchFamily="34" charset="0"/>
              </a:rPr>
              <a:t>Evalue  les médicaments ayant une autorisation de mise sur le marché (AMM), lorsque le laboratoire qui les commercialise souhaite obtenir leur inscription sur la liste des médicaments remboursables </a:t>
            </a:r>
          </a:p>
          <a:p>
            <a:pPr fontAlgn="ctr">
              <a:buNone/>
            </a:pPr>
            <a:r>
              <a:rPr lang="fr-FR" sz="2000" dirty="0" smtClean="0">
                <a:latin typeface="Arial" pitchFamily="34" charset="0"/>
                <a:cs typeface="Arial" pitchFamily="34" charset="0"/>
              </a:rPr>
              <a:t>(articles L.162-17 du code de la sécurité sociale et L.5123-2 du code de la santé publique).</a:t>
            </a:r>
          </a:p>
          <a:p>
            <a:endParaRPr lang="fr-FR" sz="1200" dirty="0"/>
          </a:p>
        </p:txBody>
      </p:sp>
      <p:sp>
        <p:nvSpPr>
          <p:cNvPr id="4" name="Espace réservé du numéro de diapositive 3"/>
          <p:cNvSpPr>
            <a:spLocks noGrp="1"/>
          </p:cNvSpPr>
          <p:nvPr>
            <p:ph type="sldNum" sz="quarter" idx="12"/>
          </p:nvPr>
        </p:nvSpPr>
        <p:spPr/>
        <p:txBody>
          <a:bodyPr/>
          <a:lstStyle/>
          <a:p>
            <a:pPr>
              <a:defRPr/>
            </a:pPr>
            <a:fld id="{E2E2BD57-CB30-4E2F-BDF8-459ED873EB82}" type="slidenum">
              <a:rPr lang="fr-FR" smtClean="0"/>
              <a:pPr>
                <a:defRPr/>
              </a:pPr>
              <a:t>9</a:t>
            </a:fld>
            <a:endParaRPr lang="fr-FR"/>
          </a:p>
        </p:txBody>
      </p:sp>
      <p:sp>
        <p:nvSpPr>
          <p:cNvPr id="9" name="Titre 7"/>
          <p:cNvSpPr>
            <a:spLocks noGrp="1"/>
          </p:cNvSpPr>
          <p:nvPr>
            <p:ph type="title"/>
          </p:nvPr>
        </p:nvSpPr>
        <p:spPr>
          <a:xfrm>
            <a:off x="0" y="274638"/>
            <a:ext cx="9144000" cy="1143000"/>
          </a:xfrm>
          <a:effectLst>
            <a:outerShdw blurRad="76200" dir="13500000" sy="23000" kx="1200000" algn="br" rotWithShape="0">
              <a:prstClr val="black">
                <a:alpha val="20000"/>
              </a:prstClr>
            </a:outerShdw>
          </a:effectLst>
        </p:spPr>
        <p:txBody>
          <a:bodyPr>
            <a:normAutofit fontScale="90000"/>
          </a:bodyPr>
          <a:lstStyle/>
          <a:p>
            <a:r>
              <a:rPr lang="fr-FR" sz="4400" dirty="0" smtClean="0">
                <a:ln w="18415" cmpd="sng">
                  <a:solidFill>
                    <a:srgbClr val="FFFFFF"/>
                  </a:solidFill>
                  <a:prstDash val="solid"/>
                </a:ln>
                <a:solidFill>
                  <a:srgbClr val="FFC000"/>
                </a:solidFill>
                <a:effectLst>
                  <a:outerShdw blurRad="38100" dist="38100" dir="2700000" algn="tl">
                    <a:srgbClr val="000000">
                      <a:alpha val="43137"/>
                    </a:srgbClr>
                  </a:outerShdw>
                </a:effectLst>
                <a:latin typeface="Arial" pitchFamily="34" charset="0"/>
                <a:cs typeface="Arial" pitchFamily="34" charset="0"/>
              </a:rPr>
              <a:t/>
            </a:r>
            <a:br>
              <a:rPr lang="fr-FR" sz="4400" dirty="0" smtClean="0">
                <a:ln w="18415" cmpd="sng">
                  <a:solidFill>
                    <a:srgbClr val="FFFFFF"/>
                  </a:solidFill>
                  <a:prstDash val="solid"/>
                </a:ln>
                <a:solidFill>
                  <a:srgbClr val="FFC000"/>
                </a:solidFill>
                <a:effectLst>
                  <a:outerShdw blurRad="38100" dist="38100" dir="2700000" algn="tl">
                    <a:srgbClr val="000000">
                      <a:alpha val="43137"/>
                    </a:srgbClr>
                  </a:outerShdw>
                </a:effectLst>
                <a:latin typeface="Arial" pitchFamily="34" charset="0"/>
                <a:cs typeface="Arial" pitchFamily="34" charset="0"/>
              </a:rPr>
            </a:br>
            <a:r>
              <a:rPr lang="fr-FR" dirty="0" smtClean="0">
                <a:solidFill>
                  <a:srgbClr val="FFCC66"/>
                </a:solidFill>
                <a:latin typeface="Arial" pitchFamily="34" charset="0"/>
                <a:cs typeface="Arial" pitchFamily="34" charset="0"/>
              </a:rPr>
              <a:t>La fiche de transparence</a:t>
            </a:r>
            <a:br>
              <a:rPr lang="fr-FR" dirty="0" smtClean="0">
                <a:solidFill>
                  <a:srgbClr val="FFCC66"/>
                </a:solidFill>
                <a:latin typeface="Arial" pitchFamily="34" charset="0"/>
                <a:cs typeface="Arial" pitchFamily="34" charset="0"/>
              </a:rPr>
            </a:br>
            <a:endParaRPr lang="fr-FR" dirty="0">
              <a:solidFill>
                <a:srgbClr val="FFCC66"/>
              </a:solidFill>
              <a:effectLst/>
              <a:latin typeface="Arial" pitchFamily="34" charset="0"/>
              <a:cs typeface="Arial" pitchFamily="34" charset="0"/>
            </a:endParaRPr>
          </a:p>
        </p:txBody>
      </p:sp>
      <p:sp>
        <p:nvSpPr>
          <p:cNvPr id="5" name="ZoneTexte 4"/>
          <p:cNvSpPr txBox="1"/>
          <p:nvPr/>
        </p:nvSpPr>
        <p:spPr>
          <a:xfrm>
            <a:off x="0" y="1214422"/>
            <a:ext cx="9144000" cy="2585323"/>
          </a:xfrm>
          <a:prstGeom prst="rect">
            <a:avLst/>
          </a:prstGeom>
          <a:noFill/>
        </p:spPr>
        <p:txBody>
          <a:bodyPr wrap="square" rtlCol="0">
            <a:spAutoFit/>
          </a:bodyPr>
          <a:lstStyle/>
          <a:p>
            <a:pPr fontAlgn="ctr"/>
            <a:r>
              <a:rPr lang="fr-FR" sz="2400" b="1" dirty="0" smtClean="0">
                <a:solidFill>
                  <a:srgbClr val="FFCC66"/>
                </a:solidFill>
              </a:rPr>
              <a:t>Fiches de transparence</a:t>
            </a:r>
          </a:p>
          <a:p>
            <a:pPr fontAlgn="ctr">
              <a:buFont typeface="Arial" pitchFamily="34" charset="0"/>
              <a:buChar char="•"/>
            </a:pPr>
            <a:r>
              <a:rPr lang="fr-FR" sz="2400" dirty="0" smtClean="0"/>
              <a:t>Rédigées par la Commission de la Transparence  </a:t>
            </a:r>
          </a:p>
          <a:p>
            <a:pPr fontAlgn="ctr">
              <a:buFont typeface="Arial" pitchFamily="34" charset="0"/>
              <a:buChar char="•"/>
            </a:pPr>
            <a:r>
              <a:rPr lang="fr-FR" sz="2400" dirty="0" smtClean="0"/>
              <a:t>Guider les praticiens dans leurs prescriptions et participer au bon usage du médicament. </a:t>
            </a:r>
          </a:p>
          <a:p>
            <a:pPr fontAlgn="ctr">
              <a:buFont typeface="Arial" pitchFamily="34" charset="0"/>
              <a:buChar char="•"/>
            </a:pPr>
            <a:r>
              <a:rPr lang="fr-FR" sz="2400" dirty="0" smtClean="0"/>
              <a:t>Synthèse des travaux de groupes d'experts concernant : le service médical rendu et  l'amélioration du service médical rendu.</a:t>
            </a:r>
          </a:p>
          <a:p>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1357298"/>
            <a:ext cx="5286380" cy="5500702"/>
          </a:xfrm>
        </p:spPr>
        <p:txBody>
          <a:bodyPr>
            <a:noAutofit/>
          </a:bodyPr>
          <a:lstStyle/>
          <a:p>
            <a:pPr>
              <a:buNone/>
            </a:pPr>
            <a:r>
              <a:rPr lang="fr-FR" sz="1600" dirty="0" smtClean="0">
                <a:latin typeface="Arial" pitchFamily="34" charset="0"/>
                <a:cs typeface="Arial" pitchFamily="34" charset="0"/>
              </a:rPr>
              <a:t>Apprécié par </a:t>
            </a:r>
            <a:r>
              <a:rPr lang="fr-FR" sz="2000" dirty="0" smtClean="0">
                <a:latin typeface="Arial" pitchFamily="34" charset="0"/>
                <a:cs typeface="Arial" pitchFamily="34" charset="0"/>
              </a:rPr>
              <a:t>commission de la transparence </a:t>
            </a:r>
            <a:r>
              <a:rPr lang="fr-FR" sz="1600" dirty="0" smtClean="0">
                <a:latin typeface="Arial" pitchFamily="34" charset="0"/>
                <a:cs typeface="Arial" pitchFamily="34" charset="0"/>
              </a:rPr>
              <a:t>en tenant compte </a:t>
            </a:r>
          </a:p>
          <a:p>
            <a:pPr marL="1042416" lvl="1" indent="-457200">
              <a:buFont typeface="+mj-lt"/>
              <a:buAutoNum type="arabicPeriod"/>
            </a:pPr>
            <a:r>
              <a:rPr lang="fr-FR" dirty="0" smtClean="0">
                <a:latin typeface="Arial" pitchFamily="34" charset="0"/>
                <a:cs typeface="Arial" pitchFamily="34" charset="0"/>
              </a:rPr>
              <a:t>De la nature de l'affection traitée, notamment son degré de gravité </a:t>
            </a:r>
          </a:p>
          <a:p>
            <a:pPr marL="1042416" lvl="1" indent="-457200">
              <a:buFont typeface="+mj-lt"/>
              <a:buAutoNum type="arabicPeriod"/>
            </a:pPr>
            <a:r>
              <a:rPr lang="fr-FR" dirty="0" smtClean="0">
                <a:latin typeface="Arial" pitchFamily="34" charset="0"/>
                <a:cs typeface="Arial" pitchFamily="34" charset="0"/>
              </a:rPr>
              <a:t>Du niveau d'efficacité et du rapport bénéfices/risques du médicament </a:t>
            </a:r>
          </a:p>
          <a:p>
            <a:pPr marL="1042416" lvl="1" indent="-457200">
              <a:buFont typeface="+mj-lt"/>
              <a:buAutoNum type="arabicPeriod"/>
            </a:pPr>
            <a:r>
              <a:rPr lang="fr-FR" dirty="0" smtClean="0">
                <a:latin typeface="Arial" pitchFamily="34" charset="0"/>
                <a:cs typeface="Arial" pitchFamily="34" charset="0"/>
              </a:rPr>
              <a:t>Des alternatives thérapeutiques </a:t>
            </a:r>
          </a:p>
          <a:p>
            <a:pPr marL="1042416" lvl="1" indent="-457200">
              <a:buFont typeface="+mj-lt"/>
              <a:buAutoNum type="arabicPeriod"/>
            </a:pPr>
            <a:r>
              <a:rPr lang="fr-FR" dirty="0" smtClean="0">
                <a:latin typeface="Arial" pitchFamily="34" charset="0"/>
                <a:cs typeface="Arial" pitchFamily="34" charset="0"/>
              </a:rPr>
              <a:t>De la place du médicament dans la stratégie thérapeutique </a:t>
            </a:r>
            <a:endParaRPr lang="fr-FR" dirty="0">
              <a:latin typeface="Arial" pitchFamily="34" charset="0"/>
              <a:cs typeface="Arial" pitchFamily="34" charset="0"/>
            </a:endParaRPr>
          </a:p>
        </p:txBody>
      </p:sp>
      <p:sp>
        <p:nvSpPr>
          <p:cNvPr id="4" name="Espace réservé du numéro de diapositive 3"/>
          <p:cNvSpPr>
            <a:spLocks noGrp="1"/>
          </p:cNvSpPr>
          <p:nvPr>
            <p:ph type="sldNum" sz="quarter" idx="12"/>
          </p:nvPr>
        </p:nvSpPr>
        <p:spPr/>
        <p:txBody>
          <a:bodyPr/>
          <a:lstStyle/>
          <a:p>
            <a:pPr>
              <a:defRPr/>
            </a:pPr>
            <a:fld id="{E2E2BD57-CB30-4E2F-BDF8-459ED873EB82}" type="slidenum">
              <a:rPr lang="fr-FR" smtClean="0"/>
              <a:pPr>
                <a:defRPr/>
              </a:pPr>
              <a:t>10</a:t>
            </a:fld>
            <a:endParaRPr lang="fr-FR"/>
          </a:p>
        </p:txBody>
      </p:sp>
      <p:sp>
        <p:nvSpPr>
          <p:cNvPr id="9" name="Titre 7"/>
          <p:cNvSpPr>
            <a:spLocks noGrp="1"/>
          </p:cNvSpPr>
          <p:nvPr>
            <p:ph type="title"/>
          </p:nvPr>
        </p:nvSpPr>
        <p:spPr>
          <a:xfrm>
            <a:off x="0" y="274638"/>
            <a:ext cx="9144000" cy="1143000"/>
          </a:xfrm>
          <a:effectLst>
            <a:outerShdw blurRad="76200" dir="13500000" sy="23000" kx="1200000" algn="br" rotWithShape="0">
              <a:prstClr val="black">
                <a:alpha val="20000"/>
              </a:prstClr>
            </a:outerShdw>
          </a:effectLst>
        </p:spPr>
        <p:txBody>
          <a:bodyPr>
            <a:normAutofit fontScale="90000"/>
          </a:bodyPr>
          <a:lstStyle/>
          <a:p>
            <a:r>
              <a:rPr lang="fr-FR" sz="4400" dirty="0" smtClean="0">
                <a:ln w="18415" cmpd="sng">
                  <a:solidFill>
                    <a:srgbClr val="FFFFFF"/>
                  </a:solidFill>
                  <a:prstDash val="solid"/>
                </a:ln>
                <a:solidFill>
                  <a:srgbClr val="FFC000"/>
                </a:solidFill>
                <a:effectLst>
                  <a:outerShdw blurRad="38100" dist="38100" dir="2700000" algn="tl">
                    <a:srgbClr val="000000">
                      <a:alpha val="43137"/>
                    </a:srgbClr>
                  </a:outerShdw>
                </a:effectLst>
                <a:latin typeface="Arial" pitchFamily="34" charset="0"/>
                <a:cs typeface="Arial" pitchFamily="34" charset="0"/>
              </a:rPr>
              <a:t/>
            </a:r>
            <a:br>
              <a:rPr lang="fr-FR" sz="4400" dirty="0" smtClean="0">
                <a:ln w="18415" cmpd="sng">
                  <a:solidFill>
                    <a:srgbClr val="FFFFFF"/>
                  </a:solidFill>
                  <a:prstDash val="solid"/>
                </a:ln>
                <a:solidFill>
                  <a:srgbClr val="FFC000"/>
                </a:solidFill>
                <a:effectLst>
                  <a:outerShdw blurRad="38100" dist="38100" dir="2700000" algn="tl">
                    <a:srgbClr val="000000">
                      <a:alpha val="43137"/>
                    </a:srgbClr>
                  </a:outerShdw>
                </a:effectLst>
                <a:latin typeface="Arial" pitchFamily="34" charset="0"/>
                <a:cs typeface="Arial" pitchFamily="34" charset="0"/>
              </a:rPr>
            </a:br>
            <a:r>
              <a:rPr lang="fr-FR" dirty="0" smtClean="0">
                <a:solidFill>
                  <a:srgbClr val="FFCC66"/>
                </a:solidFill>
                <a:latin typeface="Arial" pitchFamily="34" charset="0"/>
                <a:cs typeface="Arial" pitchFamily="34" charset="0"/>
              </a:rPr>
              <a:t>Le SMR : Service Médical Rendu</a:t>
            </a:r>
            <a:br>
              <a:rPr lang="fr-FR" dirty="0" smtClean="0">
                <a:solidFill>
                  <a:srgbClr val="FFCC66"/>
                </a:solidFill>
                <a:latin typeface="Arial" pitchFamily="34" charset="0"/>
                <a:cs typeface="Arial" pitchFamily="34" charset="0"/>
              </a:rPr>
            </a:br>
            <a:endParaRPr lang="fr-FR" dirty="0">
              <a:solidFill>
                <a:srgbClr val="FFCC66"/>
              </a:solidFill>
              <a:effectLst/>
              <a:latin typeface="Arial" pitchFamily="34" charset="0"/>
              <a:cs typeface="Arial" pitchFamily="34" charset="0"/>
            </a:endParaRPr>
          </a:p>
        </p:txBody>
      </p:sp>
      <p:sp>
        <p:nvSpPr>
          <p:cNvPr id="6" name="ZoneTexte 5"/>
          <p:cNvSpPr txBox="1"/>
          <p:nvPr/>
        </p:nvSpPr>
        <p:spPr>
          <a:xfrm>
            <a:off x="5357818" y="2071678"/>
            <a:ext cx="3643338" cy="3046988"/>
          </a:xfrm>
          <a:prstGeom prst="rect">
            <a:avLst/>
          </a:prstGeom>
          <a:noFill/>
        </p:spPr>
        <p:txBody>
          <a:bodyPr wrap="square" rtlCol="0">
            <a:spAutoFit/>
          </a:bodyPr>
          <a:lstStyle/>
          <a:p>
            <a:pPr>
              <a:buNone/>
            </a:pPr>
            <a:r>
              <a:rPr lang="fr-FR" sz="3200" dirty="0" smtClean="0">
                <a:latin typeface="Arial" pitchFamily="34" charset="0"/>
                <a:cs typeface="Arial" pitchFamily="34" charset="0"/>
                <a:hlinkClick r:id="rId3" action="ppaction://hlinkfile"/>
              </a:rPr>
              <a:t>SMR majeur</a:t>
            </a:r>
            <a:r>
              <a:rPr lang="fr-FR" sz="3200" dirty="0" smtClean="0">
                <a:latin typeface="Arial" pitchFamily="34" charset="0"/>
                <a:cs typeface="Arial" pitchFamily="34" charset="0"/>
              </a:rPr>
              <a:t> </a:t>
            </a:r>
          </a:p>
          <a:p>
            <a:pPr>
              <a:buNone/>
            </a:pPr>
            <a:r>
              <a:rPr lang="fr-FR" sz="3200" dirty="0" smtClean="0">
                <a:latin typeface="Arial" pitchFamily="34" charset="0"/>
                <a:cs typeface="Arial" pitchFamily="34" charset="0"/>
                <a:hlinkClick r:id="rId4" action="ppaction://hlinkfile"/>
              </a:rPr>
              <a:t>SMR important</a:t>
            </a:r>
            <a:r>
              <a:rPr lang="fr-FR" sz="3200" dirty="0" smtClean="0">
                <a:latin typeface="Arial" pitchFamily="34" charset="0"/>
                <a:cs typeface="Arial" pitchFamily="34" charset="0"/>
              </a:rPr>
              <a:t> </a:t>
            </a:r>
          </a:p>
          <a:p>
            <a:pPr>
              <a:buNone/>
            </a:pPr>
            <a:r>
              <a:rPr lang="fr-FR" sz="3200" smtClean="0">
                <a:latin typeface="Arial" pitchFamily="34" charset="0"/>
                <a:cs typeface="Arial" pitchFamily="34" charset="0"/>
                <a:hlinkClick r:id="rId5" action="ppaction://hlinkfile"/>
              </a:rPr>
              <a:t>SMR modéré</a:t>
            </a:r>
            <a:r>
              <a:rPr lang="fr-FR" sz="3200" smtClean="0">
                <a:latin typeface="Arial" pitchFamily="34" charset="0"/>
                <a:cs typeface="Arial" pitchFamily="34" charset="0"/>
              </a:rPr>
              <a:t> </a:t>
            </a:r>
            <a:endParaRPr lang="fr-FR" sz="3200" dirty="0" smtClean="0">
              <a:latin typeface="Arial" pitchFamily="34" charset="0"/>
              <a:cs typeface="Arial" pitchFamily="34" charset="0"/>
            </a:endParaRPr>
          </a:p>
          <a:p>
            <a:pPr>
              <a:buNone/>
            </a:pPr>
            <a:r>
              <a:rPr lang="fr-FR" sz="3200" dirty="0" smtClean="0">
                <a:latin typeface="Arial" pitchFamily="34" charset="0"/>
                <a:cs typeface="Arial" pitchFamily="34" charset="0"/>
                <a:hlinkClick r:id="rId6" action="ppaction://hlinkfile"/>
              </a:rPr>
              <a:t>SMR faible</a:t>
            </a:r>
            <a:r>
              <a:rPr lang="fr-FR" sz="3200" dirty="0" smtClean="0">
                <a:latin typeface="Arial" pitchFamily="34" charset="0"/>
                <a:cs typeface="Arial" pitchFamily="34" charset="0"/>
              </a:rPr>
              <a:t> </a:t>
            </a:r>
          </a:p>
          <a:p>
            <a:pPr>
              <a:buNone/>
            </a:pPr>
            <a:r>
              <a:rPr lang="fr-FR" sz="3200" dirty="0" smtClean="0">
                <a:latin typeface="Arial" pitchFamily="34" charset="0"/>
                <a:cs typeface="Arial" pitchFamily="34" charset="0"/>
                <a:hlinkClick r:id="rId7" action="ppaction://hlinkfile"/>
              </a:rPr>
              <a:t>SMR insuffisant</a:t>
            </a:r>
            <a:r>
              <a:rPr lang="fr-FR" sz="3200" dirty="0" smtClean="0">
                <a:latin typeface="Arial" pitchFamily="34" charset="0"/>
                <a:cs typeface="Arial" pitchFamily="34" charset="0"/>
              </a:rPr>
              <a:t> </a:t>
            </a:r>
          </a:p>
          <a:p>
            <a:pPr>
              <a:buNone/>
            </a:pPr>
            <a:r>
              <a:rPr lang="fr-FR" sz="3200" dirty="0" smtClean="0">
                <a:latin typeface="Arial" pitchFamily="34" charset="0"/>
                <a:cs typeface="Arial" pitchFamily="34" charset="0"/>
                <a:hlinkClick r:id="rId8" action="ppaction://hlinkfile"/>
              </a:rPr>
              <a:t>SMR non précisé</a:t>
            </a:r>
            <a:endParaRPr lang="fr-FR" sz="3200" dirty="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1000" fill="hold"/>
                                        <p:tgtEl>
                                          <p:spTgt spid="6"/>
                                        </p:tgtEl>
                                        <p:attrNameLst>
                                          <p:attrName>ppt_w</p:attrName>
                                        </p:attrNameLst>
                                      </p:cBhvr>
                                      <p:tavLst>
                                        <p:tav tm="0">
                                          <p:val>
                                            <p:strVal val="#ppt_w*0.70"/>
                                          </p:val>
                                        </p:tav>
                                        <p:tav tm="100000">
                                          <p:val>
                                            <p:strVal val="#ppt_w"/>
                                          </p:val>
                                        </p:tav>
                                      </p:tavLst>
                                    </p:anim>
                                    <p:anim calcmode="lin" valueType="num">
                                      <p:cBhvr>
                                        <p:cTn id="20" dur="1000" fill="hold"/>
                                        <p:tgtEl>
                                          <p:spTgt spid="6"/>
                                        </p:tgtEl>
                                        <p:attrNameLst>
                                          <p:attrName>ppt_h</p:attrName>
                                        </p:attrNameLst>
                                      </p:cBhvr>
                                      <p:tavLst>
                                        <p:tav tm="0">
                                          <p:val>
                                            <p:strVal val="#ppt_h"/>
                                          </p:val>
                                        </p:tav>
                                        <p:tav tm="100000">
                                          <p:val>
                                            <p:strVal val="#ppt_h"/>
                                          </p:val>
                                        </p:tav>
                                      </p:tavLst>
                                    </p:anim>
                                    <p:animEffect transition="in" filter="fade">
                                      <p:cBhvr>
                                        <p:cTn id="21"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numéro de diapositive 2"/>
          <p:cNvSpPr>
            <a:spLocks noGrp="1"/>
          </p:cNvSpPr>
          <p:nvPr>
            <p:ph type="sldNum" sz="quarter" idx="12"/>
          </p:nvPr>
        </p:nvSpPr>
        <p:spPr/>
        <p:txBody>
          <a:bodyPr/>
          <a:lstStyle/>
          <a:p>
            <a:pPr>
              <a:defRPr/>
            </a:pPr>
            <a:fld id="{315D059E-A7A5-4755-B770-DF37387647ED}" type="slidenum">
              <a:rPr lang="fr-FR" smtClean="0"/>
              <a:pPr>
                <a:defRPr/>
              </a:pPr>
              <a:t>11</a:t>
            </a:fld>
            <a:endParaRPr lang="fr-FR"/>
          </a:p>
        </p:txBody>
      </p:sp>
      <p:graphicFrame>
        <p:nvGraphicFramePr>
          <p:cNvPr id="1026" name="Object 2"/>
          <p:cNvGraphicFramePr>
            <a:graphicFrameLocks noChangeAspect="1"/>
          </p:cNvGraphicFramePr>
          <p:nvPr/>
        </p:nvGraphicFramePr>
        <p:xfrm>
          <a:off x="0" y="0"/>
          <a:ext cx="9144000" cy="6858000"/>
        </p:xfrm>
        <a:graphic>
          <a:graphicData uri="http://schemas.openxmlformats.org/presentationml/2006/ole">
            <p:oleObj spid="_x0000_s1026" name="Acrobat Document" r:id="rId3" imgW="5667290" imgH="8019988" progId="AcroExch.Document.7">
              <p:embed/>
            </p:oleObj>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2714620"/>
            <a:ext cx="3357554" cy="3500438"/>
          </a:xfrm>
        </p:spPr>
        <p:txBody>
          <a:bodyPr>
            <a:noAutofit/>
          </a:bodyPr>
          <a:lstStyle/>
          <a:p>
            <a:pPr>
              <a:buNone/>
            </a:pPr>
            <a:r>
              <a:rPr lang="fr-FR" sz="2000" dirty="0" smtClean="0">
                <a:latin typeface="Arial" pitchFamily="34" charset="0"/>
                <a:cs typeface="Arial" pitchFamily="34" charset="0"/>
              </a:rPr>
              <a:t>	Le niveau d'ASMR figure sur les avis de la Commission de la transparence qui doivent  être remis par les visiteurs médicaux lors de toute présentation verbale d'un médicament. (Décret du 16 juin 1996 - article R.5047-3 du Code de la Santé publique) </a:t>
            </a:r>
          </a:p>
          <a:p>
            <a:pPr>
              <a:buNone/>
            </a:pPr>
            <a:endParaRPr lang="fr-FR" sz="1600" dirty="0" smtClean="0"/>
          </a:p>
        </p:txBody>
      </p:sp>
      <p:sp>
        <p:nvSpPr>
          <p:cNvPr id="4" name="Espace réservé du numéro de diapositive 3"/>
          <p:cNvSpPr>
            <a:spLocks noGrp="1"/>
          </p:cNvSpPr>
          <p:nvPr>
            <p:ph type="sldNum" sz="quarter" idx="12"/>
          </p:nvPr>
        </p:nvSpPr>
        <p:spPr/>
        <p:txBody>
          <a:bodyPr/>
          <a:lstStyle/>
          <a:p>
            <a:pPr>
              <a:defRPr/>
            </a:pPr>
            <a:fld id="{E2E2BD57-CB30-4E2F-BDF8-459ED873EB82}" type="slidenum">
              <a:rPr lang="fr-FR" smtClean="0"/>
              <a:pPr>
                <a:defRPr/>
              </a:pPr>
              <a:t>12</a:t>
            </a:fld>
            <a:endParaRPr lang="fr-FR"/>
          </a:p>
        </p:txBody>
      </p:sp>
      <p:sp>
        <p:nvSpPr>
          <p:cNvPr id="9" name="Titre 7"/>
          <p:cNvSpPr>
            <a:spLocks noGrp="1"/>
          </p:cNvSpPr>
          <p:nvPr>
            <p:ph type="title"/>
          </p:nvPr>
        </p:nvSpPr>
        <p:spPr>
          <a:xfrm>
            <a:off x="0" y="274638"/>
            <a:ext cx="3857620" cy="2582858"/>
          </a:xfrm>
          <a:effectLst>
            <a:outerShdw blurRad="76200" dir="13500000" sy="23000" kx="1200000" algn="br" rotWithShape="0">
              <a:prstClr val="black">
                <a:alpha val="20000"/>
              </a:prstClr>
            </a:outerShdw>
          </a:effectLst>
        </p:spPr>
        <p:txBody>
          <a:bodyPr>
            <a:normAutofit fontScale="90000"/>
          </a:bodyPr>
          <a:lstStyle/>
          <a:p>
            <a:r>
              <a:rPr lang="fr-FR" sz="4400" dirty="0" smtClean="0">
                <a:ln w="18415" cmpd="sng">
                  <a:solidFill>
                    <a:srgbClr val="FFFFFF"/>
                  </a:solidFill>
                  <a:prstDash val="solid"/>
                </a:ln>
                <a:solidFill>
                  <a:srgbClr val="FFC000"/>
                </a:solidFill>
                <a:effectLst>
                  <a:outerShdw blurRad="38100" dist="38100" dir="2700000" algn="tl">
                    <a:srgbClr val="000000">
                      <a:alpha val="43137"/>
                    </a:srgbClr>
                  </a:outerShdw>
                </a:effectLst>
                <a:latin typeface="Arial" pitchFamily="34" charset="0"/>
                <a:cs typeface="Arial" pitchFamily="34" charset="0"/>
              </a:rPr>
              <a:t/>
            </a:r>
            <a:br>
              <a:rPr lang="fr-FR" sz="4400" dirty="0" smtClean="0">
                <a:ln w="18415" cmpd="sng">
                  <a:solidFill>
                    <a:srgbClr val="FFFFFF"/>
                  </a:solidFill>
                  <a:prstDash val="solid"/>
                </a:ln>
                <a:solidFill>
                  <a:srgbClr val="FFC000"/>
                </a:solidFill>
                <a:effectLst>
                  <a:outerShdw blurRad="38100" dist="38100" dir="2700000" algn="tl">
                    <a:srgbClr val="000000">
                      <a:alpha val="43137"/>
                    </a:srgbClr>
                  </a:outerShdw>
                </a:effectLst>
                <a:latin typeface="Arial" pitchFamily="34" charset="0"/>
                <a:cs typeface="Arial" pitchFamily="34" charset="0"/>
              </a:rPr>
            </a:br>
            <a:r>
              <a:rPr lang="fr-FR" dirty="0" smtClean="0">
                <a:solidFill>
                  <a:srgbClr val="FFCC66"/>
                </a:solidFill>
                <a:latin typeface="Arial" pitchFamily="34" charset="0"/>
                <a:cs typeface="Arial" pitchFamily="34" charset="0"/>
              </a:rPr>
              <a:t>L’ASMR : </a:t>
            </a:r>
            <a:br>
              <a:rPr lang="fr-FR" dirty="0" smtClean="0">
                <a:solidFill>
                  <a:srgbClr val="FFCC66"/>
                </a:solidFill>
                <a:latin typeface="Arial" pitchFamily="34" charset="0"/>
                <a:cs typeface="Arial" pitchFamily="34" charset="0"/>
              </a:rPr>
            </a:br>
            <a:r>
              <a:rPr lang="fr-FR" dirty="0" smtClean="0">
                <a:solidFill>
                  <a:srgbClr val="FFCC66"/>
                </a:solidFill>
                <a:latin typeface="Arial" pitchFamily="34" charset="0"/>
                <a:cs typeface="Arial" pitchFamily="34" charset="0"/>
              </a:rPr>
              <a:t>L’amélioration du service médical rendu</a:t>
            </a:r>
            <a:br>
              <a:rPr lang="fr-FR" dirty="0" smtClean="0">
                <a:solidFill>
                  <a:srgbClr val="FFCC66"/>
                </a:solidFill>
                <a:latin typeface="Arial" pitchFamily="34" charset="0"/>
                <a:cs typeface="Arial" pitchFamily="34" charset="0"/>
              </a:rPr>
            </a:br>
            <a:endParaRPr lang="fr-FR" dirty="0">
              <a:solidFill>
                <a:srgbClr val="FFCC66"/>
              </a:solidFill>
              <a:effectLst/>
              <a:latin typeface="Arial" pitchFamily="34" charset="0"/>
              <a:cs typeface="Arial" pitchFamily="34" charset="0"/>
            </a:endParaRPr>
          </a:p>
        </p:txBody>
      </p:sp>
      <p:sp>
        <p:nvSpPr>
          <p:cNvPr id="6" name="ZoneTexte 5"/>
          <p:cNvSpPr txBox="1"/>
          <p:nvPr/>
        </p:nvSpPr>
        <p:spPr>
          <a:xfrm>
            <a:off x="3571868" y="0"/>
            <a:ext cx="5572132" cy="6740307"/>
          </a:xfrm>
          <a:prstGeom prst="rect">
            <a:avLst/>
          </a:prstGeom>
          <a:noFill/>
        </p:spPr>
        <p:txBody>
          <a:bodyPr wrap="square" rtlCol="0">
            <a:spAutoFit/>
          </a:bodyPr>
          <a:lstStyle/>
          <a:p>
            <a:pPr>
              <a:buNone/>
            </a:pPr>
            <a:r>
              <a:rPr lang="fr-FR" sz="2400" b="1" dirty="0" smtClean="0">
                <a:hlinkClick r:id="rId3" action="ppaction://hlinkfile"/>
              </a:rPr>
              <a:t>Niveau I.</a:t>
            </a:r>
            <a:r>
              <a:rPr lang="fr-FR" sz="2400" dirty="0" smtClean="0">
                <a:hlinkClick r:id="rId3" action="ppaction://hlinkfile"/>
              </a:rPr>
              <a:t> </a:t>
            </a:r>
            <a:r>
              <a:rPr lang="fr-FR" sz="2400" dirty="0" smtClean="0"/>
              <a:t>: </a:t>
            </a:r>
            <a:r>
              <a:rPr lang="fr-FR" sz="2400" dirty="0" smtClean="0">
                <a:solidFill>
                  <a:srgbClr val="FFCC66"/>
                </a:solidFill>
              </a:rPr>
              <a:t>Progrès thérapeutique majeur </a:t>
            </a:r>
          </a:p>
          <a:p>
            <a:pPr>
              <a:buNone/>
            </a:pPr>
            <a:r>
              <a:rPr lang="fr-FR" sz="2400" b="1" dirty="0" smtClean="0">
                <a:hlinkClick r:id="rId4" action="ppaction://hlinkfile"/>
              </a:rPr>
              <a:t>Niveau II.</a:t>
            </a:r>
            <a:r>
              <a:rPr lang="fr-FR" sz="2400" dirty="0" smtClean="0"/>
              <a:t> : </a:t>
            </a:r>
            <a:r>
              <a:rPr lang="fr-FR" sz="2400" dirty="0" smtClean="0">
                <a:solidFill>
                  <a:srgbClr val="FFCC66"/>
                </a:solidFill>
              </a:rPr>
              <a:t>Amélioration importante </a:t>
            </a:r>
            <a:r>
              <a:rPr lang="fr-FR" sz="2400" dirty="0" smtClean="0"/>
              <a:t>en termes d'efficacité thérapeutique et/ou de réduction des effets indésirables </a:t>
            </a:r>
          </a:p>
          <a:p>
            <a:pPr>
              <a:buNone/>
            </a:pPr>
            <a:r>
              <a:rPr lang="fr-FR" sz="2400" b="1" dirty="0" smtClean="0">
                <a:hlinkClick r:id="rId5" action="ppaction://hlinkfile"/>
              </a:rPr>
              <a:t>Niveau III.</a:t>
            </a:r>
            <a:r>
              <a:rPr lang="fr-FR" sz="2400" dirty="0" smtClean="0">
                <a:hlinkClick r:id="rId5" action="ppaction://hlinkfile"/>
              </a:rPr>
              <a:t> </a:t>
            </a:r>
            <a:r>
              <a:rPr lang="fr-FR" sz="2400" dirty="0" smtClean="0"/>
              <a:t>: </a:t>
            </a:r>
            <a:r>
              <a:rPr lang="fr-FR" sz="2400" dirty="0" smtClean="0">
                <a:solidFill>
                  <a:srgbClr val="FFCC66"/>
                </a:solidFill>
              </a:rPr>
              <a:t>Amélioration modeste </a:t>
            </a:r>
            <a:r>
              <a:rPr lang="fr-FR" sz="2400" dirty="0" smtClean="0"/>
              <a:t>en termes d'efficacité thérapeutique et/ou de réduction des effets indésirables </a:t>
            </a:r>
          </a:p>
          <a:p>
            <a:pPr>
              <a:buNone/>
            </a:pPr>
            <a:r>
              <a:rPr lang="fr-FR" sz="2400" b="1" dirty="0" smtClean="0">
                <a:hlinkClick r:id="rId6" action="ppaction://hlinkfile"/>
              </a:rPr>
              <a:t>Niveau IV. </a:t>
            </a:r>
            <a:r>
              <a:rPr lang="fr-FR" sz="2400" dirty="0" smtClean="0"/>
              <a:t>: </a:t>
            </a:r>
            <a:r>
              <a:rPr lang="fr-FR" sz="2400" dirty="0" smtClean="0">
                <a:solidFill>
                  <a:srgbClr val="FFCC66"/>
                </a:solidFill>
              </a:rPr>
              <a:t>Amélioration mineure </a:t>
            </a:r>
            <a:r>
              <a:rPr lang="fr-FR" sz="2400" dirty="0" smtClean="0"/>
              <a:t>en termes d'efficacité thérapeutique et/ou d'utilité au plan clinique (acceptabilité, commodité d'emploi, observance), </a:t>
            </a:r>
            <a:r>
              <a:rPr lang="fr-FR" sz="2400" dirty="0" smtClean="0">
                <a:solidFill>
                  <a:srgbClr val="FFCC66"/>
                </a:solidFill>
              </a:rPr>
              <a:t>complément de gamme justifié </a:t>
            </a:r>
            <a:r>
              <a:rPr lang="fr-FR" sz="2400" dirty="0" smtClean="0"/>
              <a:t>ou avantage potentiel lié aux propriétés pharmaceutiques ou au moindre risque d'interaction médicamenteuse </a:t>
            </a:r>
          </a:p>
          <a:p>
            <a:pPr>
              <a:buNone/>
            </a:pPr>
            <a:r>
              <a:rPr lang="fr-FR" sz="2400" b="1" dirty="0" smtClean="0">
                <a:hlinkClick r:id="rId7" action="ppaction://hlinkfile"/>
              </a:rPr>
              <a:t>Niveau V. </a:t>
            </a:r>
            <a:r>
              <a:rPr lang="fr-FR" sz="2400" dirty="0" smtClean="0">
                <a:solidFill>
                  <a:srgbClr val="FFCC66"/>
                </a:solidFill>
              </a:rPr>
              <a:t>: Pas d'amélioration </a:t>
            </a:r>
            <a:r>
              <a:rPr lang="fr-FR" sz="2400" dirty="0" smtClean="0"/>
              <a:t>avec avis favorable à l'inscription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1"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1447800"/>
            <a:ext cx="7772400" cy="1409696"/>
          </a:xfrm>
        </p:spPr>
        <p:txBody>
          <a:bodyPr>
            <a:normAutofit/>
          </a:bodyPr>
          <a:lstStyle/>
          <a:p>
            <a:r>
              <a:rPr lang="fr-FR" sz="4000" dirty="0" smtClean="0">
                <a:latin typeface="Arial" charset="0"/>
              </a:rPr>
              <a:t>Les cas cliniques</a:t>
            </a:r>
            <a:endParaRPr lang="fr-FR" sz="4000" dirty="0">
              <a:latin typeface="Arial"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1785926"/>
            <a:ext cx="9144000" cy="3614750"/>
          </a:xfrm>
        </p:spPr>
        <p:txBody>
          <a:bodyPr>
            <a:normAutofit fontScale="92500" lnSpcReduction="10000"/>
          </a:bodyPr>
          <a:lstStyle/>
          <a:p>
            <a:pPr>
              <a:buFont typeface="Arial" pitchFamily="34" charset="0"/>
              <a:buChar char="•"/>
            </a:pPr>
            <a:r>
              <a:rPr lang="fr-FR" dirty="0" smtClean="0">
                <a:latin typeface="Arial" pitchFamily="34" charset="0"/>
                <a:cs typeface="Arial" pitchFamily="34" charset="0"/>
              </a:rPr>
              <a:t>21 ans, vient vous voir pour un renouvellement d’</a:t>
            </a:r>
            <a:r>
              <a:rPr lang="fr-FR" dirty="0" err="1" smtClean="0">
                <a:latin typeface="Arial" pitchFamily="34" charset="0"/>
                <a:cs typeface="Arial" pitchFamily="34" charset="0"/>
              </a:rPr>
              <a:t>azathioprine</a:t>
            </a:r>
            <a:r>
              <a:rPr lang="fr-FR" dirty="0" smtClean="0">
                <a:latin typeface="Arial" pitchFamily="34" charset="0"/>
                <a:cs typeface="Arial" pitchFamily="34" charset="0"/>
              </a:rPr>
              <a:t>.</a:t>
            </a:r>
          </a:p>
          <a:p>
            <a:pPr>
              <a:buFont typeface="Arial" pitchFamily="34" charset="0"/>
              <a:buChar char="•"/>
            </a:pPr>
            <a:r>
              <a:rPr lang="fr-FR" dirty="0" smtClean="0">
                <a:latin typeface="Arial" pitchFamily="34" charset="0"/>
                <a:cs typeface="Arial" pitchFamily="34" charset="0"/>
              </a:rPr>
              <a:t>Séjournant dans votre région pour son stage de fin d ’études, son ordonnance est périmée et il souhaite poursuivre son traitement pour son hépatite auto immune.</a:t>
            </a:r>
          </a:p>
          <a:p>
            <a:pPr>
              <a:buFont typeface="Arial" pitchFamily="34" charset="0"/>
              <a:buChar char="•"/>
            </a:pPr>
            <a:r>
              <a:rPr lang="fr-FR" dirty="0" smtClean="0">
                <a:latin typeface="Arial" pitchFamily="34" charset="0"/>
                <a:cs typeface="Arial" pitchFamily="34" charset="0"/>
              </a:rPr>
              <a:t>Avant de lui prescrire, vous souhaitez connaitre les modalités de prescriptions.</a:t>
            </a:r>
          </a:p>
          <a:p>
            <a:pPr>
              <a:buFont typeface="Arial" pitchFamily="34" charset="0"/>
              <a:buChar char="•"/>
            </a:pPr>
            <a:r>
              <a:rPr lang="fr-FR" dirty="0" smtClean="0">
                <a:latin typeface="Arial" pitchFamily="34" charset="0"/>
                <a:cs typeface="Arial" pitchFamily="34" charset="0"/>
              </a:rPr>
              <a:t>Rédiger l’ordonnance.</a:t>
            </a:r>
          </a:p>
          <a:p>
            <a:pPr>
              <a:buFont typeface="Arial" pitchFamily="34" charset="0"/>
              <a:buChar char="•"/>
            </a:pPr>
            <a:endParaRPr lang="fr-FR" dirty="0" smtClean="0">
              <a:latin typeface="Arial" pitchFamily="34" charset="0"/>
              <a:cs typeface="Arial" pitchFamily="34" charset="0"/>
            </a:endParaRPr>
          </a:p>
        </p:txBody>
      </p:sp>
      <p:sp>
        <p:nvSpPr>
          <p:cNvPr id="4" name="Espace réservé du numéro de diapositive 3"/>
          <p:cNvSpPr>
            <a:spLocks noGrp="1"/>
          </p:cNvSpPr>
          <p:nvPr>
            <p:ph type="sldNum" sz="quarter" idx="12"/>
          </p:nvPr>
        </p:nvSpPr>
        <p:spPr/>
        <p:txBody>
          <a:bodyPr/>
          <a:lstStyle/>
          <a:p>
            <a:pPr>
              <a:defRPr/>
            </a:pPr>
            <a:fld id="{E2E2BD57-CB30-4E2F-BDF8-459ED873EB82}" type="slidenum">
              <a:rPr lang="fr-FR" smtClean="0"/>
              <a:pPr>
                <a:defRPr/>
              </a:pPr>
              <a:t>14</a:t>
            </a:fld>
            <a:endParaRPr lang="fr-FR"/>
          </a:p>
        </p:txBody>
      </p:sp>
      <p:sp>
        <p:nvSpPr>
          <p:cNvPr id="9" name="Titre 7"/>
          <p:cNvSpPr>
            <a:spLocks noGrp="1"/>
          </p:cNvSpPr>
          <p:nvPr>
            <p:ph type="title"/>
          </p:nvPr>
        </p:nvSpPr>
        <p:spPr>
          <a:effectLst>
            <a:outerShdw blurRad="76200" dir="13500000" sy="23000" kx="1200000" algn="br" rotWithShape="0">
              <a:prstClr val="black">
                <a:alpha val="20000"/>
              </a:prstClr>
            </a:outerShdw>
          </a:effectLst>
        </p:spPr>
        <p:txBody>
          <a:bodyPr>
            <a:normAutofit/>
          </a:bodyPr>
          <a:lstStyle/>
          <a:p>
            <a:r>
              <a:rPr lang="fr-FR" sz="4400" dirty="0" smtClean="0">
                <a:ln w="18415" cmpd="sng">
                  <a:solidFill>
                    <a:srgbClr val="FFFFFF"/>
                  </a:solidFill>
                  <a:prstDash val="solid"/>
                </a:ln>
                <a:solidFill>
                  <a:srgbClr val="FFC000"/>
                </a:solidFill>
                <a:effectLst>
                  <a:outerShdw blurRad="38100" dist="38100" dir="2700000" algn="tl">
                    <a:srgbClr val="000000">
                      <a:alpha val="43137"/>
                    </a:srgbClr>
                  </a:outerShdw>
                </a:effectLst>
                <a:latin typeface="Arial" pitchFamily="34" charset="0"/>
                <a:cs typeface="Arial" pitchFamily="34" charset="0"/>
              </a:rPr>
              <a:t>1- Mr Vic .</a:t>
            </a:r>
            <a:endParaRPr lang="fr-FR" dirty="0">
              <a:solidFill>
                <a:srgbClr val="FFCC66"/>
              </a:solidFill>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1785926"/>
            <a:ext cx="9144000" cy="3614750"/>
          </a:xfrm>
        </p:spPr>
        <p:txBody>
          <a:bodyPr>
            <a:normAutofit lnSpcReduction="10000"/>
          </a:bodyPr>
          <a:lstStyle/>
          <a:p>
            <a:pPr>
              <a:buFont typeface="Arial" pitchFamily="34" charset="0"/>
              <a:buChar char="•"/>
            </a:pPr>
            <a:r>
              <a:rPr lang="fr-FR" dirty="0" smtClean="0">
                <a:latin typeface="Arial" pitchFamily="34" charset="0"/>
                <a:cs typeface="Arial" pitchFamily="34" charset="0"/>
              </a:rPr>
              <a:t>28 ans, enceinte de 2 mois, vient vous voir pour une infection urinaire basse.</a:t>
            </a:r>
          </a:p>
          <a:p>
            <a:pPr>
              <a:buFont typeface="Arial" pitchFamily="34" charset="0"/>
              <a:buChar char="•"/>
            </a:pPr>
            <a:r>
              <a:rPr lang="fr-FR" dirty="0" smtClean="0">
                <a:latin typeface="Arial" pitchFamily="34" charset="0"/>
                <a:cs typeface="Arial" pitchFamily="34" charset="0"/>
              </a:rPr>
              <a:t>Elle apporte le résultat de l’ECBU qu’elle a fait hier matin. </a:t>
            </a:r>
          </a:p>
          <a:p>
            <a:pPr>
              <a:buFont typeface="Arial" pitchFamily="34" charset="0"/>
              <a:buChar char="•"/>
            </a:pPr>
            <a:r>
              <a:rPr lang="fr-FR" dirty="0" smtClean="0">
                <a:latin typeface="Arial" pitchFamily="34" charset="0"/>
                <a:cs typeface="Arial" pitchFamily="34" charset="0"/>
              </a:rPr>
              <a:t>Le germe n’est sensible qu’aux quinolones (</a:t>
            </a:r>
            <a:r>
              <a:rPr lang="fr-FR" dirty="0" err="1" smtClean="0">
                <a:latin typeface="Arial" pitchFamily="34" charset="0"/>
                <a:cs typeface="Arial" pitchFamily="34" charset="0"/>
              </a:rPr>
              <a:t>ciprofloxacine</a:t>
            </a:r>
            <a:r>
              <a:rPr lang="fr-FR" dirty="0" smtClean="0">
                <a:latin typeface="Arial" pitchFamily="34" charset="0"/>
                <a:cs typeface="Arial" pitchFamily="34" charset="0"/>
              </a:rPr>
              <a:t>)  et au </a:t>
            </a:r>
            <a:r>
              <a:rPr lang="fr-FR" dirty="0" err="1" smtClean="0">
                <a:latin typeface="Arial" pitchFamily="34" charset="0"/>
                <a:cs typeface="Arial" pitchFamily="34" charset="0"/>
              </a:rPr>
              <a:t>sulfaméthoxazole</a:t>
            </a:r>
            <a:r>
              <a:rPr lang="fr-FR" dirty="0" smtClean="0">
                <a:latin typeface="Arial" pitchFamily="34" charset="0"/>
                <a:cs typeface="Arial" pitchFamily="34" charset="0"/>
              </a:rPr>
              <a:t>-</a:t>
            </a:r>
            <a:r>
              <a:rPr lang="fr-FR" dirty="0" err="1" smtClean="0">
                <a:latin typeface="Arial" pitchFamily="34" charset="0"/>
                <a:cs typeface="Arial" pitchFamily="34" charset="0"/>
              </a:rPr>
              <a:t>triméthoprime</a:t>
            </a:r>
            <a:r>
              <a:rPr lang="fr-FR" dirty="0" smtClean="0">
                <a:latin typeface="Arial" pitchFamily="34" charset="0"/>
                <a:cs typeface="Arial" pitchFamily="34" charset="0"/>
              </a:rPr>
              <a:t>.</a:t>
            </a:r>
          </a:p>
          <a:p>
            <a:pPr>
              <a:buFont typeface="Arial" pitchFamily="34" charset="0"/>
              <a:buChar char="•"/>
            </a:pPr>
            <a:r>
              <a:rPr lang="fr-FR" dirty="0" smtClean="0">
                <a:latin typeface="Arial" pitchFamily="34" charset="0"/>
                <a:cs typeface="Arial" pitchFamily="34" charset="0"/>
              </a:rPr>
              <a:t>Rédiger l’ordonnance.</a:t>
            </a:r>
          </a:p>
        </p:txBody>
      </p:sp>
      <p:sp>
        <p:nvSpPr>
          <p:cNvPr id="4" name="Espace réservé du numéro de diapositive 3"/>
          <p:cNvSpPr>
            <a:spLocks noGrp="1"/>
          </p:cNvSpPr>
          <p:nvPr>
            <p:ph type="sldNum" sz="quarter" idx="12"/>
          </p:nvPr>
        </p:nvSpPr>
        <p:spPr/>
        <p:txBody>
          <a:bodyPr/>
          <a:lstStyle/>
          <a:p>
            <a:pPr>
              <a:defRPr/>
            </a:pPr>
            <a:fld id="{E2E2BD57-CB30-4E2F-BDF8-459ED873EB82}" type="slidenum">
              <a:rPr lang="fr-FR" smtClean="0"/>
              <a:pPr>
                <a:defRPr/>
              </a:pPr>
              <a:t>15</a:t>
            </a:fld>
            <a:endParaRPr lang="fr-FR"/>
          </a:p>
        </p:txBody>
      </p:sp>
      <p:sp>
        <p:nvSpPr>
          <p:cNvPr id="9" name="Titre 7"/>
          <p:cNvSpPr>
            <a:spLocks noGrp="1"/>
          </p:cNvSpPr>
          <p:nvPr>
            <p:ph type="title"/>
          </p:nvPr>
        </p:nvSpPr>
        <p:spPr>
          <a:effectLst>
            <a:outerShdw blurRad="76200" dir="13500000" sy="23000" kx="1200000" algn="br" rotWithShape="0">
              <a:prstClr val="black">
                <a:alpha val="20000"/>
              </a:prstClr>
            </a:outerShdw>
          </a:effectLst>
        </p:spPr>
        <p:txBody>
          <a:bodyPr>
            <a:normAutofit/>
          </a:bodyPr>
          <a:lstStyle/>
          <a:p>
            <a:r>
              <a:rPr lang="fr-FR" sz="4400" dirty="0" smtClean="0">
                <a:ln w="18415" cmpd="sng">
                  <a:solidFill>
                    <a:srgbClr val="FFFFFF"/>
                  </a:solidFill>
                  <a:prstDash val="solid"/>
                </a:ln>
                <a:solidFill>
                  <a:srgbClr val="FFC000"/>
                </a:solidFill>
                <a:effectLst>
                  <a:outerShdw blurRad="38100" dist="38100" dir="2700000" algn="tl">
                    <a:srgbClr val="000000">
                      <a:alpha val="43137"/>
                    </a:srgbClr>
                  </a:outerShdw>
                </a:effectLst>
                <a:latin typeface="Arial" pitchFamily="34" charset="0"/>
                <a:cs typeface="Arial" pitchFamily="34" charset="0"/>
              </a:rPr>
              <a:t>2- Me </a:t>
            </a:r>
            <a:r>
              <a:rPr lang="fr-FR" sz="4400" dirty="0" err="1" smtClean="0">
                <a:ln w="18415" cmpd="sng">
                  <a:solidFill>
                    <a:srgbClr val="FFFFFF"/>
                  </a:solidFill>
                  <a:prstDash val="solid"/>
                </a:ln>
                <a:solidFill>
                  <a:srgbClr val="FFC000"/>
                </a:solidFill>
                <a:effectLst>
                  <a:outerShdw blurRad="38100" dist="38100" dir="2700000" algn="tl">
                    <a:srgbClr val="000000">
                      <a:alpha val="43137"/>
                    </a:srgbClr>
                  </a:outerShdw>
                </a:effectLst>
                <a:latin typeface="Arial" pitchFamily="34" charset="0"/>
                <a:cs typeface="Arial" pitchFamily="34" charset="0"/>
              </a:rPr>
              <a:t>Bli</a:t>
            </a:r>
            <a:endParaRPr lang="fr-FR" dirty="0">
              <a:solidFill>
                <a:srgbClr val="FFCC66"/>
              </a:solidFill>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1785926"/>
            <a:ext cx="9144000" cy="3614750"/>
          </a:xfrm>
        </p:spPr>
        <p:txBody>
          <a:bodyPr>
            <a:normAutofit/>
          </a:bodyPr>
          <a:lstStyle/>
          <a:p>
            <a:pPr>
              <a:buFont typeface="Arial" pitchFamily="34" charset="0"/>
              <a:buChar char="•"/>
            </a:pPr>
            <a:r>
              <a:rPr lang="fr-FR" dirty="0" smtClean="0">
                <a:latin typeface="Arial" pitchFamily="34" charset="0"/>
                <a:cs typeface="Arial" pitchFamily="34" charset="0"/>
              </a:rPr>
              <a:t>25 mois.  16 kg</a:t>
            </a:r>
          </a:p>
          <a:p>
            <a:pPr>
              <a:buFont typeface="Arial" pitchFamily="34" charset="0"/>
              <a:buChar char="•"/>
            </a:pPr>
            <a:r>
              <a:rPr lang="fr-FR" dirty="0" smtClean="0">
                <a:latin typeface="Arial" pitchFamily="34" charset="0"/>
                <a:cs typeface="Arial" pitchFamily="34" charset="0"/>
              </a:rPr>
              <a:t>Il est fébrile à 39 °. Vous diagnostiquez une rhinite simple. Sa mère souhaite un antipyrétique en sachet.	</a:t>
            </a:r>
          </a:p>
          <a:p>
            <a:pPr>
              <a:buFont typeface="Arial" pitchFamily="34" charset="0"/>
              <a:buChar char="•"/>
            </a:pPr>
            <a:r>
              <a:rPr lang="fr-FR" dirty="0" smtClean="0">
                <a:latin typeface="Arial" pitchFamily="34" charset="0"/>
                <a:cs typeface="Arial" pitchFamily="34" charset="0"/>
              </a:rPr>
              <a:t>Rédiger l’ordonnance.</a:t>
            </a:r>
          </a:p>
        </p:txBody>
      </p:sp>
      <p:sp>
        <p:nvSpPr>
          <p:cNvPr id="4" name="Espace réservé du numéro de diapositive 3"/>
          <p:cNvSpPr>
            <a:spLocks noGrp="1"/>
          </p:cNvSpPr>
          <p:nvPr>
            <p:ph type="sldNum" sz="quarter" idx="12"/>
          </p:nvPr>
        </p:nvSpPr>
        <p:spPr/>
        <p:txBody>
          <a:bodyPr/>
          <a:lstStyle/>
          <a:p>
            <a:pPr>
              <a:defRPr/>
            </a:pPr>
            <a:fld id="{E2E2BD57-CB30-4E2F-BDF8-459ED873EB82}" type="slidenum">
              <a:rPr lang="fr-FR" smtClean="0"/>
              <a:pPr>
                <a:defRPr/>
              </a:pPr>
              <a:t>16</a:t>
            </a:fld>
            <a:endParaRPr lang="fr-FR"/>
          </a:p>
        </p:txBody>
      </p:sp>
      <p:sp>
        <p:nvSpPr>
          <p:cNvPr id="9" name="Titre 7"/>
          <p:cNvSpPr>
            <a:spLocks noGrp="1"/>
          </p:cNvSpPr>
          <p:nvPr>
            <p:ph type="title"/>
          </p:nvPr>
        </p:nvSpPr>
        <p:spPr>
          <a:effectLst>
            <a:outerShdw blurRad="76200" dir="13500000" sy="23000" kx="1200000" algn="br" rotWithShape="0">
              <a:prstClr val="black">
                <a:alpha val="20000"/>
              </a:prstClr>
            </a:outerShdw>
          </a:effectLst>
        </p:spPr>
        <p:txBody>
          <a:bodyPr>
            <a:normAutofit/>
          </a:bodyPr>
          <a:lstStyle/>
          <a:p>
            <a:r>
              <a:rPr lang="fr-FR" sz="4400" dirty="0" smtClean="0">
                <a:ln w="18415" cmpd="sng">
                  <a:solidFill>
                    <a:srgbClr val="FFFFFF"/>
                  </a:solidFill>
                  <a:prstDash val="solid"/>
                </a:ln>
                <a:solidFill>
                  <a:srgbClr val="FFC000"/>
                </a:solidFill>
                <a:effectLst>
                  <a:outerShdw blurRad="38100" dist="38100" dir="2700000" algn="tl">
                    <a:srgbClr val="000000">
                      <a:alpha val="43137"/>
                    </a:srgbClr>
                  </a:outerShdw>
                </a:effectLst>
                <a:latin typeface="Arial" pitchFamily="34" charset="0"/>
                <a:cs typeface="Arial" pitchFamily="34" charset="0"/>
              </a:rPr>
              <a:t>3- Alex.</a:t>
            </a:r>
            <a:endParaRPr lang="fr-FR" dirty="0">
              <a:solidFill>
                <a:srgbClr val="FFCC66"/>
              </a:solidFill>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1785926"/>
            <a:ext cx="9144000" cy="4786346"/>
          </a:xfrm>
        </p:spPr>
        <p:txBody>
          <a:bodyPr>
            <a:normAutofit fontScale="92500" lnSpcReduction="10000"/>
          </a:bodyPr>
          <a:lstStyle/>
          <a:p>
            <a:pPr>
              <a:buFont typeface="Arial" pitchFamily="34" charset="0"/>
              <a:buChar char="•"/>
            </a:pPr>
            <a:r>
              <a:rPr lang="fr-FR" dirty="0" smtClean="0">
                <a:latin typeface="Arial" pitchFamily="34" charset="0"/>
                <a:cs typeface="Arial" pitchFamily="34" charset="0"/>
              </a:rPr>
              <a:t>76 ans, vient vous voir pour le renouvellement de ses médicaments. </a:t>
            </a:r>
          </a:p>
          <a:p>
            <a:pPr>
              <a:buFont typeface="Arial" pitchFamily="34" charset="0"/>
              <a:buChar char="•"/>
            </a:pPr>
            <a:r>
              <a:rPr lang="fr-FR" dirty="0" smtClean="0">
                <a:latin typeface="Arial" pitchFamily="34" charset="0"/>
                <a:cs typeface="Arial" pitchFamily="34" charset="0"/>
              </a:rPr>
              <a:t>Il a une artérite des membres inférieurs, une HTA, un diabète et une AC/FA traités par aspirine 75 mg le matin (Kardégic 75°), </a:t>
            </a:r>
            <a:r>
              <a:rPr lang="fr-FR" dirty="0" err="1" smtClean="0">
                <a:latin typeface="Arial" pitchFamily="34" charset="0"/>
                <a:cs typeface="Arial" pitchFamily="34" charset="0"/>
              </a:rPr>
              <a:t>énalapril</a:t>
            </a:r>
            <a:r>
              <a:rPr lang="fr-FR" dirty="0" smtClean="0">
                <a:latin typeface="Arial" pitchFamily="34" charset="0"/>
                <a:cs typeface="Arial" pitchFamily="34" charset="0"/>
              </a:rPr>
              <a:t> 20 mg – hydrochlorothiazide 12,5 mg le matin (Co-</a:t>
            </a:r>
            <a:r>
              <a:rPr lang="fr-FR" dirty="0" err="1" smtClean="0">
                <a:latin typeface="Arial" pitchFamily="34" charset="0"/>
                <a:cs typeface="Arial" pitchFamily="34" charset="0"/>
              </a:rPr>
              <a:t>Rénitec</a:t>
            </a:r>
            <a:r>
              <a:rPr lang="fr-FR" dirty="0" smtClean="0">
                <a:latin typeface="Arial" pitchFamily="34" charset="0"/>
                <a:cs typeface="Arial" pitchFamily="34" charset="0"/>
              </a:rPr>
              <a:t>°), metformine 850 mg matin et soir, pravastatine 40 mg le soir, </a:t>
            </a:r>
            <a:r>
              <a:rPr lang="fr-FR" dirty="0" err="1" smtClean="0">
                <a:latin typeface="Arial" pitchFamily="34" charset="0"/>
                <a:cs typeface="Arial" pitchFamily="34" charset="0"/>
              </a:rPr>
              <a:t>warfarine</a:t>
            </a:r>
            <a:r>
              <a:rPr lang="fr-FR" dirty="0" smtClean="0">
                <a:latin typeface="Arial" pitchFamily="34" charset="0"/>
                <a:cs typeface="Arial" pitchFamily="34" charset="0"/>
              </a:rPr>
              <a:t> 2 mg le soir (</a:t>
            </a:r>
            <a:r>
              <a:rPr lang="fr-FR" dirty="0" err="1" smtClean="0">
                <a:latin typeface="Arial" pitchFamily="34" charset="0"/>
                <a:cs typeface="Arial" pitchFamily="34" charset="0"/>
              </a:rPr>
              <a:t>Coumadine</a:t>
            </a:r>
            <a:r>
              <a:rPr lang="fr-FR" dirty="0" smtClean="0">
                <a:latin typeface="Arial" pitchFamily="34" charset="0"/>
                <a:cs typeface="Arial" pitchFamily="34" charset="0"/>
              </a:rPr>
              <a:t>°)</a:t>
            </a:r>
          </a:p>
          <a:p>
            <a:pPr>
              <a:buFont typeface="Arial" pitchFamily="34" charset="0"/>
              <a:buChar char="•"/>
            </a:pPr>
            <a:r>
              <a:rPr lang="fr-FR" dirty="0" smtClean="0">
                <a:latin typeface="Arial" pitchFamily="34" charset="0"/>
                <a:cs typeface="Arial" pitchFamily="34" charset="0"/>
              </a:rPr>
              <a:t>Il présente une alopécie récente. Vous suspectez un effet iatrogène.</a:t>
            </a:r>
          </a:p>
          <a:p>
            <a:pPr>
              <a:buNone/>
            </a:pPr>
            <a:endParaRPr lang="fr-FR" dirty="0" smtClean="0">
              <a:latin typeface="Arial" pitchFamily="34" charset="0"/>
              <a:cs typeface="Arial" pitchFamily="34" charset="0"/>
            </a:endParaRPr>
          </a:p>
          <a:p>
            <a:pPr>
              <a:buFont typeface="Arial" pitchFamily="34" charset="0"/>
              <a:buChar char="•"/>
            </a:pPr>
            <a:r>
              <a:rPr lang="fr-FR" dirty="0" smtClean="0">
                <a:latin typeface="Arial" pitchFamily="34" charset="0"/>
                <a:cs typeface="Arial" pitchFamily="34" charset="0"/>
              </a:rPr>
              <a:t>A-t-il un ou des médicaments pouvant être en cause ?</a:t>
            </a:r>
          </a:p>
        </p:txBody>
      </p:sp>
      <p:sp>
        <p:nvSpPr>
          <p:cNvPr id="4" name="Espace réservé du numéro de diapositive 3"/>
          <p:cNvSpPr>
            <a:spLocks noGrp="1"/>
          </p:cNvSpPr>
          <p:nvPr>
            <p:ph type="sldNum" sz="quarter" idx="12"/>
          </p:nvPr>
        </p:nvSpPr>
        <p:spPr/>
        <p:txBody>
          <a:bodyPr/>
          <a:lstStyle/>
          <a:p>
            <a:pPr>
              <a:defRPr/>
            </a:pPr>
            <a:fld id="{E2E2BD57-CB30-4E2F-BDF8-459ED873EB82}" type="slidenum">
              <a:rPr lang="fr-FR" smtClean="0"/>
              <a:pPr>
                <a:defRPr/>
              </a:pPr>
              <a:t>17</a:t>
            </a:fld>
            <a:endParaRPr lang="fr-FR"/>
          </a:p>
        </p:txBody>
      </p:sp>
      <p:sp>
        <p:nvSpPr>
          <p:cNvPr id="9" name="Titre 7"/>
          <p:cNvSpPr>
            <a:spLocks noGrp="1"/>
          </p:cNvSpPr>
          <p:nvPr>
            <p:ph type="title"/>
          </p:nvPr>
        </p:nvSpPr>
        <p:spPr>
          <a:effectLst>
            <a:outerShdw blurRad="76200" dir="13500000" sy="23000" kx="1200000" algn="br" rotWithShape="0">
              <a:prstClr val="black">
                <a:alpha val="20000"/>
              </a:prstClr>
            </a:outerShdw>
          </a:effectLst>
        </p:spPr>
        <p:txBody>
          <a:bodyPr>
            <a:normAutofit/>
          </a:bodyPr>
          <a:lstStyle/>
          <a:p>
            <a:r>
              <a:rPr lang="fr-FR" sz="4400" dirty="0" smtClean="0">
                <a:ln w="18415" cmpd="sng">
                  <a:solidFill>
                    <a:srgbClr val="FFFFFF"/>
                  </a:solidFill>
                  <a:prstDash val="solid"/>
                </a:ln>
                <a:solidFill>
                  <a:srgbClr val="FFC000"/>
                </a:solidFill>
                <a:effectLst>
                  <a:outerShdw blurRad="38100" dist="38100" dir="2700000" algn="tl">
                    <a:srgbClr val="000000">
                      <a:alpha val="43137"/>
                    </a:srgbClr>
                  </a:outerShdw>
                </a:effectLst>
                <a:latin typeface="Arial" pitchFamily="34" charset="0"/>
                <a:cs typeface="Arial" pitchFamily="34" charset="0"/>
              </a:rPr>
              <a:t>4- Mr Pas.</a:t>
            </a:r>
            <a:endParaRPr lang="fr-FR" dirty="0">
              <a:solidFill>
                <a:srgbClr val="FFCC66"/>
              </a:solidFill>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1785926"/>
            <a:ext cx="9144000" cy="5072074"/>
          </a:xfrm>
        </p:spPr>
        <p:txBody>
          <a:bodyPr>
            <a:normAutofit lnSpcReduction="10000"/>
          </a:bodyPr>
          <a:lstStyle/>
          <a:p>
            <a:pPr>
              <a:buFont typeface="Arial" pitchFamily="34" charset="0"/>
              <a:buChar char="•"/>
            </a:pPr>
            <a:r>
              <a:rPr lang="fr-FR" dirty="0" smtClean="0">
                <a:latin typeface="Arial" pitchFamily="34" charset="0"/>
                <a:cs typeface="Arial" pitchFamily="34" charset="0"/>
              </a:rPr>
              <a:t>64 ans, vient vous voir pour le renouvellement de ses médicaments. </a:t>
            </a:r>
          </a:p>
          <a:p>
            <a:pPr>
              <a:buFont typeface="Arial" pitchFamily="34" charset="0"/>
              <a:buChar char="•"/>
            </a:pPr>
            <a:r>
              <a:rPr lang="fr-FR" dirty="0" smtClean="0">
                <a:latin typeface="Arial" pitchFamily="34" charset="0"/>
                <a:cs typeface="Arial" pitchFamily="34" charset="0"/>
              </a:rPr>
              <a:t>Elle a une coronaropathie, une HTA, un diabète et une hypercholestérolémie traités quotidiennement  par ramipril 5 mg, aspirine 75 mg,  clopidogrel 75, acébutolol 200 mg, metformine 1,7 g, simvastatine 40 mg. Elle prend aussi : paracétamol 4 gr/jour, acide </a:t>
            </a:r>
            <a:r>
              <a:rPr lang="fr-FR" dirty="0" err="1" smtClean="0">
                <a:latin typeface="Arial" pitchFamily="34" charset="0"/>
                <a:cs typeface="Arial" pitchFamily="34" charset="0"/>
              </a:rPr>
              <a:t>risédronique</a:t>
            </a:r>
            <a:r>
              <a:rPr lang="fr-FR" dirty="0" smtClean="0">
                <a:latin typeface="Arial" pitchFamily="34" charset="0"/>
                <a:cs typeface="Arial" pitchFamily="34" charset="0"/>
              </a:rPr>
              <a:t> 35 mg par semaine.</a:t>
            </a:r>
          </a:p>
          <a:p>
            <a:pPr>
              <a:buFont typeface="Arial" pitchFamily="34" charset="0"/>
              <a:buChar char="•"/>
            </a:pPr>
            <a:r>
              <a:rPr lang="fr-FR" dirty="0" smtClean="0">
                <a:latin typeface="Arial" pitchFamily="34" charset="0"/>
                <a:cs typeface="Arial" pitchFamily="34" charset="0"/>
              </a:rPr>
              <a:t>Vous souhaitez introduire un antidépresseur.</a:t>
            </a:r>
          </a:p>
          <a:p>
            <a:pPr>
              <a:buFont typeface="Arial" pitchFamily="34" charset="0"/>
              <a:buChar char="•"/>
            </a:pPr>
            <a:endParaRPr lang="fr-FR" dirty="0" smtClean="0">
              <a:latin typeface="Arial" pitchFamily="34" charset="0"/>
              <a:cs typeface="Arial" pitchFamily="34" charset="0"/>
            </a:endParaRPr>
          </a:p>
          <a:p>
            <a:pPr>
              <a:buFont typeface="Arial" pitchFamily="34" charset="0"/>
              <a:buChar char="•"/>
            </a:pPr>
            <a:r>
              <a:rPr lang="fr-FR" dirty="0" smtClean="0">
                <a:latin typeface="Arial" pitchFamily="34" charset="0"/>
                <a:cs typeface="Arial" pitchFamily="34" charset="0"/>
              </a:rPr>
              <a:t>Que lui prescrire ?</a:t>
            </a:r>
          </a:p>
          <a:p>
            <a:pPr>
              <a:buFont typeface="Arial" pitchFamily="34" charset="0"/>
              <a:buChar char="•"/>
            </a:pPr>
            <a:endParaRPr lang="fr-FR" dirty="0" smtClean="0">
              <a:latin typeface="Arial" pitchFamily="34" charset="0"/>
              <a:cs typeface="Arial" pitchFamily="34" charset="0"/>
            </a:endParaRPr>
          </a:p>
        </p:txBody>
      </p:sp>
      <p:sp>
        <p:nvSpPr>
          <p:cNvPr id="4" name="Espace réservé du numéro de diapositive 3"/>
          <p:cNvSpPr>
            <a:spLocks noGrp="1"/>
          </p:cNvSpPr>
          <p:nvPr>
            <p:ph type="sldNum" sz="quarter" idx="12"/>
          </p:nvPr>
        </p:nvSpPr>
        <p:spPr/>
        <p:txBody>
          <a:bodyPr/>
          <a:lstStyle/>
          <a:p>
            <a:pPr>
              <a:defRPr/>
            </a:pPr>
            <a:fld id="{E2E2BD57-CB30-4E2F-BDF8-459ED873EB82}" type="slidenum">
              <a:rPr lang="fr-FR" smtClean="0"/>
              <a:pPr>
                <a:defRPr/>
              </a:pPr>
              <a:t>18</a:t>
            </a:fld>
            <a:endParaRPr lang="fr-FR"/>
          </a:p>
        </p:txBody>
      </p:sp>
      <p:sp>
        <p:nvSpPr>
          <p:cNvPr id="9" name="Titre 7"/>
          <p:cNvSpPr>
            <a:spLocks noGrp="1"/>
          </p:cNvSpPr>
          <p:nvPr>
            <p:ph type="title"/>
          </p:nvPr>
        </p:nvSpPr>
        <p:spPr>
          <a:effectLst>
            <a:outerShdw blurRad="76200" dir="13500000" sy="23000" kx="1200000" algn="br" rotWithShape="0">
              <a:prstClr val="black">
                <a:alpha val="20000"/>
              </a:prstClr>
            </a:outerShdw>
          </a:effectLst>
        </p:spPr>
        <p:txBody>
          <a:bodyPr>
            <a:normAutofit/>
          </a:bodyPr>
          <a:lstStyle/>
          <a:p>
            <a:r>
              <a:rPr lang="fr-FR" sz="4400" dirty="0" smtClean="0">
                <a:ln w="18415" cmpd="sng">
                  <a:solidFill>
                    <a:srgbClr val="FFFFFF"/>
                  </a:solidFill>
                  <a:prstDash val="solid"/>
                </a:ln>
                <a:solidFill>
                  <a:srgbClr val="FFC000"/>
                </a:solidFill>
                <a:effectLst>
                  <a:outerShdw blurRad="38100" dist="38100" dir="2700000" algn="tl">
                    <a:srgbClr val="000000">
                      <a:alpha val="43137"/>
                    </a:srgbClr>
                  </a:outerShdw>
                </a:effectLst>
                <a:latin typeface="Arial" pitchFamily="34" charset="0"/>
                <a:cs typeface="Arial" pitchFamily="34" charset="0"/>
              </a:rPr>
              <a:t>5- Me Doc.</a:t>
            </a:r>
            <a:endParaRPr lang="fr-FR" dirty="0">
              <a:solidFill>
                <a:srgbClr val="FFCC66"/>
              </a:solidFill>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1785926"/>
            <a:ext cx="9144000" cy="4857784"/>
          </a:xfrm>
        </p:spPr>
        <p:txBody>
          <a:bodyPr>
            <a:normAutofit/>
          </a:bodyPr>
          <a:lstStyle/>
          <a:p>
            <a:pPr>
              <a:buFont typeface="Arial" pitchFamily="34" charset="0"/>
              <a:buChar char="•"/>
            </a:pPr>
            <a:r>
              <a:rPr lang="fr-FR" dirty="0" smtClean="0">
                <a:latin typeface="Arial" pitchFamily="34" charset="0"/>
                <a:cs typeface="Arial" pitchFamily="34" charset="0"/>
              </a:rPr>
              <a:t>18 ans</a:t>
            </a:r>
          </a:p>
          <a:p>
            <a:pPr>
              <a:buFont typeface="Arial" pitchFamily="34" charset="0"/>
              <a:buChar char="•"/>
            </a:pPr>
            <a:r>
              <a:rPr lang="fr-FR" dirty="0" smtClean="0">
                <a:latin typeface="Arial" pitchFamily="34" charset="0"/>
                <a:cs typeface="Arial" pitchFamily="34" charset="0"/>
              </a:rPr>
              <a:t>5</a:t>
            </a:r>
            <a:r>
              <a:rPr lang="fr-FR" baseline="30000" dirty="0" smtClean="0">
                <a:latin typeface="Arial" pitchFamily="34" charset="0"/>
                <a:cs typeface="Arial" pitchFamily="34" charset="0"/>
              </a:rPr>
              <a:t>ème</a:t>
            </a:r>
            <a:r>
              <a:rPr lang="fr-FR" dirty="0" smtClean="0">
                <a:latin typeface="Arial" pitchFamily="34" charset="0"/>
                <a:cs typeface="Arial" pitchFamily="34" charset="0"/>
              </a:rPr>
              <a:t> au championnat de </a:t>
            </a:r>
            <a:br>
              <a:rPr lang="fr-FR" dirty="0" smtClean="0">
                <a:latin typeface="Arial" pitchFamily="34" charset="0"/>
                <a:cs typeface="Arial" pitchFamily="34" charset="0"/>
              </a:rPr>
            </a:br>
            <a:r>
              <a:rPr lang="fr-FR" dirty="0" smtClean="0">
                <a:latin typeface="Arial" pitchFamily="34" charset="0"/>
                <a:cs typeface="Arial" pitchFamily="34" charset="0"/>
              </a:rPr>
              <a:t>France d’escrime </a:t>
            </a:r>
          </a:p>
          <a:p>
            <a:pPr>
              <a:buFont typeface="Arial" pitchFamily="34" charset="0"/>
              <a:buChar char="•"/>
            </a:pPr>
            <a:r>
              <a:rPr lang="fr-FR" dirty="0" smtClean="0">
                <a:latin typeface="Arial" pitchFamily="34" charset="0"/>
                <a:cs typeface="Arial" pitchFamily="34" charset="0"/>
              </a:rPr>
              <a:t>Asthme dans l’enfance</a:t>
            </a:r>
          </a:p>
          <a:p>
            <a:pPr>
              <a:buFont typeface="Arial" pitchFamily="34" charset="0"/>
              <a:buChar char="•"/>
            </a:pPr>
            <a:r>
              <a:rPr lang="fr-FR" dirty="0" smtClean="0">
                <a:latin typeface="Arial" pitchFamily="34" charset="0"/>
                <a:cs typeface="Arial" pitchFamily="34" charset="0"/>
              </a:rPr>
              <a:t>Vient pour une rhinite allergique importante éternuements fréquents, voix nasonnée …</a:t>
            </a:r>
          </a:p>
          <a:p>
            <a:pPr>
              <a:buFont typeface="Arial" pitchFamily="34" charset="0"/>
              <a:buChar char="•"/>
            </a:pPr>
            <a:r>
              <a:rPr lang="fr-FR" dirty="0" smtClean="0">
                <a:latin typeface="Arial" pitchFamily="34" charset="0"/>
                <a:cs typeface="Arial" pitchFamily="34" charset="0"/>
              </a:rPr>
              <a:t>Il veut un traitement.</a:t>
            </a:r>
          </a:p>
          <a:p>
            <a:pPr>
              <a:buNone/>
            </a:pPr>
            <a:endParaRPr lang="fr-FR" dirty="0" smtClean="0">
              <a:latin typeface="Arial" pitchFamily="34" charset="0"/>
              <a:cs typeface="Arial" pitchFamily="34" charset="0"/>
            </a:endParaRPr>
          </a:p>
          <a:p>
            <a:pPr>
              <a:buFont typeface="Arial" pitchFamily="34" charset="0"/>
              <a:buChar char="•"/>
            </a:pPr>
            <a:r>
              <a:rPr lang="fr-FR" dirty="0" smtClean="0">
                <a:latin typeface="Arial" pitchFamily="34" charset="0"/>
                <a:cs typeface="Arial" pitchFamily="34" charset="0"/>
              </a:rPr>
              <a:t>Que lui prescrivez-vous ?</a:t>
            </a:r>
          </a:p>
          <a:p>
            <a:pPr>
              <a:buFont typeface="Arial" pitchFamily="34" charset="0"/>
              <a:buChar char="•"/>
            </a:pPr>
            <a:endParaRPr lang="fr-FR" dirty="0" smtClean="0">
              <a:latin typeface="Arial" pitchFamily="34" charset="0"/>
              <a:cs typeface="Arial" pitchFamily="34" charset="0"/>
            </a:endParaRPr>
          </a:p>
        </p:txBody>
      </p:sp>
      <p:sp>
        <p:nvSpPr>
          <p:cNvPr id="4" name="Espace réservé du numéro de diapositive 3"/>
          <p:cNvSpPr>
            <a:spLocks noGrp="1"/>
          </p:cNvSpPr>
          <p:nvPr>
            <p:ph type="sldNum" sz="quarter" idx="12"/>
          </p:nvPr>
        </p:nvSpPr>
        <p:spPr/>
        <p:txBody>
          <a:bodyPr/>
          <a:lstStyle/>
          <a:p>
            <a:pPr>
              <a:defRPr/>
            </a:pPr>
            <a:fld id="{E2E2BD57-CB30-4E2F-BDF8-459ED873EB82}" type="slidenum">
              <a:rPr lang="fr-FR" smtClean="0"/>
              <a:pPr>
                <a:defRPr/>
              </a:pPr>
              <a:t>19</a:t>
            </a:fld>
            <a:endParaRPr lang="fr-FR"/>
          </a:p>
        </p:txBody>
      </p:sp>
      <p:sp>
        <p:nvSpPr>
          <p:cNvPr id="9" name="Titre 7"/>
          <p:cNvSpPr>
            <a:spLocks noGrp="1"/>
          </p:cNvSpPr>
          <p:nvPr>
            <p:ph type="title"/>
          </p:nvPr>
        </p:nvSpPr>
        <p:spPr>
          <a:effectLst>
            <a:outerShdw blurRad="76200" dir="13500000" sy="23000" kx="1200000" algn="br" rotWithShape="0">
              <a:prstClr val="black">
                <a:alpha val="20000"/>
              </a:prstClr>
            </a:outerShdw>
          </a:effectLst>
        </p:spPr>
        <p:txBody>
          <a:bodyPr>
            <a:normAutofit/>
          </a:bodyPr>
          <a:lstStyle/>
          <a:p>
            <a:r>
              <a:rPr lang="fr-FR" sz="4400" dirty="0" smtClean="0">
                <a:ln w="18415" cmpd="sng">
                  <a:solidFill>
                    <a:srgbClr val="FFFFFF"/>
                  </a:solidFill>
                  <a:prstDash val="solid"/>
                </a:ln>
                <a:solidFill>
                  <a:srgbClr val="FFC000"/>
                </a:solidFill>
                <a:effectLst>
                  <a:outerShdw blurRad="38100" dist="38100" dir="2700000" algn="tl">
                    <a:srgbClr val="000000">
                      <a:alpha val="43137"/>
                    </a:srgbClr>
                  </a:outerShdw>
                </a:effectLst>
                <a:latin typeface="Arial" pitchFamily="34" charset="0"/>
                <a:cs typeface="Arial" pitchFamily="34" charset="0"/>
              </a:rPr>
              <a:t>6- Vincent</a:t>
            </a:r>
            <a:endParaRPr lang="fr-FR" dirty="0">
              <a:solidFill>
                <a:srgbClr val="FFCC66"/>
              </a:solidFill>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3240</TotalTime>
  <Words>706</Words>
  <Application>Microsoft Office PowerPoint</Application>
  <PresentationFormat>Affichage à l'écran (4:3)</PresentationFormat>
  <Paragraphs>113</Paragraphs>
  <Slides>19</Slides>
  <Notes>10</Notes>
  <HiddenSlides>0</HiddenSlides>
  <MMClips>0</MMClips>
  <ScaleCrop>false</ScaleCrop>
  <HeadingPairs>
    <vt:vector size="6" baseType="variant">
      <vt:variant>
        <vt:lpstr>Thème</vt:lpstr>
      </vt:variant>
      <vt:variant>
        <vt:i4>1</vt:i4>
      </vt:variant>
      <vt:variant>
        <vt:lpstr>Serveurs OLE incorporés</vt:lpstr>
      </vt:variant>
      <vt:variant>
        <vt:i4>1</vt:i4>
      </vt:variant>
      <vt:variant>
        <vt:lpstr>Titres des diapositives</vt:lpstr>
      </vt:variant>
      <vt:variant>
        <vt:i4>19</vt:i4>
      </vt:variant>
    </vt:vector>
  </HeadingPairs>
  <TitlesOfParts>
    <vt:vector size="21" baseType="lpstr">
      <vt:lpstr>Apex</vt:lpstr>
      <vt:lpstr>Acrobat Document</vt:lpstr>
      <vt:lpstr>Diapositive 1</vt:lpstr>
      <vt:lpstr>CRAT: interface 1</vt:lpstr>
      <vt:lpstr>RxList www.rxlist.com</vt:lpstr>
      <vt:lpstr>RxList: interface 1</vt:lpstr>
      <vt:lpstr>Vidal www.vidal.fr</vt:lpstr>
      <vt:lpstr>Drugdex</vt:lpstr>
      <vt:lpstr>Critères de choix des bases de données</vt:lpstr>
      <vt:lpstr> Critères de choix de base de données </vt:lpstr>
      <vt:lpstr> La fiche de transparence </vt:lpstr>
      <vt:lpstr> Le SMR : Service Médical Rendu </vt:lpstr>
      <vt:lpstr>Diapositive 11</vt:lpstr>
      <vt:lpstr> L’ASMR :  L’amélioration du service médical rendu </vt:lpstr>
      <vt:lpstr>Les cas cliniques</vt:lpstr>
      <vt:lpstr>1- Mr Vic .</vt:lpstr>
      <vt:lpstr>2- Me Bli</vt:lpstr>
      <vt:lpstr>3- Alex.</vt:lpstr>
      <vt:lpstr>4- Mr Pas.</vt:lpstr>
      <vt:lpstr>5- Me Doc.</vt:lpstr>
      <vt:lpstr>6- Vincent</vt:lpstr>
    </vt:vector>
  </TitlesOfParts>
  <Company>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Mémento de  l’installation en cabinet de médecine libérale</dc:title>
  <dc:creator>Zerr Philippe</dc:creator>
  <cp:lastModifiedBy>Philippe</cp:lastModifiedBy>
  <cp:revision>352</cp:revision>
  <dcterms:created xsi:type="dcterms:W3CDTF">2006-09-22T01:40:08Z</dcterms:created>
  <dcterms:modified xsi:type="dcterms:W3CDTF">2009-06-28T19:15:54Z</dcterms:modified>
</cp:coreProperties>
</file>