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87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7FB4"/>
    <a:srgbClr val="4374BB"/>
    <a:srgbClr val="3378CB"/>
    <a:srgbClr val="3366CC"/>
    <a:srgbClr val="91E5E3"/>
    <a:srgbClr val="9D8D65"/>
    <a:srgbClr val="CC0000"/>
    <a:srgbClr val="ADA07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95" autoAdjust="0"/>
  </p:normalViewPr>
  <p:slideViewPr>
    <p:cSldViewPr>
      <p:cViewPr varScale="1">
        <p:scale>
          <a:sx n="66" d="100"/>
          <a:sy n="66" d="100"/>
        </p:scale>
        <p:origin x="-96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05200" y="2438400"/>
            <a:ext cx="5257800" cy="914400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57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05200" y="3276600"/>
            <a:ext cx="5257800" cy="7493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effectLst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B27E4-0E0A-47CD-8CED-B9466B8C5444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6B2031-7E8C-43D2-8E70-7045AE12548A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9C37BF-63CC-4245-B573-5D0A5D44C326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14400" y="1676400"/>
            <a:ext cx="37719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38700" y="1676400"/>
            <a:ext cx="37719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04144D-3D2D-4849-955D-40DA4958D608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1FD998-59A1-4F6C-8685-06CA455A50F6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1B6FC9-9A46-4585-A227-76074014D897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B2C5B5-9ADE-49DE-AC86-BF4AD58681E0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1455A-25FD-4CE4-954E-F485B3081DE6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DA164D-E655-4CBB-9C03-13A693FE64D8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8DF26E-1104-43EF-83B5-627072A306C7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1924050" cy="62484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14400" y="152400"/>
            <a:ext cx="5619750" cy="6248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30D0AA-56C2-4EE7-BFAC-BBD276B1D328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52400"/>
            <a:ext cx="7696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title style</a:t>
            </a:r>
          </a:p>
        </p:txBody>
      </p:sp>
      <p:sp>
        <p:nvSpPr>
          <p:cNvPr id="4147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76400"/>
            <a:ext cx="769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47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47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47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>
              <a:defRPr/>
            </a:pPr>
            <a:fld id="{B89D82A3-B79B-4DEA-B880-F8DD786CCCD4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CC00"/>
        </a:buClr>
        <a:buSzPct val="75000"/>
        <a:buFont typeface="Wingdings" pitchFamily="2" charset="2"/>
        <a:buChar char="n"/>
        <a:defRPr kumimoji="1"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CC00"/>
        </a:buClr>
        <a:buSzPct val="75000"/>
        <a:buFont typeface="Wingdings" pitchFamily="2" charset="2"/>
        <a:buChar char="n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CC00"/>
        </a:buClr>
        <a:buSzPct val="75000"/>
        <a:buFont typeface="Wingdings" pitchFamily="2" charset="2"/>
        <a:buChar char="n"/>
        <a:defRPr kumimoji="1"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562100" indent="-228600" algn="l" rtl="0" eaLnBrk="0" fontAlgn="base" hangingPunct="0">
        <a:spcBef>
          <a:spcPct val="20000"/>
        </a:spcBef>
        <a:spcAft>
          <a:spcPct val="0"/>
        </a:spcAft>
        <a:buClr>
          <a:srgbClr val="FFCC00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981200" indent="-228600" algn="l" rtl="0" eaLnBrk="0" fontAlgn="base" hangingPunct="0">
        <a:spcBef>
          <a:spcPct val="20000"/>
        </a:spcBef>
        <a:spcAft>
          <a:spcPct val="0"/>
        </a:spcAft>
        <a:buClr>
          <a:srgbClr val="FFCC00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438400" indent="-228600" algn="l" rtl="0" eaLnBrk="0" fontAlgn="base" hangingPunct="0">
        <a:spcBef>
          <a:spcPct val="20000"/>
        </a:spcBef>
        <a:spcAft>
          <a:spcPct val="0"/>
        </a:spcAft>
        <a:buClr>
          <a:srgbClr val="FFCC00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895600" indent="-228600" algn="l" rtl="0" eaLnBrk="0" fontAlgn="base" hangingPunct="0">
        <a:spcBef>
          <a:spcPct val="20000"/>
        </a:spcBef>
        <a:spcAft>
          <a:spcPct val="0"/>
        </a:spcAft>
        <a:buClr>
          <a:srgbClr val="FFCC00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352800" indent="-228600" algn="l" rtl="0" eaLnBrk="0" fontAlgn="base" hangingPunct="0">
        <a:spcBef>
          <a:spcPct val="20000"/>
        </a:spcBef>
        <a:spcAft>
          <a:spcPct val="0"/>
        </a:spcAft>
        <a:buClr>
          <a:srgbClr val="FFCC00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10000" indent="-228600" algn="l" rtl="0" eaLnBrk="0" fontAlgn="base" hangingPunct="0">
        <a:spcBef>
          <a:spcPct val="20000"/>
        </a:spcBef>
        <a:spcAft>
          <a:spcPct val="0"/>
        </a:spcAft>
        <a:buClr>
          <a:srgbClr val="FFCC00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352800" y="1524000"/>
            <a:ext cx="5638800" cy="990600"/>
          </a:xfrm>
        </p:spPr>
        <p:txBody>
          <a:bodyPr/>
          <a:lstStyle/>
          <a:p>
            <a:pPr>
              <a:defRPr/>
            </a:pPr>
            <a:r>
              <a:rPr lang="fr-F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Nutrition et cancer en médecine générale</a:t>
            </a:r>
            <a:endParaRPr lang="fr-F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05200" y="3733800"/>
            <a:ext cx="5257800" cy="749300"/>
          </a:xfrm>
        </p:spPr>
        <p:txBody>
          <a:bodyPr/>
          <a:lstStyle/>
          <a:p>
            <a:r>
              <a:rPr lang="fr-FR" sz="2400" smtClean="0"/>
              <a:t>21</a:t>
            </a:r>
            <a:r>
              <a:rPr lang="fr-FR" sz="2400" baseline="30000" smtClean="0"/>
              <a:t>ème</a:t>
            </a:r>
            <a:r>
              <a:rPr lang="fr-FR" sz="2400" smtClean="0"/>
              <a:t> Journée de Médecine Générale</a:t>
            </a:r>
          </a:p>
          <a:p>
            <a:r>
              <a:rPr lang="fr-FR" sz="2400" smtClean="0"/>
              <a:t>Paris, Faculté Bichat, 2010</a:t>
            </a:r>
          </a:p>
          <a:p>
            <a:endParaRPr lang="fr-FR" smtClean="0"/>
          </a:p>
          <a:p>
            <a:endParaRPr lang="fr-FR" smtClean="0"/>
          </a:p>
          <a:p>
            <a:endParaRPr lang="fr-FR" smtClean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505200" y="5105400"/>
            <a:ext cx="5257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FFCC00"/>
              </a:buClr>
              <a:buSzPct val="75000"/>
              <a:buFont typeface="Wingdings" pitchFamily="2" charset="2"/>
              <a:buNone/>
              <a:defRPr/>
            </a:pPr>
            <a:r>
              <a:rPr kumimoji="1" lang="fr-FR" sz="1400" kern="0" dirty="0">
                <a:latin typeface="+mn-lt"/>
              </a:rPr>
              <a:t>T Cartier, JC Cittée, M Djouab, JC Melchior</a:t>
            </a:r>
          </a:p>
          <a:p>
            <a:pPr algn="ctr" eaLnBrk="0" hangingPunct="0">
              <a:spcBef>
                <a:spcPct val="20000"/>
              </a:spcBef>
              <a:buClr>
                <a:srgbClr val="FFCC00"/>
              </a:buClr>
              <a:buSzPct val="75000"/>
              <a:buFont typeface="Wingdings" pitchFamily="2" charset="2"/>
              <a:buNone/>
              <a:defRPr/>
            </a:pPr>
            <a:endParaRPr kumimoji="1" lang="fr-FR" sz="3200" kern="0" dirty="0">
              <a:latin typeface="+mn-lt"/>
            </a:endParaRPr>
          </a:p>
          <a:p>
            <a:pPr algn="ctr" eaLnBrk="0" hangingPunct="0">
              <a:spcBef>
                <a:spcPct val="20000"/>
              </a:spcBef>
              <a:buClr>
                <a:srgbClr val="FFCC00"/>
              </a:buClr>
              <a:buSzPct val="75000"/>
              <a:buFont typeface="Wingdings" pitchFamily="2" charset="2"/>
              <a:buNone/>
              <a:defRPr/>
            </a:pPr>
            <a:endParaRPr kumimoji="1" lang="fr-FR" sz="3200" kern="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solidFill>
                  <a:schemeClr val="bg2"/>
                </a:solidFill>
              </a:rPr>
              <a:t>Introduction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Alimentation = nécessité et plaisir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Traitements </a:t>
            </a:r>
            <a:r>
              <a:rPr lang="fr-FR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anti-cancéreux</a:t>
            </a:r>
            <a:r>
              <a:rPr lang="fr-FR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et alimentation :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Mauvaise tolérance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Précautions à respecter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Prise en charge de la dénutrition</a:t>
            </a:r>
            <a:endParaRPr lang="fr-FR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solidFill>
                  <a:schemeClr val="bg2"/>
                </a:solidFill>
              </a:rPr>
              <a:t>Après chirurgie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14400" y="1676400"/>
            <a:ext cx="7696200" cy="4953000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ORL et œsophage :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Changement de texture nécessaire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Liquide, haché puis retour à une alimentation normale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Estomac :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Fractionnement de l’alimentation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Régime pauvre en fibres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Colon :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Régime adapté, notamment en cas de colostomie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Objectif : normalisation du transit</a:t>
            </a:r>
            <a:endParaRPr lang="fr-FR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solidFill>
                  <a:schemeClr val="bg2"/>
                </a:solidFill>
              </a:rPr>
              <a:t>En cours de radiothérapie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Région cervicale :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Difficultés à avaler, modifications du goût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Fractionnement des repas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Modification de la texture :</a:t>
            </a:r>
          </a:p>
          <a:p>
            <a:pPr lvl="2">
              <a:defRPr/>
            </a:pPr>
            <a:r>
              <a:rPr lang="fr-FR" dirty="0" smtClean="0">
                <a:solidFill>
                  <a:schemeClr val="bg2"/>
                </a:solidFill>
              </a:rPr>
              <a:t>Potages, laitages, compotes, viande hachée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Eviter les aliments épicés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solidFill>
                  <a:schemeClr val="bg2"/>
                </a:solidFill>
              </a:rPr>
              <a:t>En cours de radiothérapie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Région thoracique :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Atteinte de l’œsophage : mêmes conseils que pour la région cervicale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Région abdominale et petit bassin :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Risque de douleurs, de nausées, de diarrhée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Alimentation pauvre en fibres, anti-diarrhéique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solidFill>
                  <a:schemeClr val="bg2"/>
                </a:solidFill>
              </a:rPr>
              <a:t>Pendant la chimiothérapie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14400" y="1676400"/>
            <a:ext cx="7696200" cy="495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S’alimenter un peu avant la perfusion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Privilégier le petit-déjeuner</a:t>
            </a:r>
          </a:p>
          <a:p>
            <a:pPr>
              <a:defRPr/>
            </a:pPr>
            <a:r>
              <a:rPr lang="fr-FR" dirty="0" err="1" smtClean="0">
                <a:solidFill>
                  <a:schemeClr val="bg2"/>
                </a:solidFill>
              </a:rPr>
              <a:t>Anti-émétiques</a:t>
            </a:r>
            <a:r>
              <a:rPr lang="fr-FR" dirty="0" smtClean="0">
                <a:solidFill>
                  <a:schemeClr val="bg2"/>
                </a:solidFill>
              </a:rPr>
              <a:t> et réhydratation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En cas de </a:t>
            </a:r>
            <a:r>
              <a:rPr lang="fr-FR" dirty="0" err="1" smtClean="0">
                <a:solidFill>
                  <a:schemeClr val="bg2"/>
                </a:solidFill>
              </a:rPr>
              <a:t>mucite</a:t>
            </a:r>
            <a:r>
              <a:rPr lang="fr-FR" dirty="0" smtClean="0">
                <a:solidFill>
                  <a:schemeClr val="bg2"/>
                </a:solidFill>
              </a:rPr>
              <a:t>/aphtes :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Eviter les aliments acides, épicés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Diminuer sel et sucre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Plutôt liquide et froid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Compléments nutritionnels</a:t>
            </a:r>
          </a:p>
          <a:p>
            <a:pPr>
              <a:defRPr/>
            </a:pPr>
            <a:endParaRPr lang="fr-FR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solidFill>
                  <a:schemeClr val="bg2"/>
                </a:solidFill>
              </a:rPr>
              <a:t>« Je n’ai plus d’appétit »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14400" y="1676400"/>
            <a:ext cx="7696200" cy="5029200"/>
          </a:xfrm>
        </p:spPr>
        <p:txBody>
          <a:bodyPr/>
          <a:lstStyle/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Manger :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6 à 8 fois par jour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Petites quantités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Aliments riches en calories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Se faire plaisir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S’ouvrir l’appétit :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Exercice physique, arrêter de fumer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Se rincer à la bouche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A distance des traitements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solidFill>
                  <a:schemeClr val="bg2"/>
                </a:solidFill>
              </a:rPr>
              <a:t>« J’ai perdu du poids »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Augmenter la valeur énergétique :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Matières grasses (beurre, crème fraîche, chantilly, mayonnaise…)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Aliments riches en graisses : chips, saucisson, fromage, oléagineux…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Aliments riches en sucre : sucre, miel, chocolat, entremets…</a:t>
            </a:r>
            <a:endParaRPr lang="fr-FR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smtClean="0">
                <a:solidFill>
                  <a:schemeClr val="bg2"/>
                </a:solidFill>
              </a:rPr>
              <a:t>Place des compléments nutritionnels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Grande variété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Remboursés si prescrits sur la base du prix LPPR </a:t>
            </a:r>
            <a:r>
              <a:rPr lang="fr-FR" dirty="0" smtClean="0">
                <a:solidFill>
                  <a:schemeClr val="bg2"/>
                </a:solidFill>
                <a:sym typeface="Wingdings" pitchFamily="2" charset="2"/>
              </a:rPr>
              <a:t> /!\ Le prix varie en fonction des pharmacies/prestataires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  <a:sym typeface="Wingdings" pitchFamily="2" charset="2"/>
              </a:rPr>
              <a:t>A consommer 2h avant ou en fin de repas, à la place du dessert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  <a:sym typeface="Wingdings" pitchFamily="2" charset="2"/>
              </a:rPr>
              <a:t>Produits concentrés : à consommer lentement</a:t>
            </a:r>
            <a:endParaRPr lang="fr-FR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smtClean="0">
                <a:solidFill>
                  <a:schemeClr val="bg2"/>
                </a:solidFill>
              </a:rPr>
              <a:t>Augmenter la teneur en protéines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Augmenter la consommation de laitages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Ajouter du lait en poudre aux aliments lactés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Ajouter du jambon, du fromage, des œufs dans les salades</a:t>
            </a:r>
            <a:endParaRPr lang="fr-FR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solidFill>
                  <a:schemeClr val="bg2"/>
                </a:solidFill>
              </a:rPr>
              <a:t>« Je prends du poids »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En cas d’hormonothérapie ou de corticothérapie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Sous corticoïdes :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Régime pauvre en sel : charcuterie, chips, apéritifs, fromage, conserves, eaux minérales sodées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Régime pauvre en glucides/lipides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3 repas/jour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Bien s’hydrater</a:t>
            </a:r>
            <a:endParaRPr lang="fr-FR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>
                <a:solidFill>
                  <a:schemeClr val="bg2"/>
                </a:solidFill>
              </a:rPr>
              <a:t>« J’ai des nausées et/ou des vomissements »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Eloigner l’alimentation des traitements (nocturne)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Lester l’estomac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Eviter les laitages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Aliments lisses et épais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Aliments froids plutôt que chauds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Pas d’acidité</a:t>
            </a:r>
          </a:p>
          <a:p>
            <a:pPr>
              <a:defRPr/>
            </a:pPr>
            <a:endParaRPr lang="fr-FR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solidFill>
                  <a:schemeClr val="bg2"/>
                </a:solidFill>
              </a:rPr>
              <a:t>« J’ai une altération du goût »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304800" y="1524000"/>
          <a:ext cx="8458200" cy="5102370"/>
        </p:xfrm>
        <a:graphic>
          <a:graphicData uri="http://schemas.openxmlformats.org/drawingml/2006/table">
            <a:tbl>
              <a:tblPr firstCol="1" bandCol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819400"/>
                <a:gridCol w="304800"/>
                <a:gridCol w="5334000"/>
              </a:tblGrid>
              <a:tr h="384029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ysClr val="windowText" lastClr="000000"/>
                          </a:solidFill>
                        </a:rPr>
                        <a:t>Goût désagréable</a:t>
                      </a:r>
                      <a:endParaRPr lang="fr-FR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24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ysClr val="windowText" lastClr="000000"/>
                          </a:solidFill>
                        </a:rPr>
                        <a:t>Se rincer la bouche</a:t>
                      </a:r>
                      <a:endParaRPr lang="fr-FR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62844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ysClr val="windowText" lastClr="000000"/>
                          </a:solidFill>
                        </a:rPr>
                        <a:t>Repas fades</a:t>
                      </a:r>
                      <a:endParaRPr lang="fr-FR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ysClr val="windowText" lastClr="000000"/>
                          </a:solidFill>
                        </a:rPr>
                        <a:t>Aliments forts,</a:t>
                      </a:r>
                      <a:r>
                        <a:rPr lang="fr-FR" baseline="0" dirty="0" smtClean="0">
                          <a:solidFill>
                            <a:sysClr val="windowText" lastClr="000000"/>
                          </a:solidFill>
                        </a:rPr>
                        <a:t> épices, aromates</a:t>
                      </a:r>
                      <a:endParaRPr lang="fr-FR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62844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ysClr val="windowText" lastClr="000000"/>
                          </a:solidFill>
                        </a:rPr>
                        <a:t>Aliments</a:t>
                      </a:r>
                      <a:r>
                        <a:rPr lang="fr-FR" baseline="0" dirty="0" smtClean="0">
                          <a:solidFill>
                            <a:sysClr val="windowText" lastClr="000000"/>
                          </a:solidFill>
                        </a:rPr>
                        <a:t> amers</a:t>
                      </a:r>
                      <a:endParaRPr lang="fr-FR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ysClr val="windowText" lastClr="000000"/>
                          </a:solidFill>
                        </a:rPr>
                        <a:t>Supprimer</a:t>
                      </a:r>
                      <a:r>
                        <a:rPr lang="fr-FR" baseline="0" dirty="0" smtClean="0">
                          <a:solidFill>
                            <a:sysClr val="windowText" lastClr="000000"/>
                          </a:solidFill>
                        </a:rPr>
                        <a:t> les viandes rouges</a:t>
                      </a:r>
                      <a:endParaRPr lang="fr-FR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84029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ysClr val="windowText" lastClr="000000"/>
                          </a:solidFill>
                        </a:rPr>
                        <a:t>Aliments trop salés</a:t>
                      </a:r>
                      <a:endParaRPr lang="fr-FR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ysClr val="windowText" lastClr="000000"/>
                          </a:solidFill>
                        </a:rPr>
                        <a:t>Cuisiner</a:t>
                      </a:r>
                      <a:r>
                        <a:rPr lang="fr-FR" baseline="0" dirty="0" smtClean="0">
                          <a:solidFill>
                            <a:sysClr val="windowText" lastClr="000000"/>
                          </a:solidFill>
                        </a:rPr>
                        <a:t> sans sel</a:t>
                      </a:r>
                      <a:endParaRPr lang="fr-FR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62844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ysClr val="windowText" lastClr="000000"/>
                          </a:solidFill>
                        </a:rPr>
                        <a:t>Goût métallique</a:t>
                      </a:r>
                      <a:endParaRPr lang="fr-FR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ysClr val="windowText" lastClr="000000"/>
                          </a:solidFill>
                        </a:rPr>
                        <a:t>Pamplemousse,</a:t>
                      </a:r>
                      <a:r>
                        <a:rPr lang="fr-FR" baseline="0" dirty="0" smtClean="0">
                          <a:solidFill>
                            <a:sysClr val="windowText" lastClr="000000"/>
                          </a:solidFill>
                        </a:rPr>
                        <a:t> poissons, féculents</a:t>
                      </a:r>
                      <a:endParaRPr lang="fr-FR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62844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ysClr val="windowText" lastClr="000000"/>
                          </a:solidFill>
                        </a:rPr>
                        <a:t>Dégoût pour la viande rouge</a:t>
                      </a:r>
                      <a:endParaRPr lang="fr-FR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ysClr val="windowText" lastClr="000000"/>
                          </a:solidFill>
                        </a:rPr>
                        <a:t>Remplacer</a:t>
                      </a:r>
                      <a:r>
                        <a:rPr lang="fr-FR" baseline="0" dirty="0" smtClean="0">
                          <a:solidFill>
                            <a:sysClr val="windowText" lastClr="000000"/>
                          </a:solidFill>
                        </a:rPr>
                        <a:t> par volaille, œufs…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46921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ysClr val="windowText" lastClr="000000"/>
                          </a:solidFill>
                        </a:rPr>
                        <a:t>Odeurs écœurantes</a:t>
                      </a:r>
                      <a:endParaRPr lang="fr-FR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baseline="0" dirty="0" smtClean="0">
                          <a:solidFill>
                            <a:sysClr val="windowText" lastClr="000000"/>
                          </a:solidFill>
                        </a:rPr>
                        <a:t>Repas froids, ne pas manger dans la cuisine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62844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ysClr val="windowText" lastClr="000000"/>
                          </a:solidFill>
                        </a:rPr>
                        <a:t>Dégoût</a:t>
                      </a:r>
                      <a:r>
                        <a:rPr lang="fr-FR" baseline="0" dirty="0" smtClean="0">
                          <a:solidFill>
                            <a:sysClr val="windowText" lastClr="000000"/>
                          </a:solidFill>
                        </a:rPr>
                        <a:t> prononcé</a:t>
                      </a:r>
                      <a:endParaRPr lang="fr-FR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baseline="0" dirty="0" smtClean="0">
                          <a:solidFill>
                            <a:sysClr val="windowText" lastClr="000000"/>
                          </a:solidFill>
                        </a:rPr>
                        <a:t>Compléments alimentaires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solidFill>
                  <a:schemeClr val="bg2"/>
                </a:solidFill>
              </a:rPr>
              <a:t>« J’ai la bouche sèche »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Bicarbonate en gargarismes ou badigeonnage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Puis </a:t>
            </a:r>
            <a:r>
              <a:rPr lang="fr-FR" dirty="0" err="1" smtClean="0">
                <a:solidFill>
                  <a:schemeClr val="bg2"/>
                </a:solidFill>
              </a:rPr>
              <a:t>Lansoyl</a:t>
            </a:r>
            <a:r>
              <a:rPr lang="fr-FR" dirty="0" smtClean="0">
                <a:solidFill>
                  <a:schemeClr val="bg2"/>
                </a:solidFill>
              </a:rPr>
              <a:t>/</a:t>
            </a:r>
            <a:r>
              <a:rPr lang="fr-FR" dirty="0" err="1" smtClean="0">
                <a:solidFill>
                  <a:schemeClr val="bg2"/>
                </a:solidFill>
              </a:rPr>
              <a:t>Bioxtra</a:t>
            </a:r>
            <a:endParaRPr lang="fr-FR" dirty="0" smtClean="0">
              <a:solidFill>
                <a:schemeClr val="bg2"/>
              </a:solidFill>
            </a:endParaRP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Eau de Vichy (sauf CI)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Brossage des dents / nettoyage prothèses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Brumisateur : attention aux fausses routes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Salive artificielle / stimulants : pas d’efficacité réelle démontrée</a:t>
            </a:r>
            <a:endParaRPr lang="fr-FR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solidFill>
                  <a:schemeClr val="bg2"/>
                </a:solidFill>
              </a:rPr>
              <a:t>« J’ai la bouche sale »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14400" y="1676400"/>
            <a:ext cx="7696200" cy="4953000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Nettoyer la muqueuse :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Ananas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Coca-Cola*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Eau oxygénée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Eviter les mélanges </a:t>
            </a:r>
            <a:r>
              <a:rPr lang="fr-FR" dirty="0" err="1" smtClean="0">
                <a:solidFill>
                  <a:schemeClr val="bg2"/>
                </a:solidFill>
              </a:rPr>
              <a:t>bicar</a:t>
            </a:r>
            <a:r>
              <a:rPr lang="fr-FR" dirty="0" smtClean="0">
                <a:solidFill>
                  <a:schemeClr val="bg2"/>
                </a:solidFill>
              </a:rPr>
              <a:t>/antifongiques en prévention: développement des résistances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Pas de solutions alcoolisées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Antifongique si mycose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Aphtes : tampons d’</a:t>
            </a:r>
            <a:r>
              <a:rPr lang="fr-FR" dirty="0" err="1" smtClean="0">
                <a:solidFill>
                  <a:schemeClr val="bg2"/>
                </a:solidFill>
              </a:rPr>
              <a:t>Ulcar</a:t>
            </a:r>
            <a:r>
              <a:rPr lang="fr-FR" dirty="0" smtClean="0">
                <a:solidFill>
                  <a:schemeClr val="bg2"/>
                </a:solidFill>
              </a:rPr>
              <a:t> ou d’aspirine</a:t>
            </a:r>
            <a:endParaRPr lang="fr-FR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solidFill>
                  <a:schemeClr val="bg2"/>
                </a:solidFill>
              </a:rPr>
              <a:t>« J’ai du mal à avaler »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14400" y="1676400"/>
            <a:ext cx="7696200" cy="49530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Surveiller le risque de « fausses routes »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Stimuler la production de salive :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Aliments fortement salés ou sucrés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Produits acidulés ou épicés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Aliments chauds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Epaissir les aliments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Supprimer les aliments en grains/morceaux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Eviter les aliments à plusieurs textures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solidFill>
                  <a:schemeClr val="bg2"/>
                </a:solidFill>
              </a:rPr>
              <a:t>« J’ai mal quand j’avale »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Aphtes, mycose ou </a:t>
            </a:r>
            <a:r>
              <a:rPr lang="fr-FR" dirty="0" err="1" smtClean="0">
                <a:solidFill>
                  <a:schemeClr val="bg2"/>
                </a:solidFill>
              </a:rPr>
              <a:t>mucite</a:t>
            </a:r>
            <a:endParaRPr lang="fr-FR" dirty="0" smtClean="0">
              <a:solidFill>
                <a:schemeClr val="bg2"/>
              </a:solidFill>
            </a:endParaRP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Soins locaux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Repas crémeux, onctueux, aliments mixés, sauces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Eviter aliments durs ou acides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Boire à la paille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Conseils de prévention ++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 smtClean="0">
                <a:solidFill>
                  <a:schemeClr val="bg2"/>
                </a:solidFill>
              </a:rPr>
              <a:t>« J’ai de la diarrhée »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14400" y="1676400"/>
            <a:ext cx="7696200" cy="50292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Traitements anti-diarrhéiques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Se réhydrater : bouillon, thé…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Aliments :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Carotte, riz, banane…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Eviter les aliments riches en fibres, les légumes secs et flatulents, les céréales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Lait sans « lactose » et éviter les laitages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Eviter boissons glacées, gazeuses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Eviter aliments gras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Eviter les confiseries sans sucre (sorbitol)</a:t>
            </a:r>
            <a:endParaRPr lang="fr-FR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solidFill>
                  <a:schemeClr val="bg2"/>
                </a:solidFill>
              </a:rPr>
              <a:t>« Je suis constipé »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Aliments riches en fibres :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Légumes verts, fruits, céréales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Jus de fruit à jeun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Augmenter la prise de boisson</a:t>
            </a:r>
          </a:p>
          <a:p>
            <a:pPr lvl="1">
              <a:defRPr/>
            </a:pPr>
            <a:r>
              <a:rPr lang="fr-FR" dirty="0" smtClean="0">
                <a:solidFill>
                  <a:schemeClr val="bg2"/>
                </a:solidFill>
              </a:rPr>
              <a:t>Aliments mouillés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Sauf si obstruction intestinale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solidFill>
                  <a:schemeClr val="bg2"/>
                </a:solidFill>
              </a:rPr>
              <a:t>Les messages à retenir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Adapter l’alimentation au stade du cancer et à son traitement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Un changement de régime est une réelle alternative à un empilement médicamenteux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Utilité de la diététicienne ++</a:t>
            </a:r>
          </a:p>
          <a:p>
            <a:pPr>
              <a:defRPr/>
            </a:pPr>
            <a:r>
              <a:rPr lang="fr-FR" dirty="0" smtClean="0">
                <a:solidFill>
                  <a:schemeClr val="bg2"/>
                </a:solidFill>
              </a:rPr>
              <a:t>Se méfier de la solution de facilité des compléments alimentaires</a:t>
            </a:r>
            <a:endParaRPr lang="fr-FR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solidFill>
                  <a:schemeClr val="tx1"/>
                </a:solidFill>
              </a:rPr>
              <a:t>Bibliographie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76400"/>
            <a:ext cx="8534400" cy="4724400"/>
          </a:xfrm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fr-FR" sz="2400" dirty="0" err="1" smtClean="0">
                <a:solidFill>
                  <a:schemeClr val="bg2"/>
                </a:solidFill>
              </a:rPr>
              <a:t>Natali</a:t>
            </a:r>
            <a:r>
              <a:rPr lang="fr-FR" sz="2400" dirty="0" smtClean="0">
                <a:solidFill>
                  <a:schemeClr val="bg2"/>
                </a:solidFill>
              </a:rPr>
              <a:t> F. Les soins de bouche. Médecine. Mai 1996: 11-21</a:t>
            </a:r>
          </a:p>
          <a:p>
            <a:pPr>
              <a:buFont typeface="Wingdings" pitchFamily="2" charset="2"/>
              <a:buNone/>
              <a:defRPr/>
            </a:pPr>
            <a:endParaRPr lang="fr-FR" sz="2400" dirty="0" smtClean="0">
              <a:solidFill>
                <a:schemeClr val="bg2"/>
              </a:solidFill>
            </a:endParaRPr>
          </a:p>
          <a:p>
            <a:pPr>
              <a:buFont typeface="Wingdings" pitchFamily="2" charset="2"/>
              <a:buNone/>
              <a:defRPr/>
            </a:pPr>
            <a:r>
              <a:rPr lang="fr-FR" sz="2400" dirty="0" err="1" smtClean="0">
                <a:solidFill>
                  <a:schemeClr val="bg2"/>
                </a:solidFill>
              </a:rPr>
              <a:t>Heron</a:t>
            </a:r>
            <a:r>
              <a:rPr lang="fr-FR" sz="2400" dirty="0" smtClean="0">
                <a:solidFill>
                  <a:schemeClr val="bg2"/>
                </a:solidFill>
              </a:rPr>
              <a:t> JF. Soins de bouche. 2000. http://www.oncoprof.net/palliatifs</a:t>
            </a:r>
          </a:p>
          <a:p>
            <a:pPr>
              <a:buFont typeface="Wingdings" pitchFamily="2" charset="2"/>
              <a:buNone/>
              <a:defRPr/>
            </a:pPr>
            <a:endParaRPr lang="fr-FR" sz="2400" dirty="0" smtClean="0">
              <a:solidFill>
                <a:schemeClr val="bg2"/>
              </a:solidFill>
            </a:endParaRPr>
          </a:p>
          <a:p>
            <a:pPr>
              <a:buFont typeface="Wingdings" pitchFamily="2" charset="2"/>
              <a:buNone/>
              <a:defRPr/>
            </a:pPr>
            <a:r>
              <a:rPr lang="fr-FR" sz="2400" dirty="0" err="1" smtClean="0">
                <a:solidFill>
                  <a:schemeClr val="bg2"/>
                </a:solidFill>
              </a:rPr>
              <a:t>Charbonnel</a:t>
            </a:r>
            <a:r>
              <a:rPr lang="fr-FR" sz="2400" dirty="0" smtClean="0">
                <a:solidFill>
                  <a:schemeClr val="bg2"/>
                </a:solidFill>
              </a:rPr>
              <a:t> S. La fin de vie à domicile : à propos de quelques situations particulières. EPU-BS. Mai 2005.</a:t>
            </a:r>
            <a:endParaRPr lang="fr-FR" sz="2400" dirty="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333333"/>
      </a:dk1>
      <a:lt1>
        <a:srgbClr val="B2B2B2"/>
      </a:lt1>
      <a:dk2>
        <a:srgbClr val="FFFFFF"/>
      </a:dk2>
      <a:lt2>
        <a:srgbClr val="000000"/>
      </a:lt2>
      <a:accent1>
        <a:srgbClr val="FFFF99"/>
      </a:accent1>
      <a:accent2>
        <a:srgbClr val="FFCC99"/>
      </a:accent2>
      <a:accent3>
        <a:srgbClr val="D5D5D5"/>
      </a:accent3>
      <a:accent4>
        <a:srgbClr val="2A2A2A"/>
      </a:accent4>
      <a:accent5>
        <a:srgbClr val="FFFFCA"/>
      </a:accent5>
      <a:accent6>
        <a:srgbClr val="E7B98A"/>
      </a:accent6>
      <a:hlink>
        <a:srgbClr val="FF9933"/>
      </a:hlink>
      <a:folHlink>
        <a:srgbClr val="FF6600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333333"/>
        </a:dk1>
        <a:lt1>
          <a:srgbClr val="B2B2B2"/>
        </a:lt1>
        <a:dk2>
          <a:srgbClr val="FFFFFF"/>
        </a:dk2>
        <a:lt2>
          <a:srgbClr val="000000"/>
        </a:lt2>
        <a:accent1>
          <a:srgbClr val="FFFF99"/>
        </a:accent1>
        <a:accent2>
          <a:srgbClr val="FFCC99"/>
        </a:accent2>
        <a:accent3>
          <a:srgbClr val="D5D5D5"/>
        </a:accent3>
        <a:accent4>
          <a:srgbClr val="2A2A2A"/>
        </a:accent4>
        <a:accent5>
          <a:srgbClr val="FFFFCA"/>
        </a:accent5>
        <a:accent6>
          <a:srgbClr val="E7B98A"/>
        </a:accent6>
        <a:hlink>
          <a:srgbClr val="FF9933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1934</TotalTime>
  <Words>737</Words>
  <Application>Microsoft Office PowerPoint</Application>
  <PresentationFormat>Affichage à l'écran (4:3)</PresentationFormat>
  <Paragraphs>158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7" baseType="lpstr">
      <vt:lpstr>Times New Roman</vt:lpstr>
      <vt:lpstr>Arial</vt:lpstr>
      <vt:lpstr>Tahoma</vt:lpstr>
      <vt:lpstr>Wingdings</vt:lpstr>
      <vt:lpstr>Calibri</vt:lpstr>
      <vt:lpstr>Default Design</vt:lpstr>
      <vt:lpstr>Nutrition et cancer en médecine générale</vt:lpstr>
      <vt:lpstr>Introduction</vt:lpstr>
      <vt:lpstr>Après chirurgie</vt:lpstr>
      <vt:lpstr>En cours de radiothérapie</vt:lpstr>
      <vt:lpstr>En cours de radiothérapie</vt:lpstr>
      <vt:lpstr>Pendant la chimiothérapie</vt:lpstr>
      <vt:lpstr>« Je n’ai plus d’appétit »</vt:lpstr>
      <vt:lpstr>« J’ai perdu du poids »</vt:lpstr>
      <vt:lpstr>Place des compléments nutritionnels</vt:lpstr>
      <vt:lpstr>Augmenter la teneur en protéines</vt:lpstr>
      <vt:lpstr>« Je prends du poids »</vt:lpstr>
      <vt:lpstr>« J’ai des nausées et/ou des vomissements »</vt:lpstr>
      <vt:lpstr>« J’ai une altération du goût »</vt:lpstr>
      <vt:lpstr>« J’ai la bouche sèche »</vt:lpstr>
      <vt:lpstr>« J’ai la bouche sale »</vt:lpstr>
      <vt:lpstr>« J’ai du mal à avaler »</vt:lpstr>
      <vt:lpstr>« J’ai mal quand j’avale »</vt:lpstr>
      <vt:lpstr>« J’ai de la diarrhée »</vt:lpstr>
      <vt:lpstr>« Je suis constipé »</vt:lpstr>
      <vt:lpstr>Les messages à retenir</vt:lpstr>
      <vt:lpstr>Bibliographie</vt:lpstr>
    </vt:vector>
  </TitlesOfParts>
  <Company>Template Central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Nutrition et cancer en médecine générale</dc:title>
  <dc:creator>Thomas</dc:creator>
  <cp:lastModifiedBy> </cp:lastModifiedBy>
  <cp:revision>144</cp:revision>
  <dcterms:created xsi:type="dcterms:W3CDTF">1999-12-02T05:36:26Z</dcterms:created>
  <dcterms:modified xsi:type="dcterms:W3CDTF">2010-04-29T13:00:52Z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TC011408091033</vt:lpwstr>
  </property>
</Properties>
</file>