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</p:sldIdLst>
  <p:sldSz cx="22860000" cy="34290000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33" d="100"/>
          <a:sy n="33" d="100"/>
        </p:scale>
        <p:origin x="-996" y="3900"/>
      </p:cViewPr>
      <p:guideLst>
        <p:guide orient="horz" pos="10800"/>
        <p:guide pos="720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0"/>
    <c:plotArea>
      <c:layout>
        <c:manualLayout>
          <c:layoutTarget val="inner"/>
          <c:xMode val="edge"/>
          <c:yMode val="edge"/>
          <c:x val="8.7217118693496645E-2"/>
          <c:y val="4.3072601344730496E-2"/>
          <c:w val="0.57767631476620951"/>
          <c:h val="0.8245199971807104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Engagement UMH (mn)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CCMU 2</c:v>
                </c:pt>
                <c:pt idx="1">
                  <c:v>CCMU 3</c:v>
                </c:pt>
                <c:pt idx="2">
                  <c:v>CCMU 4</c:v>
                </c:pt>
                <c:pt idx="3">
                  <c:v>CCMU 5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47</c:v>
                </c:pt>
                <c:pt idx="2">
                  <c:v>38</c:v>
                </c:pt>
                <c:pt idx="3">
                  <c:v>50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Engagement Hélico (mn)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CCMU 2</c:v>
                </c:pt>
                <c:pt idx="1">
                  <c:v>CCMU 3</c:v>
                </c:pt>
                <c:pt idx="2">
                  <c:v>CCMU 4</c:v>
                </c:pt>
                <c:pt idx="3">
                  <c:v>CCMU 5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43</c:v>
                </c:pt>
                <c:pt idx="1">
                  <c:v>56</c:v>
                </c:pt>
                <c:pt idx="2">
                  <c:v>48</c:v>
                </c:pt>
                <c:pt idx="3">
                  <c:v>61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Nbre UMH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CCMU 2</c:v>
                </c:pt>
                <c:pt idx="1">
                  <c:v>CCMU 3</c:v>
                </c:pt>
                <c:pt idx="2">
                  <c:v>CCMU 4</c:v>
                </c:pt>
                <c:pt idx="3">
                  <c:v>CCMU 5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46</c:v>
                </c:pt>
                <c:pt idx="1">
                  <c:v>230</c:v>
                </c:pt>
                <c:pt idx="2">
                  <c:v>142</c:v>
                </c:pt>
                <c:pt idx="3">
                  <c:v>61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Nbre Hélico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CCMU 2</c:v>
                </c:pt>
                <c:pt idx="1">
                  <c:v>CCMU 3</c:v>
                </c:pt>
                <c:pt idx="2">
                  <c:v>CCMU 4</c:v>
                </c:pt>
                <c:pt idx="3">
                  <c:v>CCMU 5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19</c:v>
                </c:pt>
                <c:pt idx="1">
                  <c:v>83</c:v>
                </c:pt>
                <c:pt idx="2">
                  <c:v>64</c:v>
                </c:pt>
                <c:pt idx="3">
                  <c:v>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982016"/>
        <c:axId val="40983552"/>
      </c:barChart>
      <c:catAx>
        <c:axId val="409820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334" b="1"/>
            </a:pPr>
            <a:endParaRPr lang="fr-FR"/>
          </a:p>
        </c:txPr>
        <c:crossAx val="40983552"/>
        <c:crosses val="autoZero"/>
        <c:auto val="1"/>
        <c:lblAlgn val="ctr"/>
        <c:lblOffset val="100"/>
        <c:noMultiLvlLbl val="0"/>
      </c:catAx>
      <c:valAx>
        <c:axId val="409835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15" b="1"/>
            </a:pPr>
            <a:endParaRPr lang="fr-FR"/>
          </a:p>
        </c:txPr>
        <c:crossAx val="409820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wMode val="edge"/>
          <c:hMode val="edge"/>
          <c:x val="0.67231543142309003"/>
          <c:y val="2.4508097097475947E-2"/>
          <c:w val="0.98113211633299191"/>
          <c:h val="0.97268556553525765"/>
        </c:manualLayout>
      </c:layout>
      <c:overlay val="0"/>
      <c:txPr>
        <a:bodyPr/>
        <a:lstStyle/>
        <a:p>
          <a:pPr>
            <a:defRPr sz="2334" b="1"/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167"/>
      </a:pPr>
      <a:endParaRPr lang="fr-FR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0.71816</cdr:x>
      <cdr:y>0.56191</cdr:y>
    </cdr:from>
    <cdr:to>
      <cdr:x>0.94457</cdr:x>
      <cdr:y>0.76394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00354" y="254318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fr-FR" sz="11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14500" y="10652125"/>
            <a:ext cx="19431000" cy="73501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9000" y="19431000"/>
            <a:ext cx="16002000" cy="87630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C54170-7EA4-4E2C-AAE9-599AA3078BDA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477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990376-87D9-4CAC-827C-6A271233713A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5309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6575" y="22034500"/>
            <a:ext cx="19431000" cy="68103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06575" y="14533563"/>
            <a:ext cx="19431000" cy="75009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BCE891-5C95-4435-9613-2A6319B7EA26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8390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14500" y="9906000"/>
            <a:ext cx="9639300" cy="2057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06200" y="9906000"/>
            <a:ext cx="9639300" cy="2057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8A1D55-D797-47A1-B042-911E5010E928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9045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373188"/>
            <a:ext cx="20574000" cy="5715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675563"/>
            <a:ext cx="10101263" cy="31988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10874375"/>
            <a:ext cx="10101263" cy="197564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612563" y="7675563"/>
            <a:ext cx="10104437" cy="31988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612563" y="10874375"/>
            <a:ext cx="10104437" cy="197564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B31A1-BD1A-4E4D-99CA-C733E04237A9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6326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FF7057-3785-4213-B183-0D415ECE6150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167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7C1A1D-0C80-4980-A0A9-BBA1B0145998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020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365250"/>
            <a:ext cx="7521575" cy="58102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37625" y="1365250"/>
            <a:ext cx="12779375" cy="29265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7175500"/>
            <a:ext cx="7521575" cy="234553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87F222-05F1-45EE-BA7C-9667B70BFD9B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5655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1513" y="24003000"/>
            <a:ext cx="13716000" cy="283368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81513" y="3063875"/>
            <a:ext cx="13716000" cy="20574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81513" y="26836688"/>
            <a:ext cx="13716000" cy="40243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0EBFF1-FFB7-435C-8A95-CA8F2936D9EE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162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CB01C0-3315-4883-8F83-08B39060D0D7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8121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6287750" y="3048000"/>
            <a:ext cx="4857750" cy="2743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14500" y="3048000"/>
            <a:ext cx="14420850" cy="27432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AE307F-022C-486F-88AE-51C3F7D6AA98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1725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14500" y="3048000"/>
            <a:ext cx="19431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26562" tIns="163284" rIns="326562" bIns="16328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 du masque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14500" y="9906000"/>
            <a:ext cx="19431000" cy="2057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26562" tIns="163284" rIns="326562" bIns="1632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714500" y="31242000"/>
            <a:ext cx="47625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26562" tIns="163284" rIns="326562" bIns="163284" numCol="1" anchor="t" anchorCtr="0" compatLnSpc="1">
            <a:prstTxWarp prst="textNoShape">
              <a:avLst/>
            </a:prstTxWarp>
          </a:bodyPr>
          <a:lstStyle>
            <a:lvl1pPr defTabSz="3265488">
              <a:defRPr sz="5000"/>
            </a:lvl1pPr>
          </a:lstStyle>
          <a:p>
            <a:endParaRPr lang="fr-FR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810500" y="31242000"/>
            <a:ext cx="72390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26562" tIns="163284" rIns="326562" bIns="163284" numCol="1" anchor="t" anchorCtr="0" compatLnSpc="1">
            <a:prstTxWarp prst="textNoShape">
              <a:avLst/>
            </a:prstTxWarp>
          </a:bodyPr>
          <a:lstStyle>
            <a:lvl1pPr algn="ctr" defTabSz="3265488">
              <a:defRPr sz="5000"/>
            </a:lvl1pPr>
          </a:lstStyle>
          <a:p>
            <a:endParaRPr lang="fr-FR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6383000" y="31242000"/>
            <a:ext cx="47625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26562" tIns="163284" rIns="326562" bIns="163284" numCol="1" anchor="t" anchorCtr="0" compatLnSpc="1">
            <a:prstTxWarp prst="textNoShape">
              <a:avLst/>
            </a:prstTxWarp>
          </a:bodyPr>
          <a:lstStyle>
            <a:lvl1pPr algn="r" defTabSz="3265488">
              <a:defRPr sz="5000"/>
            </a:lvl1pPr>
          </a:lstStyle>
          <a:p>
            <a:fld id="{3FD00513-42BB-4558-B56B-6D7CAFBDBBE3}" type="slidenum">
              <a:rPr lang="fr-FR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defTabSz="3265488" rtl="0" fontAlgn="base">
        <a:spcBef>
          <a:spcPct val="0"/>
        </a:spcBef>
        <a:spcAft>
          <a:spcPct val="0"/>
        </a:spcAft>
        <a:defRPr sz="15700">
          <a:solidFill>
            <a:schemeClr val="tx2"/>
          </a:solidFill>
          <a:latin typeface="+mj-lt"/>
          <a:ea typeface="+mj-ea"/>
          <a:cs typeface="+mj-cs"/>
        </a:defRPr>
      </a:lvl1pPr>
      <a:lvl2pPr algn="ctr" defTabSz="3265488" rtl="0" fontAlgn="base">
        <a:spcBef>
          <a:spcPct val="0"/>
        </a:spcBef>
        <a:spcAft>
          <a:spcPct val="0"/>
        </a:spcAft>
        <a:defRPr sz="15700">
          <a:solidFill>
            <a:schemeClr val="tx2"/>
          </a:solidFill>
          <a:latin typeface="Times New Roman" pitchFamily="18" charset="0"/>
        </a:defRPr>
      </a:lvl2pPr>
      <a:lvl3pPr algn="ctr" defTabSz="3265488" rtl="0" fontAlgn="base">
        <a:spcBef>
          <a:spcPct val="0"/>
        </a:spcBef>
        <a:spcAft>
          <a:spcPct val="0"/>
        </a:spcAft>
        <a:defRPr sz="15700">
          <a:solidFill>
            <a:schemeClr val="tx2"/>
          </a:solidFill>
          <a:latin typeface="Times New Roman" pitchFamily="18" charset="0"/>
        </a:defRPr>
      </a:lvl3pPr>
      <a:lvl4pPr algn="ctr" defTabSz="3265488" rtl="0" fontAlgn="base">
        <a:spcBef>
          <a:spcPct val="0"/>
        </a:spcBef>
        <a:spcAft>
          <a:spcPct val="0"/>
        </a:spcAft>
        <a:defRPr sz="15700">
          <a:solidFill>
            <a:schemeClr val="tx2"/>
          </a:solidFill>
          <a:latin typeface="Times New Roman" pitchFamily="18" charset="0"/>
        </a:defRPr>
      </a:lvl4pPr>
      <a:lvl5pPr algn="ctr" defTabSz="3265488" rtl="0" fontAlgn="base">
        <a:spcBef>
          <a:spcPct val="0"/>
        </a:spcBef>
        <a:spcAft>
          <a:spcPct val="0"/>
        </a:spcAft>
        <a:defRPr sz="15700">
          <a:solidFill>
            <a:schemeClr val="tx2"/>
          </a:solidFill>
          <a:latin typeface="Times New Roman" pitchFamily="18" charset="0"/>
        </a:defRPr>
      </a:lvl5pPr>
      <a:lvl6pPr marL="457200" algn="ctr" defTabSz="3265488" rtl="0" fontAlgn="base">
        <a:spcBef>
          <a:spcPct val="0"/>
        </a:spcBef>
        <a:spcAft>
          <a:spcPct val="0"/>
        </a:spcAft>
        <a:defRPr sz="15700">
          <a:solidFill>
            <a:schemeClr val="tx2"/>
          </a:solidFill>
          <a:latin typeface="Times New Roman" pitchFamily="18" charset="0"/>
        </a:defRPr>
      </a:lvl6pPr>
      <a:lvl7pPr marL="914400" algn="ctr" defTabSz="3265488" rtl="0" fontAlgn="base">
        <a:spcBef>
          <a:spcPct val="0"/>
        </a:spcBef>
        <a:spcAft>
          <a:spcPct val="0"/>
        </a:spcAft>
        <a:defRPr sz="15700">
          <a:solidFill>
            <a:schemeClr val="tx2"/>
          </a:solidFill>
          <a:latin typeface="Times New Roman" pitchFamily="18" charset="0"/>
        </a:defRPr>
      </a:lvl7pPr>
      <a:lvl8pPr marL="1371600" algn="ctr" defTabSz="3265488" rtl="0" fontAlgn="base">
        <a:spcBef>
          <a:spcPct val="0"/>
        </a:spcBef>
        <a:spcAft>
          <a:spcPct val="0"/>
        </a:spcAft>
        <a:defRPr sz="15700">
          <a:solidFill>
            <a:schemeClr val="tx2"/>
          </a:solidFill>
          <a:latin typeface="Times New Roman" pitchFamily="18" charset="0"/>
        </a:defRPr>
      </a:lvl8pPr>
      <a:lvl9pPr marL="1828800" algn="ctr" defTabSz="3265488" rtl="0" fontAlgn="base">
        <a:spcBef>
          <a:spcPct val="0"/>
        </a:spcBef>
        <a:spcAft>
          <a:spcPct val="0"/>
        </a:spcAft>
        <a:defRPr sz="15700">
          <a:solidFill>
            <a:schemeClr val="tx2"/>
          </a:solidFill>
          <a:latin typeface="Times New Roman" pitchFamily="18" charset="0"/>
        </a:defRPr>
      </a:lvl9pPr>
    </p:titleStyle>
    <p:bodyStyle>
      <a:lvl1pPr marL="1223963" indent="-1223963" algn="l" defTabSz="3265488" rtl="0" fontAlgn="base">
        <a:spcBef>
          <a:spcPct val="20000"/>
        </a:spcBef>
        <a:spcAft>
          <a:spcPct val="0"/>
        </a:spcAft>
        <a:buChar char="•"/>
        <a:defRPr sz="11400">
          <a:solidFill>
            <a:schemeClr val="tx1"/>
          </a:solidFill>
          <a:latin typeface="+mn-lt"/>
          <a:ea typeface="+mn-ea"/>
          <a:cs typeface="+mn-cs"/>
        </a:defRPr>
      </a:lvl1pPr>
      <a:lvl2pPr marL="2652713" indent="-1019175" algn="l" defTabSz="3265488" rtl="0" fontAlgn="base">
        <a:spcBef>
          <a:spcPct val="20000"/>
        </a:spcBef>
        <a:spcAft>
          <a:spcPct val="0"/>
        </a:spcAft>
        <a:buChar char="–"/>
        <a:defRPr sz="10000">
          <a:solidFill>
            <a:schemeClr val="tx1"/>
          </a:solidFill>
          <a:latin typeface="+mn-lt"/>
        </a:defRPr>
      </a:lvl2pPr>
      <a:lvl3pPr marL="4081463" indent="-815975" algn="l" defTabSz="3265488" rtl="0" fontAlgn="base">
        <a:spcBef>
          <a:spcPct val="20000"/>
        </a:spcBef>
        <a:spcAft>
          <a:spcPct val="0"/>
        </a:spcAft>
        <a:buChar char="•"/>
        <a:defRPr sz="8600">
          <a:solidFill>
            <a:schemeClr val="tx1"/>
          </a:solidFill>
          <a:latin typeface="+mn-lt"/>
        </a:defRPr>
      </a:lvl3pPr>
      <a:lvl4pPr marL="5715000" indent="-815975" algn="l" defTabSz="3265488" rtl="0" fontAlgn="base">
        <a:spcBef>
          <a:spcPct val="20000"/>
        </a:spcBef>
        <a:spcAft>
          <a:spcPct val="0"/>
        </a:spcAft>
        <a:buChar char="–"/>
        <a:defRPr sz="7100">
          <a:solidFill>
            <a:schemeClr val="tx1"/>
          </a:solidFill>
          <a:latin typeface="+mn-lt"/>
        </a:defRPr>
      </a:lvl4pPr>
      <a:lvl5pPr marL="7348538" indent="-817563" algn="l" defTabSz="3265488" rtl="0" fontAlgn="base">
        <a:spcBef>
          <a:spcPct val="20000"/>
        </a:spcBef>
        <a:spcAft>
          <a:spcPct val="0"/>
        </a:spcAft>
        <a:buChar char="»"/>
        <a:defRPr sz="7100">
          <a:solidFill>
            <a:schemeClr val="tx1"/>
          </a:solidFill>
          <a:latin typeface="+mn-lt"/>
        </a:defRPr>
      </a:lvl5pPr>
      <a:lvl6pPr marL="7805738" indent="-817563" algn="l" defTabSz="3265488" rtl="0" fontAlgn="base">
        <a:spcBef>
          <a:spcPct val="20000"/>
        </a:spcBef>
        <a:spcAft>
          <a:spcPct val="0"/>
        </a:spcAft>
        <a:buChar char="»"/>
        <a:defRPr sz="7100">
          <a:solidFill>
            <a:schemeClr val="tx1"/>
          </a:solidFill>
          <a:latin typeface="+mn-lt"/>
        </a:defRPr>
      </a:lvl6pPr>
      <a:lvl7pPr marL="8262938" indent="-817563" algn="l" defTabSz="3265488" rtl="0" fontAlgn="base">
        <a:spcBef>
          <a:spcPct val="20000"/>
        </a:spcBef>
        <a:spcAft>
          <a:spcPct val="0"/>
        </a:spcAft>
        <a:buChar char="»"/>
        <a:defRPr sz="7100">
          <a:solidFill>
            <a:schemeClr val="tx1"/>
          </a:solidFill>
          <a:latin typeface="+mn-lt"/>
        </a:defRPr>
      </a:lvl7pPr>
      <a:lvl8pPr marL="8720138" indent="-817563" algn="l" defTabSz="3265488" rtl="0" fontAlgn="base">
        <a:spcBef>
          <a:spcPct val="20000"/>
        </a:spcBef>
        <a:spcAft>
          <a:spcPct val="0"/>
        </a:spcAft>
        <a:buChar char="»"/>
        <a:defRPr sz="7100">
          <a:solidFill>
            <a:schemeClr val="tx1"/>
          </a:solidFill>
          <a:latin typeface="+mn-lt"/>
        </a:defRPr>
      </a:lvl8pPr>
      <a:lvl9pPr marL="9177338" indent="-817563" algn="l" defTabSz="3265488" rtl="0" fontAlgn="base">
        <a:spcBef>
          <a:spcPct val="20000"/>
        </a:spcBef>
        <a:spcAft>
          <a:spcPct val="0"/>
        </a:spcAft>
        <a:buChar char="»"/>
        <a:defRPr sz="71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chart" Target="../charts/char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22860000" cy="3198813"/>
            <a:chOff x="1" y="0"/>
            <a:chExt cx="5758" cy="739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0"/>
              <a:ext cx="5758" cy="7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52" name="Text Box 4"/>
            <p:cNvSpPr txBox="1">
              <a:spLocks noChangeArrowheads="1"/>
            </p:cNvSpPr>
            <p:nvPr/>
          </p:nvSpPr>
          <p:spPr bwMode="auto">
            <a:xfrm>
              <a:off x="624" y="288"/>
              <a:ext cx="1104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39" tIns="45721" rIns="91439" bIns="45721">
              <a:spAutoFit/>
            </a:bodyPr>
            <a:lstStyle>
              <a:lvl1pPr defTabSz="912813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458788" defTabSz="912813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912813" defTabSz="912813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defTabSz="912813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1831975" defTabSz="912813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289175" defTabSz="912813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746375" defTabSz="912813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203575" defTabSz="912813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660775" defTabSz="912813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hangingPunct="0">
                <a:spcBef>
                  <a:spcPct val="50000"/>
                </a:spcBef>
              </a:pPr>
              <a:r>
                <a:rPr lang="fr-FR" sz="7300" b="1" baseline="4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rebuchet MS" pitchFamily="34" charset="0"/>
                </a:rPr>
                <a:t>S.A.M.U. 13</a:t>
              </a:r>
            </a:p>
          </p:txBody>
        </p:sp>
      </p:grpSp>
      <p:sp>
        <p:nvSpPr>
          <p:cNvPr id="2072" name="Text Box 24"/>
          <p:cNvSpPr txBox="1">
            <a:spLocks noChangeArrowheads="1"/>
          </p:cNvSpPr>
          <p:nvPr/>
        </p:nvSpPr>
        <p:spPr bwMode="auto">
          <a:xfrm>
            <a:off x="0" y="33051750"/>
            <a:ext cx="22860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9" tIns="45721" rIns="91439" bIns="45721">
            <a:spAutoFit/>
          </a:bodyPr>
          <a:lstStyle>
            <a:lvl1pPr defTabSz="91281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58788" defTabSz="91281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912813" defTabSz="91281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defTabSz="91281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1975" defTabSz="91281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9175" defTabSz="9128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6375" defTabSz="9128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3575" defTabSz="9128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60775" defTabSz="9128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fr-FR" sz="3200">
                <a:solidFill>
                  <a:schemeClr val="accent2"/>
                </a:solidFill>
              </a:rPr>
              <a:t>M. Fournier, V. Vig, H. Bouheraoua, A. Champenois, JP. Auffray</a:t>
            </a:r>
            <a:br>
              <a:rPr lang="fr-FR" sz="3200">
                <a:solidFill>
                  <a:schemeClr val="accent2"/>
                </a:solidFill>
              </a:rPr>
            </a:br>
            <a:r>
              <a:rPr lang="fr-FR" sz="3200">
                <a:solidFill>
                  <a:schemeClr val="accent2"/>
                </a:solidFill>
              </a:rPr>
              <a:t>Pôle Réanimation / Urgences / SAMU / Hyperbarie, AP-HM, Marseille, France</a:t>
            </a:r>
          </a:p>
        </p:txBody>
      </p:sp>
      <p:sp>
        <p:nvSpPr>
          <p:cNvPr id="2092" name="Content Placeholder 5"/>
          <p:cNvSpPr>
            <a:spLocks/>
          </p:cNvSpPr>
          <p:nvPr/>
        </p:nvSpPr>
        <p:spPr bwMode="auto">
          <a:xfrm>
            <a:off x="412750" y="28162250"/>
            <a:ext cx="12673013" cy="446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17172" tIns="208588" rIns="417172" bIns="208588"/>
          <a:lstStyle/>
          <a:p>
            <a:pPr marL="1223963" indent="-1223963" algn="ctr" defTabSz="3265488">
              <a:spcBef>
                <a:spcPct val="20000"/>
              </a:spcBef>
              <a:buClr>
                <a:schemeClr val="tx1"/>
              </a:buClr>
              <a:buSzPts val="5400"/>
            </a:pPr>
            <a:r>
              <a:rPr lang="fr-FR" sz="3600" b="1" u="sng"/>
              <a:t>CONCLUSION</a:t>
            </a:r>
            <a:endParaRPr lang="fr-FR" sz="3600" b="1" u="sng">
              <a:cs typeface="Times New Roman" pitchFamily="18" charset="0"/>
            </a:endParaRPr>
          </a:p>
          <a:p>
            <a:pPr marL="1223963" indent="-1223963" algn="ctr" defTabSz="3265488">
              <a:spcBef>
                <a:spcPct val="20000"/>
              </a:spcBef>
              <a:buClr>
                <a:schemeClr val="tx1"/>
              </a:buClr>
              <a:buSzPts val="3900"/>
            </a:pPr>
            <a:r>
              <a:rPr lang="fr-FR" sz="3600">
                <a:cs typeface="Times New Roman" pitchFamily="18" charset="0"/>
              </a:rPr>
              <a:t>Pour les TIH sur de longues distances, l’héliportage semble motivé plus par la gestion du temps médical que par la gravité du patient.</a:t>
            </a:r>
          </a:p>
          <a:p>
            <a:pPr marL="1223963" indent="-1223963" algn="ctr" defTabSz="3265488">
              <a:spcBef>
                <a:spcPct val="20000"/>
              </a:spcBef>
              <a:buClr>
                <a:schemeClr val="tx1"/>
              </a:buClr>
              <a:buSzPts val="3900"/>
            </a:pPr>
            <a:r>
              <a:rPr lang="fr-FR" sz="3600">
                <a:cs typeface="Times New Roman" pitchFamily="18" charset="0"/>
              </a:rPr>
              <a:t>Le temps gagné par l’héliportage étant </a:t>
            </a:r>
            <a:r>
              <a:rPr lang="fr-FR" sz="3600" i="1">
                <a:cs typeface="Times New Roman" pitchFamily="18" charset="0"/>
              </a:rPr>
              <a:t>in fine</a:t>
            </a:r>
            <a:r>
              <a:rPr lang="fr-FR" sz="3600">
                <a:cs typeface="Times New Roman" pitchFamily="18" charset="0"/>
              </a:rPr>
              <a:t> bénéfique au patients pour les TIH les plus longs.</a:t>
            </a:r>
          </a:p>
        </p:txBody>
      </p:sp>
      <p:sp>
        <p:nvSpPr>
          <p:cNvPr id="2094" name="Rectangle 46"/>
          <p:cNvSpPr>
            <a:spLocks noChangeArrowheads="1"/>
          </p:cNvSpPr>
          <p:nvPr/>
        </p:nvSpPr>
        <p:spPr bwMode="auto">
          <a:xfrm>
            <a:off x="774700" y="5405438"/>
            <a:ext cx="19727863" cy="338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9" tIns="45721" rIns="91439" bIns="45721">
            <a:spAutoFit/>
          </a:bodyPr>
          <a:lstStyle/>
          <a:p>
            <a:pPr defTabSz="912813"/>
            <a:r>
              <a:rPr lang="fr-FR" sz="3600" b="1" u="sng"/>
              <a:t>INTRODUCTION</a:t>
            </a:r>
          </a:p>
          <a:p>
            <a:pPr defTabSz="912813"/>
            <a:endParaRPr lang="fr-FR" sz="3600" b="1" u="sng"/>
          </a:p>
          <a:p>
            <a:pPr defTabSz="912813"/>
            <a:r>
              <a:rPr lang="fr-FR" sz="3600"/>
              <a:t>Le SMUR de Marseille réponds à des demandes de Transports Inter-Hospitaliers (TIH) lointains.</a:t>
            </a:r>
          </a:p>
          <a:p>
            <a:pPr defTabSz="912813"/>
            <a:r>
              <a:rPr lang="fr-FR" sz="3600"/>
              <a:t>Pour ce, il est doté d’un hélicoptère régional dédié à cette activité 24h/24.</a:t>
            </a:r>
          </a:p>
          <a:p>
            <a:pPr defTabSz="912813"/>
            <a:r>
              <a:rPr lang="fr-FR" sz="3600"/>
              <a:t>Nous avons souhaité analyser pour les TIH à plus de 35 km de Marseille, s’il existait une différence du </a:t>
            </a:r>
            <a:r>
              <a:rPr lang="fr-FR" sz="3600" b="1" u="sng"/>
              <a:t>délai d’engagement</a:t>
            </a:r>
            <a:r>
              <a:rPr lang="fr-FR" sz="3600"/>
              <a:t> et de la </a:t>
            </a:r>
            <a:r>
              <a:rPr lang="fr-FR" sz="3600" b="1" u="sng"/>
              <a:t>gravité</a:t>
            </a:r>
            <a:r>
              <a:rPr lang="fr-FR" sz="3600" b="1"/>
              <a:t> </a:t>
            </a:r>
            <a:r>
              <a:rPr lang="fr-FR" sz="3600"/>
              <a:t>entre un équipage terrestre et le moyen héliporté.</a:t>
            </a:r>
          </a:p>
        </p:txBody>
      </p:sp>
      <p:sp>
        <p:nvSpPr>
          <p:cNvPr id="2095" name="Rectangle 47"/>
          <p:cNvSpPr>
            <a:spLocks noChangeArrowheads="1"/>
          </p:cNvSpPr>
          <p:nvPr/>
        </p:nvSpPr>
        <p:spPr bwMode="auto">
          <a:xfrm>
            <a:off x="773113" y="10015538"/>
            <a:ext cx="11430000" cy="558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9" tIns="45721" rIns="91439" bIns="45721">
            <a:spAutoFit/>
          </a:bodyPr>
          <a:lstStyle/>
          <a:p>
            <a:pPr defTabSz="912813"/>
            <a:r>
              <a:rPr lang="fr-FR" sz="3600" b="1" u="sng"/>
              <a:t>METHODE</a:t>
            </a:r>
          </a:p>
          <a:p>
            <a:pPr defTabSz="912813"/>
            <a:endParaRPr lang="fr-FR" sz="3600" b="1" u="sng"/>
          </a:p>
          <a:p>
            <a:pPr defTabSz="912813"/>
            <a:r>
              <a:rPr lang="fr-FR" sz="3600"/>
              <a:t>Il s’agit d’une étude rétrospective des dossiers de régulation de TIH sur l’année 2008, pour des communes situées à plus de 35 km de Marseille pour lesquels le moyen avait été engagé moins de 4h après l’appel et dont le code CCMU avait été renseigné.</a:t>
            </a:r>
          </a:p>
          <a:p>
            <a:pPr defTabSz="912813"/>
            <a:r>
              <a:rPr lang="fr-FR" sz="3600"/>
              <a:t>Il a été analysé les moyennes et médianes de délai d’engagement en fonction de la CCMU, ainsi que le pourcentage de transfert en fonction de la CCMU.</a:t>
            </a:r>
          </a:p>
        </p:txBody>
      </p:sp>
      <p:sp>
        <p:nvSpPr>
          <p:cNvPr id="2096" name="Rectangle 48"/>
          <p:cNvSpPr>
            <a:spLocks noChangeArrowheads="1"/>
          </p:cNvSpPr>
          <p:nvPr/>
        </p:nvSpPr>
        <p:spPr bwMode="auto">
          <a:xfrm>
            <a:off x="2862263" y="19737388"/>
            <a:ext cx="8567737" cy="228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9" tIns="45721" rIns="91439" bIns="45721">
            <a:spAutoFit/>
          </a:bodyPr>
          <a:lstStyle/>
          <a:p>
            <a:pPr defTabSz="912813"/>
            <a:r>
              <a:rPr lang="fr-FR" sz="3600" b="1" u="sng"/>
              <a:t>RESULTATS</a:t>
            </a:r>
          </a:p>
          <a:p>
            <a:pPr defTabSz="912813"/>
            <a:r>
              <a:rPr lang="fr-FR" sz="3600"/>
              <a:t>740 interventions ont été analysées</a:t>
            </a:r>
          </a:p>
          <a:p>
            <a:pPr defTabSz="912813"/>
            <a:r>
              <a:rPr lang="fr-FR" sz="3600"/>
              <a:t>536 par transferts terrestres</a:t>
            </a:r>
          </a:p>
          <a:p>
            <a:pPr defTabSz="912813"/>
            <a:r>
              <a:rPr lang="fr-FR" sz="3600"/>
              <a:t>204 missions héliportées</a:t>
            </a:r>
          </a:p>
        </p:txBody>
      </p:sp>
      <p:sp>
        <p:nvSpPr>
          <p:cNvPr id="2097" name="Rectangle 49"/>
          <p:cNvSpPr>
            <a:spLocks noChangeArrowheads="1"/>
          </p:cNvSpPr>
          <p:nvPr/>
        </p:nvSpPr>
        <p:spPr bwMode="auto">
          <a:xfrm>
            <a:off x="9485313" y="21466175"/>
            <a:ext cx="12511087" cy="393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9" tIns="45721" rIns="91439" bIns="45721">
            <a:spAutoFit/>
          </a:bodyPr>
          <a:lstStyle/>
          <a:p>
            <a:pPr defTabSz="912813"/>
            <a:r>
              <a:rPr lang="fr-FR" sz="3600" b="1" u="sng"/>
              <a:t>ANALYSE</a:t>
            </a:r>
          </a:p>
          <a:p>
            <a:pPr defTabSz="912813"/>
            <a:r>
              <a:rPr lang="fr-FR" sz="3600"/>
              <a:t>On ne retrouve pas de variations significatives entre les deux vecteurs sur l’analyse des délais médians et moyens d’engagement en fonction de la CCMU.</a:t>
            </a:r>
          </a:p>
          <a:p>
            <a:pPr defTabSz="912813"/>
            <a:r>
              <a:rPr lang="fr-FR" sz="3600"/>
              <a:t>Il n’y a pas de différences significatives sur la répartition des modes de transfert choisis en fonction de la CCMU à l’exception des CCMU 4 (p=0.035).</a:t>
            </a:r>
          </a:p>
        </p:txBody>
      </p:sp>
      <p:graphicFrame>
        <p:nvGraphicFramePr>
          <p:cNvPr id="2245" name="Group 197"/>
          <p:cNvGraphicFramePr>
            <a:graphicFrameLocks noGrp="1"/>
          </p:cNvGraphicFramePr>
          <p:nvPr/>
        </p:nvGraphicFramePr>
        <p:xfrm>
          <a:off x="11717338" y="13473113"/>
          <a:ext cx="10501312" cy="6921498"/>
        </p:xfrm>
        <a:graphic>
          <a:graphicData uri="http://schemas.openxmlformats.org/drawingml/2006/table">
            <a:tbl>
              <a:tblPr/>
              <a:tblGrid>
                <a:gridCol w="2447925"/>
                <a:gridCol w="1871662"/>
                <a:gridCol w="1296988"/>
                <a:gridCol w="1727200"/>
                <a:gridCol w="1944687"/>
                <a:gridCol w="1212850"/>
              </a:tblGrid>
              <a:tr h="692150"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 UMH</a:t>
                      </a:r>
                    </a:p>
                  </a:txBody>
                  <a:tcPr marL="9522" marR="9522" marT="9522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CCMU2 </a:t>
                      </a:r>
                    </a:p>
                  </a:txBody>
                  <a:tcPr marL="9522" marR="9522" marT="9522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CCMU3</a:t>
                      </a:r>
                    </a:p>
                  </a:txBody>
                  <a:tcPr marL="9522" marR="9522" marT="9522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CCMU4</a:t>
                      </a:r>
                    </a:p>
                  </a:txBody>
                  <a:tcPr marL="9522" marR="9522" marT="9522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 CCMU5</a:t>
                      </a:r>
                    </a:p>
                  </a:txBody>
                  <a:tcPr marL="9522" marR="9522" marT="9522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693738"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 médiane (mn) </a:t>
                      </a:r>
                    </a:p>
                  </a:txBody>
                  <a:tcPr marL="9522" marR="9522" marT="9522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45</a:t>
                      </a:r>
                    </a:p>
                  </a:txBody>
                  <a:tcPr marL="9522" marR="9522" marT="9522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47</a:t>
                      </a:r>
                    </a:p>
                  </a:txBody>
                  <a:tcPr marL="9522" marR="9522" marT="952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38</a:t>
                      </a:r>
                    </a:p>
                  </a:txBody>
                  <a:tcPr marL="9522" marR="9522" marT="952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50</a:t>
                      </a:r>
                    </a:p>
                  </a:txBody>
                  <a:tcPr marL="9522" marR="9522" marT="952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 </a:t>
                      </a:r>
                    </a:p>
                  </a:txBody>
                  <a:tcPr marL="9522" marR="9522" marT="952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3863"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 Moyenne (mn)</a:t>
                      </a:r>
                    </a:p>
                  </a:txBody>
                  <a:tcPr marL="9522" marR="9522" marT="9522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65</a:t>
                      </a:r>
                    </a:p>
                  </a:txBody>
                  <a:tcPr marL="9522" marR="9522" marT="9522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73</a:t>
                      </a:r>
                    </a:p>
                  </a:txBody>
                  <a:tcPr marL="9522" marR="9522" marT="952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64</a:t>
                      </a:r>
                    </a:p>
                  </a:txBody>
                  <a:tcPr marL="9522" marR="9522" marT="952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80</a:t>
                      </a:r>
                    </a:p>
                  </a:txBody>
                  <a:tcPr marL="9522" marR="9522" marT="952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 </a:t>
                      </a:r>
                    </a:p>
                  </a:txBody>
                  <a:tcPr marL="9522" marR="9522" marT="952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275"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 e type</a:t>
                      </a:r>
                    </a:p>
                  </a:txBody>
                  <a:tcPr marL="9522" marR="9522" marT="9522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51</a:t>
                      </a:r>
                    </a:p>
                  </a:txBody>
                  <a:tcPr marL="9522" marR="9522" marT="9522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65</a:t>
                      </a:r>
                    </a:p>
                  </a:txBody>
                  <a:tcPr marL="9522" marR="9522" marT="952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61</a:t>
                      </a:r>
                    </a:p>
                  </a:txBody>
                  <a:tcPr marL="9522" marR="9522" marT="952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70</a:t>
                      </a:r>
                    </a:p>
                  </a:txBody>
                  <a:tcPr marL="9522" marR="9522" marT="952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 </a:t>
                      </a:r>
                    </a:p>
                  </a:txBody>
                  <a:tcPr marL="9522" marR="9522" marT="952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Nombre</a:t>
                      </a:r>
                    </a:p>
                  </a:txBody>
                  <a:tcPr marL="9522" marR="9522" marT="9522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46</a:t>
                      </a:r>
                    </a:p>
                  </a:txBody>
                  <a:tcPr marL="9522" marR="9522" marT="9522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230</a:t>
                      </a:r>
                    </a:p>
                  </a:txBody>
                  <a:tcPr marL="9522" marR="9522" marT="952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142</a:t>
                      </a:r>
                    </a:p>
                  </a:txBody>
                  <a:tcPr marL="9522" marR="9522" marT="952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117</a:t>
                      </a:r>
                    </a:p>
                  </a:txBody>
                  <a:tcPr marL="9522" marR="9522" marT="952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536</a:t>
                      </a:r>
                    </a:p>
                  </a:txBody>
                  <a:tcPr marL="9522" marR="9522" marT="952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3863"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 </a:t>
                      </a:r>
                    </a:p>
                  </a:txBody>
                  <a:tcPr marL="9522" marR="9522" marT="9522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9%</a:t>
                      </a:r>
                    </a:p>
                  </a:txBody>
                  <a:tcPr marL="9522" marR="9522" marT="9522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43%</a:t>
                      </a:r>
                    </a:p>
                  </a:txBody>
                  <a:tcPr marL="9522" marR="9522" marT="952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26%</a:t>
                      </a:r>
                    </a:p>
                  </a:txBody>
                  <a:tcPr marL="9522" marR="9522" marT="952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22%</a:t>
                      </a:r>
                    </a:p>
                  </a:txBody>
                  <a:tcPr marL="9522" marR="9522" marT="952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 </a:t>
                      </a:r>
                    </a:p>
                  </a:txBody>
                  <a:tcPr marL="9522" marR="9522" marT="952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0288"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HELICO</a:t>
                      </a:r>
                    </a:p>
                  </a:txBody>
                  <a:tcPr marL="9522" marR="9522" marT="9522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CCMU2 </a:t>
                      </a:r>
                    </a:p>
                  </a:txBody>
                  <a:tcPr marL="9522" marR="9522" marT="9522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CCMU3</a:t>
                      </a:r>
                    </a:p>
                  </a:txBody>
                  <a:tcPr marL="9522" marR="9522" marT="952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CCMU4</a:t>
                      </a:r>
                    </a:p>
                  </a:txBody>
                  <a:tcPr marL="9522" marR="9522" marT="952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CCMU5</a:t>
                      </a:r>
                    </a:p>
                  </a:txBody>
                  <a:tcPr marL="9522" marR="9522" marT="952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 </a:t>
                      </a:r>
                    </a:p>
                  </a:txBody>
                  <a:tcPr marL="9522" marR="9522" marT="952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2150"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 médiane (mn) </a:t>
                      </a:r>
                    </a:p>
                  </a:txBody>
                  <a:tcPr marL="9522" marR="9522" marT="9522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43</a:t>
                      </a:r>
                    </a:p>
                  </a:txBody>
                  <a:tcPr marL="9522" marR="9522" marT="9522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56</a:t>
                      </a:r>
                    </a:p>
                  </a:txBody>
                  <a:tcPr marL="9522" marR="9522" marT="952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48</a:t>
                      </a:r>
                    </a:p>
                  </a:txBody>
                  <a:tcPr marL="9522" marR="9522" marT="952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61</a:t>
                      </a:r>
                    </a:p>
                  </a:txBody>
                  <a:tcPr marL="9522" marR="9522" marT="952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 </a:t>
                      </a:r>
                    </a:p>
                  </a:txBody>
                  <a:tcPr marL="9522" marR="9522" marT="952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3863"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 Moyenne (mn)</a:t>
                      </a:r>
                    </a:p>
                  </a:txBody>
                  <a:tcPr marL="9522" marR="9522" marT="9522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65</a:t>
                      </a:r>
                    </a:p>
                  </a:txBody>
                  <a:tcPr marL="9522" marR="9522" marT="9522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75</a:t>
                      </a:r>
                    </a:p>
                  </a:txBody>
                  <a:tcPr marL="9522" marR="9522" marT="952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65</a:t>
                      </a:r>
                    </a:p>
                  </a:txBody>
                  <a:tcPr marL="9522" marR="9522" marT="952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70</a:t>
                      </a:r>
                    </a:p>
                  </a:txBody>
                  <a:tcPr marL="9522" marR="9522" marT="952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 </a:t>
                      </a:r>
                    </a:p>
                  </a:txBody>
                  <a:tcPr marL="9522" marR="9522" marT="952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 e type</a:t>
                      </a:r>
                    </a:p>
                  </a:txBody>
                  <a:tcPr marL="9522" marR="9522" marT="9522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50</a:t>
                      </a:r>
                    </a:p>
                  </a:txBody>
                  <a:tcPr marL="9522" marR="9522" marT="9522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60</a:t>
                      </a:r>
                    </a:p>
                  </a:txBody>
                  <a:tcPr marL="9522" marR="9522" marT="952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47</a:t>
                      </a:r>
                    </a:p>
                  </a:txBody>
                  <a:tcPr marL="9522" marR="9522" marT="952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43</a:t>
                      </a:r>
                    </a:p>
                  </a:txBody>
                  <a:tcPr marL="9522" marR="9522" marT="952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 </a:t>
                      </a:r>
                    </a:p>
                  </a:txBody>
                  <a:tcPr marL="9522" marR="9522" marT="952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538"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 Nombre</a:t>
                      </a:r>
                    </a:p>
                  </a:txBody>
                  <a:tcPr marL="9522" marR="9522" marT="9522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19</a:t>
                      </a:r>
                    </a:p>
                  </a:txBody>
                  <a:tcPr marL="9522" marR="9522" marT="9522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83</a:t>
                      </a:r>
                    </a:p>
                  </a:txBody>
                  <a:tcPr marL="9522" marR="9522" marT="952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64</a:t>
                      </a:r>
                    </a:p>
                  </a:txBody>
                  <a:tcPr marL="9522" marR="9522" marT="952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38</a:t>
                      </a:r>
                    </a:p>
                  </a:txBody>
                  <a:tcPr marL="9522" marR="9522" marT="952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204</a:t>
                      </a:r>
                    </a:p>
                  </a:txBody>
                  <a:tcPr marL="9522" marR="9522" marT="952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3863"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 </a:t>
                      </a:r>
                    </a:p>
                  </a:txBody>
                  <a:tcPr marL="9522" marR="9522" marT="9522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9%</a:t>
                      </a:r>
                    </a:p>
                  </a:txBody>
                  <a:tcPr marL="9522" marR="9522" marT="9522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41%</a:t>
                      </a:r>
                    </a:p>
                  </a:txBody>
                  <a:tcPr marL="9522" marR="9522" marT="952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31%</a:t>
                      </a:r>
                    </a:p>
                  </a:txBody>
                  <a:tcPr marL="9522" marR="9522" marT="952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19%</a:t>
                      </a:r>
                    </a:p>
                  </a:txBody>
                  <a:tcPr marL="9522" marR="9522" marT="952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S Sans Serif"/>
                      </a:endParaRPr>
                    </a:p>
                  </a:txBody>
                  <a:tcPr marL="9522" marR="9522" marT="952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3863"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 Mann-Whitney</a:t>
                      </a:r>
                    </a:p>
                  </a:txBody>
                  <a:tcPr marL="9522" marR="9522" marT="9522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NS</a:t>
                      </a:r>
                    </a:p>
                  </a:txBody>
                  <a:tcPr marL="9522" marR="9522" marT="9522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NS</a:t>
                      </a:r>
                    </a:p>
                  </a:txBody>
                  <a:tcPr marL="9522" marR="9522" marT="952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0.035</a:t>
                      </a:r>
                    </a:p>
                  </a:txBody>
                  <a:tcPr marL="9522" marR="9522" marT="952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0.615</a:t>
                      </a:r>
                    </a:p>
                  </a:txBody>
                  <a:tcPr marL="9522" marR="9522" marT="952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6877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Sans Serif"/>
                        </a:rPr>
                        <a:t> </a:t>
                      </a:r>
                    </a:p>
                  </a:txBody>
                  <a:tcPr marL="9522" marR="9522" marT="952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97" name="Rectangle 149"/>
          <p:cNvSpPr>
            <a:spLocks noChangeArrowheads="1"/>
          </p:cNvSpPr>
          <p:nvPr/>
        </p:nvSpPr>
        <p:spPr bwMode="auto">
          <a:xfrm>
            <a:off x="1060450" y="3175000"/>
            <a:ext cx="20810538" cy="210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fr-FR" sz="4400" b="1">
                <a:solidFill>
                  <a:srgbClr val="FFFF00"/>
                </a:solidFill>
                <a:latin typeface="Gill Sans MT" pitchFamily="34" charset="0"/>
                <a:ea typeface="Arial Unicode MS" pitchFamily="34" charset="-128"/>
              </a:rPr>
              <a:t>COMPARAISON DES DELAIS D’ENGAGEMENT ENTRE LES TRANSFERTS INTER HOSPITALIERS TERRESTRES OU HELIPORTES</a:t>
            </a:r>
          </a:p>
          <a:p>
            <a:pPr algn="ctr"/>
            <a:r>
              <a:rPr lang="fr-FR" sz="4400" b="1">
                <a:solidFill>
                  <a:srgbClr val="FFFF00"/>
                </a:solidFill>
                <a:latin typeface="Gill Sans MT" pitchFamily="34" charset="0"/>
                <a:ea typeface="Arial Unicode MS" pitchFamily="34" charset="-128"/>
              </a:rPr>
              <a:t>EN FONCTION DE LA GRAVITE</a:t>
            </a:r>
            <a:endParaRPr lang="fr-FR" sz="5400" b="1">
              <a:solidFill>
                <a:srgbClr val="FFFF00"/>
              </a:solidFill>
              <a:latin typeface="Gill Sans MT" pitchFamily="34" charset="0"/>
              <a:ea typeface="Arial Unicode MS" pitchFamily="34" charset="-128"/>
            </a:endParaRPr>
          </a:p>
        </p:txBody>
      </p:sp>
      <p:pic>
        <p:nvPicPr>
          <p:cNvPr id="2199" name="Picture 151" descr="img_160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400" y="15921038"/>
            <a:ext cx="4667250" cy="3490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01" name="Picture 15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33688" y="9007475"/>
            <a:ext cx="5256212" cy="3944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Content Placeholder 7"/>
          <p:cNvGraphicFramePr>
            <a:graphicFrameLocks/>
          </p:cNvGraphicFramePr>
          <p:nvPr/>
        </p:nvGraphicFramePr>
        <p:xfrm>
          <a:off x="679450" y="22525038"/>
          <a:ext cx="8035925" cy="5226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2204" name="Picture 156" descr="CART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59" t="7872" r="19273" b="10727"/>
          <a:stretch>
            <a:fillRect/>
          </a:stretch>
        </p:blipFill>
        <p:spPr bwMode="auto">
          <a:xfrm>
            <a:off x="14309725" y="25353963"/>
            <a:ext cx="7488238" cy="717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ffiche crashtest">
  <a:themeElements>
    <a:clrScheme name="">
      <a:dk1>
        <a:srgbClr val="000000"/>
      </a:dk1>
      <a:lt1>
        <a:srgbClr val="85C2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C2DD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affiche crashtes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ffiche crashtes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ffiche crashtes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ffiche crashtes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ffiche crashtes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ffiche crashtes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ffiche crashtes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ffiche crashtes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affiche crashtest</Template>
  <TotalTime>759</TotalTime>
  <Words>391</Words>
  <Application>Microsoft Office PowerPoint</Application>
  <PresentationFormat>Custom</PresentationFormat>
  <Paragraphs>99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Times New Roman</vt:lpstr>
      <vt:lpstr>Trebuchet MS</vt:lpstr>
      <vt:lpstr>Arial</vt:lpstr>
      <vt:lpstr>MS Sans Serif</vt:lpstr>
      <vt:lpstr>Gill Sans MT</vt:lpstr>
      <vt:lpstr>Arial Unicode MS</vt:lpstr>
      <vt:lpstr>affiche crashtest</vt:lpstr>
      <vt:lpstr>PowerPoint Presentation</vt:lpstr>
    </vt:vector>
  </TitlesOfParts>
  <Company>hm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dr01125</dc:creator>
  <cp:lastModifiedBy>Hakim Bouheraoua</cp:lastModifiedBy>
  <cp:revision>16</cp:revision>
  <dcterms:created xsi:type="dcterms:W3CDTF">2006-08-19T10:17:54Z</dcterms:created>
  <dcterms:modified xsi:type="dcterms:W3CDTF">2011-06-17T14:14:16Z</dcterms:modified>
</cp:coreProperties>
</file>