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217118693496645E-2"/>
          <c:y val="4.3072601344730503E-2"/>
          <c:w val="0.57767631476620951"/>
          <c:h val="0.824519997180710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Engagement UMH (mn)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47</c:v>
                </c:pt>
                <c:pt idx="2">
                  <c:v>38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Engagement Hélico (mn)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43</c:v>
                </c:pt>
                <c:pt idx="1">
                  <c:v>56</c:v>
                </c:pt>
                <c:pt idx="2">
                  <c:v>48</c:v>
                </c:pt>
                <c:pt idx="3">
                  <c:v>61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Nbre UMH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46</c:v>
                </c:pt>
                <c:pt idx="1">
                  <c:v>230</c:v>
                </c:pt>
                <c:pt idx="2">
                  <c:v>142</c:v>
                </c:pt>
                <c:pt idx="3">
                  <c:v>61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Nbre Hélico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19</c:v>
                </c:pt>
                <c:pt idx="1">
                  <c:v>83</c:v>
                </c:pt>
                <c:pt idx="2">
                  <c:v>64</c:v>
                </c:pt>
                <c:pt idx="3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971520"/>
        <c:axId val="95278208"/>
      </c:barChart>
      <c:catAx>
        <c:axId val="9097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5278208"/>
        <c:crosses val="autoZero"/>
        <c:auto val="1"/>
        <c:lblAlgn val="ctr"/>
        <c:lblOffset val="100"/>
        <c:noMultiLvlLbl val="0"/>
      </c:catAx>
      <c:valAx>
        <c:axId val="95278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97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wMode val="edge"/>
          <c:hMode val="edge"/>
          <c:x val="0.67231542778464171"/>
          <c:y val="2.4508226794231366E-2"/>
          <c:w val="0.98113211258428767"/>
          <c:h val="0.972685575593373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0.71816</cdr:x>
      <cdr:y>0.56191</cdr:y>
    </cdr:from>
    <cdr:to>
      <cdr:x>0.94457</cdr:x>
      <cdr:y>0.76394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0354" y="25431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6B9D5-B152-4CE3-9BC6-866A0BFCFFF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532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A906-5795-41FF-B1F0-24E5215A42D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80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65408-99B0-4472-9E84-2E898FB57E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1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CF9B4-DB88-4168-9DCF-5924509537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62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48954-343F-4120-83AE-9F17FF19F05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90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FEE59-DAC5-4C88-AB9E-AD10866963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58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9268A-0D2A-46BD-A916-61015178935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143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A2875-9307-4656-81B5-3FDADD79184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80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157C6-0137-479E-95AB-1FBFB5798D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93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31B53-A04C-4573-831F-2BBB53EDFE4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99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8797-C516-48BC-9081-80BBF5E03D0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880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7D01-DF40-42DB-A564-397B6A9D507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60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F6B2A9-D548-42A7-82A3-400C9BFEB03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5445125"/>
            <a:ext cx="1571625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714375"/>
            <a:ext cx="7772400" cy="2428875"/>
          </a:xfrm>
        </p:spPr>
        <p:txBody>
          <a:bodyPr/>
          <a:lstStyle/>
          <a:p>
            <a:pPr eaLnBrk="1" hangingPunct="1"/>
            <a:r>
              <a:rPr lang="fr-FR" sz="4000" b="1" smtClean="0"/>
              <a:t>Comparaison des délais d'engagement entre les transferts inter-hospitaliers terrestres ou héliportés en fonction de la gravité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2938" y="3786188"/>
            <a:ext cx="8001000" cy="1752600"/>
          </a:xfrm>
        </p:spPr>
        <p:txBody>
          <a:bodyPr/>
          <a:lstStyle/>
          <a:p>
            <a:pPr eaLnBrk="1" hangingPunct="1"/>
            <a:r>
              <a:rPr lang="fr-FR" smtClean="0"/>
              <a:t>Communication N°304</a:t>
            </a:r>
          </a:p>
          <a:p>
            <a:pPr eaLnBrk="1" hangingPunct="1"/>
            <a:r>
              <a:rPr lang="fr-FR" sz="2000" smtClean="0"/>
              <a:t>M. Fournier, V. Vig, H. Bouheraoua, A. Champenois, JP. Auffray</a:t>
            </a:r>
            <a:br>
              <a:rPr lang="fr-FR" sz="2000" smtClean="0"/>
            </a:br>
            <a:r>
              <a:rPr lang="fr-FR" sz="2000" smtClean="0"/>
              <a:t/>
            </a:r>
            <a:br>
              <a:rPr lang="fr-FR" sz="2000" smtClean="0"/>
            </a:br>
            <a:r>
              <a:rPr lang="fr-FR" sz="2000" smtClean="0"/>
              <a:t>Pôle Réanimation / Urgences / SAMU / Hyperbarie, AP-HM, Marseille, France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3000" smtClean="0"/>
              <a:t>Le SMUR de Marseille répond à des demandes de Transports Inter-Hospitaliers (TIH) lointains.</a:t>
            </a:r>
          </a:p>
          <a:p>
            <a:pPr eaLnBrk="1" hangingPunct="1">
              <a:lnSpc>
                <a:spcPct val="80000"/>
              </a:lnSpc>
            </a:pPr>
            <a:r>
              <a:rPr lang="fr-FR" sz="3000" smtClean="0"/>
              <a:t>Pour ce, il est doté d’un hélicoptère régional dédié à cette activité 24h/24 (en dehors de la région de Nice).</a:t>
            </a:r>
          </a:p>
          <a:p>
            <a:pPr eaLnBrk="1" hangingPunct="1">
              <a:lnSpc>
                <a:spcPct val="80000"/>
              </a:lnSpc>
            </a:pPr>
            <a:r>
              <a:rPr lang="fr-FR" sz="3000" smtClean="0"/>
              <a:t>Nous avons souhaité analyser pour les TIH à plus de 35 km de Marseille, s’il existait une différence de </a:t>
            </a:r>
            <a:r>
              <a:rPr lang="fr-FR" sz="3000" b="1" u="sng" smtClean="0"/>
              <a:t>délai d’engagement</a:t>
            </a:r>
            <a:r>
              <a:rPr lang="fr-FR" sz="3000" smtClean="0"/>
              <a:t> ou de </a:t>
            </a:r>
            <a:r>
              <a:rPr lang="fr-FR" sz="3000" u="sng" smtClean="0"/>
              <a:t>gravité</a:t>
            </a:r>
            <a:r>
              <a:rPr lang="fr-FR" sz="3000" b="1" smtClean="0"/>
              <a:t> </a:t>
            </a:r>
            <a:r>
              <a:rPr lang="fr-FR" sz="3000" smtClean="0"/>
              <a:t>entre un transfert terrestre et héliporté.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Méthodes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fr-FR" dirty="0" smtClean="0"/>
              <a:t>Il s’agit d’une étude rétrospective des </a:t>
            </a:r>
            <a:r>
              <a:rPr lang="fr-FR" dirty="0"/>
              <a:t>dossiers de régulation de </a:t>
            </a:r>
            <a:r>
              <a:rPr lang="fr-FR" dirty="0" smtClean="0"/>
              <a:t>TIH sur l’année 2008, pour des communes situées </a:t>
            </a:r>
            <a:r>
              <a:rPr lang="fr-FR" dirty="0"/>
              <a:t>à plus de 35 km de </a:t>
            </a:r>
            <a:r>
              <a:rPr lang="fr-FR" dirty="0" smtClean="0"/>
              <a:t>Marseille pour lesquels le moyen avait été engagé moins de 4h après l’appel et dont le code CCMU avait été renseigné.</a:t>
            </a:r>
            <a:endParaRPr lang="fr-FR" dirty="0"/>
          </a:p>
          <a:p>
            <a:pPr eaLnBrk="1" hangingPunct="1">
              <a:defRPr/>
            </a:pPr>
            <a:r>
              <a:rPr lang="fr-FR" dirty="0" smtClean="0"/>
              <a:t>Il a été analysé les moyennes et médianes de délai d’engagement en fonction de la CCMU, ainsi que le pourcentage de transfert en fonction de la CCMU.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Résultats (1)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1828800"/>
          </a:xfrm>
        </p:spPr>
        <p:txBody>
          <a:bodyPr/>
          <a:lstStyle/>
          <a:p>
            <a:pPr eaLnBrk="1" hangingPunct="1"/>
            <a:r>
              <a:rPr lang="fr-FR" sz="2800" smtClean="0"/>
              <a:t>740 interventions ont été analysées</a:t>
            </a:r>
          </a:p>
          <a:p>
            <a:pPr eaLnBrk="1" hangingPunct="1"/>
            <a:r>
              <a:rPr lang="fr-FR" sz="2800" smtClean="0"/>
              <a:t>536 par transferts terrestres</a:t>
            </a:r>
          </a:p>
          <a:p>
            <a:pPr eaLnBrk="1" hangingPunct="1"/>
            <a:r>
              <a:rPr lang="fr-FR" sz="2800" smtClean="0"/>
              <a:t>204 missions héliportées</a:t>
            </a:r>
          </a:p>
          <a:p>
            <a:pPr eaLnBrk="1" hangingPunct="1"/>
            <a:endParaRPr lang="fr-FR" sz="2800" smtClean="0"/>
          </a:p>
        </p:txBody>
      </p:sp>
      <p:graphicFrame>
        <p:nvGraphicFramePr>
          <p:cNvPr id="5203" name="Group 83"/>
          <p:cNvGraphicFramePr>
            <a:graphicFrameLocks noGrp="1"/>
          </p:cNvGraphicFramePr>
          <p:nvPr>
            <p:ph sz="half" idx="2"/>
          </p:nvPr>
        </p:nvGraphicFramePr>
        <p:xfrm>
          <a:off x="468313" y="3429000"/>
          <a:ext cx="8353425" cy="2333625"/>
        </p:xfrm>
        <a:graphic>
          <a:graphicData uri="http://schemas.openxmlformats.org/drawingml/2006/table">
            <a:tbl>
              <a:tblPr/>
              <a:tblGrid>
                <a:gridCol w="1393825"/>
                <a:gridCol w="1390650"/>
                <a:gridCol w="1393825"/>
                <a:gridCol w="1390650"/>
                <a:gridCol w="1393825"/>
                <a:gridCol w="1390650"/>
              </a:tblGrid>
              <a:tr h="5048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Gravité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UMH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Médiane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Nombre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Hélico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Médiane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Nombre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Résultats (2)</a:t>
            </a:r>
          </a:p>
        </p:txBody>
      </p:sp>
      <p:graphicFrame>
        <p:nvGraphicFramePr>
          <p:cNvPr id="2" name="Content Placeholder 7"/>
          <p:cNvGraphicFramePr>
            <a:graphicFrameLocks noGrp="1"/>
          </p:cNvGraphicFramePr>
          <p:nvPr>
            <p:ph idx="1"/>
          </p:nvPr>
        </p:nvGraphicFramePr>
        <p:xfrm>
          <a:off x="508000" y="1651000"/>
          <a:ext cx="8128000" cy="4424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Analyse / Discussion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00200"/>
            <a:ext cx="8218487" cy="4708525"/>
          </a:xfrm>
        </p:spPr>
        <p:txBody>
          <a:bodyPr/>
          <a:lstStyle/>
          <a:p>
            <a:pPr eaLnBrk="1" hangingPunct="1"/>
            <a:r>
              <a:rPr lang="fr-FR" smtClean="0"/>
              <a:t>On ne retrouve pas de variations significatives entre les deux vecteurs sur l’analyse des délais médians et moyens d’engagement en fonction de la CCMU.</a:t>
            </a:r>
          </a:p>
          <a:p>
            <a:pPr eaLnBrk="1" hangingPunct="1"/>
            <a:r>
              <a:rPr lang="fr-FR" smtClean="0"/>
              <a:t>Il n’y a pas de différence significative sur la répartition des modes de transfert choisis en fonction de la CCMU à l’exception des patients CCMU 4 (p=0.035).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Conclusion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pPr eaLnBrk="1" hangingPunct="1"/>
            <a:r>
              <a:rPr lang="fr-FR" smtClean="0"/>
              <a:t>Pour les TIH sur de longues distances, l’héliportage semble motivé plus par la gestion du temps médical que par la gravité du patient.</a:t>
            </a:r>
          </a:p>
          <a:p>
            <a:pPr eaLnBrk="1" hangingPunct="1"/>
            <a:r>
              <a:rPr lang="fr-FR" smtClean="0"/>
              <a:t>Le temps gagné par l’héliportage étant </a:t>
            </a:r>
            <a:r>
              <a:rPr lang="fr-FR" i="1" smtClean="0"/>
              <a:t>in fine</a:t>
            </a:r>
            <a:r>
              <a:rPr lang="fr-FR" smtClean="0"/>
              <a:t> bénéfique au patients pour les TIH les plus longs.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342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Modèle par défaut</vt:lpstr>
      <vt:lpstr>Comparaison des délais d'engagement entre les transferts inter-hospitaliers terrestres ou héliportés en fonction de la gravité</vt:lpstr>
      <vt:lpstr>Introduction</vt:lpstr>
      <vt:lpstr>Méthodes</vt:lpstr>
      <vt:lpstr>Résultats (1)</vt:lpstr>
      <vt:lpstr>Résultats (2)</vt:lpstr>
      <vt:lpstr>Analyse / Discussion</vt:lpstr>
      <vt:lpstr>Conclusion</vt:lpstr>
    </vt:vector>
  </TitlesOfParts>
  <Company>APHM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Délais d’engagement entre TIH terrestres ou héliportés en fonction de la gravité</dc:title>
  <dc:creator>Hakim Bouheraoua</dc:creator>
  <cp:lastModifiedBy>Hakim Bouheraoua</cp:lastModifiedBy>
  <cp:revision>48</cp:revision>
  <dcterms:created xsi:type="dcterms:W3CDTF">2009-04-22T23:33:46Z</dcterms:created>
  <dcterms:modified xsi:type="dcterms:W3CDTF">2011-06-17T14:11:11Z</dcterms:modified>
</cp:coreProperties>
</file>