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217118693496645E-2"/>
          <c:y val="4.3072601344730503E-2"/>
          <c:w val="0.57767631476620951"/>
          <c:h val="0.82451999718071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Engagement UMH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47</c:v>
                </c:pt>
                <c:pt idx="2">
                  <c:v>38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Engagement Hélico (mn)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43</c:v>
                </c:pt>
                <c:pt idx="1">
                  <c:v>56</c:v>
                </c:pt>
                <c:pt idx="2">
                  <c:v>48</c:v>
                </c:pt>
                <c:pt idx="3">
                  <c:v>61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Nbre UMH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46</c:v>
                </c:pt>
                <c:pt idx="1">
                  <c:v>230</c:v>
                </c:pt>
                <c:pt idx="2">
                  <c:v>142</c:v>
                </c:pt>
                <c:pt idx="3">
                  <c:v>61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Nbre Hélico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CCMU 2</c:v>
                </c:pt>
                <c:pt idx="1">
                  <c:v>CCMU 3</c:v>
                </c:pt>
                <c:pt idx="2">
                  <c:v>CCMU 4</c:v>
                </c:pt>
                <c:pt idx="3">
                  <c:v>CCMU 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</c:v>
                </c:pt>
                <c:pt idx="1">
                  <c:v>83</c:v>
                </c:pt>
                <c:pt idx="2">
                  <c:v>64</c:v>
                </c:pt>
                <c:pt idx="3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41312"/>
        <c:axId val="39742848"/>
      </c:barChart>
      <c:catAx>
        <c:axId val="39741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742848"/>
        <c:crosses val="autoZero"/>
        <c:auto val="1"/>
        <c:lblAlgn val="ctr"/>
        <c:lblOffset val="100"/>
        <c:noMultiLvlLbl val="0"/>
      </c:catAx>
      <c:valAx>
        <c:axId val="39742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741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wMode val="edge"/>
          <c:hMode val="edge"/>
          <c:x val="0.67231542778464171"/>
          <c:y val="2.4508226794231366E-2"/>
          <c:w val="0.98113211258428767"/>
          <c:h val="0.972685575593373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24"/>
      </a:pPr>
      <a:endParaRPr lang="fr-F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0.71816</cdr:x>
      <cdr:y>0.56191</cdr:y>
    </cdr:from>
    <cdr:to>
      <cdr:x>0.94457</cdr:x>
      <cdr:y>0.76394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0354" y="25431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3C022-5E57-4DF1-A0BE-1034048C1D7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33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4250A-2036-442F-A8AF-0A3724DFE10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79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804C6-7C2E-45FF-8FBE-563D8705AF7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350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C89AF-1610-4B94-8270-1A85361447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0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8FB1-4DDF-475B-B1B7-9A069DAEC3E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5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B8E97-DAF6-4DB1-95A8-074DC89C23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74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1F218-7CA1-4C03-9BFB-24D1DA94742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1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05445-9261-4B43-989C-269C6FD797D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96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AABA4-5582-474C-ACD9-15A068C101D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27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3E26F-0D74-4D33-B23C-6925D040A1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94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1A224-1DA7-40DC-8C13-D83698A2B0C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450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7F2D0-1E7E-4146-ADF1-F2F17E8861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13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609F0A9-54C2-476E-9CA3-7880052672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0"/>
            <a:ext cx="1571625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773238"/>
            <a:ext cx="7772400" cy="3146425"/>
          </a:xfrm>
        </p:spPr>
        <p:txBody>
          <a:bodyPr/>
          <a:lstStyle/>
          <a:p>
            <a:pPr eaLnBrk="1" hangingPunct="1"/>
            <a:r>
              <a:rPr lang="fr-FR" sz="4000" b="1" smtClean="0"/>
              <a:t>Comparaison des délais d'engagement entre les transferts inter-hospitaliers terrestres ou héliportés en fonction de la gravité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013325"/>
            <a:ext cx="8001000" cy="1584325"/>
          </a:xfrm>
        </p:spPr>
        <p:txBody>
          <a:bodyPr/>
          <a:lstStyle/>
          <a:p>
            <a:pPr eaLnBrk="1" hangingPunct="1"/>
            <a:r>
              <a:rPr lang="fr-FR" sz="1800" smtClean="0"/>
              <a:t>Communication N°304</a:t>
            </a:r>
          </a:p>
          <a:p>
            <a:pPr eaLnBrk="1" hangingPunct="1"/>
            <a:r>
              <a:rPr lang="fr-FR" sz="1800" smtClean="0"/>
              <a:t>M. Fournier, V. Vig, H. Bouheraoua, A. Champenois, JP. Auffray</a:t>
            </a:r>
            <a:br>
              <a:rPr lang="fr-FR" sz="1800" smtClean="0"/>
            </a:br>
            <a:r>
              <a:rPr lang="fr-FR" sz="1800" smtClean="0"/>
              <a:t/>
            </a:r>
            <a:br>
              <a:rPr lang="fr-FR" sz="1800" smtClean="0"/>
            </a:br>
            <a:r>
              <a:rPr lang="fr-FR" sz="1800" smtClean="0"/>
              <a:t>Pôle Réanimation / Urgences / SAMU / Hyperbarie, AP-HM, Marseille, France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95738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FR" sz="2600" smtClean="0"/>
              <a:t>Nous avons souhaité analyser pour les TIH à plus de 35 km de Marseille, s’il existait une différence de </a:t>
            </a:r>
            <a:r>
              <a:rPr lang="fr-FR" sz="2600" b="1" u="sng" smtClean="0"/>
              <a:t>délai d’engagement</a:t>
            </a:r>
            <a:r>
              <a:rPr lang="fr-FR" sz="2600" smtClean="0"/>
              <a:t> ou de </a:t>
            </a:r>
            <a:r>
              <a:rPr lang="fr-FR" sz="2600" u="sng" smtClean="0"/>
              <a:t>gravité</a:t>
            </a:r>
            <a:r>
              <a:rPr lang="fr-FR" sz="2600" b="1" smtClean="0"/>
              <a:t> </a:t>
            </a:r>
            <a:r>
              <a:rPr lang="fr-FR" sz="2600" smtClean="0"/>
              <a:t>entre un transfert terrestre et héliporté.</a:t>
            </a:r>
          </a:p>
          <a:p>
            <a:pPr eaLnBrk="1" hangingPunct="1">
              <a:lnSpc>
                <a:spcPct val="80000"/>
              </a:lnSpc>
            </a:pPr>
            <a:r>
              <a:rPr lang="fr-FR" sz="2600" smtClean="0"/>
              <a:t>Etude rétrospective des dossiers de régulation de TIH en 2008.</a:t>
            </a:r>
          </a:p>
          <a:p>
            <a:pPr eaLnBrk="1" hangingPunct="1">
              <a:lnSpc>
                <a:spcPct val="80000"/>
              </a:lnSpc>
            </a:pPr>
            <a:r>
              <a:rPr lang="fr-FR" sz="2600" smtClean="0"/>
              <a:t>Engagement du SMUR en moins de 4h après l’appel.</a:t>
            </a:r>
          </a:p>
          <a:p>
            <a:pPr eaLnBrk="1" hangingPunct="1">
              <a:lnSpc>
                <a:spcPct val="80000"/>
              </a:lnSpc>
            </a:pPr>
            <a:r>
              <a:rPr lang="fr-FR" sz="2600" smtClean="0"/>
              <a:t>Code CCMU renseigné.</a:t>
            </a:r>
          </a:p>
          <a:p>
            <a:pPr eaLnBrk="1" hangingPunct="1">
              <a:lnSpc>
                <a:spcPct val="80000"/>
              </a:lnSpc>
            </a:pPr>
            <a:r>
              <a:rPr lang="fr-FR" sz="2600" smtClean="0"/>
              <a:t>Il a été analysé les moyennes et médianes de délai d’engagement en fonction de la CCMU, ainsi que le pourcentage de transfert en fonction de la CCMU.</a:t>
            </a:r>
          </a:p>
          <a:p>
            <a:pPr eaLnBrk="1" hangingPunct="1">
              <a:lnSpc>
                <a:spcPct val="80000"/>
              </a:lnSpc>
            </a:pPr>
            <a:endParaRPr lang="fr-FR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fr-FR" smtClean="0"/>
              <a:t>Résultats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675"/>
            <a:ext cx="4537075" cy="1728788"/>
          </a:xfrm>
        </p:spPr>
        <p:txBody>
          <a:bodyPr/>
          <a:lstStyle/>
          <a:p>
            <a:pPr eaLnBrk="1" hangingPunct="1"/>
            <a:r>
              <a:rPr lang="fr-FR" sz="2400" smtClean="0"/>
              <a:t>740 interventions ont été analysées</a:t>
            </a:r>
          </a:p>
          <a:p>
            <a:pPr eaLnBrk="1" hangingPunct="1"/>
            <a:r>
              <a:rPr lang="fr-FR" sz="2400" smtClean="0"/>
              <a:t>536 par transferts terrestres</a:t>
            </a:r>
          </a:p>
          <a:p>
            <a:pPr eaLnBrk="1" hangingPunct="1"/>
            <a:r>
              <a:rPr lang="fr-FR" sz="2400" smtClean="0"/>
              <a:t>204 missions héliportées</a:t>
            </a:r>
          </a:p>
        </p:txBody>
      </p:sp>
      <p:graphicFrame>
        <p:nvGraphicFramePr>
          <p:cNvPr id="17482" name="Group 74"/>
          <p:cNvGraphicFramePr>
            <a:graphicFrameLocks noGrp="1"/>
          </p:cNvGraphicFramePr>
          <p:nvPr>
            <p:ph sz="half" idx="2"/>
          </p:nvPr>
        </p:nvGraphicFramePr>
        <p:xfrm>
          <a:off x="395288" y="4652963"/>
          <a:ext cx="6551612" cy="1828800"/>
        </p:xfrm>
        <a:graphic>
          <a:graphicData uri="http://schemas.openxmlformats.org/drawingml/2006/table">
            <a:tbl>
              <a:tblPr/>
              <a:tblGrid>
                <a:gridCol w="1004887"/>
                <a:gridCol w="1154113"/>
                <a:gridCol w="1152525"/>
                <a:gridCol w="1079500"/>
                <a:gridCol w="1081087"/>
                <a:gridCol w="1079500"/>
              </a:tblGrid>
              <a:tr h="3587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Gravité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CCMU5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Médiane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Nombre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Hélico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Médiane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Nombre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Content Placeholder 7"/>
          <p:cNvGraphicFramePr>
            <a:graphicFrameLocks/>
          </p:cNvGraphicFramePr>
          <p:nvPr/>
        </p:nvGraphicFramePr>
        <p:xfrm>
          <a:off x="4478338" y="1319213"/>
          <a:ext cx="4578350" cy="306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Analyse / Discussion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8218487" cy="4133850"/>
          </a:xfrm>
        </p:spPr>
        <p:txBody>
          <a:bodyPr/>
          <a:lstStyle/>
          <a:p>
            <a:pPr eaLnBrk="1" hangingPunct="1"/>
            <a:r>
              <a:rPr lang="fr-FR" smtClean="0"/>
              <a:t>Pas de variations significatives entre les deux vecteurs sur l’analyse des délais médians et moyens d’engagement en fonction de la CCMU.</a:t>
            </a:r>
          </a:p>
          <a:p>
            <a:pPr eaLnBrk="1" hangingPunct="1"/>
            <a:r>
              <a:rPr lang="fr-FR" smtClean="0"/>
              <a:t>Pas de différence significative sur la répartition des modes de transfert choisis en fonction de la CCMU à l’exception des patients CCMU 4 (p=0.035).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Conclusion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pPr eaLnBrk="1" hangingPunct="1"/>
            <a:r>
              <a:rPr lang="fr-FR" smtClean="0"/>
              <a:t>Pour les TIH sur de longues distances, l’héliportage semble motivé plus par la gestion du temps médical que par la gravité du patient.</a:t>
            </a:r>
          </a:p>
          <a:p>
            <a:pPr eaLnBrk="1" hangingPunct="1"/>
            <a:r>
              <a:rPr lang="fr-FR" smtClean="0"/>
              <a:t>Le temps gagné par l’héliportage étant </a:t>
            </a:r>
            <a:r>
              <a:rPr lang="fr-FR" i="1" smtClean="0"/>
              <a:t>in fine</a:t>
            </a:r>
            <a:r>
              <a:rPr lang="fr-FR" smtClean="0"/>
              <a:t> bénéfique au patient pour les TIH les plus longs.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267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Modèle par défaut</vt:lpstr>
      <vt:lpstr>Comparaison des délais d'engagement entre les transferts inter-hospitaliers terrestres ou héliportés en fonction de la gravité</vt:lpstr>
      <vt:lpstr>Introduction</vt:lpstr>
      <vt:lpstr>Résultats</vt:lpstr>
      <vt:lpstr>Analyse / Discussion</vt:lpstr>
      <vt:lpstr>Conclusion</vt:lpstr>
    </vt:vector>
  </TitlesOfParts>
  <Company>APHM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Délais d’engagement entre TIH terrestres ou héliportés en fonction de la gravité</dc:title>
  <dc:creator>Hakim Bouheraoua</dc:creator>
  <cp:lastModifiedBy>Hakim Bouheraoua</cp:lastModifiedBy>
  <cp:revision>50</cp:revision>
  <dcterms:created xsi:type="dcterms:W3CDTF">2009-04-22T23:33:46Z</dcterms:created>
  <dcterms:modified xsi:type="dcterms:W3CDTF">2011-06-17T14:13:04Z</dcterms:modified>
</cp:coreProperties>
</file>