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7" r:id="rId3"/>
    <p:sldId id="266" r:id="rId4"/>
    <p:sldId id="258" r:id="rId5"/>
    <p:sldId id="264" r:id="rId6"/>
    <p:sldId id="265" r:id="rId7"/>
    <p:sldId id="259" r:id="rId8"/>
    <p:sldId id="268" r:id="rId9"/>
    <p:sldId id="262" r:id="rId10"/>
    <p:sldId id="260" r:id="rId11"/>
    <p:sldId id="269" r:id="rId12"/>
    <p:sldId id="270" r:id="rId13"/>
    <p:sldId id="261" r:id="rId14"/>
    <p:sldId id="257" r:id="rId15"/>
    <p:sldId id="271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3671B-2CE3-4077-AE01-87CA2FA61BBE}" type="datetimeFigureOut">
              <a:rPr lang="fr-FR" smtClean="0"/>
              <a:t>24/06/2012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A1588-DA6F-4684-9FD7-B059C2E137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76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7E44-231B-47D2-8612-DAD6DFC49298}" type="datetime1">
              <a:rPr lang="fr-FR" smtClean="0"/>
              <a:t>24/06/2012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18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A0DD-8BA8-408B-9122-295A413E8504}" type="datetime1">
              <a:rPr lang="fr-FR" smtClean="0"/>
              <a:t>24/06/2012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14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F941-E391-459D-8D72-C260B05ED671}" type="datetime1">
              <a:rPr lang="fr-FR" smtClean="0"/>
              <a:t>24/06/2012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73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4F6C-C444-4894-B433-1823A485AC46}" type="datetime1">
              <a:rPr lang="fr-FR" smtClean="0"/>
              <a:t>24/06/2012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1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7181-B570-4436-95AC-7CD033A7CA76}" type="datetime1">
              <a:rPr lang="fr-FR" smtClean="0"/>
              <a:t>24/06/2012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931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D296-C638-48E8-AA38-F1C9ED189462}" type="datetime1">
              <a:rPr lang="fr-FR" smtClean="0"/>
              <a:t>24/06/2012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006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BE31-92C7-44A0-8D98-49546B5D5B82}" type="datetime1">
              <a:rPr lang="fr-FR" smtClean="0"/>
              <a:t>24/06/2012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25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0AAA-51F0-4C56-9887-7A2D23B8F60B}" type="datetime1">
              <a:rPr lang="fr-FR" smtClean="0"/>
              <a:t>24/06/2012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1777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9D52F-04BE-4C51-9F0A-7A3739C2C73E}" type="datetime1">
              <a:rPr lang="fr-FR" smtClean="0"/>
              <a:t>24/06/2012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660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3421-0463-4FE1-8BB1-76BB5754DF63}" type="datetime1">
              <a:rPr lang="fr-FR" smtClean="0"/>
              <a:t>24/06/2012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7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48454-93D4-46D5-B667-31A613F39C88}" type="datetime1">
              <a:rPr lang="fr-FR" smtClean="0"/>
              <a:t>24/06/2012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14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2D1D-644D-4BF4-AB66-DEF1EA32BF2D}" type="datetime1">
              <a:rPr lang="fr-FR" smtClean="0"/>
              <a:t>24/06/2012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0CFA8-F963-4222-842D-799EB6329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95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Soigner un médecin malade :</a:t>
            </a:r>
            <a:br>
              <a:rPr lang="fr-FR" dirty="0" smtClean="0"/>
            </a:br>
            <a:r>
              <a:rPr lang="fr-FR" dirty="0" smtClean="0"/>
              <a:t>quelles spécificités ?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15616" y="3933056"/>
            <a:ext cx="7016824" cy="1752600"/>
          </a:xfrm>
        </p:spPr>
        <p:txBody>
          <a:bodyPr>
            <a:normAutofit fontScale="55000" lnSpcReduction="20000"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Eric GALAM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Sandra </a:t>
            </a:r>
            <a:r>
              <a:rPr lang="fr-FR" dirty="0" err="1" smtClean="0">
                <a:solidFill>
                  <a:schemeClr val="tx1"/>
                </a:solidFill>
              </a:rPr>
              <a:t>Bonneaudeau</a:t>
            </a:r>
            <a:r>
              <a:rPr lang="fr-FR" dirty="0" smtClean="0">
                <a:solidFill>
                  <a:schemeClr val="tx1"/>
                </a:solidFill>
              </a:rPr>
              <a:t/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Madeleine Lhote 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Département de Médecine Générale Paris-Diderot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/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6</a:t>
            </a:r>
            <a:r>
              <a:rPr lang="fr-FR" baseline="30000" dirty="0" smtClean="0">
                <a:solidFill>
                  <a:schemeClr val="tx1"/>
                </a:solidFill>
              </a:rPr>
              <a:t>ème</a:t>
            </a:r>
            <a:r>
              <a:rPr lang="fr-FR" dirty="0" smtClean="0">
                <a:solidFill>
                  <a:schemeClr val="tx1"/>
                </a:solidFill>
              </a:rPr>
              <a:t> Congrès de la Médecine Générale de France  Nice 25 juin </a:t>
            </a:r>
            <a:r>
              <a:rPr lang="fr-FR" dirty="0">
                <a:solidFill>
                  <a:schemeClr val="tx1"/>
                </a:solidFill>
              </a:rPr>
              <a:t>2012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eric.galam@univ-paris-diderot.fr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1</a:t>
            </a:fld>
            <a:endParaRPr lang="fr-FR"/>
          </a:p>
        </p:txBody>
      </p:sp>
      <p:pic>
        <p:nvPicPr>
          <p:cNvPr id="6" name="Picture 4" descr="Logo P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88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c’est important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médecins sont précieux : capital « médecin »</a:t>
            </a:r>
          </a:p>
          <a:p>
            <a:r>
              <a:rPr lang="fr-FR" dirty="0" smtClean="0"/>
              <a:t>Tensions démographiques</a:t>
            </a:r>
          </a:p>
          <a:p>
            <a:r>
              <a:rPr lang="fr-FR" dirty="0" smtClean="0"/>
              <a:t>Burnout</a:t>
            </a:r>
          </a:p>
          <a:p>
            <a:r>
              <a:rPr lang="fr-FR" dirty="0" smtClean="0"/>
              <a:t>Rapport CNOM médecin malade </a:t>
            </a:r>
          </a:p>
          <a:p>
            <a:r>
              <a:rPr lang="fr-FR" dirty="0" smtClean="0"/>
              <a:t>Thèses quantitatives </a:t>
            </a:r>
          </a:p>
          <a:p>
            <a:r>
              <a:rPr lang="fr-FR" dirty="0" smtClean="0"/>
              <a:t>Témoignages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63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Deux thèses jumelles d’excellence (2010) </a:t>
            </a:r>
            <a:br>
              <a:rPr lang="fr-FR" dirty="0" smtClean="0"/>
            </a:br>
            <a:r>
              <a:rPr lang="fr-FR" dirty="0" smtClean="0"/>
              <a:t>DMG Paris Diderot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Sandra </a:t>
            </a:r>
            <a:r>
              <a:rPr lang="fr-FR" dirty="0" err="1" smtClean="0"/>
              <a:t>Bonneaudeau</a:t>
            </a:r>
            <a:r>
              <a:rPr lang="fr-FR" dirty="0" smtClean="0"/>
              <a:t> :</a:t>
            </a:r>
            <a:br>
              <a:rPr lang="fr-FR" dirty="0" smtClean="0"/>
            </a:br>
            <a:r>
              <a:rPr lang="fr-FR" dirty="0" smtClean="0"/>
              <a:t>13 MG ayant eu un contact personnel avec la maladie</a:t>
            </a:r>
          </a:p>
          <a:p>
            <a:r>
              <a:rPr lang="fr-FR" dirty="0" smtClean="0"/>
              <a:t>Madeleine Lhote :</a:t>
            </a:r>
            <a:br>
              <a:rPr lang="fr-FR" dirty="0" smtClean="0"/>
            </a:br>
            <a:r>
              <a:rPr lang="fr-FR" dirty="0" smtClean="0"/>
              <a:t>20 médecins ayant été amenés à soigner un confrère : 4 MG et 16 spécialistes; 15 hospitaliers et 5 médecins de ville </a:t>
            </a:r>
          </a:p>
          <a:p>
            <a:r>
              <a:rPr lang="fr-FR" dirty="0" smtClean="0"/>
              <a:t>Codages communs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09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médecins « malades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Retard de prise en charge ou déni des symptômes</a:t>
            </a:r>
          </a:p>
          <a:p>
            <a:r>
              <a:rPr lang="fr-FR" dirty="0" smtClean="0"/>
              <a:t>Auto prescription d’examens complémentaires </a:t>
            </a:r>
          </a:p>
          <a:p>
            <a:r>
              <a:rPr lang="fr-FR" i="1" dirty="0"/>
              <a:t>« Me positionner comme malade c’est à vomir », « Etre malade quand on est médecin c’est impensable, il y a quand même 2 cotés à un bureau et c’est l’autre qui est </a:t>
            </a:r>
            <a:r>
              <a:rPr lang="fr-FR" i="1" dirty="0" smtClean="0"/>
              <a:t>malade »</a:t>
            </a:r>
            <a:r>
              <a:rPr lang="fr-FR" i="1" dirty="0"/>
              <a:t> 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Familier des maladies, traitements et réseaux</a:t>
            </a:r>
          </a:p>
          <a:p>
            <a:r>
              <a:rPr lang="fr-FR" dirty="0" smtClean="0"/>
              <a:t>Changement radical de rôle et de statut</a:t>
            </a:r>
          </a:p>
          <a:p>
            <a:r>
              <a:rPr lang="fr-FR" dirty="0" smtClean="0"/>
              <a:t>Manque d’objectivité : </a:t>
            </a:r>
            <a:r>
              <a:rPr lang="fr-FR" i="1" dirty="0" smtClean="0"/>
              <a:t>J’ai </a:t>
            </a:r>
            <a:r>
              <a:rPr lang="fr-FR" i="1" dirty="0"/>
              <a:t>pas de stéthoscope assez long pour m’ausculter le dos </a:t>
            </a:r>
            <a:r>
              <a:rPr lang="fr-FR" i="1" dirty="0" smtClean="0"/>
              <a:t>moi-même</a:t>
            </a:r>
          </a:p>
          <a:p>
            <a:r>
              <a:rPr lang="fr-FR" dirty="0" smtClean="0"/>
              <a:t>Interaction modifiée ou absente </a:t>
            </a:r>
            <a:r>
              <a:rPr lang="fr-FR" i="1" dirty="0" smtClean="0"/>
              <a:t> </a:t>
            </a:r>
          </a:p>
          <a:p>
            <a:r>
              <a:rPr lang="fr-FR" i="1" dirty="0"/>
              <a:t>Les certitudes ça rend tout puissant et la maladie ça apprend qu’on est quelqu’un comme les autres et c’est très bien comme ça  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4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dire ou pas ? </a:t>
            </a:r>
            <a:r>
              <a:rPr lang="fr-FR" dirty="0"/>
              <a:t>Continuer ou pas ?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i="1" dirty="0"/>
              <a:t>Je crois qu’il vaut mieux être patient et ne pas </a:t>
            </a:r>
            <a:r>
              <a:rPr lang="fr-FR" i="1" dirty="0" smtClean="0"/>
              <a:t>savoir</a:t>
            </a:r>
            <a:endParaRPr lang="fr-FR" i="1" dirty="0"/>
          </a:p>
          <a:p>
            <a:r>
              <a:rPr lang="fr-FR" i="1" dirty="0"/>
              <a:t>Le sentiment que j’ai eu est un sentiment de malade et vraiment pas de médecin </a:t>
            </a:r>
            <a:endParaRPr lang="fr-FR" i="1" dirty="0" smtClean="0"/>
          </a:p>
          <a:p>
            <a:r>
              <a:rPr lang="fr-FR" i="1" dirty="0"/>
              <a:t>Je suis retourné bosser avec le </a:t>
            </a:r>
            <a:r>
              <a:rPr lang="fr-FR" i="1" dirty="0" smtClean="0"/>
              <a:t>plâtre</a:t>
            </a:r>
          </a:p>
          <a:p>
            <a:r>
              <a:rPr lang="fr-FR" i="1" dirty="0" smtClean="0"/>
              <a:t>Une </a:t>
            </a:r>
            <a:r>
              <a:rPr lang="fr-FR" i="1" dirty="0"/>
              <a:t>urgence quasiment plus urgente que celle de se faire </a:t>
            </a:r>
            <a:r>
              <a:rPr lang="fr-FR" i="1" dirty="0" smtClean="0"/>
              <a:t>soigner</a:t>
            </a:r>
          </a:p>
          <a:p>
            <a:r>
              <a:rPr lang="fr-FR" i="1" dirty="0" smtClean="0"/>
              <a:t>J’ai </a:t>
            </a:r>
            <a:r>
              <a:rPr lang="fr-FR" i="1" dirty="0"/>
              <a:t>laissé tomber mes </a:t>
            </a:r>
            <a:r>
              <a:rPr lang="fr-FR" i="1" dirty="0" smtClean="0"/>
              <a:t>idéologies</a:t>
            </a:r>
            <a:r>
              <a:rPr lang="fr-FR" i="1" dirty="0"/>
              <a:t/>
            </a:r>
            <a:br>
              <a:rPr lang="fr-FR" i="1" dirty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7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Et pour les soignants de soignants  ?</a:t>
            </a:r>
            <a:br>
              <a:rPr lang="fr-FR" dirty="0" smtClean="0"/>
            </a:br>
            <a:r>
              <a:rPr lang="fr-FR" dirty="0" smtClean="0"/>
              <a:t>Faire comme si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actif ou retraité (n=9), </a:t>
            </a:r>
            <a:br>
              <a:rPr lang="fr-FR" dirty="0" smtClean="0"/>
            </a:br>
            <a:r>
              <a:rPr lang="fr-FR" dirty="0" smtClean="0"/>
              <a:t>clinicien ou non (6), </a:t>
            </a:r>
            <a:br>
              <a:rPr lang="fr-FR" dirty="0" smtClean="0"/>
            </a:br>
            <a:r>
              <a:rPr lang="fr-FR" dirty="0" smtClean="0"/>
              <a:t>généraliste ou spécialiste (3) </a:t>
            </a:r>
            <a:br>
              <a:rPr lang="fr-FR" dirty="0" smtClean="0"/>
            </a:br>
            <a:r>
              <a:rPr lang="fr-FR" dirty="0" smtClean="0"/>
              <a:t>pathologie ayant trait à sa spécialité (5) </a:t>
            </a:r>
            <a:br>
              <a:rPr lang="fr-FR" dirty="0" smtClean="0"/>
            </a:br>
            <a:r>
              <a:rPr lang="fr-FR" i="1" dirty="0"/>
              <a:t>j’ai eu du mal à l’examiner, je n’arrêtais pas de me dire qu’il en savait plus que </a:t>
            </a:r>
            <a:r>
              <a:rPr lang="fr-FR" i="1" dirty="0" smtClean="0"/>
              <a:t>moi</a:t>
            </a:r>
          </a:p>
          <a:p>
            <a:r>
              <a:rPr lang="fr-FR" dirty="0" smtClean="0"/>
              <a:t>principalement </a:t>
            </a:r>
            <a:r>
              <a:rPr lang="fr-FR" dirty="0"/>
              <a:t>les circuits habituels (14</a:t>
            </a:r>
            <a:r>
              <a:rPr lang="fr-FR" dirty="0" smtClean="0"/>
              <a:t>)</a:t>
            </a:r>
          </a:p>
          <a:p>
            <a:r>
              <a:rPr lang="fr-FR" dirty="0" smtClean="0"/>
              <a:t>Majorité durée identique</a:t>
            </a:r>
          </a:p>
          <a:p>
            <a:r>
              <a:rPr lang="fr-FR" dirty="0" smtClean="0"/>
              <a:t>Faire payer ou pas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1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patients comme les autres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i="1" dirty="0"/>
              <a:t>Ce n’est pas parce qu’ils sont docteurs qu’ils n’ont pas les mêmes symptômes, les mêmes maladies, les mêmes </a:t>
            </a:r>
            <a:r>
              <a:rPr lang="fr-FR" i="1" dirty="0" smtClean="0"/>
              <a:t>angoisses</a:t>
            </a:r>
          </a:p>
          <a:p>
            <a:r>
              <a:rPr lang="fr-FR" dirty="0"/>
              <a:t>Un patient sachant et pouvant</a:t>
            </a:r>
          </a:p>
          <a:p>
            <a:r>
              <a:rPr lang="fr-FR" dirty="0"/>
              <a:t>Difficultés à lâcher prise</a:t>
            </a:r>
          </a:p>
          <a:p>
            <a:r>
              <a:rPr lang="fr-FR" i="1" dirty="0"/>
              <a:t>Un confrère c’est quelqu’un qui nous ressemble, dont on est plus proches, donc quelque part ça nous touche plus </a:t>
            </a:r>
          </a:p>
          <a:p>
            <a:r>
              <a:rPr lang="fr-FR" i="1" dirty="0"/>
              <a:t>Il s’attend à ce qu’on ait un regard particulier, et ça je le comprend, et je leur offre facilement ça</a:t>
            </a:r>
          </a:p>
          <a:p>
            <a:r>
              <a:rPr lang="fr-FR" dirty="0"/>
              <a:t>Importance de définir les rôles  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63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Spécificités et difficultés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i="1" dirty="0"/>
              <a:t>je me sens suffisamment distant mais également proche de mon </a:t>
            </a:r>
            <a:r>
              <a:rPr lang="fr-FR" i="1" dirty="0" smtClean="0"/>
              <a:t>patient</a:t>
            </a:r>
            <a:endParaRPr lang="fr-FR" i="1" dirty="0"/>
          </a:p>
          <a:p>
            <a:r>
              <a:rPr lang="fr-FR" i="1" dirty="0" smtClean="0"/>
              <a:t>il </a:t>
            </a:r>
            <a:r>
              <a:rPr lang="fr-FR" i="1" dirty="0"/>
              <a:t>faut étouffer dans l’œuf toutes les tentatives du malade d’intervenir dans le </a:t>
            </a:r>
            <a:r>
              <a:rPr lang="fr-FR" i="1" dirty="0" smtClean="0"/>
              <a:t>traitement</a:t>
            </a:r>
          </a:p>
          <a:p>
            <a:r>
              <a:rPr lang="fr-FR" i="1" dirty="0"/>
              <a:t>d’avoir un médecin en face de soi, on se sent </a:t>
            </a:r>
            <a:r>
              <a:rPr lang="fr-FR" i="1" dirty="0" smtClean="0"/>
              <a:t>jugé</a:t>
            </a:r>
            <a:endParaRPr lang="fr-FR" i="1" dirty="0"/>
          </a:p>
          <a:p>
            <a:r>
              <a:rPr lang="fr-FR" i="1" dirty="0"/>
              <a:t>la relation est plus dure... plutôt tendance à rigidifier les </a:t>
            </a:r>
            <a:r>
              <a:rPr lang="fr-FR" i="1" dirty="0" smtClean="0"/>
              <a:t>choses</a:t>
            </a:r>
            <a:r>
              <a:rPr lang="fr-FR" dirty="0"/>
              <a:t/>
            </a:r>
            <a:br>
              <a:rPr lang="fr-FR" dirty="0"/>
            </a:br>
            <a:r>
              <a:rPr lang="fr-FR" i="1" dirty="0"/>
              <a:t/>
            </a:r>
            <a:br>
              <a:rPr lang="fr-FR" i="1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02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Difficultés et pièges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28800"/>
            <a:ext cx="8579296" cy="3629000"/>
          </a:xfrm>
        </p:spPr>
        <p:txBody>
          <a:bodyPr/>
          <a:lstStyle/>
          <a:p>
            <a:r>
              <a:rPr lang="fr-FR" dirty="0" smtClean="0"/>
              <a:t>Un savoir aveuglant et un mensonge impossible</a:t>
            </a:r>
          </a:p>
          <a:p>
            <a:r>
              <a:rPr lang="fr-FR" dirty="0" smtClean="0"/>
              <a:t>Du bricolage au dépannage</a:t>
            </a:r>
          </a:p>
          <a:p>
            <a:r>
              <a:rPr lang="fr-FR" dirty="0" smtClean="0"/>
              <a:t>De la proximité à la connivence et à la confusion </a:t>
            </a:r>
          </a:p>
          <a:p>
            <a:r>
              <a:rPr lang="fr-FR" dirty="0" smtClean="0"/>
              <a:t>Deux tentations institutionnelles :</a:t>
            </a:r>
            <a:br>
              <a:rPr lang="fr-FR" dirty="0" smtClean="0"/>
            </a:br>
            <a:r>
              <a:rPr lang="fr-FR" dirty="0" smtClean="0"/>
              <a:t>Croire que c’est un problème individuel</a:t>
            </a:r>
            <a:br>
              <a:rPr lang="fr-FR" dirty="0" smtClean="0"/>
            </a:br>
            <a:r>
              <a:rPr lang="fr-FR" dirty="0" smtClean="0"/>
              <a:t>Croire que ça va bien finir par s’arranger 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56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Nécessités et ressources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prendre </a:t>
            </a:r>
            <a:r>
              <a:rPr lang="fr-FR" dirty="0"/>
              <a:t>conscience de ses propres limites, s’autoriser à déléguer (4</a:t>
            </a:r>
            <a:r>
              <a:rPr lang="fr-FR" dirty="0" smtClean="0"/>
              <a:t>)</a:t>
            </a:r>
            <a:endParaRPr lang="fr-FR" i="1" dirty="0"/>
          </a:p>
          <a:p>
            <a:r>
              <a:rPr lang="fr-FR" dirty="0"/>
              <a:t>cadrer d’emblée la relation et poser clairement les statuts (8</a:t>
            </a:r>
            <a:r>
              <a:rPr lang="fr-FR" dirty="0" smtClean="0"/>
              <a:t>)</a:t>
            </a:r>
          </a:p>
          <a:p>
            <a:r>
              <a:rPr lang="fr-FR" dirty="0" smtClean="0"/>
              <a:t>pouvoir </a:t>
            </a:r>
            <a:r>
              <a:rPr lang="fr-FR" dirty="0"/>
              <a:t>bénéficier d’une supervision </a:t>
            </a:r>
            <a:r>
              <a:rPr lang="fr-FR" dirty="0" smtClean="0"/>
              <a:t>régulière</a:t>
            </a:r>
          </a:p>
          <a:p>
            <a:r>
              <a:rPr lang="fr-FR" dirty="0" smtClean="0"/>
              <a:t>travailler </a:t>
            </a:r>
            <a:r>
              <a:rPr lang="fr-FR" dirty="0"/>
              <a:t>en équipe ou </a:t>
            </a:r>
            <a:r>
              <a:rPr lang="fr-FR" dirty="0" smtClean="0"/>
              <a:t>réseaux </a:t>
            </a:r>
            <a:r>
              <a:rPr lang="fr-FR" dirty="0"/>
              <a:t>de soin (7</a:t>
            </a:r>
            <a:r>
              <a:rPr lang="fr-FR" dirty="0" smtClean="0"/>
              <a:t>)</a:t>
            </a:r>
          </a:p>
          <a:p>
            <a:r>
              <a:rPr lang="fr-FR" dirty="0" smtClean="0"/>
              <a:t>Se former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17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Forces et faiblesses de ce travail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Burnout exclu</a:t>
            </a:r>
          </a:p>
          <a:p>
            <a:r>
              <a:rPr lang="fr-FR" dirty="0" smtClean="0"/>
              <a:t>Biais de recrutement </a:t>
            </a:r>
          </a:p>
          <a:p>
            <a:r>
              <a:rPr lang="fr-FR" dirty="0" smtClean="0"/>
              <a:t>Biais déclaratif</a:t>
            </a:r>
          </a:p>
          <a:p>
            <a:r>
              <a:rPr lang="fr-FR" dirty="0" smtClean="0"/>
              <a:t>Implication des chercheurs</a:t>
            </a:r>
          </a:p>
          <a:p>
            <a:r>
              <a:rPr lang="fr-FR" dirty="0" smtClean="0"/>
              <a:t>Méthode </a:t>
            </a:r>
            <a:r>
              <a:rPr lang="fr-FR" dirty="0" smtClean="0"/>
              <a:t>qualitative</a:t>
            </a:r>
          </a:p>
          <a:p>
            <a:r>
              <a:rPr lang="fr-FR" dirty="0" smtClean="0"/>
              <a:t>Places du Médecin traitant, de la médecine du travail, de l’auto-prescription ?</a:t>
            </a:r>
            <a:endParaRPr lang="fr-FR" dirty="0" smtClean="0"/>
          </a:p>
          <a:p>
            <a:r>
              <a:rPr lang="fr-FR" dirty="0" smtClean="0"/>
              <a:t>Travail en miroir dans les entretiens et dans la méthode </a:t>
            </a:r>
          </a:p>
          <a:p>
            <a:r>
              <a:rPr lang="fr-FR" dirty="0" smtClean="0"/>
              <a:t>Triple codage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01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Synthèses en miroir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6546" y="1628800"/>
            <a:ext cx="8939336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Position : familiarité et identification réciproques</a:t>
            </a:r>
          </a:p>
          <a:p>
            <a:r>
              <a:rPr lang="fr-FR" dirty="0" smtClean="0"/>
              <a:t>Dynamiques : nostalgies et inquiétudes</a:t>
            </a:r>
          </a:p>
          <a:p>
            <a:r>
              <a:rPr lang="fr-FR" dirty="0" smtClean="0"/>
              <a:t>Fonctionnement accéléré</a:t>
            </a:r>
          </a:p>
          <a:p>
            <a:r>
              <a:rPr lang="fr-FR" dirty="0" smtClean="0"/>
              <a:t>Tentations de cacher l’info ou de l’oublier  </a:t>
            </a:r>
          </a:p>
          <a:p>
            <a:r>
              <a:rPr lang="fr-FR" dirty="0" smtClean="0"/>
              <a:t>Entre liberté et contraintes</a:t>
            </a:r>
          </a:p>
          <a:p>
            <a:r>
              <a:rPr lang="fr-FR" dirty="0" smtClean="0"/>
              <a:t>Entre désir d’accueillir et de maîtriser</a:t>
            </a:r>
          </a:p>
          <a:p>
            <a:r>
              <a:rPr lang="fr-FR" dirty="0" smtClean="0"/>
              <a:t>Difficultés d’incarner et d’assumer</a:t>
            </a:r>
          </a:p>
          <a:p>
            <a:r>
              <a:rPr lang="fr-FR" dirty="0" smtClean="0"/>
              <a:t>Jugements réciproques </a:t>
            </a:r>
          </a:p>
          <a:p>
            <a:r>
              <a:rPr lang="fr-FR" dirty="0" smtClean="0"/>
              <a:t>Délicatesse : tact et lâcher-prise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dirty="0" smtClean="0"/>
              <a:t>Le </a:t>
            </a:r>
            <a:r>
              <a:rPr lang="fr-FR" b="1" dirty="0"/>
              <a:t>médecin malade est un </a:t>
            </a:r>
            <a:r>
              <a:rPr lang="fr-FR" b="1" dirty="0" smtClean="0"/>
              <a:t>malade</a:t>
            </a:r>
          </a:p>
          <a:p>
            <a:r>
              <a:rPr lang="fr-FR" b="1" dirty="0" smtClean="0"/>
              <a:t>Le</a:t>
            </a:r>
            <a:r>
              <a:rPr lang="fr-FR" dirty="0" smtClean="0"/>
              <a:t> </a:t>
            </a:r>
            <a:r>
              <a:rPr lang="fr-FR" b="1" dirty="0"/>
              <a:t>soignant de médecin malade est un </a:t>
            </a:r>
            <a:r>
              <a:rPr lang="fr-FR" b="1" dirty="0" smtClean="0"/>
              <a:t>soignant</a:t>
            </a:r>
          </a:p>
          <a:p>
            <a:r>
              <a:rPr lang="fr-FR" b="1" dirty="0" smtClean="0"/>
              <a:t>Ils </a:t>
            </a:r>
            <a:r>
              <a:rPr lang="fr-FR" dirty="0" smtClean="0"/>
              <a:t>sont </a:t>
            </a:r>
            <a:r>
              <a:rPr lang="fr-FR" b="1" dirty="0"/>
              <a:t>partenaires</a:t>
            </a:r>
            <a:r>
              <a:rPr lang="fr-FR" dirty="0"/>
              <a:t> pour des soins </a:t>
            </a:r>
            <a:r>
              <a:rPr lang="fr-FR" b="1" dirty="0"/>
              <a:t>optimaux</a:t>
            </a:r>
            <a:r>
              <a:rPr lang="fr-FR" dirty="0"/>
              <a:t> dans l’i</a:t>
            </a:r>
            <a:r>
              <a:rPr lang="fr-FR" b="1" dirty="0"/>
              <a:t>ntérêt </a:t>
            </a:r>
            <a:r>
              <a:rPr lang="fr-FR" dirty="0"/>
              <a:t>du patient et la </a:t>
            </a:r>
            <a:r>
              <a:rPr lang="fr-FR" b="1" dirty="0"/>
              <a:t>sérénité</a:t>
            </a:r>
            <a:r>
              <a:rPr lang="fr-FR" dirty="0"/>
              <a:t> du </a:t>
            </a:r>
            <a:r>
              <a:rPr lang="fr-FR" dirty="0" smtClean="0"/>
              <a:t>soignant</a:t>
            </a:r>
          </a:p>
          <a:p>
            <a:r>
              <a:rPr lang="fr-FR" b="1" dirty="0" smtClean="0"/>
              <a:t>Motivations individuelles et institutionnelles </a:t>
            </a:r>
            <a:r>
              <a:rPr lang="fr-FR" dirty="0" smtClean="0"/>
              <a:t>à </a:t>
            </a:r>
            <a:r>
              <a:rPr lang="fr-FR" dirty="0"/>
              <a:t>soigner les médecins </a:t>
            </a:r>
            <a:r>
              <a:rPr lang="fr-FR" dirty="0" smtClean="0"/>
              <a:t>malades</a:t>
            </a:r>
          </a:p>
          <a:p>
            <a:r>
              <a:rPr lang="fr-FR" b="1" dirty="0" smtClean="0"/>
              <a:t>Sensibiliser </a:t>
            </a:r>
            <a:r>
              <a:rPr lang="fr-FR" dirty="0"/>
              <a:t>les </a:t>
            </a:r>
            <a:r>
              <a:rPr lang="fr-FR" b="1" dirty="0"/>
              <a:t>soignants à la fragilité </a:t>
            </a:r>
            <a:r>
              <a:rPr lang="fr-FR" dirty="0" smtClean="0"/>
              <a:t>et à la </a:t>
            </a:r>
            <a:r>
              <a:rPr lang="fr-FR" b="1" dirty="0" smtClean="0"/>
              <a:t>possibilité de l’aide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9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Prenez soin de vous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« </a:t>
            </a:r>
            <a:r>
              <a:rPr lang="fr-FR" dirty="0" smtClean="0"/>
              <a:t>Demander </a:t>
            </a:r>
            <a:r>
              <a:rPr lang="fr-FR" dirty="0" smtClean="0"/>
              <a:t>de l’aide, c’est fort »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dirty="0" smtClean="0"/>
              <a:t>(</a:t>
            </a:r>
            <a:r>
              <a:rPr lang="fr-FR" sz="2400" dirty="0" smtClean="0"/>
              <a:t>Anne Magnan Directrice du </a:t>
            </a:r>
            <a:r>
              <a:rPr lang="fr-FR" sz="2400" dirty="0" smtClean="0"/>
              <a:t>PAMQ : programme Aide Médecins du </a:t>
            </a:r>
            <a:r>
              <a:rPr lang="fr-FR" sz="2400" dirty="0" err="1" smtClean="0"/>
              <a:t>québec</a:t>
            </a:r>
            <a:r>
              <a:rPr lang="fr-FR" sz="2400" dirty="0" smtClean="0"/>
              <a:t>)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Merci ! 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Eric Galam  DMG Paris diderot eric.galam@univ-paris-diderot.fr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0CFA8-F963-4222-842D-799EB632927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89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543</Words>
  <Application>Microsoft Office PowerPoint</Application>
  <PresentationFormat>Affichage à l'écran (4:3)</PresentationFormat>
  <Paragraphs>115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Soigner un médecin malade : quelles spécificités ? </vt:lpstr>
      <vt:lpstr>Pourquoi c’est important ?</vt:lpstr>
      <vt:lpstr>Deux thèses jumelles d’excellence (2010)  DMG Paris Diderot  </vt:lpstr>
      <vt:lpstr>Les médecins « malades »</vt:lpstr>
      <vt:lpstr>Présentation PowerPoint</vt:lpstr>
      <vt:lpstr>Le dire ou pas ? Continuer ou pas ? </vt:lpstr>
      <vt:lpstr>Et pour les soignants de soignants  ? Faire comme si </vt:lpstr>
      <vt:lpstr>Des patients comme les autres ?</vt:lpstr>
      <vt:lpstr>Spécificités et difficultés </vt:lpstr>
      <vt:lpstr>Difficultés et pièges </vt:lpstr>
      <vt:lpstr>Nécessités et ressources </vt:lpstr>
      <vt:lpstr>Forces et faiblesses de ce travail  </vt:lpstr>
      <vt:lpstr>Synthèses en miroir</vt:lpstr>
      <vt:lpstr>Recommandations 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Soigner un médecin malade : quelles spécificités ?</dc:title>
  <dc:creator>Utilisateur</dc:creator>
  <cp:lastModifiedBy>Utilisateur</cp:lastModifiedBy>
  <cp:revision>18</cp:revision>
  <dcterms:created xsi:type="dcterms:W3CDTF">2012-03-20T21:26:36Z</dcterms:created>
  <dcterms:modified xsi:type="dcterms:W3CDTF">2012-06-24T09:07:23Z</dcterms:modified>
</cp:coreProperties>
</file>