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4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6" r:id="rId2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0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B2E30A-94D1-4877-8B1B-0DB2119ACB73}" type="datetimeFigureOut">
              <a:rPr lang="fr-FR" smtClean="0"/>
              <a:t>07/07/2012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0B53DF-86E6-4D40-9306-4134E66E6A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354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B53DF-86E6-4D40-9306-4134E66E6AB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5618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B53DF-86E6-4D40-9306-4134E66E6ABE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717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5335-3284-4436-80F6-4D2C88A90FBE}" type="datetimeFigureOut">
              <a:rPr lang="fr-FR" smtClean="0"/>
              <a:t>07/07/2012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DB300-04CE-4128-810B-B76E27369F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5335-3284-4436-80F6-4D2C88A90FBE}" type="datetimeFigureOut">
              <a:rPr lang="fr-FR" smtClean="0"/>
              <a:t>07/07/2012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DB300-04CE-4128-810B-B76E27369F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5335-3284-4436-80F6-4D2C88A90FBE}" type="datetimeFigureOut">
              <a:rPr lang="fr-FR" smtClean="0"/>
              <a:t>07/07/2012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DB300-04CE-4128-810B-B76E27369F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5335-3284-4436-80F6-4D2C88A90FBE}" type="datetimeFigureOut">
              <a:rPr lang="fr-FR" smtClean="0"/>
              <a:t>07/07/2012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DB300-04CE-4128-810B-B76E27369F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5335-3284-4436-80F6-4D2C88A90FBE}" type="datetimeFigureOut">
              <a:rPr lang="fr-FR" smtClean="0"/>
              <a:t>07/07/2012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DB300-04CE-4128-810B-B76E27369F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5335-3284-4436-80F6-4D2C88A90FBE}" type="datetimeFigureOut">
              <a:rPr lang="fr-FR" smtClean="0"/>
              <a:t>07/07/2012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DB300-04CE-4128-810B-B76E27369F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5335-3284-4436-80F6-4D2C88A90FBE}" type="datetimeFigureOut">
              <a:rPr lang="fr-FR" smtClean="0"/>
              <a:t>07/07/2012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DB300-04CE-4128-810B-B76E27369F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5335-3284-4436-80F6-4D2C88A90FBE}" type="datetimeFigureOut">
              <a:rPr lang="fr-FR" smtClean="0"/>
              <a:t>07/07/2012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DB300-04CE-4128-810B-B76E27369F37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5335-3284-4436-80F6-4D2C88A90FBE}" type="datetimeFigureOut">
              <a:rPr lang="fr-FR" smtClean="0"/>
              <a:t>07/07/2012</a:t>
            </a:fld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BDB300-04CE-4128-810B-B76E27369F37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5335-3284-4436-80F6-4D2C88A90FBE}" type="datetimeFigureOut">
              <a:rPr lang="fr-FR" smtClean="0"/>
              <a:t>07/07/2012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DB300-04CE-4128-810B-B76E27369F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5335-3284-4436-80F6-4D2C88A90FBE}" type="datetimeFigureOut">
              <a:rPr lang="fr-FR" smtClean="0"/>
              <a:t>07/07/2012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DB300-04CE-4128-810B-B76E27369F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33BDB300-04CE-4128-810B-B76E27369F37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4E35335-3284-4436-80F6-4D2C88A90FBE}" type="datetimeFigureOut">
              <a:rPr lang="fr-FR" smtClean="0"/>
              <a:t>07/07/2012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r-FR" sz="3600" dirty="0" smtClean="0"/>
              <a:t>STRATEGIE PREVENTIVE DU CANCER DUC OL DE L’UTERUS EN MEDECINE GENERALE</a:t>
            </a:r>
            <a:endParaRPr lang="fr-FR" sz="3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Président de thèse: Pr Dominique Luton</a:t>
            </a:r>
          </a:p>
          <a:p>
            <a:r>
              <a:rPr lang="fr-FR" dirty="0" smtClean="0"/>
              <a:t>Directeur de Thèse: </a:t>
            </a:r>
            <a:r>
              <a:rPr lang="fr-FR" dirty="0" smtClean="0"/>
              <a:t>Pr </a:t>
            </a:r>
            <a:r>
              <a:rPr lang="fr-FR" dirty="0" smtClean="0"/>
              <a:t>Jean-Pierre Aubert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546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INTRODUCTION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fr-FR" dirty="0" smtClean="0"/>
              <a:t>11ème cause de cancer féminin avec 3000 nouveaux cas dont 1000 décès en France</a:t>
            </a:r>
          </a:p>
          <a:p>
            <a:pPr lvl="0"/>
            <a:r>
              <a:rPr lang="fr-FR" dirty="0" smtClean="0"/>
              <a:t>70% du à l’HPV mais il existe d’autres </a:t>
            </a:r>
            <a:r>
              <a:rPr lang="fr-FR" dirty="0" err="1" smtClean="0"/>
              <a:t>co-facteurs</a:t>
            </a:r>
            <a:endParaRPr lang="fr-FR" dirty="0" smtClean="0"/>
          </a:p>
          <a:p>
            <a:r>
              <a:rPr lang="fr-FR" dirty="0" smtClean="0"/>
              <a:t>Diminution de l’incidence par </a:t>
            </a:r>
          </a:p>
          <a:p>
            <a:pPr lvl="3"/>
            <a:r>
              <a:rPr lang="fr-FR" dirty="0" smtClean="0"/>
              <a:t>La prévention des maladies sexuellement transmissibles</a:t>
            </a:r>
          </a:p>
          <a:p>
            <a:pPr lvl="3"/>
            <a:r>
              <a:rPr lang="fr-FR" dirty="0" smtClean="0"/>
              <a:t>Dépistage par frottis cervico-vaginale</a:t>
            </a:r>
          </a:p>
          <a:p>
            <a:r>
              <a:rPr lang="fr-FR" dirty="0" smtClean="0"/>
              <a:t>Taux globale de couverture par le FCV est de 60%</a:t>
            </a:r>
          </a:p>
          <a:p>
            <a:r>
              <a:rPr lang="fr-FR" dirty="0" smtClean="0"/>
              <a:t>Inégalités socio-économiques et difficultés d’accès au soins de certaines régions</a:t>
            </a:r>
          </a:p>
          <a:p>
            <a:r>
              <a:rPr lang="fr-FR" dirty="0" smtClean="0"/>
              <a:t>En France le dépistage est  individuel</a:t>
            </a:r>
          </a:p>
          <a:p>
            <a:r>
              <a:rPr lang="fr-FR" dirty="0" smtClean="0"/>
              <a:t>Diminution du nombre des gynécologues médicaux de 3,4% entre 2006 et 2010</a:t>
            </a:r>
          </a:p>
          <a:p>
            <a:pPr lvl="3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99146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 cancer du col de l’ utérus</a:t>
            </a:r>
            <a:br>
              <a:rPr lang="fr-FR" dirty="0" smtClean="0"/>
            </a:br>
            <a:r>
              <a:rPr lang="fr-FR" dirty="0" smtClean="0"/>
              <a:t>Epidémiologie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fr-FR" sz="11200" b="1" i="1" dirty="0" smtClean="0"/>
          </a:p>
          <a:p>
            <a:pPr lvl="1">
              <a:buFont typeface="Arial" pitchFamily="34" charset="0"/>
              <a:buChar char="•"/>
            </a:pPr>
            <a:r>
              <a:rPr lang="fr-FR" sz="9600" dirty="0" smtClean="0"/>
              <a:t>Incidence de la maladie varie en fonction de l’âge et de la catégorie socio-professionnelle</a:t>
            </a:r>
          </a:p>
          <a:p>
            <a:pPr lvl="1">
              <a:buFont typeface="Arial" pitchFamily="34" charset="0"/>
              <a:buChar char="•"/>
            </a:pPr>
            <a:r>
              <a:rPr lang="fr-FR" sz="9600" dirty="0" smtClean="0"/>
              <a:t>Dépistage recommandé pout toutes les femmes entre 25 et 65 ans</a:t>
            </a:r>
            <a:endParaRPr lang="fr-FR" sz="7200" dirty="0" smtClean="0"/>
          </a:p>
          <a:p>
            <a:pPr lvl="3"/>
            <a:r>
              <a:rPr lang="fr-FR" sz="7200" dirty="0" smtClean="0"/>
              <a:t>10% des femmes ont un FCV tous les 3 ans </a:t>
            </a:r>
          </a:p>
          <a:p>
            <a:pPr lvl="3"/>
            <a:r>
              <a:rPr lang="fr-FR" sz="7200" dirty="0" smtClean="0"/>
              <a:t>50% des femmes sont peu ou pas dépistées</a:t>
            </a:r>
          </a:p>
          <a:p>
            <a:pPr marL="1371600" lvl="3" indent="0">
              <a:buNone/>
            </a:pPr>
            <a:endParaRPr lang="fr-FR" sz="9600" dirty="0"/>
          </a:p>
          <a:p>
            <a:pPr marL="800100" lvl="4" indent="-342900">
              <a:spcBef>
                <a:spcPts val="200"/>
              </a:spcBef>
              <a:buFont typeface="Arial" pitchFamily="34" charset="0"/>
              <a:buChar char="•"/>
            </a:pPr>
            <a:r>
              <a:rPr lang="fr-FR" sz="9600" dirty="0" smtClean="0"/>
              <a:t>La prévalence des CIN varie de 0,6 à 30 % ( en  France 1 à 3%)</a:t>
            </a:r>
          </a:p>
          <a:p>
            <a:pPr marL="800100" lvl="4" indent="-342900">
              <a:spcBef>
                <a:spcPts val="200"/>
              </a:spcBef>
              <a:buFont typeface="Arial" pitchFamily="34" charset="0"/>
              <a:buChar char="•"/>
            </a:pPr>
            <a:r>
              <a:rPr lang="fr-FR" sz="9600" dirty="0" smtClean="0"/>
              <a:t>CIN de bas grade sont plus fréquent et touche plus les femmes de 20 à 25 ans </a:t>
            </a:r>
          </a:p>
          <a:p>
            <a:pPr marL="800100" lvl="4" indent="-342900">
              <a:spcBef>
                <a:spcPts val="200"/>
              </a:spcBef>
              <a:buFont typeface="Arial" pitchFamily="34" charset="0"/>
              <a:buChar char="•"/>
            </a:pPr>
            <a:r>
              <a:rPr lang="fr-FR" sz="9600" dirty="0" smtClean="0"/>
              <a:t>Les CIN ont les caractéristiques des MST</a:t>
            </a:r>
          </a:p>
          <a:p>
            <a:pPr marL="971550" lvl="4" indent="-514350">
              <a:spcBef>
                <a:spcPts val="200"/>
              </a:spcBef>
              <a:buFont typeface="+mj-lt"/>
              <a:buAutoNum type="alphaLcPeriod"/>
            </a:pPr>
            <a:endParaRPr lang="fr-FR" sz="2800" dirty="0"/>
          </a:p>
          <a:p>
            <a:pPr marL="457200" lvl="4" indent="0">
              <a:spcBef>
                <a:spcPts val="200"/>
              </a:spcBef>
              <a:buNone/>
            </a:pPr>
            <a:endParaRPr lang="fr-FR" sz="2800" dirty="0" smtClean="0"/>
          </a:p>
          <a:p>
            <a:pPr marL="0" lvl="3" indent="0">
              <a:spcBef>
                <a:spcPts val="200"/>
              </a:spcBef>
              <a:buNone/>
            </a:pPr>
            <a:r>
              <a:rPr lang="fr-FR" sz="2800" dirty="0"/>
              <a:t> </a:t>
            </a:r>
            <a:endParaRPr lang="fr-FR" sz="2800" dirty="0" smtClean="0"/>
          </a:p>
          <a:p>
            <a:pPr lvl="3"/>
            <a:endParaRPr lang="fr-FR" dirty="0"/>
          </a:p>
          <a:p>
            <a:pPr lvl="3"/>
            <a:endParaRPr lang="fr-FR" dirty="0" smtClean="0"/>
          </a:p>
          <a:p>
            <a:pPr lvl="3"/>
            <a:endParaRPr lang="fr-FR" dirty="0"/>
          </a:p>
          <a:p>
            <a:pPr lvl="3"/>
            <a:endParaRPr lang="fr-FR" dirty="0" smtClean="0"/>
          </a:p>
          <a:p>
            <a:pPr lvl="3"/>
            <a:endParaRPr lang="fr-FR" dirty="0"/>
          </a:p>
          <a:p>
            <a:pPr lvl="3"/>
            <a:endParaRPr lang="fr-FR" dirty="0" smtClean="0"/>
          </a:p>
          <a:p>
            <a:pPr lvl="3"/>
            <a:endParaRPr lang="fr-FR" dirty="0"/>
          </a:p>
          <a:p>
            <a:pPr lvl="3"/>
            <a:endParaRPr lang="fr-FR" dirty="0" smtClean="0"/>
          </a:p>
          <a:p>
            <a:pPr lvl="3"/>
            <a:endParaRPr lang="fr-FR" dirty="0" smtClean="0"/>
          </a:p>
          <a:p>
            <a:pPr lvl="3"/>
            <a:endParaRPr lang="fr-FR" dirty="0" smtClean="0"/>
          </a:p>
          <a:p>
            <a:pPr lvl="3"/>
            <a:endParaRPr lang="fr-FR" dirty="0" smtClean="0"/>
          </a:p>
          <a:p>
            <a:pPr lvl="3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3456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600" dirty="0" smtClean="0"/>
              <a:t>CANCER DU COL DE L’UTERUS</a:t>
            </a:r>
            <a:br>
              <a:rPr lang="fr-FR" sz="3600" dirty="0" smtClean="0"/>
            </a:br>
            <a:r>
              <a:rPr lang="fr-FR" sz="3600" dirty="0" smtClean="0"/>
              <a:t>Etiologie, facteur de risque et transmission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>
            <a:normAutofit/>
          </a:bodyPr>
          <a:lstStyle/>
          <a:p>
            <a:r>
              <a:rPr lang="fr-FR" dirty="0" smtClean="0"/>
              <a:t>70% sont </a:t>
            </a:r>
            <a:r>
              <a:rPr lang="fr-FR" dirty="0" smtClean="0"/>
              <a:t>dus </a:t>
            </a:r>
            <a:r>
              <a:rPr lang="fr-FR" dirty="0" smtClean="0"/>
              <a:t>au HPV mais régression spontanée grâce à </a:t>
            </a:r>
            <a:r>
              <a:rPr lang="fr-FR" dirty="0" smtClean="0"/>
              <a:t>la</a:t>
            </a:r>
          </a:p>
          <a:p>
            <a:pPr marL="114300" indent="0">
              <a:buNone/>
            </a:pPr>
            <a:r>
              <a:rPr lang="fr-FR" dirty="0" smtClean="0"/>
              <a:t> </a:t>
            </a:r>
            <a:r>
              <a:rPr lang="fr-FR" dirty="0" smtClean="0"/>
              <a:t>clairance virale ( 70 à 90%)</a:t>
            </a:r>
          </a:p>
          <a:p>
            <a:r>
              <a:rPr lang="fr-FR" dirty="0" err="1" smtClean="0"/>
              <a:t>Co-facteurs</a:t>
            </a:r>
            <a:r>
              <a:rPr lang="fr-FR" dirty="0" smtClean="0"/>
              <a:t> :</a:t>
            </a:r>
          </a:p>
          <a:p>
            <a:pPr lvl="2"/>
            <a:r>
              <a:rPr lang="fr-FR" dirty="0" smtClean="0"/>
              <a:t> jeune âge </a:t>
            </a:r>
          </a:p>
          <a:p>
            <a:pPr lvl="2"/>
            <a:r>
              <a:rPr lang="fr-FR" dirty="0" smtClean="0"/>
              <a:t>immunodépression </a:t>
            </a:r>
          </a:p>
          <a:p>
            <a:pPr lvl="2"/>
            <a:r>
              <a:rPr lang="fr-FR" dirty="0" smtClean="0"/>
              <a:t>tabac,  </a:t>
            </a:r>
          </a:p>
          <a:p>
            <a:pPr lvl="2"/>
            <a:r>
              <a:rPr lang="fr-FR" dirty="0" smtClean="0"/>
              <a:t>pilule </a:t>
            </a:r>
            <a:r>
              <a:rPr lang="fr-FR" dirty="0" err="1" smtClean="0"/>
              <a:t>oestro</a:t>
            </a:r>
            <a:r>
              <a:rPr lang="fr-FR" dirty="0" smtClean="0"/>
              <a:t>-progestative, </a:t>
            </a:r>
          </a:p>
          <a:p>
            <a:pPr lvl="2"/>
            <a:r>
              <a:rPr lang="fr-FR" dirty="0" smtClean="0"/>
              <a:t>bas niveau sociaux économique, </a:t>
            </a:r>
          </a:p>
          <a:p>
            <a:pPr lvl="2"/>
            <a:r>
              <a:rPr lang="fr-FR" dirty="0" smtClean="0"/>
              <a:t>rapports sexuels précoces,</a:t>
            </a:r>
          </a:p>
          <a:p>
            <a:pPr lvl="2"/>
            <a:r>
              <a:rPr lang="fr-FR" dirty="0" smtClean="0"/>
              <a:t> nombre de partenaires</a:t>
            </a:r>
          </a:p>
          <a:p>
            <a:r>
              <a:rPr lang="fr-FR" dirty="0" smtClean="0"/>
              <a:t>Pas de protection à 100% par le préservatif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8961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SYSTÈME DE BETHESDA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Recommandé pour la formulation cytologique</a:t>
            </a:r>
          </a:p>
          <a:p>
            <a:r>
              <a:rPr lang="fr-FR" dirty="0" smtClean="0"/>
              <a:t>Précise le type et la qualité du prélèvement, la présence de cellules endocervicales et </a:t>
            </a:r>
            <a:r>
              <a:rPr lang="fr-FR" dirty="0" err="1" smtClean="0"/>
              <a:t>exocervicales</a:t>
            </a:r>
            <a:endParaRPr lang="fr-FR" dirty="0" smtClean="0"/>
          </a:p>
          <a:p>
            <a:r>
              <a:rPr lang="fr-FR" dirty="0" smtClean="0"/>
              <a:t>Résultats interprétés </a:t>
            </a:r>
            <a:endParaRPr lang="fr-FR" dirty="0" smtClean="0"/>
          </a:p>
          <a:p>
            <a:pPr lvl="1">
              <a:buFont typeface="Wingdings" pitchFamily="2" charset="2"/>
              <a:buChar char="ü"/>
            </a:pPr>
            <a:r>
              <a:rPr lang="fr-FR" dirty="0" smtClean="0"/>
              <a:t>Absence de lésions intraépithéliales</a:t>
            </a:r>
          </a:p>
          <a:p>
            <a:pPr lvl="1">
              <a:buFont typeface="Wingdings" pitchFamily="2" charset="2"/>
              <a:buChar char="ü"/>
            </a:pPr>
            <a:r>
              <a:rPr lang="fr-FR" dirty="0" smtClean="0"/>
              <a:t>Anomalies des cellules </a:t>
            </a:r>
            <a:r>
              <a:rPr lang="fr-FR" dirty="0" err="1" smtClean="0"/>
              <a:t>malpighiennes</a:t>
            </a:r>
            <a:endParaRPr lang="fr-FR" dirty="0" smtClean="0"/>
          </a:p>
          <a:p>
            <a:pPr lvl="3"/>
            <a:r>
              <a:rPr lang="fr-FR" dirty="0" smtClean="0"/>
              <a:t> </a:t>
            </a:r>
            <a:r>
              <a:rPr lang="fr-FR" sz="1900" dirty="0">
                <a:solidFill>
                  <a:prstClr val="black"/>
                </a:solidFill>
              </a:rPr>
              <a:t>ASC-US, ASC-H</a:t>
            </a:r>
          </a:p>
          <a:p>
            <a:pPr lvl="3"/>
            <a:r>
              <a:rPr lang="fr-FR" sz="1900" dirty="0">
                <a:solidFill>
                  <a:prstClr val="black"/>
                </a:solidFill>
              </a:rPr>
              <a:t> LSIL  </a:t>
            </a:r>
            <a:r>
              <a:rPr lang="fr-FR" sz="1900" dirty="0" smtClean="0">
                <a:solidFill>
                  <a:prstClr val="black"/>
                </a:solidFill>
              </a:rPr>
              <a:t> ( dysplasies </a:t>
            </a:r>
            <a:r>
              <a:rPr lang="fr-FR" sz="1900" dirty="0">
                <a:solidFill>
                  <a:prstClr val="black"/>
                </a:solidFill>
              </a:rPr>
              <a:t>légères ou </a:t>
            </a:r>
            <a:r>
              <a:rPr lang="fr-FR" sz="1900" dirty="0" smtClean="0">
                <a:solidFill>
                  <a:prstClr val="black"/>
                </a:solidFill>
              </a:rPr>
              <a:t>CIN1)</a:t>
            </a:r>
            <a:endParaRPr lang="fr-FR" sz="1900" dirty="0">
              <a:solidFill>
                <a:prstClr val="black"/>
              </a:solidFill>
            </a:endParaRPr>
          </a:p>
          <a:p>
            <a:pPr lvl="3"/>
            <a:r>
              <a:rPr lang="fr-FR" sz="1900" dirty="0">
                <a:solidFill>
                  <a:prstClr val="black"/>
                </a:solidFill>
              </a:rPr>
              <a:t> HSIL </a:t>
            </a:r>
            <a:r>
              <a:rPr lang="fr-FR" sz="1900" dirty="0">
                <a:solidFill>
                  <a:prstClr val="black"/>
                </a:solidFill>
              </a:rPr>
              <a:t> </a:t>
            </a:r>
            <a:r>
              <a:rPr lang="fr-FR" sz="1900" dirty="0" smtClean="0">
                <a:solidFill>
                  <a:prstClr val="black"/>
                </a:solidFill>
              </a:rPr>
              <a:t>(</a:t>
            </a:r>
            <a:r>
              <a:rPr lang="fr-FR" sz="1900" dirty="0" smtClean="0">
                <a:solidFill>
                  <a:prstClr val="black"/>
                </a:solidFill>
              </a:rPr>
              <a:t>CIN2 </a:t>
            </a:r>
            <a:r>
              <a:rPr lang="fr-FR" sz="1900" dirty="0">
                <a:solidFill>
                  <a:prstClr val="black"/>
                </a:solidFill>
              </a:rPr>
              <a:t>CIN3 et cancer in </a:t>
            </a:r>
            <a:r>
              <a:rPr lang="fr-FR" sz="1900" dirty="0" smtClean="0">
                <a:solidFill>
                  <a:prstClr val="black"/>
                </a:solidFill>
              </a:rPr>
              <a:t>situ)</a:t>
            </a:r>
            <a:endParaRPr lang="fr-FR" sz="1900" dirty="0">
              <a:solidFill>
                <a:prstClr val="black"/>
              </a:solidFill>
            </a:endParaRPr>
          </a:p>
          <a:p>
            <a:pPr lvl="1">
              <a:buFont typeface="Wingdings" pitchFamily="2" charset="2"/>
              <a:buChar char="ü"/>
            </a:pPr>
            <a:r>
              <a:rPr lang="fr-FR" dirty="0" smtClean="0"/>
              <a:t>Anomalies de cellules glandulaires</a:t>
            </a:r>
          </a:p>
          <a:p>
            <a:pPr lvl="3"/>
            <a:r>
              <a:rPr lang="fr-FR" dirty="0" smtClean="0"/>
              <a:t>ASG</a:t>
            </a:r>
          </a:p>
          <a:p>
            <a:pPr lvl="3"/>
            <a:r>
              <a:rPr lang="fr-FR" dirty="0" smtClean="0"/>
              <a:t>Adénocarcinome endocervicale in situ</a:t>
            </a:r>
          </a:p>
          <a:p>
            <a:pPr lvl="3"/>
            <a:r>
              <a:rPr lang="fr-FR" dirty="0" smtClean="0"/>
              <a:t>Adénocarcinome </a:t>
            </a:r>
            <a:r>
              <a:rPr lang="fr-FR" dirty="0" err="1" smtClean="0"/>
              <a:t>endométrial</a:t>
            </a:r>
            <a:endParaRPr lang="fr-FR" dirty="0"/>
          </a:p>
          <a:p>
            <a:r>
              <a:rPr lang="fr-FR" dirty="0" smtClean="0"/>
              <a:t>Le diagnostic final est histologique </a:t>
            </a:r>
          </a:p>
        </p:txBody>
      </p:sp>
    </p:spTree>
    <p:extLst>
      <p:ext uri="{BB962C8B-B14F-4D97-AF65-F5344CB8AC3E}">
        <p14:creationId xmlns:p14="http://schemas.microsoft.com/office/powerpoint/2010/main" val="1652671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PAPILLOMAVIRUS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r-FR" sz="2800" dirty="0" smtClean="0"/>
              <a:t>Spécifique et ubiquitaires des épithéliums </a:t>
            </a:r>
            <a:r>
              <a:rPr lang="fr-FR" sz="2800" dirty="0" err="1" smtClean="0"/>
              <a:t>cutanéo-muqueux</a:t>
            </a:r>
            <a:endParaRPr lang="fr-FR" sz="2800" dirty="0" smtClean="0"/>
          </a:p>
          <a:p>
            <a:r>
              <a:rPr lang="fr-FR" sz="2800" dirty="0" smtClean="0"/>
              <a:t>Transitoire, régresse au bout de 12 mois, phénomène de clairance virale</a:t>
            </a:r>
          </a:p>
          <a:p>
            <a:r>
              <a:rPr lang="fr-FR" sz="2800" dirty="0" smtClean="0"/>
              <a:t>Transmission sexuelle, </a:t>
            </a:r>
            <a:r>
              <a:rPr lang="fr-FR" sz="2800" dirty="0" err="1" smtClean="0"/>
              <a:t>oro</a:t>
            </a:r>
            <a:r>
              <a:rPr lang="fr-FR" sz="2800" dirty="0" smtClean="0"/>
              <a:t>-géniale et cutané</a:t>
            </a:r>
          </a:p>
          <a:p>
            <a:r>
              <a:rPr lang="fr-FR" sz="2800" dirty="0" smtClean="0"/>
              <a:t>Infection souvent dès les premiers rapports</a:t>
            </a:r>
          </a:p>
          <a:p>
            <a:r>
              <a:rPr lang="fr-FR" sz="2800" dirty="0" smtClean="0"/>
              <a:t>Prévalence maximale entre 20 et 25 ans</a:t>
            </a:r>
          </a:p>
          <a:p>
            <a:r>
              <a:rPr lang="fr-FR" sz="2800" dirty="0" smtClean="0"/>
              <a:t>Lésions bénignes appelées condylomes  récidive fréquente (génotypes 6 et 11 dans 83% des cas)</a:t>
            </a:r>
          </a:p>
          <a:p>
            <a:r>
              <a:rPr lang="fr-FR" sz="2800" dirty="0" smtClean="0"/>
              <a:t>Lésions malignes ( génotypes 16, 18, 31, 33)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604289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PREVENTION PRIMAIRE </a:t>
            </a:r>
            <a:br>
              <a:rPr lang="fr-FR" dirty="0" smtClean="0"/>
            </a:br>
            <a:r>
              <a:rPr lang="fr-FR" dirty="0" smtClean="0"/>
              <a:t>Vaccination anti-HPV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2 </a:t>
            </a:r>
            <a:r>
              <a:rPr lang="fr-FR" dirty="0" smtClean="0"/>
              <a:t>vaccins:  </a:t>
            </a:r>
            <a:r>
              <a:rPr lang="fr-FR" dirty="0" smtClean="0"/>
              <a:t>GARDASIL et CERVARIX</a:t>
            </a:r>
          </a:p>
          <a:p>
            <a:r>
              <a:rPr lang="fr-FR" dirty="0" smtClean="0"/>
              <a:t>Prévention de 70% des cancers du col liés à HPV</a:t>
            </a:r>
          </a:p>
          <a:p>
            <a:r>
              <a:rPr lang="fr-FR" dirty="0" smtClean="0"/>
              <a:t> immunité croisée décrite</a:t>
            </a:r>
          </a:p>
          <a:p>
            <a:r>
              <a:rPr lang="fr-FR" dirty="0" smtClean="0"/>
              <a:t>La commission de transparence de HAS ne confère pas d’avantage à CERVARIX et recommande GARDASIL </a:t>
            </a:r>
          </a:p>
          <a:p>
            <a:r>
              <a:rPr lang="fr-FR" dirty="0" smtClean="0"/>
              <a:t>Les effets secondaires sont les mêmes </a:t>
            </a:r>
          </a:p>
          <a:p>
            <a:r>
              <a:rPr lang="fr-FR" dirty="0"/>
              <a:t>P</a:t>
            </a:r>
            <a:r>
              <a:rPr lang="fr-FR" dirty="0" smtClean="0"/>
              <a:t>as </a:t>
            </a:r>
            <a:r>
              <a:rPr lang="fr-FR" dirty="0" smtClean="0"/>
              <a:t>de liens de causalité pour les effets indésirables graves</a:t>
            </a:r>
          </a:p>
          <a:p>
            <a:r>
              <a:rPr lang="fr-FR" dirty="0" smtClean="0"/>
              <a:t>Recommandation: </a:t>
            </a:r>
            <a:r>
              <a:rPr lang="fr-FR" dirty="0" smtClean="0"/>
              <a:t> </a:t>
            </a:r>
            <a:r>
              <a:rPr lang="fr-FR" dirty="0" smtClean="0"/>
              <a:t>vacciner à partir de 14 ans ou dans la première année suivant le 1</a:t>
            </a:r>
            <a:r>
              <a:rPr lang="fr-FR" baseline="30000" dirty="0" smtClean="0"/>
              <a:t>er</a:t>
            </a:r>
            <a:r>
              <a:rPr lang="fr-FR" dirty="0" smtClean="0"/>
              <a:t> rapport sexuel en 3 injections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1475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600" dirty="0" smtClean="0"/>
              <a:t>PREVENTION PRIMAIRE</a:t>
            </a:r>
            <a:br>
              <a:rPr lang="fr-FR" sz="3600" dirty="0" smtClean="0"/>
            </a:br>
            <a:r>
              <a:rPr lang="fr-FR" sz="3600" dirty="0" smtClean="0"/>
              <a:t>Maladies </a:t>
            </a:r>
            <a:r>
              <a:rPr lang="fr-FR" sz="3600" dirty="0"/>
              <a:t>S</a:t>
            </a:r>
            <a:r>
              <a:rPr lang="fr-FR" sz="3600" dirty="0" smtClean="0"/>
              <a:t>exuellement Transmissibles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Recrudescence des MST </a:t>
            </a:r>
          </a:p>
          <a:p>
            <a:r>
              <a:rPr lang="fr-FR" dirty="0" smtClean="0"/>
              <a:t>GONOCCOQUE: </a:t>
            </a:r>
          </a:p>
          <a:p>
            <a:pPr lvl="2"/>
            <a:r>
              <a:rPr lang="fr-FR" dirty="0" smtClean="0"/>
              <a:t>Augmentation de la prévalence de 52% entre 2008 et 2009</a:t>
            </a:r>
          </a:p>
          <a:p>
            <a:pPr lvl="2"/>
            <a:r>
              <a:rPr lang="fr-FR" dirty="0" smtClean="0"/>
              <a:t>Résistance à la ciprofloxacine </a:t>
            </a:r>
          </a:p>
          <a:p>
            <a:pPr marL="571500" indent="-457200"/>
            <a:r>
              <a:rPr lang="fr-FR" dirty="0" smtClean="0"/>
              <a:t>CHLAMYDIAE:</a:t>
            </a:r>
          </a:p>
          <a:p>
            <a:pPr marL="1371600" lvl="2" indent="-457200"/>
            <a:r>
              <a:rPr lang="fr-FR" dirty="0" smtClean="0"/>
              <a:t>Augmentation du nombre de diagnostic depuis </a:t>
            </a:r>
            <a:r>
              <a:rPr lang="fr-FR" dirty="0" smtClean="0"/>
              <a:t>2009</a:t>
            </a:r>
          </a:p>
          <a:p>
            <a:pPr marL="914400" lvl="2" indent="0">
              <a:buNone/>
            </a:pPr>
            <a:r>
              <a:rPr lang="fr-FR" dirty="0"/>
              <a:t> </a:t>
            </a:r>
            <a:r>
              <a:rPr lang="fr-FR" dirty="0" smtClean="0"/>
              <a:t>        </a:t>
            </a:r>
            <a:r>
              <a:rPr lang="fr-FR" dirty="0" smtClean="0"/>
              <a:t> </a:t>
            </a:r>
            <a:r>
              <a:rPr lang="fr-FR" dirty="0" smtClean="0"/>
              <a:t>secondaire à l’augmentation du nombre de dépistage</a:t>
            </a:r>
          </a:p>
          <a:p>
            <a:pPr marL="1371600" lvl="2" indent="-457200"/>
            <a:r>
              <a:rPr lang="fr-FR" dirty="0" smtClean="0"/>
              <a:t>Le dépistage est passée de 10% en 2000 à 76% en 2009</a:t>
            </a:r>
          </a:p>
          <a:p>
            <a:pPr marL="1371600" lvl="2" indent="-457200"/>
            <a:r>
              <a:rPr lang="fr-FR" dirty="0" smtClean="0"/>
              <a:t>Les 2/3 sont pratiqués par les </a:t>
            </a:r>
            <a:r>
              <a:rPr lang="fr-FR" dirty="0" smtClean="0"/>
              <a:t>centres </a:t>
            </a:r>
            <a:r>
              <a:rPr lang="fr-FR" dirty="0" smtClean="0"/>
              <a:t>d’informations</a:t>
            </a:r>
          </a:p>
          <a:p>
            <a:pPr marL="571500" indent="-457200"/>
            <a:r>
              <a:rPr lang="fr-FR" dirty="0" smtClean="0"/>
              <a:t>En 2003 réapparition de la Lymphogranulomatose vénérienne </a:t>
            </a:r>
          </a:p>
          <a:p>
            <a:pPr marL="571500" indent="-457200"/>
            <a:r>
              <a:rPr lang="fr-FR" dirty="0" smtClean="0"/>
              <a:t>VIH: </a:t>
            </a:r>
          </a:p>
          <a:p>
            <a:pPr marL="1371600" lvl="2" indent="-457200"/>
            <a:r>
              <a:rPr lang="fr-FR" dirty="0" smtClean="0"/>
              <a:t>Augmentation du risque de transmission</a:t>
            </a:r>
          </a:p>
          <a:p>
            <a:pPr marL="1371600" lvl="2" indent="-457200"/>
            <a:r>
              <a:rPr lang="fr-FR" dirty="0" smtClean="0"/>
              <a:t>Stabilité depuis 2007 après une période de diminution de la prévalence</a:t>
            </a:r>
          </a:p>
          <a:p>
            <a:pPr marL="571500" indent="-457200"/>
            <a:r>
              <a:rPr lang="fr-FR" dirty="0" smtClean="0"/>
              <a:t>Recul de la syphilis depuis 2008 de 12%</a:t>
            </a:r>
          </a:p>
          <a:p>
            <a:pPr marL="571500" indent="-457200"/>
            <a:r>
              <a:rPr lang="fr-FR" dirty="0" smtClean="0"/>
              <a:t>Augmentation des comportements à risque </a:t>
            </a:r>
          </a:p>
        </p:txBody>
      </p:sp>
    </p:spTree>
    <p:extLst>
      <p:ext uri="{BB962C8B-B14F-4D97-AF65-F5344CB8AC3E}">
        <p14:creationId xmlns:p14="http://schemas.microsoft.com/office/powerpoint/2010/main" val="735320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000" dirty="0" smtClean="0"/>
              <a:t>PREVENTION SECONDAIRE</a:t>
            </a:r>
            <a:br>
              <a:rPr lang="fr-FR" sz="4000" dirty="0" smtClean="0"/>
            </a:br>
            <a:r>
              <a:rPr lang="fr-FR" sz="4000" dirty="0" smtClean="0"/>
              <a:t>Le frottis cervico-vaginale et le </a:t>
            </a:r>
            <a:r>
              <a:rPr lang="fr-FR" dirty="0" smtClean="0"/>
              <a:t>suivi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Prélèvement soit sur lame soit en milieu liquide</a:t>
            </a:r>
          </a:p>
          <a:p>
            <a:r>
              <a:rPr lang="fr-FR" sz="2800" dirty="0" smtClean="0"/>
              <a:t>Dépistage individuel recommandé chez toutes les femmes de 25 à 65 ans </a:t>
            </a:r>
          </a:p>
          <a:p>
            <a:r>
              <a:rPr lang="fr-FR" sz="2800" dirty="0" smtClean="0"/>
              <a:t>Taux de </a:t>
            </a:r>
            <a:r>
              <a:rPr lang="fr-FR" sz="2800" dirty="0" smtClean="0"/>
              <a:t>couverture: </a:t>
            </a:r>
            <a:r>
              <a:rPr lang="fr-FR" sz="2800" dirty="0" smtClean="0"/>
              <a:t>stagne à 57%</a:t>
            </a:r>
          </a:p>
          <a:p>
            <a:r>
              <a:rPr lang="fr-FR" sz="2800" dirty="0" smtClean="0"/>
              <a:t>Conduite à tenir devant un ASC-H, une HSIL et une atteinte glandulaire : colposcopie d’emblée et biopsie</a:t>
            </a:r>
          </a:p>
          <a:p>
            <a:r>
              <a:rPr lang="fr-FR" sz="2800" dirty="0" smtClean="0"/>
              <a:t>Conduite à tenir devant ASC-US et LSIL: FCV à 6 mois, puis 1 ans en l’absence d’anomalies, si FCV positif à 6 mois il faut faire une colposcopie 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4067831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MATERIEL ET METHODE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fr-FR" b="1" dirty="0" smtClean="0"/>
          </a:p>
          <a:p>
            <a:r>
              <a:rPr lang="fr-FR" b="1" dirty="0" smtClean="0"/>
              <a:t>OBJECTIFS</a:t>
            </a:r>
          </a:p>
          <a:p>
            <a:pPr marL="457200" lvl="1" indent="0">
              <a:buNone/>
            </a:pPr>
            <a:r>
              <a:rPr lang="fr-FR" b="1" dirty="0" smtClean="0"/>
              <a:t>	</a:t>
            </a:r>
            <a:r>
              <a:rPr lang="fr-FR" sz="2600" dirty="0" smtClean="0"/>
              <a:t>Lister les obstacles rencontrés par les médecins généralistes dans la chaine de prévention du cancer du col de l’utérus</a:t>
            </a:r>
          </a:p>
          <a:p>
            <a:pPr marL="400050" lvl="1" indent="0">
              <a:buNone/>
            </a:pPr>
            <a:endParaRPr lang="fr-FR" dirty="0" smtClean="0"/>
          </a:p>
          <a:p>
            <a:r>
              <a:rPr lang="fr-FR" b="1" dirty="0" smtClean="0"/>
              <a:t>ETUDE REALISEE</a:t>
            </a:r>
          </a:p>
          <a:p>
            <a:pPr lvl="1"/>
            <a:r>
              <a:rPr lang="fr-FR" sz="2600" dirty="0" smtClean="0"/>
              <a:t>Une étude qualitative  avec </a:t>
            </a:r>
            <a:r>
              <a:rPr lang="fr-FR" sz="2600" dirty="0" smtClean="0"/>
              <a:t>entretiens individuels </a:t>
            </a:r>
            <a:r>
              <a:rPr lang="fr-FR" sz="2600" dirty="0" smtClean="0"/>
              <a:t>semi-dirigé sous forme de cas-clinique.</a:t>
            </a:r>
          </a:p>
          <a:p>
            <a:pPr lvl="1"/>
            <a:r>
              <a:rPr lang="fr-FR" sz="2600" dirty="0"/>
              <a:t>S</a:t>
            </a:r>
            <a:r>
              <a:rPr lang="fr-FR" sz="2600" dirty="0" smtClean="0"/>
              <a:t>aturation </a:t>
            </a:r>
            <a:r>
              <a:rPr lang="fr-FR" sz="2600" dirty="0" smtClean="0"/>
              <a:t>des </a:t>
            </a:r>
            <a:r>
              <a:rPr lang="fr-FR" sz="2600" dirty="0" smtClean="0"/>
              <a:t>données: </a:t>
            </a:r>
            <a:r>
              <a:rPr lang="fr-FR" sz="2600" dirty="0" smtClean="0"/>
              <a:t>obtenue après avoir interviewé 14 médecins généralistes</a:t>
            </a:r>
          </a:p>
          <a:p>
            <a:pPr lvl="1"/>
            <a:r>
              <a:rPr lang="fr-FR" sz="2600" dirty="0"/>
              <a:t>E</a:t>
            </a:r>
            <a:r>
              <a:rPr lang="fr-FR" sz="2600" dirty="0" smtClean="0"/>
              <a:t>ntretien  </a:t>
            </a:r>
            <a:r>
              <a:rPr lang="fr-FR" sz="2600" dirty="0" smtClean="0"/>
              <a:t>au cabinet du médecin, </a:t>
            </a:r>
            <a:r>
              <a:rPr lang="fr-FR" sz="2600" dirty="0" smtClean="0"/>
              <a:t>enregistré </a:t>
            </a:r>
            <a:r>
              <a:rPr lang="fr-FR" sz="2600" dirty="0" smtClean="0"/>
              <a:t>et retranscrit</a:t>
            </a:r>
          </a:p>
          <a:p>
            <a:pPr lvl="1"/>
            <a:r>
              <a:rPr lang="fr-FR" sz="2600" dirty="0" smtClean="0"/>
              <a:t>Les médecins ont été choisis de façon le plus disparate possible</a:t>
            </a:r>
          </a:p>
          <a:p>
            <a:pPr marL="0" indent="0">
              <a:buNone/>
            </a:pPr>
            <a:r>
              <a:rPr lang="fr-FR" dirty="0"/>
              <a:t>	</a:t>
            </a:r>
            <a:endParaRPr lang="fr-FR" dirty="0" smtClean="0"/>
          </a:p>
          <a:p>
            <a:pPr marL="800100" lvl="2" indent="0">
              <a:buNone/>
            </a:pPr>
            <a:endParaRPr lang="fr-FR" dirty="0" smtClean="0"/>
          </a:p>
          <a:p>
            <a:pPr marL="400050" lvl="1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3797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RESULTATS ET ANALYSE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b="1" dirty="0" smtClean="0"/>
          </a:p>
          <a:p>
            <a:r>
              <a:rPr lang="fr-FR" b="1" dirty="0" smtClean="0"/>
              <a:t>Médecins </a:t>
            </a:r>
            <a:r>
              <a:rPr lang="fr-FR" b="1" dirty="0" smtClean="0"/>
              <a:t>interrogés</a:t>
            </a:r>
            <a:r>
              <a:rPr lang="fr-FR" dirty="0" smtClean="0"/>
              <a:t>: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7</a:t>
            </a:r>
            <a:r>
              <a:rPr lang="fr-FR" dirty="0" smtClean="0"/>
              <a:t> </a:t>
            </a:r>
            <a:r>
              <a:rPr lang="fr-FR" dirty="0" smtClean="0"/>
              <a:t>femmes et </a:t>
            </a:r>
            <a:r>
              <a:rPr lang="fr-FR" dirty="0" smtClean="0"/>
              <a:t>6 </a:t>
            </a:r>
            <a:r>
              <a:rPr lang="fr-FR" dirty="0" smtClean="0"/>
              <a:t>hommes</a:t>
            </a:r>
          </a:p>
          <a:p>
            <a:pPr lvl="1"/>
            <a:r>
              <a:rPr lang="fr-FR" dirty="0" smtClean="0"/>
              <a:t>Date de soutenance de </a:t>
            </a:r>
            <a:r>
              <a:rPr lang="fr-FR" dirty="0" smtClean="0"/>
              <a:t>thèse: </a:t>
            </a:r>
            <a:r>
              <a:rPr lang="fr-FR" dirty="0" smtClean="0"/>
              <a:t>1975 et 2004</a:t>
            </a:r>
          </a:p>
          <a:p>
            <a:pPr lvl="1"/>
            <a:r>
              <a:rPr lang="fr-FR" dirty="0" smtClean="0"/>
              <a:t>13 médecins travaillent en cabinet </a:t>
            </a:r>
            <a:r>
              <a:rPr lang="fr-FR" dirty="0" smtClean="0"/>
              <a:t>libéral</a:t>
            </a:r>
          </a:p>
          <a:p>
            <a:pPr lvl="2"/>
            <a:r>
              <a:rPr lang="fr-FR" dirty="0" smtClean="0"/>
              <a:t> </a:t>
            </a:r>
            <a:r>
              <a:rPr lang="fr-FR" dirty="0" smtClean="0"/>
              <a:t>dont 5 en région urbaine</a:t>
            </a:r>
            <a:r>
              <a:rPr lang="fr-FR" dirty="0" smtClean="0"/>
              <a:t>,</a:t>
            </a:r>
          </a:p>
          <a:p>
            <a:pPr lvl="2"/>
            <a:r>
              <a:rPr lang="fr-FR" dirty="0" smtClean="0"/>
              <a:t> </a:t>
            </a:r>
            <a:r>
              <a:rPr lang="fr-FR" dirty="0" smtClean="0"/>
              <a:t>7 en région semi-urbaine</a:t>
            </a:r>
            <a:r>
              <a:rPr lang="fr-FR" dirty="0" smtClean="0"/>
              <a:t>,</a:t>
            </a:r>
          </a:p>
          <a:p>
            <a:pPr lvl="2"/>
            <a:r>
              <a:rPr lang="fr-FR" dirty="0" smtClean="0"/>
              <a:t> </a:t>
            </a:r>
            <a:r>
              <a:rPr lang="fr-FR" dirty="0" smtClean="0"/>
              <a:t>un en région </a:t>
            </a:r>
            <a:r>
              <a:rPr lang="fr-FR" dirty="0" smtClean="0"/>
              <a:t>rurale</a:t>
            </a:r>
          </a:p>
          <a:p>
            <a:pPr lvl="1"/>
            <a:r>
              <a:rPr lang="fr-FR" dirty="0" smtClean="0"/>
              <a:t> </a:t>
            </a:r>
            <a:r>
              <a:rPr lang="fr-FR" dirty="0" smtClean="0"/>
              <a:t>Le dernier médecin travail en centre médico-social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1083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RESULTAT ET ANALYSE</a:t>
            </a:r>
            <a:br>
              <a:rPr lang="fr-FR" dirty="0" smtClean="0"/>
            </a:br>
            <a:r>
              <a:rPr lang="fr-FR" dirty="0" smtClean="0"/>
              <a:t>les obstacles retrouvés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b="1" dirty="0" smtClean="0"/>
              <a:t>La présence de correspondant en gynécologie</a:t>
            </a:r>
          </a:p>
          <a:p>
            <a:pPr lvl="1"/>
            <a:r>
              <a:rPr lang="fr-FR" dirty="0" smtClean="0"/>
              <a:t>Raréfaction de la spécialité dans la plupart de l’île de France sauf en région parisienne</a:t>
            </a:r>
          </a:p>
          <a:p>
            <a:pPr lvl="1"/>
            <a:r>
              <a:rPr lang="fr-FR" dirty="0" smtClean="0"/>
              <a:t>Adresse à l’hôpital devant</a:t>
            </a:r>
          </a:p>
          <a:p>
            <a:pPr lvl="3"/>
            <a:r>
              <a:rPr lang="fr-FR" dirty="0" smtClean="0"/>
              <a:t> L’absence de gynécologue de ville,</a:t>
            </a:r>
          </a:p>
          <a:p>
            <a:pPr lvl="3"/>
            <a:r>
              <a:rPr lang="fr-FR" dirty="0" smtClean="0"/>
              <a:t> Le délai d’attente trop long pour un rendez-vous en cabinet libéral </a:t>
            </a:r>
            <a:endParaRPr lang="fr-FR" dirty="0"/>
          </a:p>
          <a:p>
            <a:pPr lvl="3"/>
            <a:r>
              <a:rPr lang="fr-FR" dirty="0"/>
              <a:t>L</a:t>
            </a:r>
            <a:r>
              <a:rPr lang="fr-FR" dirty="0" smtClean="0"/>
              <a:t>es honoraires des spécialistes de ville (secteur 2) </a:t>
            </a:r>
          </a:p>
          <a:p>
            <a:r>
              <a:rPr lang="fr-FR" b="1" dirty="0" smtClean="0"/>
              <a:t>La pratique d’actes gynécologiques </a:t>
            </a:r>
          </a:p>
          <a:p>
            <a:pPr lvl="1"/>
            <a:r>
              <a:rPr lang="fr-FR" dirty="0" smtClean="0"/>
              <a:t>6 médecins ont répondu non pour </a:t>
            </a:r>
          </a:p>
          <a:p>
            <a:pPr lvl="3"/>
            <a:r>
              <a:rPr lang="fr-FR" dirty="0" smtClean="0"/>
              <a:t>Manque de temps</a:t>
            </a:r>
          </a:p>
          <a:p>
            <a:pPr lvl="3"/>
            <a:r>
              <a:rPr lang="fr-FR" dirty="0" smtClean="0"/>
              <a:t>Absence de formation</a:t>
            </a:r>
          </a:p>
          <a:p>
            <a:pPr lvl="3"/>
            <a:r>
              <a:rPr lang="fr-FR" dirty="0" smtClean="0"/>
              <a:t>Absence de rémunération</a:t>
            </a:r>
          </a:p>
          <a:p>
            <a:pPr lvl="3"/>
            <a:r>
              <a:rPr lang="fr-FR" dirty="0" smtClean="0"/>
              <a:t>Matériel de gynécologie trop cher</a:t>
            </a:r>
          </a:p>
          <a:p>
            <a:pPr lvl="3"/>
            <a:r>
              <a:rPr lang="fr-FR" dirty="0" smtClean="0"/>
              <a:t>Pudeur face aux patientes connu très jeunes</a:t>
            </a:r>
          </a:p>
          <a:p>
            <a:pPr lvl="3"/>
            <a:r>
              <a:rPr lang="fr-FR" dirty="0" smtClean="0"/>
              <a:t>Manque d’intérêt pour la gynécologie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6002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RESULTAT ET ANALYSE</a:t>
            </a:r>
            <a:br>
              <a:rPr lang="fr-FR" dirty="0" smtClean="0"/>
            </a:br>
            <a:r>
              <a:rPr lang="fr-FR" dirty="0" smtClean="0"/>
              <a:t>Les obstacles retrouvés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 smtClean="0"/>
              <a:t>La vaccination anti-HPV</a:t>
            </a:r>
            <a:r>
              <a:rPr lang="fr-FR" dirty="0" smtClean="0"/>
              <a:t>: </a:t>
            </a:r>
          </a:p>
          <a:p>
            <a:pPr lvl="1"/>
            <a:r>
              <a:rPr lang="fr-FR" dirty="0" smtClean="0"/>
              <a:t>5 médecins pensent que le vaccin n’est pas dangereux, le propose systématiquement, mais il y a un manque de recul</a:t>
            </a:r>
          </a:p>
          <a:p>
            <a:pPr lvl="1"/>
            <a:r>
              <a:rPr lang="fr-FR" dirty="0" smtClean="0"/>
              <a:t>Les parents sont réfractaires au vaccin dans 1/3 des cas</a:t>
            </a:r>
          </a:p>
          <a:p>
            <a:pPr lvl="1"/>
            <a:r>
              <a:rPr lang="fr-FR" dirty="0" smtClean="0"/>
              <a:t>Un pense qu’il faut vacciner les hommes également</a:t>
            </a:r>
          </a:p>
          <a:p>
            <a:pPr lvl="1"/>
            <a:r>
              <a:rPr lang="fr-FR" dirty="0" smtClean="0"/>
              <a:t>5 médecins ne proposent pas la vaccination:</a:t>
            </a:r>
          </a:p>
          <a:p>
            <a:pPr lvl="3"/>
            <a:r>
              <a:rPr lang="fr-FR" dirty="0" smtClean="0"/>
              <a:t>Ne dispense pas du frottis</a:t>
            </a:r>
          </a:p>
          <a:p>
            <a:pPr lvl="3"/>
            <a:r>
              <a:rPr lang="fr-FR" dirty="0" smtClean="0"/>
              <a:t>Le frottis prévient mieux le cancer du col</a:t>
            </a:r>
          </a:p>
          <a:p>
            <a:pPr lvl="3"/>
            <a:r>
              <a:rPr lang="fr-FR" dirty="0" smtClean="0"/>
              <a:t>Les résultats attendus par le vaccin ne sont pas atteints</a:t>
            </a:r>
          </a:p>
          <a:p>
            <a:pPr lvl="3"/>
            <a:r>
              <a:rPr lang="fr-FR" dirty="0" smtClean="0"/>
              <a:t>Remplacement d’une niche vacante par une autre qui deviendrait oncogène</a:t>
            </a:r>
          </a:p>
          <a:p>
            <a:pPr lvl="3"/>
            <a:r>
              <a:rPr lang="fr-FR" dirty="0" smtClean="0"/>
              <a:t>On ne comprend pas les effets secondaires</a:t>
            </a:r>
          </a:p>
          <a:p>
            <a:pPr lvl="3"/>
            <a:r>
              <a:rPr lang="fr-FR" dirty="0" smtClean="0"/>
              <a:t>Il est très cher</a:t>
            </a:r>
          </a:p>
        </p:txBody>
      </p:sp>
    </p:spTree>
    <p:extLst>
      <p:ext uri="{BB962C8B-B14F-4D97-AF65-F5344CB8AC3E}">
        <p14:creationId xmlns:p14="http://schemas.microsoft.com/office/powerpoint/2010/main" val="1816783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RESULTAT ET ANALYSE</a:t>
            </a:r>
            <a:br>
              <a:rPr lang="fr-FR" dirty="0" smtClean="0"/>
            </a:br>
            <a:r>
              <a:rPr lang="fr-FR" dirty="0" smtClean="0"/>
              <a:t>Les obstacles retrouvés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 smtClean="0"/>
              <a:t>La prévention MST:</a:t>
            </a:r>
          </a:p>
          <a:p>
            <a:pPr lvl="1"/>
            <a:r>
              <a:rPr lang="fr-FR" dirty="0" smtClean="0"/>
              <a:t>6 médecins n’abordent pas spontanément le sujet</a:t>
            </a:r>
          </a:p>
          <a:p>
            <a:pPr lvl="1"/>
            <a:r>
              <a:rPr lang="fr-FR" dirty="0" smtClean="0"/>
              <a:t>Gêne pour parler du préservatif</a:t>
            </a:r>
          </a:p>
          <a:p>
            <a:pPr lvl="1"/>
            <a:r>
              <a:rPr lang="fr-FR" dirty="0" smtClean="0"/>
              <a:t>Supposent qu’elles sont au courant ou qu’elles vont au planning familiale pour ces questions de santé</a:t>
            </a:r>
          </a:p>
          <a:p>
            <a:pPr lvl="1"/>
            <a:r>
              <a:rPr lang="fr-FR" dirty="0" smtClean="0"/>
              <a:t>La relation mère-fille parasite la consultation</a:t>
            </a:r>
          </a:p>
          <a:p>
            <a:pPr lvl="1"/>
            <a:r>
              <a:rPr lang="fr-FR" dirty="0" smtClean="0"/>
              <a:t>L’origine et la culture de certaines patientes sont des barrages aux informations sur la vie sexuelle</a:t>
            </a:r>
          </a:p>
          <a:p>
            <a:pPr lvl="1"/>
            <a:r>
              <a:rPr lang="fr-FR" dirty="0" smtClean="0"/>
              <a:t>Les médecins qui en parlent plus facilement sont des femmes 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8692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RESULTAT ET ANALYSE</a:t>
            </a:r>
            <a:br>
              <a:rPr lang="fr-FR" dirty="0" smtClean="0"/>
            </a:br>
            <a:r>
              <a:rPr lang="fr-FR" dirty="0" smtClean="0"/>
              <a:t>Les obstacles retrouvés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 smtClean="0"/>
              <a:t>Suivi des frottis</a:t>
            </a:r>
          </a:p>
          <a:p>
            <a:pPr lvl="1"/>
            <a:r>
              <a:rPr lang="fr-FR" dirty="0"/>
              <a:t> </a:t>
            </a:r>
            <a:r>
              <a:rPr lang="fr-FR" dirty="0" smtClean="0"/>
              <a:t>devant des frottis anormaux 7 médecins adressent directement à un gynécologues pour colposcopie quelque soit l’anomalie</a:t>
            </a:r>
          </a:p>
          <a:p>
            <a:r>
              <a:rPr lang="fr-FR" b="1" dirty="0" smtClean="0"/>
              <a:t>Le dépistage de masse</a:t>
            </a:r>
            <a:r>
              <a:rPr lang="fr-FR" dirty="0" smtClean="0"/>
              <a:t>:</a:t>
            </a:r>
          </a:p>
          <a:p>
            <a:pPr lvl="1"/>
            <a:r>
              <a:rPr lang="fr-FR" dirty="0" smtClean="0"/>
              <a:t>12 des médecins pensent que c’est une bonne idée. </a:t>
            </a:r>
          </a:p>
          <a:p>
            <a:pPr lvl="2"/>
            <a:r>
              <a:rPr lang="fr-FR" dirty="0" smtClean="0"/>
              <a:t>Certaines femmes ne font pas le frottis car elles ne peuvent pas avancer les frais</a:t>
            </a:r>
          </a:p>
          <a:p>
            <a:pPr lvl="2"/>
            <a:r>
              <a:rPr lang="fr-FR" dirty="0" smtClean="0"/>
              <a:t>Cela permettra de cibler les plus de 40 ans qui n’ont plus de suivi</a:t>
            </a:r>
          </a:p>
          <a:p>
            <a:pPr lvl="2"/>
            <a:r>
              <a:rPr lang="fr-FR" dirty="0" smtClean="0"/>
              <a:t>C’est un cancer social</a:t>
            </a:r>
          </a:p>
          <a:p>
            <a:pPr marL="914400" lvl="2" indent="0">
              <a:buNone/>
            </a:pPr>
            <a:r>
              <a:rPr lang="fr-FR" dirty="0" smtClean="0"/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99061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DISCUSSION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dirty="0" smtClean="0"/>
          </a:p>
          <a:p>
            <a:r>
              <a:rPr lang="fr-FR" b="1" dirty="0" smtClean="0"/>
              <a:t>Limites de l’étude</a:t>
            </a:r>
          </a:p>
          <a:p>
            <a:pPr lvl="1"/>
            <a:r>
              <a:rPr lang="fr-FR" dirty="0"/>
              <a:t> </a:t>
            </a:r>
            <a:r>
              <a:rPr lang="fr-FR" dirty="0" smtClean="0"/>
              <a:t>difficultés de sélection</a:t>
            </a:r>
          </a:p>
          <a:p>
            <a:pPr lvl="1"/>
            <a:r>
              <a:rPr lang="fr-FR" dirty="0" smtClean="0"/>
              <a:t>Biais déclaratif</a:t>
            </a:r>
          </a:p>
          <a:p>
            <a:pPr lvl="1"/>
            <a:r>
              <a:rPr lang="fr-FR" dirty="0" smtClean="0"/>
              <a:t>Biais méthodologique lié à l’entretien</a:t>
            </a:r>
          </a:p>
          <a:p>
            <a:pPr lvl="1"/>
            <a:r>
              <a:rPr lang="fr-FR" dirty="0" smtClean="0"/>
              <a:t>Biais méthodologique liés à l’interprétation</a:t>
            </a:r>
          </a:p>
          <a:p>
            <a:r>
              <a:rPr lang="fr-FR" b="1" dirty="0" smtClean="0"/>
              <a:t>Forces de l’étude</a:t>
            </a:r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dirty="0" smtClean="0"/>
              <a:t>Evaluation de la chaine préventive entière étape par étape du cancer du col de l’utérus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07393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DISCUSSION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 smtClean="0"/>
              <a:t>CORRESPONDANT EN GYNECOLOGIE</a:t>
            </a:r>
          </a:p>
          <a:p>
            <a:pPr lvl="1"/>
            <a:r>
              <a:rPr lang="fr-FR" dirty="0" smtClean="0"/>
              <a:t>Moins de 3,1% entre 2008 et 2009</a:t>
            </a:r>
          </a:p>
          <a:p>
            <a:pPr lvl="1"/>
            <a:r>
              <a:rPr lang="fr-FR" dirty="0" smtClean="0"/>
              <a:t>¼ des femmes peuvent avoir accès à un gynécologue</a:t>
            </a:r>
          </a:p>
          <a:p>
            <a:pPr lvl="1"/>
            <a:r>
              <a:rPr lang="fr-FR" dirty="0" smtClean="0"/>
              <a:t>Une projection en 2020 montre un départ à la retraite de 60% des gynécologues</a:t>
            </a:r>
          </a:p>
          <a:p>
            <a:pPr lvl="1"/>
            <a:r>
              <a:rPr lang="fr-FR" dirty="0" smtClean="0"/>
              <a:t>Pour y remédier une formation des généralistes est nécessaire</a:t>
            </a:r>
          </a:p>
          <a:p>
            <a:pPr lvl="3"/>
            <a:r>
              <a:rPr lang="fr-FR" dirty="0" smtClean="0"/>
              <a:t>DU de gynécologie obstétrique</a:t>
            </a:r>
          </a:p>
          <a:p>
            <a:pPr lvl="3"/>
            <a:r>
              <a:rPr lang="fr-FR" dirty="0"/>
              <a:t> </a:t>
            </a:r>
            <a:r>
              <a:rPr lang="fr-FR" dirty="0" smtClean="0"/>
              <a:t>La FMC</a:t>
            </a:r>
          </a:p>
          <a:p>
            <a:pPr lvl="3"/>
            <a:r>
              <a:rPr lang="fr-FR" dirty="0" smtClean="0"/>
              <a:t>DES de Médecine générale</a:t>
            </a:r>
          </a:p>
          <a:p>
            <a:pPr lvl="3"/>
            <a:r>
              <a:rPr lang="fr-FR" dirty="0" smtClean="0"/>
              <a:t>L’article 86 de la loi HPST</a:t>
            </a:r>
          </a:p>
          <a:p>
            <a:pPr lvl="1"/>
            <a:r>
              <a:rPr lang="fr-FR" dirty="0" smtClean="0"/>
              <a:t>Obstacle financier mis en évidence par cette étude n’est pas évident puisque 59% des gynécologues d’Île de France sont en secteur 1</a:t>
            </a:r>
          </a:p>
        </p:txBody>
      </p:sp>
    </p:spTree>
    <p:extLst>
      <p:ext uri="{BB962C8B-B14F-4D97-AF65-F5344CB8AC3E}">
        <p14:creationId xmlns:p14="http://schemas.microsoft.com/office/powerpoint/2010/main" val="40722559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DISCUSSION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 smtClean="0"/>
              <a:t>Pratique de la gynécologie par les médecins généralistes (MG)</a:t>
            </a:r>
          </a:p>
          <a:p>
            <a:pPr lvl="1"/>
            <a:r>
              <a:rPr lang="fr-FR" dirty="0" smtClean="0"/>
              <a:t>Dans une étude </a:t>
            </a:r>
            <a:r>
              <a:rPr lang="fr-FR" dirty="0" smtClean="0"/>
              <a:t>quantitative (1) </a:t>
            </a:r>
            <a:r>
              <a:rPr lang="fr-FR" dirty="0" smtClean="0"/>
              <a:t>62,7% des MG pratique la gynécologie.</a:t>
            </a:r>
          </a:p>
          <a:p>
            <a:pPr lvl="1"/>
            <a:r>
              <a:rPr lang="fr-FR" dirty="0" smtClean="0"/>
              <a:t>Cela représente 10% de leur activité en moyenne (12,6% pour les femmes contre 4,8 pour les hommes)</a:t>
            </a:r>
          </a:p>
          <a:p>
            <a:pPr lvl="1"/>
            <a:r>
              <a:rPr lang="fr-FR" dirty="0" smtClean="0"/>
              <a:t>Absence de pratique est répartie de la façon suivante: </a:t>
            </a:r>
          </a:p>
          <a:p>
            <a:pPr lvl="4">
              <a:buFont typeface="Wingdings" pitchFamily="2" charset="2"/>
              <a:buChar char="Ø"/>
            </a:pPr>
            <a:r>
              <a:rPr lang="fr-FR" dirty="0" smtClean="0"/>
              <a:t>30,5% manque de temps ( temps de consultation en MG est de 16 min)</a:t>
            </a:r>
          </a:p>
          <a:p>
            <a:pPr lvl="4">
              <a:buFont typeface="Wingdings" pitchFamily="2" charset="2"/>
              <a:buChar char="Ø"/>
            </a:pPr>
            <a:r>
              <a:rPr lang="fr-FR" dirty="0" smtClean="0"/>
              <a:t>23,1% manque d’intérêt</a:t>
            </a:r>
          </a:p>
          <a:p>
            <a:pPr lvl="4">
              <a:buFont typeface="Wingdings" pitchFamily="2" charset="2"/>
              <a:buChar char="Ø"/>
            </a:pPr>
            <a:r>
              <a:rPr lang="fr-FR" dirty="0" smtClean="0"/>
              <a:t>27,3% pour manque de formation</a:t>
            </a:r>
          </a:p>
          <a:p>
            <a:pPr lvl="4">
              <a:buFont typeface="Wingdings" pitchFamily="2" charset="2"/>
              <a:buChar char="Ø"/>
            </a:pPr>
            <a:r>
              <a:rPr lang="fr-FR" dirty="0" smtClean="0"/>
              <a:t>26,3 manque de demande</a:t>
            </a:r>
          </a:p>
          <a:p>
            <a:pPr lvl="4">
              <a:buFont typeface="Wingdings" pitchFamily="2" charset="2"/>
              <a:buChar char="Ø"/>
            </a:pPr>
            <a:r>
              <a:rPr lang="fr-FR" dirty="0" smtClean="0"/>
              <a:t>72,6% présence de gynécologue à proximité</a:t>
            </a:r>
          </a:p>
          <a:p>
            <a:pPr lvl="4">
              <a:buFont typeface="Wingdings" pitchFamily="2" charset="2"/>
              <a:buChar char="Ø"/>
            </a:pPr>
            <a:r>
              <a:rPr lang="fr-FR" dirty="0" smtClean="0"/>
              <a:t>10% des médecins interrogés trouvent que l’activité et non </a:t>
            </a:r>
            <a:r>
              <a:rPr lang="fr-FR" dirty="0" smtClean="0"/>
              <a:t>rentable</a:t>
            </a:r>
          </a:p>
          <a:p>
            <a:pPr lvl="4">
              <a:buFont typeface="Wingdings" pitchFamily="2" charset="2"/>
              <a:buChar char="Ø"/>
            </a:pPr>
            <a:endParaRPr lang="fr-FR" dirty="0"/>
          </a:p>
          <a:p>
            <a:pPr lvl="4">
              <a:buFont typeface="Wingdings" pitchFamily="2" charset="2"/>
              <a:buChar char="Ø"/>
            </a:pPr>
            <a:endParaRPr lang="fr-FR" dirty="0" smtClean="0"/>
          </a:p>
          <a:p>
            <a:pPr marL="114300" indent="0">
              <a:buNone/>
            </a:pPr>
            <a:r>
              <a:rPr lang="fr-FR" sz="1100" dirty="0"/>
              <a:t>(1) </a:t>
            </a:r>
            <a:r>
              <a:rPr lang="fr-FR" sz="1100" dirty="0" smtClean="0"/>
              <a:t>DIAS </a:t>
            </a:r>
            <a:r>
              <a:rPr lang="fr-FR" sz="1100" dirty="0"/>
              <a:t>Sabrina. Etats des lieux de la pratique de la gynécologie obstétrique en médecine </a:t>
            </a:r>
            <a:endParaRPr lang="fr-FR" sz="1100" dirty="0" smtClean="0"/>
          </a:p>
          <a:p>
            <a:pPr lvl="4">
              <a:buFont typeface="Wingdings" pitchFamily="2" charset="2"/>
              <a:buChar char="Ø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128082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DISCUSSION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457200"/>
            <a:r>
              <a:rPr lang="fr-FR" b="1" dirty="0" smtClean="0"/>
              <a:t>La vaccination anti-HPV:</a:t>
            </a:r>
          </a:p>
          <a:p>
            <a:pPr marL="971550" lvl="1" indent="-457200"/>
            <a:r>
              <a:rPr lang="fr-FR" dirty="0" smtClean="0"/>
              <a:t> les avis  divergent:</a:t>
            </a:r>
          </a:p>
          <a:p>
            <a:pPr marL="1371600" lvl="2" indent="-457200"/>
            <a:r>
              <a:rPr lang="fr-FR" dirty="0" smtClean="0"/>
              <a:t>le </a:t>
            </a:r>
            <a:r>
              <a:rPr lang="fr-FR" dirty="0" smtClean="0"/>
              <a:t>livre  « la </a:t>
            </a:r>
            <a:r>
              <a:rPr lang="fr-FR" dirty="0" smtClean="0"/>
              <a:t>piqure de </a:t>
            </a:r>
            <a:r>
              <a:rPr lang="fr-FR" dirty="0" smtClean="0"/>
              <a:t>trop »(2) affirme </a:t>
            </a:r>
            <a:r>
              <a:rPr lang="fr-FR" dirty="0" smtClean="0"/>
              <a:t>que la protection vaccinale est en deçà des attentes. </a:t>
            </a:r>
          </a:p>
          <a:p>
            <a:pPr marL="1371600" lvl="2" indent="-457200"/>
            <a:r>
              <a:rPr lang="fr-FR" dirty="0" smtClean="0"/>
              <a:t>Deux études australiennes ont montré: 	</a:t>
            </a:r>
            <a:endParaRPr lang="fr-FR" dirty="0"/>
          </a:p>
          <a:p>
            <a:pPr marL="1828800" lvl="3" indent="-457200"/>
            <a:r>
              <a:rPr lang="fr-FR" dirty="0" smtClean="0"/>
              <a:t>une diminution de l’incidence des lésions </a:t>
            </a:r>
            <a:r>
              <a:rPr lang="fr-FR" dirty="0" err="1" smtClean="0"/>
              <a:t>pré-cancereuses</a:t>
            </a:r>
            <a:r>
              <a:rPr lang="fr-FR" dirty="0" smtClean="0"/>
              <a:t> de haut grade de 0,8 à 0,42% après un programme de vaccination.</a:t>
            </a:r>
          </a:p>
          <a:p>
            <a:pPr marL="1828800" lvl="3" indent="-457200"/>
            <a:r>
              <a:rPr lang="fr-FR" dirty="0" smtClean="0"/>
              <a:t>Une baisse de 59% du nombre de condylome génitaux de la femme ainsi qu’une diminution chez les hommes hétérosexuels</a:t>
            </a:r>
          </a:p>
          <a:p>
            <a:pPr marL="971550" lvl="1" indent="-457200"/>
            <a:r>
              <a:rPr lang="fr-FR" dirty="0" smtClean="0"/>
              <a:t>Pour les effets secondaires aucun lien entre les réactions graves et le vaccin n’a pu être démontré</a:t>
            </a:r>
          </a:p>
          <a:p>
            <a:pPr marL="114300" indent="0">
              <a:buNone/>
            </a:pPr>
            <a:endParaRPr lang="fr-FR" dirty="0" smtClean="0"/>
          </a:p>
          <a:p>
            <a:pPr marL="114300" indent="0">
              <a:buNone/>
            </a:pPr>
            <a:endParaRPr lang="fr-FR" dirty="0"/>
          </a:p>
          <a:p>
            <a:pPr marL="114300" indent="0">
              <a:buNone/>
            </a:pPr>
            <a:r>
              <a:rPr lang="fr-FR" sz="1100" dirty="0"/>
              <a:t>(2) </a:t>
            </a:r>
            <a:r>
              <a:rPr lang="fr-FR" sz="1100" dirty="0" smtClean="0"/>
              <a:t>La </a:t>
            </a:r>
            <a:r>
              <a:rPr lang="fr-FR" sz="1100" dirty="0"/>
              <a:t>piqûre de trop de CATHERINE RIVA ET JEAN-PIERRE SPINOSA ; </a:t>
            </a:r>
            <a:r>
              <a:rPr lang="fr-FR" sz="1100" dirty="0" smtClean="0"/>
              <a:t>édition </a:t>
            </a:r>
            <a:r>
              <a:rPr lang="fr-FR" sz="1100" dirty="0"/>
              <a:t>Xénia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21548913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DISCUSSION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 smtClean="0"/>
              <a:t>Prévention MST</a:t>
            </a:r>
          </a:p>
          <a:p>
            <a:pPr lvl="1"/>
            <a:r>
              <a:rPr lang="fr-FR" dirty="0" smtClean="0"/>
              <a:t>Difficulté à en parler:</a:t>
            </a:r>
          </a:p>
          <a:p>
            <a:pPr lvl="2"/>
            <a:r>
              <a:rPr lang="fr-FR" dirty="0" smtClean="0"/>
              <a:t>Etude de l’INPES 58,7% des MG trouvent que le thème est difficile à aborder</a:t>
            </a:r>
          </a:p>
          <a:p>
            <a:pPr lvl="1"/>
            <a:r>
              <a:rPr lang="fr-FR" dirty="0" smtClean="0"/>
              <a:t>Relation mère-fille parasite la consultation</a:t>
            </a:r>
          </a:p>
          <a:p>
            <a:pPr lvl="1"/>
            <a:r>
              <a:rPr lang="fr-FR" dirty="0" smtClean="0"/>
              <a:t>Barrage de l’information en fonction des origines socio-culturelles. Ceci est confirmé par les plannings familiaux</a:t>
            </a:r>
          </a:p>
          <a:p>
            <a:pPr lvl="1"/>
            <a:r>
              <a:rPr lang="fr-FR" dirty="0" smtClean="0"/>
              <a:t>Les solutions proposées par les MG:</a:t>
            </a:r>
          </a:p>
          <a:p>
            <a:pPr lvl="2"/>
            <a:r>
              <a:rPr lang="fr-FR" dirty="0" smtClean="0"/>
              <a:t>Un questionnaire préétabli</a:t>
            </a:r>
          </a:p>
          <a:p>
            <a:pPr lvl="2"/>
            <a:r>
              <a:rPr lang="fr-FR" dirty="0" smtClean="0"/>
              <a:t>Plus de temps, une consultation prévue pour la prévention</a:t>
            </a:r>
          </a:p>
          <a:p>
            <a:pPr lvl="2"/>
            <a:r>
              <a:rPr lang="fr-FR" dirty="0" smtClean="0"/>
              <a:t>Plus de campagnes de prévention ( mauvaises connaissances des adolescents)</a:t>
            </a:r>
          </a:p>
          <a:p>
            <a:pPr lvl="2"/>
            <a:r>
              <a:rPr lang="fr-FR" dirty="0" smtClean="0"/>
              <a:t>Une rémunération spécifique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74860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DISCUSSION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 smtClean="0"/>
              <a:t>Le suivi de frottis</a:t>
            </a:r>
          </a:p>
          <a:p>
            <a:pPr lvl="1"/>
            <a:r>
              <a:rPr lang="fr-FR" dirty="0" smtClean="0"/>
              <a:t>Préfère adresser la patiente dès la présence d’anomalies</a:t>
            </a:r>
          </a:p>
          <a:p>
            <a:pPr lvl="1"/>
            <a:r>
              <a:rPr lang="fr-FR" dirty="0" smtClean="0"/>
              <a:t>Recommande le frottis tous les 2 ans au lieu de tous les 3 ans </a:t>
            </a:r>
          </a:p>
          <a:p>
            <a:r>
              <a:rPr lang="fr-FR" b="1" dirty="0" smtClean="0"/>
              <a:t>Le dépistage de masse</a:t>
            </a:r>
          </a:p>
          <a:p>
            <a:pPr lvl="1"/>
            <a:r>
              <a:rPr lang="fr-FR" dirty="0" smtClean="0"/>
              <a:t>Lutte contre les inégalités d’accès aux soins</a:t>
            </a:r>
          </a:p>
          <a:p>
            <a:pPr lvl="1"/>
            <a:r>
              <a:rPr lang="fr-FR" dirty="0" smtClean="0"/>
              <a:t>Recommandé depuis1990 en France</a:t>
            </a:r>
          </a:p>
          <a:p>
            <a:pPr lvl="1"/>
            <a:r>
              <a:rPr lang="fr-FR" dirty="0" smtClean="0"/>
              <a:t>Existe dans 7 pays Européens. Une réduction de 80% de la mortalité est retrouvée</a:t>
            </a:r>
          </a:p>
          <a:p>
            <a:pPr lvl="1"/>
            <a:r>
              <a:rPr lang="fr-FR" dirty="0" smtClean="0"/>
              <a:t>En France 5 départements appliquent un dépistage organisé</a:t>
            </a:r>
          </a:p>
          <a:p>
            <a:pPr lvl="1"/>
            <a:r>
              <a:rPr lang="fr-FR" dirty="0" smtClean="0"/>
              <a:t>Une modélisation économique met en évidence une réduction des dépenses de l’assurance </a:t>
            </a:r>
            <a:r>
              <a:rPr lang="fr-FR" dirty="0" smtClean="0"/>
              <a:t>maladie </a:t>
            </a:r>
            <a:r>
              <a:rPr lang="fr-FR" dirty="0" smtClean="0"/>
              <a:t>de 107 millions d’euros</a:t>
            </a:r>
          </a:p>
          <a:p>
            <a:pPr lvl="1"/>
            <a:r>
              <a:rPr lang="fr-FR" dirty="0" smtClean="0"/>
              <a:t>Impact positif sur la couverture par le FCV pour les femmes bénéficiant de la CMU et </a:t>
            </a:r>
            <a:r>
              <a:rPr lang="fr-FR" dirty="0" err="1" smtClean="0"/>
              <a:t>CMUc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9848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b="1" dirty="0" smtClean="0"/>
              <a:t>Freins de la stratégie préventive</a:t>
            </a:r>
          </a:p>
          <a:p>
            <a:pPr lvl="1"/>
            <a:r>
              <a:rPr lang="fr-FR" dirty="0" smtClean="0"/>
              <a:t>Prévention Primaire:</a:t>
            </a:r>
          </a:p>
          <a:p>
            <a:pPr lvl="3"/>
            <a:r>
              <a:rPr lang="fr-FR" dirty="0" smtClean="0"/>
              <a:t>Difficultés d’aborder le sujet des MST, les origines socioculturelles, l’opposition de certains médecins à la vaccination, le manque d’information des jeunes filles</a:t>
            </a:r>
          </a:p>
          <a:p>
            <a:pPr lvl="1"/>
            <a:r>
              <a:rPr lang="fr-FR" dirty="0" smtClean="0"/>
              <a:t>Prévention secondaire, le Frottis Cervico-Vaginal et le suivi:</a:t>
            </a:r>
          </a:p>
          <a:p>
            <a:pPr lvl="3"/>
            <a:r>
              <a:rPr lang="fr-FR" dirty="0" smtClean="0"/>
              <a:t>Manque de temps, manque de formation, absence de rémunération, installation trop chère.</a:t>
            </a:r>
          </a:p>
          <a:p>
            <a:pPr marL="571500" indent="-457200"/>
            <a:r>
              <a:rPr lang="fr-FR" b="1" dirty="0" smtClean="0"/>
              <a:t>Solution</a:t>
            </a:r>
          </a:p>
          <a:p>
            <a:pPr marL="971550" lvl="1" indent="-457200"/>
            <a:r>
              <a:rPr lang="fr-FR" dirty="0" smtClean="0"/>
              <a:t>de la prévention primaire:</a:t>
            </a:r>
          </a:p>
          <a:p>
            <a:pPr marL="1371600" lvl="2" indent="-457200"/>
            <a:r>
              <a:rPr lang="fr-FR" dirty="0" smtClean="0"/>
              <a:t>Plus de support écrit en salle d’attente et d’information pour le grand public, création d’une consultation de prévention avec un questionnaire préétabli</a:t>
            </a:r>
          </a:p>
          <a:p>
            <a:pPr marL="1371600" lvl="2" indent="-457200"/>
            <a:r>
              <a:rPr lang="fr-FR" dirty="0" smtClean="0"/>
              <a:t>La vaccination devrait être proposée systématiquement</a:t>
            </a:r>
          </a:p>
          <a:p>
            <a:pPr marL="1371600" lvl="2" indent="-457200"/>
            <a:r>
              <a:rPr lang="fr-FR" dirty="0" smtClean="0"/>
              <a:t>Le frottis reste nécessaire malgré la vaccination</a:t>
            </a:r>
          </a:p>
          <a:p>
            <a:pPr marL="971550" lvl="1" indent="-457200"/>
            <a:r>
              <a:rPr lang="fr-FR" dirty="0" smtClean="0"/>
              <a:t>Prévention secondaire</a:t>
            </a:r>
          </a:p>
          <a:p>
            <a:pPr marL="1371600" lvl="2" indent="-457200"/>
            <a:r>
              <a:rPr lang="fr-FR" dirty="0" smtClean="0"/>
              <a:t>Faire une consultation dite de gynécologie</a:t>
            </a:r>
          </a:p>
          <a:p>
            <a:pPr marL="1371600" lvl="2" indent="-457200"/>
            <a:r>
              <a:rPr lang="fr-FR" dirty="0" smtClean="0"/>
              <a:t>Acte en plus à coder dans les honoraires</a:t>
            </a:r>
            <a:endParaRPr lang="fr-FR" dirty="0"/>
          </a:p>
          <a:p>
            <a:pPr marL="971550" lvl="1" indent="-457200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0578698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tiguïté">
  <a:themeElements>
    <a:clrScheme name="Contiguïté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ntiguïté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321</TotalTime>
  <Words>1580</Words>
  <Application>Microsoft Office PowerPoint</Application>
  <PresentationFormat>Affichage à l'écran (4:3)</PresentationFormat>
  <Paragraphs>249</Paragraphs>
  <Slides>22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Contiguïté</vt:lpstr>
      <vt:lpstr>STRATEGIE PREVENTIVE DU CANCER DUC OL DE L’UTERUS EN MEDECINE GENERALE</vt:lpstr>
      <vt:lpstr>INTRODUCTION</vt:lpstr>
      <vt:lpstr>Le cancer du col de l’ utérus Epidémiologie</vt:lpstr>
      <vt:lpstr>CANCER DU COL DE L’UTERUS Etiologie, facteur de risque et transmission</vt:lpstr>
      <vt:lpstr>SYSTÈME DE BETHESDA</vt:lpstr>
      <vt:lpstr>PAPILLOMAVIRUS</vt:lpstr>
      <vt:lpstr>PREVENTION PRIMAIRE  Vaccination anti-HPV</vt:lpstr>
      <vt:lpstr>PREVENTION PRIMAIRE Maladies Sexuellement Transmissibles</vt:lpstr>
      <vt:lpstr>PREVENTION SECONDAIRE Le frottis cervico-vaginale et le suivi</vt:lpstr>
      <vt:lpstr>MATERIEL ET METHODE</vt:lpstr>
      <vt:lpstr>RESULTATS ET ANALYSE</vt:lpstr>
      <vt:lpstr>RESULTAT ET ANALYSE les obstacles retrouvés</vt:lpstr>
      <vt:lpstr>RESULTAT ET ANALYSE Les obstacles retrouvés</vt:lpstr>
      <vt:lpstr>RESULTAT ET ANALYSE Les obstacles retrouvés </vt:lpstr>
      <vt:lpstr>RESULTAT ET ANALYSE Les obstacles retrouvés </vt:lpstr>
      <vt:lpstr>DISCUSSION</vt:lpstr>
      <vt:lpstr>DISCUSSION</vt:lpstr>
      <vt:lpstr>DISCUSSION</vt:lpstr>
      <vt:lpstr>DISCUSSION</vt:lpstr>
      <vt:lpstr>DISCUSSION </vt:lpstr>
      <vt:lpstr>DISCUSSION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STRATEGIE PREVENTIVE DU CANCER DUC OL DE L’UTERUS EN MEDECINE GENERALE</dc:title>
  <dc:creator>Julie</dc:creator>
  <cp:lastModifiedBy>Julie</cp:lastModifiedBy>
  <cp:revision>32</cp:revision>
  <dcterms:created xsi:type="dcterms:W3CDTF">2012-07-03T19:39:32Z</dcterms:created>
  <dcterms:modified xsi:type="dcterms:W3CDTF">2012-07-07T09:14:20Z</dcterms:modified>
</cp:coreProperties>
</file>