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302" r:id="rId3"/>
    <p:sldId id="304" r:id="rId4"/>
    <p:sldId id="310" r:id="rId5"/>
    <p:sldId id="308" r:id="rId6"/>
    <p:sldId id="317" r:id="rId7"/>
    <p:sldId id="318" r:id="rId8"/>
    <p:sldId id="312" r:id="rId9"/>
    <p:sldId id="320" r:id="rId10"/>
    <p:sldId id="289" r:id="rId11"/>
    <p:sldId id="319" r:id="rId12"/>
    <p:sldId id="291" r:id="rId13"/>
    <p:sldId id="292" r:id="rId14"/>
    <p:sldId id="307" r:id="rId15"/>
    <p:sldId id="315" r:id="rId16"/>
    <p:sldId id="314" r:id="rId17"/>
    <p:sldId id="309" r:id="rId18"/>
    <p:sldId id="311" r:id="rId19"/>
    <p:sldId id="313" r:id="rId20"/>
    <p:sldId id="305" r:id="rId21"/>
    <p:sldId id="321" r:id="rId22"/>
    <p:sldId id="323" r:id="rId23"/>
    <p:sldId id="316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F26B5-44C9-48AF-A0DB-FB1730DE746B}" type="datetimeFigureOut">
              <a:rPr lang="en-US" smtClean="0"/>
              <a:t>10/21/2012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F7C11-3601-4C61-AD9C-9BAAD89251D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680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F26B5-44C9-48AF-A0DB-FB1730DE746B}" type="datetimeFigureOut">
              <a:rPr lang="en-US" smtClean="0"/>
              <a:t>10/21/2012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F7C11-3601-4C61-AD9C-9BAAD89251D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565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F26B5-44C9-48AF-A0DB-FB1730DE746B}" type="datetimeFigureOut">
              <a:rPr lang="en-US" smtClean="0"/>
              <a:t>10/21/2012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F7C11-3601-4C61-AD9C-9BAAD89251D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260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F26B5-44C9-48AF-A0DB-FB1730DE746B}" type="datetimeFigureOut">
              <a:rPr lang="en-US" smtClean="0"/>
              <a:t>10/21/2012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F7C11-3601-4C61-AD9C-9BAAD89251D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323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F26B5-44C9-48AF-A0DB-FB1730DE746B}" type="datetimeFigureOut">
              <a:rPr lang="en-US" smtClean="0"/>
              <a:t>10/21/2012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F7C11-3601-4C61-AD9C-9BAAD89251D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27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F26B5-44C9-48AF-A0DB-FB1730DE746B}" type="datetimeFigureOut">
              <a:rPr lang="en-US" smtClean="0"/>
              <a:t>10/21/2012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F7C11-3601-4C61-AD9C-9BAAD89251D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73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F26B5-44C9-48AF-A0DB-FB1730DE746B}" type="datetimeFigureOut">
              <a:rPr lang="en-US" smtClean="0"/>
              <a:t>10/21/2012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F7C11-3601-4C61-AD9C-9BAAD89251D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336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F26B5-44C9-48AF-A0DB-FB1730DE746B}" type="datetimeFigureOut">
              <a:rPr lang="en-US" smtClean="0"/>
              <a:t>10/21/2012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F7C11-3601-4C61-AD9C-9BAAD89251D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476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F26B5-44C9-48AF-A0DB-FB1730DE746B}" type="datetimeFigureOut">
              <a:rPr lang="en-US" smtClean="0"/>
              <a:t>10/21/2012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F7C11-3601-4C61-AD9C-9BAAD89251D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583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F26B5-44C9-48AF-A0DB-FB1730DE746B}" type="datetimeFigureOut">
              <a:rPr lang="en-US" smtClean="0"/>
              <a:t>10/21/2012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F7C11-3601-4C61-AD9C-9BAAD89251D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992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F26B5-44C9-48AF-A0DB-FB1730DE746B}" type="datetimeFigureOut">
              <a:rPr lang="en-US" smtClean="0"/>
              <a:t>10/21/2012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F7C11-3601-4C61-AD9C-9BAAD89251D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108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F26B5-44C9-48AF-A0DB-FB1730DE746B}" type="datetimeFigureOut">
              <a:rPr lang="en-US" smtClean="0"/>
              <a:t>10/21/2012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3F7C11-3601-4C61-AD9C-9BAAD89251D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815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13" Type="http://schemas.openxmlformats.org/officeDocument/2006/relationships/image" Target="../media/image14.jpg"/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12" Type="http://schemas.openxmlformats.org/officeDocument/2006/relationships/image" Target="../media/image1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11" Type="http://schemas.openxmlformats.org/officeDocument/2006/relationships/image" Target="../media/image12.jpg"/><Relationship Id="rId5" Type="http://schemas.openxmlformats.org/officeDocument/2006/relationships/image" Target="../media/image6.jpg"/><Relationship Id="rId10" Type="http://schemas.openxmlformats.org/officeDocument/2006/relationships/image" Target="../media/image11.jpg"/><Relationship Id="rId4" Type="http://schemas.openxmlformats.org/officeDocument/2006/relationships/image" Target="../media/image5.jpg"/><Relationship Id="rId9" Type="http://schemas.openxmlformats.org/officeDocument/2006/relationships/image" Target="../media/image10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838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456292" y="1736265"/>
            <a:ext cx="8305800" cy="4678200"/>
          </a:xfrm>
          <a:prstGeom prst="rect">
            <a:avLst/>
          </a:prstGeom>
        </p:spPr>
        <p:txBody>
          <a:bodyPr wrap="square" lIns="91435" tIns="45718" rIns="91435" bIns="45718">
            <a:spAutoFit/>
          </a:bodyPr>
          <a:lstStyle/>
          <a:p>
            <a:pPr algn="ctr"/>
            <a:r>
              <a:rPr lang="en-US" b="1" dirty="0" smtClean="0"/>
              <a:t>R1 – Research Presentation</a:t>
            </a:r>
            <a:endParaRPr lang="en-US" dirty="0" smtClean="0"/>
          </a:p>
          <a:p>
            <a:r>
              <a:rPr lang="en-US" b="1" dirty="0" smtClean="0"/>
              <a:t> </a:t>
            </a:r>
          </a:p>
          <a:p>
            <a:r>
              <a:rPr lang="en-US" sz="2400" b="1" dirty="0"/>
              <a:t>Burnout syndrome among all French general practitioner trainees. A 2011 cross-sectional study of 4,050 questionnaires </a:t>
            </a:r>
            <a:r>
              <a:rPr lang="fr-CA" sz="2400" b="1" dirty="0"/>
              <a:t>(E. Galam, A. Le Tourneur, V. </a:t>
            </a:r>
            <a:r>
              <a:rPr lang="fr-CA" sz="2400" b="1" dirty="0" err="1"/>
              <a:t>Komly</a:t>
            </a:r>
            <a:r>
              <a:rPr lang="fr-CA" sz="2400" b="1" dirty="0"/>
              <a:t>)</a:t>
            </a:r>
            <a:endParaRPr lang="en-US" sz="2400" b="1" dirty="0"/>
          </a:p>
          <a:p>
            <a:endParaRPr lang="en-US" sz="1400" b="1" dirty="0"/>
          </a:p>
          <a:p>
            <a:r>
              <a:rPr lang="en-US" sz="2400" b="1" dirty="0"/>
              <a:t>The </a:t>
            </a:r>
            <a:r>
              <a:rPr lang="en-US" sz="2400" b="1" dirty="0" err="1"/>
              <a:t>MyHealthCheckUp</a:t>
            </a:r>
            <a:r>
              <a:rPr lang="en-US" sz="2400" b="1" dirty="0"/>
              <a:t> Challenge: Optimizing wellness for medical students, medical residents and attending physicians (C. Holly, R. </a:t>
            </a:r>
            <a:r>
              <a:rPr lang="en-US" sz="2400" b="1" dirty="0" err="1"/>
              <a:t>Montoro</a:t>
            </a:r>
            <a:r>
              <a:rPr lang="en-US" sz="2400" b="1" dirty="0"/>
              <a:t>, N. Gupta, S. Lemieux, I. Lowensteyn, D. </a:t>
            </a:r>
            <a:r>
              <a:rPr lang="en-US" sz="2400" b="1" dirty="0" err="1"/>
              <a:t>DaCosta</a:t>
            </a:r>
            <a:r>
              <a:rPr lang="en-US" sz="2400" b="1" dirty="0"/>
              <a:t>, S. Grover)</a:t>
            </a:r>
          </a:p>
          <a:p>
            <a:endParaRPr lang="en-US" sz="1400" b="1" dirty="0"/>
          </a:p>
          <a:p>
            <a:r>
              <a:rPr lang="en-US" sz="2400" b="1" dirty="0"/>
              <a:t>Mindful communication as a facet of continuing education </a:t>
            </a:r>
          </a:p>
          <a:p>
            <a:r>
              <a:rPr lang="en-US" sz="2400" b="1" dirty="0"/>
              <a:t>(A. Chakravarti, C. Garcia)</a:t>
            </a:r>
          </a:p>
          <a:p>
            <a:pPr algn="ctr"/>
            <a:r>
              <a:rPr lang="en-US" b="1" dirty="0" smtClean="0"/>
              <a:t>Ville-Marie, Friday, Oct. 26, 2012 (2:45 pm-5:15 pm)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51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838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re 1"/>
          <p:cNvSpPr txBox="1">
            <a:spLocks/>
          </p:cNvSpPr>
          <p:nvPr/>
        </p:nvSpPr>
        <p:spPr>
          <a:xfrm>
            <a:off x="865820" y="2492896"/>
            <a:ext cx="7772400" cy="172819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700" b="1" smtClean="0"/>
              <a:t>Burnout Syndrome Amongst All  French General Practitioners in training</a:t>
            </a:r>
            <a:br>
              <a:rPr lang="en-US" sz="2700" b="1" smtClean="0"/>
            </a:br>
            <a:r>
              <a:rPr lang="en-US" sz="2700" b="1" smtClean="0"/>
              <a:t>A 2011 Cross Sectional Study of 4050 questionnaires</a:t>
            </a:r>
            <a:endParaRPr lang="fr-FR" sz="27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217" y="38100"/>
            <a:ext cx="3275856" cy="1669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ous-titre 2"/>
          <p:cNvSpPr txBox="1">
            <a:spLocks/>
          </p:cNvSpPr>
          <p:nvPr/>
        </p:nvSpPr>
        <p:spPr>
          <a:xfrm>
            <a:off x="1475656" y="4365104"/>
            <a:ext cx="6400800" cy="13430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smtClean="0"/>
              <a:t>                                      Eric GALAM (*) </a:t>
            </a:r>
            <a:br>
              <a:rPr lang="en-US" sz="2000" dirty="0" smtClean="0"/>
            </a:br>
            <a:r>
              <a:rPr lang="en-US" sz="2000" dirty="0" smtClean="0"/>
              <a:t>                 </a:t>
            </a:r>
            <a:r>
              <a:rPr lang="en-US" sz="2000" dirty="0" err="1" smtClean="0"/>
              <a:t>Valériane</a:t>
            </a:r>
            <a:r>
              <a:rPr lang="en-US" sz="2000" dirty="0" smtClean="0"/>
              <a:t> KOMLY  Antoine Le TOURNEUR</a:t>
            </a:r>
            <a:br>
              <a:rPr lang="en-US" sz="2000" dirty="0" smtClean="0"/>
            </a:br>
            <a:r>
              <a:rPr lang="en-US" sz="2000" dirty="0" smtClean="0"/>
              <a:t>                      (*) eric.galam@univ-paris-diderot.fr </a:t>
            </a:r>
            <a:endParaRPr lang="fr-FR" sz="2000" dirty="0"/>
          </a:p>
        </p:txBody>
      </p:sp>
      <p:sp>
        <p:nvSpPr>
          <p:cNvPr id="7" name="Rectangle 6"/>
          <p:cNvSpPr/>
          <p:nvPr/>
        </p:nvSpPr>
        <p:spPr>
          <a:xfrm>
            <a:off x="1475656" y="5384723"/>
            <a:ext cx="65527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dirty="0"/>
          </a:p>
          <a:p>
            <a:r>
              <a:rPr lang="en-US" dirty="0"/>
              <a:t> 2012 AMA-CMA–BMA International Conference on Physician Health </a:t>
            </a:r>
            <a:r>
              <a:rPr lang="en-US" dirty="0" smtClean="0"/>
              <a:t>2012 Montreal</a:t>
            </a:r>
            <a:r>
              <a:rPr lang="en-US" dirty="0"/>
              <a:t>, Quebec, Canada, October 25-27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564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838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contenu 2"/>
          <p:cNvSpPr txBox="1">
            <a:spLocks/>
          </p:cNvSpPr>
          <p:nvPr/>
        </p:nvSpPr>
        <p:spPr>
          <a:xfrm>
            <a:off x="457200" y="1981200"/>
            <a:ext cx="8534400" cy="4114799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100" b="1" dirty="0" smtClean="0"/>
              <a:t>Burnout Syndrome : complex work-related syndrome </a:t>
            </a:r>
          </a:p>
          <a:p>
            <a:r>
              <a:rPr lang="en-US" sz="5100" b="1" dirty="0" smtClean="0"/>
              <a:t>3 components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- Emotional exhaustion (EE) : intense emotional tiredness</a:t>
            </a:r>
            <a:br>
              <a:rPr lang="en-US" dirty="0" smtClean="0"/>
            </a:br>
            <a:r>
              <a:rPr lang="en-US" dirty="0" smtClean="0"/>
              <a:t>- Depersonalization (DP) : negative and cynical attitude against patients</a:t>
            </a:r>
            <a:br>
              <a:rPr lang="en-US" dirty="0" smtClean="0"/>
            </a:br>
            <a:r>
              <a:rPr lang="en-US" dirty="0" smtClean="0"/>
              <a:t>- Low personal accomplishment (PA) : demotivation, loss of self-confidence  and self-depreciation in relation with work</a:t>
            </a:r>
          </a:p>
          <a:p>
            <a:r>
              <a:rPr lang="en-US" dirty="0" smtClean="0"/>
              <a:t>It can be assessed by </a:t>
            </a:r>
            <a:r>
              <a:rPr lang="en-US" sz="5100" b="1" dirty="0" err="1" smtClean="0"/>
              <a:t>Maslach</a:t>
            </a:r>
            <a:r>
              <a:rPr lang="en-US" sz="5100" b="1" dirty="0" smtClean="0"/>
              <a:t> Burnout Inventory </a:t>
            </a:r>
            <a:r>
              <a:rPr lang="en-US" dirty="0" smtClean="0"/>
              <a:t>(MBI) </a:t>
            </a:r>
          </a:p>
          <a:p>
            <a:r>
              <a:rPr lang="en-US" sz="5100" b="1" dirty="0" smtClean="0"/>
              <a:t>Repercussions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Care : quality of care, </a:t>
            </a:r>
            <a:r>
              <a:rPr lang="en-US" dirty="0"/>
              <a:t>medical </a:t>
            </a:r>
            <a:r>
              <a:rPr lang="en-US" dirty="0" smtClean="0"/>
              <a:t>errors</a:t>
            </a:r>
            <a:br>
              <a:rPr lang="en-US" dirty="0" smtClean="0"/>
            </a:br>
            <a:r>
              <a:rPr lang="en-US" dirty="0" err="1" smtClean="0"/>
              <a:t>Carers</a:t>
            </a:r>
            <a:r>
              <a:rPr lang="en-US" dirty="0" smtClean="0"/>
              <a:t> : serenity of the </a:t>
            </a:r>
            <a:r>
              <a:rPr lang="en-US" dirty="0" err="1" smtClean="0"/>
              <a:t>carers</a:t>
            </a:r>
            <a:r>
              <a:rPr lang="en-US" dirty="0" smtClean="0"/>
              <a:t>, doctor’s suicide </a:t>
            </a:r>
            <a:br>
              <a:rPr lang="en-US" dirty="0" smtClean="0"/>
            </a:br>
            <a:r>
              <a:rPr lang="en-US" dirty="0" smtClean="0"/>
              <a:t>Health care system : reduce number of practicing doctors  in France </a:t>
            </a:r>
            <a:br>
              <a:rPr lang="en-US" dirty="0" smtClean="0"/>
            </a:br>
            <a:r>
              <a:rPr lang="en-US" dirty="0" smtClean="0"/>
              <a:t>     (delayed beginning of professional life, early retirement, </a:t>
            </a:r>
            <a:r>
              <a:rPr lang="en-US" dirty="0" smtClean="0"/>
              <a:t>abandon profession</a:t>
            </a:r>
            <a:r>
              <a:rPr lang="en-US" dirty="0" smtClean="0"/>
              <a:t>) </a:t>
            </a:r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683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838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Espace réservé du contenu 2"/>
          <p:cNvSpPr txBox="1">
            <a:spLocks/>
          </p:cNvSpPr>
          <p:nvPr/>
        </p:nvSpPr>
        <p:spPr>
          <a:xfrm>
            <a:off x="457200" y="1905000"/>
            <a:ext cx="8435280" cy="4221163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fr-FR" dirty="0" smtClean="0"/>
          </a:p>
          <a:p>
            <a:r>
              <a:rPr lang="en-GB" sz="4000" b="1" dirty="0" smtClean="0"/>
              <a:t>Objectives</a:t>
            </a:r>
            <a:r>
              <a:rPr lang="en-GB" dirty="0" smtClean="0"/>
              <a:t>: to assess </a:t>
            </a:r>
            <a:br>
              <a:rPr lang="en-GB" dirty="0" smtClean="0"/>
            </a:br>
            <a:r>
              <a:rPr lang="en-GB" dirty="0" smtClean="0"/>
              <a:t>1) Burnout among all French General Practitioners in training  (GPTs)</a:t>
            </a:r>
            <a:br>
              <a:rPr lang="en-GB" dirty="0" smtClean="0"/>
            </a:br>
            <a:r>
              <a:rPr lang="en-GB" dirty="0" smtClean="0"/>
              <a:t>2) A</a:t>
            </a:r>
            <a:r>
              <a:rPr lang="en-US" dirty="0" err="1" smtClean="0"/>
              <a:t>ssociated</a:t>
            </a:r>
            <a:r>
              <a:rPr lang="en-US" dirty="0" smtClean="0"/>
              <a:t> factors </a:t>
            </a:r>
            <a:br>
              <a:rPr lang="en-US" dirty="0" smtClean="0"/>
            </a:br>
            <a:r>
              <a:rPr lang="en-US" dirty="0" smtClean="0"/>
              <a:t>3) consequences </a:t>
            </a:r>
            <a:r>
              <a:rPr lang="en-GB" dirty="0" smtClean="0"/>
              <a:t>on their professional and private lives </a:t>
            </a:r>
            <a:br>
              <a:rPr lang="en-GB" dirty="0" smtClean="0"/>
            </a:br>
            <a:r>
              <a:rPr lang="en-GB" dirty="0" smtClean="0"/>
              <a:t>4) To </a:t>
            </a:r>
            <a:r>
              <a:rPr lang="en-US" dirty="0" smtClean="0"/>
              <a:t>appreciate GPTs’ acceptance of prevention and management proposals</a:t>
            </a:r>
            <a:br>
              <a:rPr lang="en-US" dirty="0" smtClean="0"/>
            </a:br>
            <a:endParaRPr lang="fr-FR" dirty="0" smtClean="0"/>
          </a:p>
          <a:p>
            <a:r>
              <a:rPr lang="en-GB" sz="4000" b="1" dirty="0" smtClean="0"/>
              <a:t>Design</a:t>
            </a:r>
            <a:r>
              <a:rPr lang="en-GB" sz="4000" dirty="0" smtClean="0"/>
              <a:t>: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- </a:t>
            </a:r>
            <a:r>
              <a:rPr lang="en-US" dirty="0"/>
              <a:t>D</a:t>
            </a:r>
            <a:r>
              <a:rPr lang="en-US" dirty="0" smtClean="0"/>
              <a:t>escriptive, epidemiological, transversal study</a:t>
            </a:r>
            <a:br>
              <a:rPr lang="en-US" dirty="0" smtClean="0"/>
            </a:br>
            <a:r>
              <a:rPr lang="en-US" dirty="0" smtClean="0"/>
              <a:t>- A</a:t>
            </a:r>
            <a:r>
              <a:rPr lang="en-GB" dirty="0" err="1" smtClean="0"/>
              <a:t>ll</a:t>
            </a:r>
            <a:r>
              <a:rPr lang="en-GB" dirty="0" smtClean="0"/>
              <a:t> </a:t>
            </a:r>
            <a:r>
              <a:rPr lang="en-US" dirty="0" smtClean="0"/>
              <a:t>6309 </a:t>
            </a:r>
            <a:r>
              <a:rPr lang="en-GB" dirty="0" smtClean="0"/>
              <a:t>French GPTs attending a meeting  to choose their next six month placement (march 2011)</a:t>
            </a:r>
            <a:br>
              <a:rPr lang="en-GB" dirty="0" smtClean="0"/>
            </a:br>
            <a:r>
              <a:rPr lang="en-GB" smtClean="0"/>
              <a:t>- Written </a:t>
            </a:r>
            <a:r>
              <a:rPr lang="en-GB" dirty="0" smtClean="0"/>
              <a:t>questionnaire including MBI and items about their health and how they felt about medical internship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2541240" y="1727307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 smtClean="0"/>
              <a:t>THE STUDY </a:t>
            </a:r>
            <a:endParaRPr lang="fr-FR" sz="3600" b="1" dirty="0"/>
          </a:p>
        </p:txBody>
      </p:sp>
    </p:spTree>
    <p:extLst>
      <p:ext uri="{BB962C8B-B14F-4D97-AF65-F5344CB8AC3E}">
        <p14:creationId xmlns:p14="http://schemas.microsoft.com/office/powerpoint/2010/main" val="11504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838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contenu 2"/>
          <p:cNvSpPr txBox="1">
            <a:spLocks/>
          </p:cNvSpPr>
          <p:nvPr/>
        </p:nvSpPr>
        <p:spPr>
          <a:xfrm>
            <a:off x="457200" y="1828800"/>
            <a:ext cx="8229600" cy="4297363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300" b="1" dirty="0" smtClean="0"/>
              <a:t>EGPRN</a:t>
            </a:r>
            <a:r>
              <a:rPr lang="en-US" dirty="0" smtClean="0"/>
              <a:t> study (2008) (*)</a:t>
            </a:r>
            <a:br>
              <a:rPr lang="en-US" dirty="0" smtClean="0"/>
            </a:br>
            <a:r>
              <a:rPr lang="en-US" dirty="0" smtClean="0"/>
              <a:t>EE : 43%;   DP: 35%;  reduced PA : 32%   </a:t>
            </a:r>
            <a:br>
              <a:rPr lang="en-US" dirty="0" smtClean="0"/>
            </a:br>
            <a:r>
              <a:rPr lang="en-US" dirty="0" smtClean="0"/>
              <a:t>65% : one high score   12% : 3 high scores </a:t>
            </a:r>
          </a:p>
          <a:p>
            <a:r>
              <a:rPr lang="en-US" dirty="0" smtClean="0"/>
              <a:t> </a:t>
            </a:r>
            <a:r>
              <a:rPr lang="en-US" sz="3300" b="1" dirty="0" err="1" smtClean="0"/>
              <a:t>Truchot</a:t>
            </a:r>
            <a:r>
              <a:rPr lang="en-US" dirty="0" err="1" smtClean="0"/>
              <a:t>’s</a:t>
            </a:r>
            <a:r>
              <a:rPr lang="en-US" dirty="0" smtClean="0"/>
              <a:t> (**) studies in 3 French regions (2001, 2002, 2003) : EE : 43%;  DP : 40%;  low PA : 33%</a:t>
            </a:r>
          </a:p>
          <a:p>
            <a:r>
              <a:rPr lang="en-US" sz="3300" b="1" dirty="0" smtClean="0"/>
              <a:t>Parisian Regional </a:t>
            </a:r>
            <a:r>
              <a:rPr lang="en-US" dirty="0" smtClean="0"/>
              <a:t>Union of Ambulatory Practitioners study (</a:t>
            </a:r>
            <a:r>
              <a:rPr lang="en-US" sz="2000" dirty="0" smtClean="0"/>
              <a:t>not using MBI</a:t>
            </a:r>
            <a:r>
              <a:rPr lang="en-US" dirty="0" smtClean="0"/>
              <a:t>) 2007 (***)</a:t>
            </a:r>
            <a:br>
              <a:rPr lang="en-US" dirty="0" smtClean="0"/>
            </a:br>
            <a:r>
              <a:rPr lang="en-US" dirty="0" smtClean="0"/>
              <a:t>60,8% of GPs felt threatened by burnout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1500" dirty="0" smtClean="0"/>
              <a:t>(*) </a:t>
            </a:r>
            <a:r>
              <a:rPr lang="pt-BR" sz="1500" dirty="0" smtClean="0"/>
              <a:t>Soler JK, Yaman H, Esteva M, Dobbs F, Asenova RS, Katic M, et al. </a:t>
            </a:r>
            <a:r>
              <a:rPr lang="en-US" sz="1500" dirty="0" smtClean="0"/>
              <a:t>Burnout in European family doctors: the EGPRN study. </a:t>
            </a:r>
            <a:r>
              <a:rPr lang="en-GB" sz="1500" dirty="0" err="1" smtClean="0"/>
              <a:t>Fam</a:t>
            </a:r>
            <a:r>
              <a:rPr lang="en-GB" sz="1500" dirty="0" smtClean="0"/>
              <a:t> </a:t>
            </a:r>
            <a:r>
              <a:rPr lang="en-GB" sz="1500" dirty="0" err="1" smtClean="0"/>
              <a:t>Pract</a:t>
            </a:r>
            <a:r>
              <a:rPr lang="en-GB" sz="1500" dirty="0" smtClean="0"/>
              <a:t>. </a:t>
            </a:r>
            <a:r>
              <a:rPr lang="fr-FR" sz="1500" dirty="0" smtClean="0"/>
              <a:t>2008 août;25(4):245-65</a:t>
            </a:r>
            <a:br>
              <a:rPr lang="fr-FR" sz="1500" dirty="0" smtClean="0"/>
            </a:br>
            <a:r>
              <a:rPr lang="fr-FR" sz="1500" dirty="0" smtClean="0"/>
              <a:t>(**) </a:t>
            </a:r>
            <a:r>
              <a:rPr lang="fr-FR" sz="1500" dirty="0" err="1" smtClean="0"/>
              <a:t>Truchot</a:t>
            </a:r>
            <a:r>
              <a:rPr lang="fr-FR" sz="1500" dirty="0" smtClean="0"/>
              <a:t> Didier (2004). Epuisement professionnel et burnout </a:t>
            </a:r>
            <a:r>
              <a:rPr lang="fr-FR" sz="1500" dirty="0" err="1" smtClean="0"/>
              <a:t>Dunod</a:t>
            </a:r>
            <a:r>
              <a:rPr lang="fr-FR" sz="1500" dirty="0" smtClean="0"/>
              <a:t/>
            </a:r>
            <a:br>
              <a:rPr lang="fr-FR" sz="1500" dirty="0" smtClean="0"/>
            </a:br>
            <a:r>
              <a:rPr lang="fr-FR" sz="1500" dirty="0" smtClean="0"/>
              <a:t>(***) Galam E, </a:t>
            </a:r>
            <a:r>
              <a:rPr lang="fr-FR" sz="1500" dirty="0" err="1" smtClean="0"/>
              <a:t>Mouriès</a:t>
            </a:r>
            <a:r>
              <a:rPr lang="fr-FR" sz="1500" dirty="0" smtClean="0"/>
              <a:t> R. L’épuisement professionnel des médecins libéraux franciliens: Témoignages, analyses et perspectives. URML IDF/ Commission prévention et santé publique; 2007 </a:t>
            </a:r>
            <a:endParaRPr lang="fr-FR" sz="1500" dirty="0"/>
          </a:p>
        </p:txBody>
      </p:sp>
    </p:spTree>
    <p:extLst>
      <p:ext uri="{BB962C8B-B14F-4D97-AF65-F5344CB8AC3E}">
        <p14:creationId xmlns:p14="http://schemas.microsoft.com/office/powerpoint/2010/main" val="11504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838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contenu 2"/>
          <p:cNvSpPr txBox="1">
            <a:spLocks/>
          </p:cNvSpPr>
          <p:nvPr/>
        </p:nvSpPr>
        <p:spPr>
          <a:xfrm>
            <a:off x="270073" y="2316162"/>
            <a:ext cx="8565702" cy="38100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</a:t>
            </a:r>
            <a:r>
              <a:rPr lang="en-US" dirty="0" smtClean="0"/>
              <a:t>udden acquisition of responsibility </a:t>
            </a:r>
            <a:r>
              <a:rPr lang="en-US" b="1" dirty="0" smtClean="0"/>
              <a:t>patient care</a:t>
            </a:r>
          </a:p>
          <a:p>
            <a:r>
              <a:rPr lang="en-US" b="1" dirty="0"/>
              <a:t>C</a:t>
            </a:r>
            <a:r>
              <a:rPr lang="en-US" b="1" dirty="0" smtClean="0"/>
              <a:t>ompetitiveness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fear to show vulnerability or to be </a:t>
            </a:r>
            <a:r>
              <a:rPr lang="en-US" dirty="0" err="1" smtClean="0"/>
              <a:t>stigmatised</a:t>
            </a:r>
            <a:endParaRPr lang="en-US" dirty="0" smtClean="0"/>
          </a:p>
          <a:p>
            <a:r>
              <a:rPr lang="en-US" dirty="0"/>
              <a:t>C</a:t>
            </a:r>
            <a:r>
              <a:rPr lang="en-US" dirty="0" smtClean="0"/>
              <a:t>onstraining </a:t>
            </a:r>
            <a:r>
              <a:rPr lang="en-US" b="1" dirty="0" smtClean="0"/>
              <a:t>duty times</a:t>
            </a:r>
          </a:p>
          <a:p>
            <a:r>
              <a:rPr lang="en-US" b="1" dirty="0"/>
              <a:t>S</a:t>
            </a:r>
            <a:r>
              <a:rPr lang="en-US" b="1" dirty="0" smtClean="0"/>
              <a:t>cientific</a:t>
            </a:r>
            <a:r>
              <a:rPr lang="en-US" dirty="0" smtClean="0"/>
              <a:t> </a:t>
            </a:r>
            <a:r>
              <a:rPr lang="en-US" dirty="0"/>
              <a:t>work (thesis, dissertations </a:t>
            </a:r>
            <a:r>
              <a:rPr lang="en-US" dirty="0" smtClean="0"/>
              <a:t>…).</a:t>
            </a:r>
            <a:endParaRPr lang="en-US" b="1" dirty="0" smtClean="0"/>
          </a:p>
          <a:p>
            <a:r>
              <a:rPr lang="en-US" b="1" dirty="0"/>
              <a:t>F</a:t>
            </a:r>
            <a:r>
              <a:rPr lang="en-US" b="1" dirty="0" smtClean="0"/>
              <a:t>amily</a:t>
            </a:r>
            <a:r>
              <a:rPr lang="en-US" dirty="0" smtClean="0"/>
              <a:t> distance, frequent moves</a:t>
            </a: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152400" y="1676400"/>
            <a:ext cx="8686800" cy="63976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/>
              <a:t>GENERAL PRACTITIONERS IN TRAINING (GPTs)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06132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838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contenu 2"/>
          <p:cNvSpPr txBox="1">
            <a:spLocks/>
          </p:cNvSpPr>
          <p:nvPr/>
        </p:nvSpPr>
        <p:spPr>
          <a:xfrm>
            <a:off x="381000" y="2286000"/>
            <a:ext cx="8229600" cy="42973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4050 questionnaires </a:t>
            </a:r>
            <a:r>
              <a:rPr lang="en-US" dirty="0" smtClean="0"/>
              <a:t>exploitable/ 6349 asked </a:t>
            </a:r>
          </a:p>
          <a:p>
            <a:r>
              <a:rPr lang="en-US" dirty="0" smtClean="0"/>
              <a:t>Average age : 26,4 years</a:t>
            </a:r>
            <a:br>
              <a:rPr lang="en-US" dirty="0" smtClean="0"/>
            </a:br>
            <a:r>
              <a:rPr lang="en-US" dirty="0" smtClean="0"/>
              <a:t>men : 31 %</a:t>
            </a:r>
            <a:br>
              <a:rPr lang="en-US" dirty="0" smtClean="0"/>
            </a:br>
            <a:r>
              <a:rPr lang="en-US" dirty="0" smtClean="0"/>
              <a:t>working place : </a:t>
            </a:r>
            <a:r>
              <a:rPr lang="en-US" b="1" dirty="0" smtClean="0"/>
              <a:t>18%</a:t>
            </a:r>
            <a:r>
              <a:rPr lang="en-US" dirty="0" smtClean="0"/>
              <a:t> (A&amp;E) , 16% (pediatrics or gynecology), 27% (internal medicine), </a:t>
            </a:r>
            <a:br>
              <a:rPr lang="en-US" dirty="0" smtClean="0"/>
            </a:br>
            <a:r>
              <a:rPr lang="en-US" b="1" dirty="0" smtClean="0"/>
              <a:t>24%</a:t>
            </a:r>
            <a:r>
              <a:rPr lang="en-US" dirty="0" smtClean="0"/>
              <a:t> ( private GP practices)  15% (free choice)</a:t>
            </a:r>
          </a:p>
          <a:p>
            <a:r>
              <a:rPr lang="en-US" dirty="0" smtClean="0"/>
              <a:t>40% : 1st year; 34% : 2nd year;  26% : 3rd year</a:t>
            </a:r>
          </a:p>
          <a:p>
            <a:r>
              <a:rPr lang="en-US" b="1" dirty="0" smtClean="0"/>
              <a:t>Representative</a:t>
            </a:r>
            <a:r>
              <a:rPr lang="en-US" dirty="0" smtClean="0"/>
              <a:t> of the population of GPT </a:t>
            </a:r>
            <a:r>
              <a:rPr lang="en-US" sz="1500" dirty="0" smtClean="0"/>
              <a:t>(Nov 2010)</a:t>
            </a:r>
            <a:endParaRPr lang="fr-FR" sz="1500" dirty="0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428090" y="1676400"/>
            <a:ext cx="8229600" cy="71596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/>
              <a:t>RESULTS : POPULATION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06132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194" y="-30822"/>
            <a:ext cx="921838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contenu 2"/>
          <p:cNvSpPr txBox="1">
            <a:spLocks/>
          </p:cNvSpPr>
          <p:nvPr/>
        </p:nvSpPr>
        <p:spPr>
          <a:xfrm>
            <a:off x="174339" y="2601269"/>
            <a:ext cx="8795320" cy="385340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Response rate :  </a:t>
            </a:r>
            <a:r>
              <a:rPr lang="en-US" b="1" dirty="0" smtClean="0"/>
              <a:t>64.2% </a:t>
            </a:r>
          </a:p>
          <a:p>
            <a:r>
              <a:rPr lang="en-US" dirty="0" smtClean="0"/>
              <a:t>From 33% (in Bordeaux) to 90% (in Limoges)</a:t>
            </a:r>
          </a:p>
          <a:p>
            <a:r>
              <a:rPr lang="en-US" dirty="0" smtClean="0"/>
              <a:t>High EE: </a:t>
            </a:r>
            <a:r>
              <a:rPr lang="en-US" b="1" dirty="0" smtClean="0"/>
              <a:t>16%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High DP: </a:t>
            </a:r>
            <a:r>
              <a:rPr lang="en-US" b="1" dirty="0" smtClean="0"/>
              <a:t>33.8%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High PA (low personal accomplishment): </a:t>
            </a:r>
            <a:r>
              <a:rPr lang="en-US" b="1" dirty="0" smtClean="0"/>
              <a:t>38.9%</a:t>
            </a:r>
          </a:p>
          <a:p>
            <a:r>
              <a:rPr lang="en-US" dirty="0" smtClean="0"/>
              <a:t>No high score : </a:t>
            </a:r>
            <a:r>
              <a:rPr lang="en-US" b="1" dirty="0" smtClean="0"/>
              <a:t>42%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Three high scores : </a:t>
            </a:r>
            <a:r>
              <a:rPr lang="en-US" b="1" dirty="0" smtClean="0"/>
              <a:t>7%</a:t>
            </a:r>
            <a:endParaRPr lang="fr-FR" b="1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57199" y="1752600"/>
            <a:ext cx="8229600" cy="81784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/>
              <a:t>RESULTS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1277539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838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86" y="2438400"/>
            <a:ext cx="4447619" cy="4251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4724400" y="5181600"/>
            <a:ext cx="4267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Average Score EE : 20,0  E-T 9,36      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Average </a:t>
            </a:r>
            <a:r>
              <a:rPr lang="en-US" sz="2000" dirty="0"/>
              <a:t>Score DP : 9,7  E-T 5,17      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Average </a:t>
            </a:r>
            <a:r>
              <a:rPr lang="en-US" sz="2000" dirty="0"/>
              <a:t>Score low PA : 34,8   E-T </a:t>
            </a:r>
            <a:r>
              <a:rPr lang="en-US" sz="2000" dirty="0" smtClean="0"/>
              <a:t>6,96</a:t>
            </a:r>
            <a:endParaRPr lang="fr-FR" sz="2000" dirty="0"/>
          </a:p>
        </p:txBody>
      </p:sp>
      <p:sp>
        <p:nvSpPr>
          <p:cNvPr id="6" name="ZoneTexte 5"/>
          <p:cNvSpPr txBox="1"/>
          <p:nvPr/>
        </p:nvSpPr>
        <p:spPr>
          <a:xfrm>
            <a:off x="4559157" y="2659460"/>
            <a:ext cx="4572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58</a:t>
            </a:r>
            <a:r>
              <a:rPr lang="en-US" sz="4400" dirty="0" smtClean="0"/>
              <a:t>% : 1 </a:t>
            </a:r>
            <a:r>
              <a:rPr lang="en-US" sz="4400" dirty="0"/>
              <a:t>high </a:t>
            </a:r>
            <a:r>
              <a:rPr lang="en-US" sz="4400" dirty="0" smtClean="0"/>
              <a:t>score</a:t>
            </a:r>
            <a:br>
              <a:rPr lang="en-US" sz="4400" dirty="0" smtClean="0"/>
            </a:br>
            <a:r>
              <a:rPr lang="en-US" sz="4400" dirty="0" smtClean="0"/>
              <a:t>24</a:t>
            </a:r>
            <a:r>
              <a:rPr lang="en-US" sz="4400" dirty="0"/>
              <a:t>% </a:t>
            </a:r>
            <a:r>
              <a:rPr lang="en-US" sz="4400" dirty="0" smtClean="0"/>
              <a:t>: 2 </a:t>
            </a:r>
            <a:r>
              <a:rPr lang="en-US" sz="4400" dirty="0"/>
              <a:t>high </a:t>
            </a:r>
            <a:r>
              <a:rPr lang="en-US" sz="4400" dirty="0" smtClean="0"/>
              <a:t>scores</a:t>
            </a:r>
            <a:br>
              <a:rPr lang="en-US" sz="4400" dirty="0" smtClean="0"/>
            </a:br>
            <a:r>
              <a:rPr lang="en-US" sz="4400" dirty="0" smtClean="0"/>
              <a:t>7</a:t>
            </a:r>
            <a:r>
              <a:rPr lang="en-US" sz="4400" dirty="0"/>
              <a:t>% </a:t>
            </a:r>
            <a:r>
              <a:rPr lang="en-US" sz="4400" dirty="0" smtClean="0"/>
              <a:t>: 3 </a:t>
            </a:r>
            <a:r>
              <a:rPr lang="en-US" sz="4400" dirty="0"/>
              <a:t>high </a:t>
            </a:r>
            <a:r>
              <a:rPr lang="en-US" sz="4400" dirty="0" smtClean="0"/>
              <a:t>scores</a:t>
            </a:r>
            <a:endParaRPr lang="fr-FR" sz="4400" dirty="0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344225" y="16764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Burnout Syndrom </a:t>
            </a:r>
            <a:r>
              <a:rPr lang="en-US" sz="2000" smtClean="0"/>
              <a:t>Results of each score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64261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1610874"/>
              </p:ext>
            </p:extLst>
          </p:nvPr>
        </p:nvGraphicFramePr>
        <p:xfrm>
          <a:off x="914400" y="54022"/>
          <a:ext cx="7488831" cy="6817833"/>
        </p:xfrm>
        <a:graphic>
          <a:graphicData uri="http://schemas.openxmlformats.org/drawingml/2006/table">
            <a:tbl>
              <a:tblPr firstRow="1" firstCol="1" lastCol="1" bandRow="1" bandCol="1"/>
              <a:tblGrid>
                <a:gridCol w="5506493"/>
                <a:gridCol w="1982338"/>
              </a:tblGrid>
              <a:tr h="5108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Whole France</a:t>
                      </a:r>
                      <a:endParaRPr lang="fr-FR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Total numbers of responders : 4050</a:t>
                      </a:r>
                      <a:endParaRPr lang="fr-FR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                  Percentages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1810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Feel threatened by burnout 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46.9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Married or couple/single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65.2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</a:tr>
              <a:tr h="1810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Child &gt; 0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8.8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Average hours worked per week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48.94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</a:tr>
              <a:tr h="1810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≥ 50 h / week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53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Nights on call per month ≥ 3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49.3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</a:tr>
              <a:tr h="1810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Number of free weekends per month ≤ 2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55.1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Number of weeks of holidays during current 6 month course ≤ 2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81.2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</a:tr>
              <a:tr h="1810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Devote sufficient time to family and friends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47.3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Practice regularly a leisure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41.4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</a:tr>
              <a:tr h="1810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Residency : obstacle to having children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55.1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General practice chosen by choice 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74.9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</a:tr>
              <a:tr h="1810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Will enroll again in medical studies 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63.6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Think of dropping out of medical school  often / regularly 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16.7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</a:tr>
              <a:tr h="1810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Feel threatened by burnout 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46.5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Drink more than 3 glasses of alcohol  &gt; 1 / week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5.4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</a:tr>
              <a:tr h="1810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Sleeping pills ≥ 1 / month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9.2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Have been taking antidepressants during residency 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6.5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</a:tr>
              <a:tr h="1810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Had to get  psychological or psychiatric therapy during residency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12.1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Had suicidal ideas during last 12 months 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6.1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</a:tr>
              <a:tr h="1810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Had tried to commit suicide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1.4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Fear to make a medical error : often/every day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53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</a:tr>
              <a:tr h="2348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Worry about patients out of professional context </a:t>
                      </a:r>
                      <a:r>
                        <a:rPr lang="en-US" sz="12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: often/every </a:t>
                      </a:r>
                      <a:r>
                        <a:rPr lang="en-US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day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29.6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feeling that the senior doctor were “dissatisfied” (often)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34.8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</a:tr>
              <a:tr h="1810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Enough recognition from seniors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64.9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</a:tr>
              <a:tr h="1810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Enough recognition from medical team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74.3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Enough recognition from patients 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79.3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</a:tr>
              <a:tr h="1810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Feeling well accompanied 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55.8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Feeling well recognized (social position, salary, workload)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21.5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263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838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1141647"/>
              </p:ext>
            </p:extLst>
          </p:nvPr>
        </p:nvGraphicFramePr>
        <p:xfrm>
          <a:off x="381000" y="2366668"/>
          <a:ext cx="8229600" cy="4197148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1559627"/>
                <a:gridCol w="696699"/>
                <a:gridCol w="779202"/>
                <a:gridCol w="1035881"/>
                <a:gridCol w="1299893"/>
                <a:gridCol w="1299282"/>
                <a:gridCol w="1559016"/>
              </a:tblGrid>
              <a:tr h="11843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Emergency 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Internal</a:t>
                      </a:r>
                      <a:b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</a:b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Medicine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Free choice working place 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Pédiatry or Gynecology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Private Practice second  level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Private Practice first level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4303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High EE 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19.8%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16,5</a:t>
                      </a: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%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15,4%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16%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14,7%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12,2%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</a:tr>
              <a:tr h="4303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High DP 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42,3%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32%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31,8%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37,3%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27,6%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28,3%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</a:tr>
              <a:tr h="4303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Low PA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41%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41%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37,6%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38,5%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34,6%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36,1%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</a:tr>
              <a:tr h="4303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0 high score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34,4%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42,4%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44,7%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40,4%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46,7%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45,8%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</a:tr>
              <a:tr h="4303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1 high score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35,6%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33,5%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33,2%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34,2%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32,2%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36,4%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</a:tr>
              <a:tr h="4303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2 high scores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21,6%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17,3%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16,1%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18,8%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15,8%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13,3%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</a:tr>
              <a:tr h="4303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3 high scores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8,5%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6,8%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5,9%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6,7%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5,3%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4,5%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83" marR="659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150585" y="1648632"/>
            <a:ext cx="906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NUMBERS OF HIGH SCORES/WORKING PLACE</a:t>
            </a:r>
            <a:endParaRPr lang="fr-FR" sz="3600" b="1" dirty="0"/>
          </a:p>
        </p:txBody>
      </p:sp>
    </p:spTree>
    <p:extLst>
      <p:ext uri="{BB962C8B-B14F-4D97-AF65-F5344CB8AC3E}">
        <p14:creationId xmlns:p14="http://schemas.microsoft.com/office/powerpoint/2010/main" val="156232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9075092"/>
              </p:ext>
            </p:extLst>
          </p:nvPr>
        </p:nvGraphicFramePr>
        <p:xfrm>
          <a:off x="0" y="0"/>
          <a:ext cx="7020272" cy="6891733"/>
        </p:xfrm>
        <a:graphic>
          <a:graphicData uri="http://schemas.openxmlformats.org/drawingml/2006/table">
            <a:tbl>
              <a:tblPr firstRow="1" firstCol="1" bandRow="1"/>
              <a:tblGrid>
                <a:gridCol w="2627784"/>
                <a:gridCol w="648072"/>
                <a:gridCol w="720080"/>
                <a:gridCol w="720080"/>
                <a:gridCol w="720080"/>
                <a:gridCol w="792088"/>
                <a:gridCol w="792088"/>
              </a:tblGrid>
              <a:tr h="182291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</a:t>
                      </a:r>
                      <a:endParaRPr lang="fr-FR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29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France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41,9%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58,3%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24,1%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6,5%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8229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Feel threatened by burnout 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65.5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53.7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35.6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15.8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&lt;0,0</a:t>
                      </a:r>
                      <a:r>
                        <a:rPr lang="fr-FR" sz="7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01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8229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Yes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34.5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46.3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64.4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84.2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8229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Gender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Female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44,3%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34,0%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15,8%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5,8%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&lt;0,001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29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Male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36,7%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34,8%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20,6%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7,8%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8229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Six-month period in progress:   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Private practice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45,9%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35,7%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13,7%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4,7%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&lt;0,001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8229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Hospital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39,7%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34,0%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19,0%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7,3%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227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Average hours worked per week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Average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47,17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48,72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51,67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54,78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&lt;0,001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291">
                <a:tc rowSpan="8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Number of nights on call per month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48,6%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33,2%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13,6%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4,5%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&lt;0,001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8229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42,7%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35,6%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15,9%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5,8%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8229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39,4%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35,8%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18,3%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6,5%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8229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39,0%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33,4%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20,7%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6,8%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8229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39,0%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35,8%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17,6%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7,5%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8229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39,7%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37,2%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14,9%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8,3%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8229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44,1%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25,7%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20,6%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9,6%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8229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37,9%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36,1%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18,9%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7,1%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82291">
                <a:tc row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Number of free weekends per month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37,1%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38,7%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17,7%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6,5%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0,001&lt;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29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30,5%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33,8%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22,6%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13,1%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8229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38,3%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35,7%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18,7%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7,4%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8229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46,6%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33,0%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16,4%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4,0%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8229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49,8%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32,9%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13,4%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4,0%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8229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Devote sufficient time to family and friends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Do not agree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35,3%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33,0%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21,7%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10,0%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&lt;0,001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315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Agree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49,2%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35,8%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12,5%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2,5%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8229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Practice </a:t>
                      </a:r>
                      <a:r>
                        <a:rPr lang="fr-FR" sz="1400" b="1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regularly</a:t>
                      </a:r>
                      <a:r>
                        <a:rPr lang="fr-FR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a </a:t>
                      </a:r>
                      <a:r>
                        <a:rPr lang="fr-FR" sz="1400" b="1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leisure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Do not agree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37,9%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34,2%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19,2%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8,7%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&lt;0,001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29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Agree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47,7%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34,3%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14,6%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3,3%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8229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Residency : obstacle to having children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49,2%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34,8%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12,7%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3,3%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&lt;0,001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315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Y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36,3%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33,2%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21,6%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8,9%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8229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General practice chosen by choice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Y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44,1%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34,2%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16,2%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5,5%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&lt;0,001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29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35,3%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34,6%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20,8%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9,3%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227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Regret having chosen medicine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36,3%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33,3%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20,7%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9,8%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&lt;0,001</a:t>
                      </a:r>
                      <a:endParaRPr lang="fr-FR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39" marR="32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</a:tbl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7020272" y="1052736"/>
            <a:ext cx="20162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smtClean="0"/>
              <a:t>CORRE</a:t>
            </a:r>
            <a:br>
              <a:rPr lang="fr-FR" sz="4000" dirty="0" smtClean="0"/>
            </a:br>
            <a:r>
              <a:rPr lang="fr-FR" sz="4000" dirty="0" smtClean="0"/>
              <a:t>LATIONS</a:t>
            </a:r>
            <a:br>
              <a:rPr lang="fr-FR" sz="4000" dirty="0" smtClean="0"/>
            </a:br>
            <a:r>
              <a:rPr lang="fr-FR" sz="4000" dirty="0" smtClean="0"/>
              <a:t> (1)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232491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4998229"/>
              </p:ext>
            </p:extLst>
          </p:nvPr>
        </p:nvGraphicFramePr>
        <p:xfrm>
          <a:off x="179512" y="116632"/>
          <a:ext cx="8812088" cy="5581822"/>
        </p:xfrm>
        <a:graphic>
          <a:graphicData uri="http://schemas.openxmlformats.org/drawingml/2006/table">
            <a:tbl>
              <a:tblPr firstRow="1" firstCol="1" bandRow="1"/>
              <a:tblGrid>
                <a:gridCol w="3617596"/>
                <a:gridCol w="649311"/>
                <a:gridCol w="834829"/>
                <a:gridCol w="927588"/>
                <a:gridCol w="927588"/>
                <a:gridCol w="1020347"/>
                <a:gridCol w="834829"/>
              </a:tblGrid>
              <a:tr h="267167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Fear to make a medical error : 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Never Seldom Sometimes</a:t>
                      </a:r>
                      <a:endParaRPr lang="fr-FR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49,2%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33,4%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13,3%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4,1%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&lt;0,001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33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often/every day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35,6%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35,1%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20,8%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8,5%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67167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Think you could make medical errors                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Never Seldom Sometimes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44,5%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34,4%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15,8%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5,3%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&lt;0,001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6133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often/every day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22,6%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33,3%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29,0%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15,2%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61332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Enough recognition from seniors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33,9%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33,5%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21,7%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10,9%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&lt;0,001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33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Y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46,1%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34,8%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15,0%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4,1%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69399"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Enough recognition from medical team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30,1%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34,8%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23,4%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11,7%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&lt;0,001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6133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Y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45,7%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34,2%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15,4%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4,8%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61332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Enough recognition from patients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26,0%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35,3%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26,6%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12,2%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&lt;0,001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33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Y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46,0%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34,1%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14,9%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5,1%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61332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Think of dropping out of medical school  often / regularly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45,0%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35,0%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15,4%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4,6%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&lt;0,001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3941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Y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26,4%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30,7%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27,1%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15,7%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61332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Drink more than 3 glasses of alcohol  &gt; 1 / week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never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41,0%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36,7%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15,5%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6,8%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&lt;0,001</a:t>
                      </a:r>
                      <a:endParaRPr lang="fr-FR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6133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 a week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42,3%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29,7%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20,8%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7,2%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6133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more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27,8%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38,1%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22,2%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11,9%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61332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Have been taking sleeping pills ≥ 1 / month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 a week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30,3%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26,3%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25,0%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18,4%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&lt;0,001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33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more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15,8%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26,3%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29,8%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28,1%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61332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Have been taking antidepressants during residency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42,3%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34,5%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17,0%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6,2%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0,01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3941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Y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37,1%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30,4%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22,4%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10,1%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61332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Had to get  psychological or psychiatric therapy during residency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42,9%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34,4%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16,6%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6,0%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&lt;0,001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41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Y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35,0%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33,0%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22,3%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9,8%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61332"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Had suicidal ideas during last 12 months 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43,1%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34,2%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17,1%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5,6%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&lt;0,001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6133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Y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24,3%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35,3%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20,2%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20,2%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61332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Had tried to commit suicide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42,1%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34,4%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17,2%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6,3%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&lt;0,001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33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Y</a:t>
                      </a:r>
                      <a:endParaRPr lang="fr-FR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28,0%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26,0%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26,0%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20,0%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334" marR="30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9163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838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contenu 2"/>
          <p:cNvSpPr txBox="1">
            <a:spLocks/>
          </p:cNvSpPr>
          <p:nvPr/>
        </p:nvSpPr>
        <p:spPr>
          <a:xfrm>
            <a:off x="151492" y="2057400"/>
            <a:ext cx="8915400" cy="376150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55 had already tried to commit </a:t>
            </a:r>
            <a:r>
              <a:rPr lang="en-US" b="1" dirty="0" smtClean="0"/>
              <a:t>suicide</a:t>
            </a:r>
          </a:p>
          <a:p>
            <a:r>
              <a:rPr lang="en-US" dirty="0" smtClean="0"/>
              <a:t>36,4%, </a:t>
            </a:r>
            <a:r>
              <a:rPr lang="en-US" b="1" dirty="0" smtClean="0"/>
              <a:t>regret</a:t>
            </a:r>
            <a:r>
              <a:rPr lang="en-US" dirty="0" smtClean="0"/>
              <a:t> having started medical studies</a:t>
            </a:r>
          </a:p>
          <a:p>
            <a:r>
              <a:rPr lang="en-US" dirty="0" smtClean="0"/>
              <a:t>16,7% thought </a:t>
            </a:r>
            <a:r>
              <a:rPr lang="en-US" b="1" dirty="0" smtClean="0"/>
              <a:t>giving up </a:t>
            </a:r>
            <a:r>
              <a:rPr lang="en-US" dirty="0" smtClean="0"/>
              <a:t>their training</a:t>
            </a:r>
            <a:r>
              <a:rPr lang="en-US" sz="2000" dirty="0" smtClean="0"/>
              <a:t> (often, regularly)</a:t>
            </a:r>
          </a:p>
          <a:p>
            <a:r>
              <a:rPr lang="en-US" dirty="0" smtClean="0"/>
              <a:t>9,2% take </a:t>
            </a:r>
            <a:r>
              <a:rPr lang="en-US" b="1" dirty="0" smtClean="0"/>
              <a:t>hypnotics</a:t>
            </a:r>
            <a:r>
              <a:rPr lang="en-US" dirty="0" smtClean="0"/>
              <a:t> at least once a month </a:t>
            </a:r>
            <a:br>
              <a:rPr lang="en-US" dirty="0" smtClean="0"/>
            </a:br>
            <a:r>
              <a:rPr lang="en-US" sz="2200" dirty="0" smtClean="0"/>
              <a:t>(5 to 7% of the French general population)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6,5% take or took </a:t>
            </a:r>
            <a:r>
              <a:rPr lang="en-US" b="1" dirty="0" smtClean="0"/>
              <a:t>antidepressants</a:t>
            </a:r>
            <a:r>
              <a:rPr lang="en-US" dirty="0" smtClean="0"/>
              <a:t> </a:t>
            </a:r>
            <a:r>
              <a:rPr lang="en-US" sz="2200" dirty="0" smtClean="0"/>
              <a:t>(3,5% of consumers in the French general population above 15 years old and 5% in French GPs)</a:t>
            </a:r>
            <a:endParaRPr lang="fr-FR" sz="2200" dirty="0"/>
          </a:p>
        </p:txBody>
      </p:sp>
    </p:spTree>
    <p:extLst>
      <p:ext uri="{BB962C8B-B14F-4D97-AF65-F5344CB8AC3E}">
        <p14:creationId xmlns:p14="http://schemas.microsoft.com/office/powerpoint/2010/main" val="200485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44" y="-228600"/>
            <a:ext cx="921838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contenu 2"/>
          <p:cNvSpPr txBox="1">
            <a:spLocks/>
          </p:cNvSpPr>
          <p:nvPr/>
        </p:nvSpPr>
        <p:spPr>
          <a:xfrm>
            <a:off x="650451" y="1905000"/>
            <a:ext cx="7885793" cy="4343400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200" b="1" dirty="0" smtClean="0"/>
              <a:t>Workload</a:t>
            </a:r>
            <a:r>
              <a:rPr lang="en-US" sz="4600" b="1" dirty="0" smtClean="0"/>
              <a:t> </a:t>
            </a:r>
            <a:r>
              <a:rPr lang="en-US" dirty="0" smtClean="0"/>
              <a:t>: </a:t>
            </a:r>
            <a:br>
              <a:rPr lang="en-US" dirty="0" smtClean="0"/>
            </a:br>
            <a:r>
              <a:rPr lang="en-US" sz="11200" dirty="0" smtClean="0"/>
              <a:t>47,2 hours weekly </a:t>
            </a:r>
            <a:r>
              <a:rPr lang="en-US" sz="4800" dirty="0" smtClean="0"/>
              <a:t>( GPTs who don’t suffer from BOS)  against </a:t>
            </a:r>
            <a:r>
              <a:rPr lang="en-US" sz="11200" dirty="0" smtClean="0"/>
              <a:t>48,7h</a:t>
            </a:r>
            <a:r>
              <a:rPr lang="en-US" sz="8000" dirty="0" smtClean="0"/>
              <a:t> </a:t>
            </a:r>
            <a:r>
              <a:rPr lang="en-US" sz="4800" dirty="0" smtClean="0"/>
              <a:t>(1 high score of burnout), 51,7h (2 high scores)  54,8h (3 high scores) </a:t>
            </a:r>
            <a:endParaRPr lang="fr-FR" sz="4800" dirty="0" smtClean="0"/>
          </a:p>
          <a:p>
            <a:r>
              <a:rPr lang="en-US" sz="11200" b="1" dirty="0" smtClean="0"/>
              <a:t>Working place </a:t>
            </a:r>
            <a:r>
              <a:rPr lang="en-US" sz="4600" dirty="0" smtClean="0"/>
              <a:t>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1200" dirty="0" smtClean="0"/>
              <a:t>internal medicine and A&amp;E </a:t>
            </a:r>
            <a:r>
              <a:rPr lang="en-US" dirty="0" smtClean="0"/>
              <a:t>: </a:t>
            </a:r>
            <a:r>
              <a:rPr lang="en-US" sz="4800" dirty="0" smtClean="0"/>
              <a:t>higher average high scores for EE, DP and lower for PA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1200" dirty="0" smtClean="0"/>
              <a:t>private practices </a:t>
            </a:r>
            <a:r>
              <a:rPr lang="en-US" sz="4800" dirty="0" smtClean="0"/>
              <a:t>in primary care had less average high scores.</a:t>
            </a:r>
            <a:endParaRPr lang="fr-FR" sz="4800" dirty="0" smtClean="0"/>
          </a:p>
          <a:p>
            <a:r>
              <a:rPr lang="en-US" sz="11200" b="1" dirty="0" smtClean="0"/>
              <a:t>Lack of recognition </a:t>
            </a:r>
            <a:r>
              <a:rPr lang="en-US" sz="4800" dirty="0" smtClean="0"/>
              <a:t>from the senior (++), medical team, patients</a:t>
            </a:r>
            <a:endParaRPr lang="fr-FR" sz="4800" dirty="0" smtClean="0"/>
          </a:p>
          <a:p>
            <a:r>
              <a:rPr lang="en-US" sz="11200" b="1" dirty="0" smtClean="0"/>
              <a:t>Dissatisfaction about time </a:t>
            </a:r>
            <a:r>
              <a:rPr lang="en-US" sz="4800" dirty="0" smtClean="0"/>
              <a:t>devoted to family and friends and/or leisure: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1200" dirty="0" smtClean="0"/>
              <a:t>50% </a:t>
            </a:r>
            <a:r>
              <a:rPr lang="en-US" sz="4800" dirty="0" smtClean="0"/>
              <a:t>(GPTs free of BOS)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1200" dirty="0" smtClean="0"/>
              <a:t>80% </a:t>
            </a:r>
            <a:r>
              <a:rPr lang="en-US" sz="4800" dirty="0" smtClean="0"/>
              <a:t>(GPTs presenting 3 high scores)</a:t>
            </a:r>
          </a:p>
          <a:p>
            <a:r>
              <a:rPr lang="en-US" sz="11200" b="1" dirty="0" smtClean="0"/>
              <a:t>Feeling that the senior doctor were “dissatisfied”</a:t>
            </a:r>
            <a:br>
              <a:rPr lang="en-US" sz="11200" b="1" dirty="0" smtClean="0"/>
            </a:br>
            <a:r>
              <a:rPr lang="en-US" sz="4800" dirty="0" smtClean="0"/>
              <a:t> accounted for </a:t>
            </a:r>
            <a:r>
              <a:rPr lang="en-US" sz="11200" dirty="0" smtClean="0"/>
              <a:t>61,5%, </a:t>
            </a:r>
            <a:r>
              <a:rPr lang="en-US" sz="4800" dirty="0" smtClean="0"/>
              <a:t>(3 scores) </a:t>
            </a:r>
            <a:r>
              <a:rPr lang="en-US" sz="11200" dirty="0" smtClean="0"/>
              <a:t>45% </a:t>
            </a:r>
            <a:r>
              <a:rPr lang="en-US" sz="4800" dirty="0" smtClean="0"/>
              <a:t>(2) ,</a:t>
            </a:r>
            <a:r>
              <a:rPr lang="en-US" sz="11200" dirty="0" smtClean="0"/>
              <a:t>32,6%</a:t>
            </a:r>
            <a:r>
              <a:rPr lang="en-US" sz="4800" dirty="0" smtClean="0"/>
              <a:t> (1) </a:t>
            </a:r>
            <a:r>
              <a:rPr lang="en-US" sz="11200" dirty="0" smtClean="0"/>
              <a:t>28,4% </a:t>
            </a:r>
            <a:r>
              <a:rPr lang="en-US" sz="4800" dirty="0" smtClean="0"/>
              <a:t>(no high score) </a:t>
            </a:r>
            <a:endParaRPr lang="fr-FR" sz="4800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152400" y="1464330"/>
            <a:ext cx="8915400" cy="584771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400" b="1" dirty="0" smtClean="0"/>
              <a:t>MAIN ASSOCIATED FACTORS OF BURNOUT</a:t>
            </a:r>
            <a:r>
              <a:rPr lang="en-US" sz="8400" b="1" dirty="0" smtClean="0"/>
              <a:t> 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62697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4" y="0"/>
            <a:ext cx="921838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contenu 2"/>
          <p:cNvSpPr txBox="1">
            <a:spLocks/>
          </p:cNvSpPr>
          <p:nvPr/>
        </p:nvSpPr>
        <p:spPr>
          <a:xfrm>
            <a:off x="2819400" y="1676400"/>
            <a:ext cx="6324600" cy="4525963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Age higher than </a:t>
            </a:r>
            <a:r>
              <a:rPr lang="en-US" b="1" dirty="0" smtClean="0"/>
              <a:t>30 years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male</a:t>
            </a:r>
            <a:r>
              <a:rPr lang="en-US" dirty="0" smtClean="0"/>
              <a:t> sex for DP</a:t>
            </a:r>
            <a:br>
              <a:rPr lang="en-US" dirty="0" smtClean="0"/>
            </a:br>
            <a:r>
              <a:rPr lang="en-US" b="1" dirty="0" smtClean="0"/>
              <a:t>No child </a:t>
            </a:r>
            <a:r>
              <a:rPr lang="en-US" sz="2400" dirty="0" smtClean="0"/>
              <a:t>Having at least a child is statistically related to the fact of being unscathed by burnout</a:t>
            </a:r>
          </a:p>
          <a:p>
            <a:r>
              <a:rPr lang="en-US" dirty="0"/>
              <a:t>N</a:t>
            </a:r>
            <a:r>
              <a:rPr lang="en-US" dirty="0" smtClean="0"/>
              <a:t>umber </a:t>
            </a:r>
            <a:r>
              <a:rPr lang="en-US" dirty="0" smtClean="0"/>
              <a:t>of </a:t>
            </a:r>
            <a:r>
              <a:rPr lang="en-US" b="1" dirty="0" smtClean="0"/>
              <a:t>nights on-call</a:t>
            </a:r>
          </a:p>
          <a:p>
            <a:r>
              <a:rPr lang="en-US" dirty="0"/>
              <a:t>C</a:t>
            </a:r>
            <a:r>
              <a:rPr lang="en-US" dirty="0" smtClean="0"/>
              <a:t>hoosing </a:t>
            </a:r>
            <a:r>
              <a:rPr lang="en-US" dirty="0" smtClean="0"/>
              <a:t>general practice training as a </a:t>
            </a:r>
            <a:r>
              <a:rPr lang="en-US" b="1" dirty="0" smtClean="0"/>
              <a:t>second choice</a:t>
            </a:r>
          </a:p>
          <a:p>
            <a:r>
              <a:rPr lang="en-US" dirty="0"/>
              <a:t>H</a:t>
            </a:r>
            <a:r>
              <a:rPr lang="en-US" dirty="0" smtClean="0"/>
              <a:t>aving </a:t>
            </a:r>
            <a:r>
              <a:rPr lang="en-US" dirty="0" smtClean="0"/>
              <a:t>had consulted a </a:t>
            </a:r>
            <a:r>
              <a:rPr lang="en-US" b="1" dirty="0" smtClean="0"/>
              <a:t>psychotherapist</a:t>
            </a:r>
          </a:p>
          <a:p>
            <a:r>
              <a:rPr lang="en-US" b="1" dirty="0"/>
              <a:t>S</a:t>
            </a:r>
            <a:r>
              <a:rPr lang="en-US" b="1" dirty="0" smtClean="0"/>
              <a:t>uicidal</a:t>
            </a:r>
            <a:r>
              <a:rPr lang="en-US" dirty="0" smtClean="0"/>
              <a:t> </a:t>
            </a:r>
            <a:r>
              <a:rPr lang="en-US" dirty="0" smtClean="0"/>
              <a:t>ideas, suicide attempts</a:t>
            </a:r>
          </a:p>
          <a:p>
            <a:r>
              <a:rPr lang="en-US" dirty="0"/>
              <a:t>F</a:t>
            </a:r>
            <a:r>
              <a:rPr lang="en-US" dirty="0" smtClean="0"/>
              <a:t>ear </a:t>
            </a:r>
            <a:r>
              <a:rPr lang="en-US" dirty="0" smtClean="0"/>
              <a:t>to be involved in a </a:t>
            </a:r>
            <a:r>
              <a:rPr lang="en-US" b="1" dirty="0" smtClean="0"/>
              <a:t>medical error</a:t>
            </a:r>
            <a:r>
              <a:rPr lang="en-US" dirty="0" smtClean="0"/>
              <a:t/>
            </a:r>
            <a:br>
              <a:rPr lang="en-US" dirty="0" smtClean="0"/>
            </a:br>
            <a:endParaRPr lang="fr-FR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28254" y="1905000"/>
            <a:ext cx="2486346" cy="3810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OTHER</a:t>
            </a:r>
            <a:br>
              <a:rPr lang="en-US" b="1" dirty="0" smtClean="0"/>
            </a:br>
            <a:r>
              <a:rPr lang="en-US" b="1" dirty="0" smtClean="0"/>
              <a:t> ASSO</a:t>
            </a:r>
            <a:br>
              <a:rPr lang="en-US" b="1" dirty="0" smtClean="0"/>
            </a:br>
            <a:r>
              <a:rPr lang="en-US" b="1" dirty="0" smtClean="0"/>
              <a:t>CIATED </a:t>
            </a:r>
            <a:br>
              <a:rPr lang="en-US" b="1" dirty="0" smtClean="0"/>
            </a:br>
            <a:r>
              <a:rPr lang="en-US" b="1" dirty="0" smtClean="0"/>
              <a:t>FAC</a:t>
            </a:r>
            <a:br>
              <a:rPr lang="en-US" b="1" dirty="0" smtClean="0"/>
            </a:br>
            <a:r>
              <a:rPr lang="en-US" b="1" dirty="0" smtClean="0"/>
              <a:t>TORS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164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838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Espace réservé du contenu 2"/>
          <p:cNvSpPr txBox="1">
            <a:spLocks/>
          </p:cNvSpPr>
          <p:nvPr/>
        </p:nvSpPr>
        <p:spPr>
          <a:xfrm>
            <a:off x="248474" y="2590800"/>
            <a:ext cx="8721436" cy="3505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82.5% of GPTs would agree to reduce </a:t>
            </a:r>
            <a:r>
              <a:rPr lang="en-US" b="1" dirty="0" smtClean="0"/>
              <a:t>workload</a:t>
            </a:r>
          </a:p>
          <a:p>
            <a:r>
              <a:rPr lang="en-US" dirty="0" smtClean="0"/>
              <a:t>70% would like to get a </a:t>
            </a:r>
            <a:r>
              <a:rPr lang="en-US" b="1" dirty="0" smtClean="0"/>
              <a:t>tutor</a:t>
            </a:r>
          </a:p>
          <a:p>
            <a:r>
              <a:rPr lang="en-US" dirty="0" smtClean="0"/>
              <a:t>54.9% would like </a:t>
            </a:r>
            <a:r>
              <a:rPr lang="en-US" b="1" dirty="0" smtClean="0"/>
              <a:t>peer groups</a:t>
            </a:r>
          </a:p>
          <a:p>
            <a:r>
              <a:rPr lang="en-US" dirty="0" smtClean="0"/>
              <a:t>33.8% would like more </a:t>
            </a:r>
            <a:r>
              <a:rPr lang="en-US" b="1" dirty="0" smtClean="0"/>
              <a:t>autonomy</a:t>
            </a:r>
          </a:p>
          <a:p>
            <a:r>
              <a:rPr lang="en-US" dirty="0" smtClean="0"/>
              <a:t>30% </a:t>
            </a:r>
            <a:r>
              <a:rPr lang="en-US" dirty="0"/>
              <a:t>would like </a:t>
            </a:r>
            <a:r>
              <a:rPr lang="en-US" dirty="0" smtClean="0"/>
              <a:t>to get a </a:t>
            </a:r>
            <a:r>
              <a:rPr lang="en-US" b="1" dirty="0" smtClean="0"/>
              <a:t>hot line</a:t>
            </a:r>
            <a:endParaRPr lang="fr-FR" b="1" dirty="0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401782" y="1680874"/>
            <a:ext cx="8229600" cy="11430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smtClean="0"/>
              <a:t>RESEARCHERS PROPOSED SOLUTIONS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04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838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contenu 2"/>
          <p:cNvSpPr txBox="1">
            <a:spLocks/>
          </p:cNvSpPr>
          <p:nvPr/>
        </p:nvSpPr>
        <p:spPr>
          <a:xfrm>
            <a:off x="533400" y="2514600"/>
            <a:ext cx="8153400" cy="3611563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BOS </a:t>
            </a:r>
            <a:r>
              <a:rPr lang="en-US" b="1" dirty="0" smtClean="0"/>
              <a:t>interests GPTs </a:t>
            </a:r>
            <a:r>
              <a:rPr lang="en-US" dirty="0" smtClean="0"/>
              <a:t>: response rate  64,2%</a:t>
            </a:r>
          </a:p>
          <a:p>
            <a:r>
              <a:rPr lang="en-US" dirty="0" smtClean="0"/>
              <a:t>BOS is </a:t>
            </a:r>
            <a:r>
              <a:rPr lang="en-US" b="1" dirty="0" smtClean="0"/>
              <a:t>not only an individual </a:t>
            </a:r>
            <a:r>
              <a:rPr lang="en-US" dirty="0" smtClean="0"/>
              <a:t>problem</a:t>
            </a:r>
          </a:p>
          <a:p>
            <a:r>
              <a:rPr lang="en-GB" dirty="0" smtClean="0"/>
              <a:t>BOS is more linked to </a:t>
            </a:r>
            <a:r>
              <a:rPr lang="en-GB" b="1" dirty="0" smtClean="0"/>
              <a:t>quality of working </a:t>
            </a:r>
            <a:r>
              <a:rPr lang="en-GB" dirty="0" smtClean="0"/>
              <a:t>conditions than on practice settings or on time</a:t>
            </a:r>
          </a:p>
          <a:p>
            <a:r>
              <a:rPr lang="en-US" dirty="0" smtClean="0"/>
              <a:t>Average scores are </a:t>
            </a:r>
            <a:r>
              <a:rPr lang="en-US" b="1" dirty="0" smtClean="0"/>
              <a:t>similar for all GPTs </a:t>
            </a:r>
            <a:r>
              <a:rPr lang="en-US" dirty="0" err="1" smtClean="0"/>
              <a:t>sudies</a:t>
            </a:r>
            <a:endParaRPr lang="en-US" dirty="0" smtClean="0"/>
          </a:p>
          <a:p>
            <a:r>
              <a:rPr lang="en-US" dirty="0" smtClean="0"/>
              <a:t>EGPRN study with practicing physicians shows higher EE scores, similar DP scores and higher </a:t>
            </a:r>
            <a:r>
              <a:rPr lang="en-US" b="1" dirty="0" smtClean="0"/>
              <a:t>PA</a:t>
            </a:r>
          </a:p>
          <a:p>
            <a:r>
              <a:rPr lang="en-US" dirty="0"/>
              <a:t>Worthy of further </a:t>
            </a:r>
            <a:r>
              <a:rPr lang="en-US" b="1" dirty="0"/>
              <a:t>discussion and analysis</a:t>
            </a:r>
            <a:endParaRPr lang="fr-FR" b="1" dirty="0"/>
          </a:p>
          <a:p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1599292" y="1734234"/>
            <a:ext cx="601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 smtClean="0"/>
              <a:t>DISCUSSION  (1)</a:t>
            </a:r>
            <a:endParaRPr lang="fr-FR" sz="3600" b="1" dirty="0"/>
          </a:p>
        </p:txBody>
      </p:sp>
    </p:spTree>
    <p:extLst>
      <p:ext uri="{BB962C8B-B14F-4D97-AF65-F5344CB8AC3E}">
        <p14:creationId xmlns:p14="http://schemas.microsoft.com/office/powerpoint/2010/main" val="1277539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838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contenu 2"/>
          <p:cNvSpPr txBox="1">
            <a:spLocks/>
          </p:cNvSpPr>
          <p:nvPr/>
        </p:nvSpPr>
        <p:spPr>
          <a:xfrm>
            <a:off x="457200" y="2286000"/>
            <a:ext cx="8229600" cy="3840163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Difference between </a:t>
            </a:r>
            <a:r>
              <a:rPr lang="en-US" b="1" dirty="0" smtClean="0"/>
              <a:t>GPTs and practicing doctors</a:t>
            </a:r>
          </a:p>
          <a:p>
            <a:r>
              <a:rPr lang="en-US" dirty="0" smtClean="0"/>
              <a:t>Lack of </a:t>
            </a:r>
            <a:r>
              <a:rPr lang="en-US" b="1" dirty="0" smtClean="0"/>
              <a:t>experience</a:t>
            </a:r>
          </a:p>
          <a:p>
            <a:r>
              <a:rPr lang="en-US" dirty="0" smtClean="0"/>
              <a:t>Constraints related to the way the </a:t>
            </a:r>
            <a:r>
              <a:rPr lang="en-US" b="1" dirty="0" smtClean="0"/>
              <a:t>residency</a:t>
            </a:r>
            <a:r>
              <a:rPr lang="en-US" dirty="0" smtClean="0"/>
              <a:t> is organized</a:t>
            </a:r>
          </a:p>
          <a:p>
            <a:r>
              <a:rPr lang="en-US" dirty="0" smtClean="0"/>
              <a:t>Social evolution of the </a:t>
            </a:r>
            <a:r>
              <a:rPr lang="en-US" b="1" dirty="0" smtClean="0"/>
              <a:t>status of doctor</a:t>
            </a:r>
          </a:p>
          <a:p>
            <a:r>
              <a:rPr lang="en-US" b="1" dirty="0" smtClean="0"/>
              <a:t>Medical school </a:t>
            </a:r>
            <a:r>
              <a:rPr lang="en-US" dirty="0" smtClean="0"/>
              <a:t>which includes hard work, difficult decision making, competition and permanently renewing medical knowledge. 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1905000" y="1639669"/>
            <a:ext cx="586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 smtClean="0"/>
              <a:t>DISCUSSION (2) </a:t>
            </a:r>
            <a:endParaRPr lang="fr-FR" sz="3600" b="1" dirty="0"/>
          </a:p>
        </p:txBody>
      </p:sp>
    </p:spTree>
    <p:extLst>
      <p:ext uri="{BB962C8B-B14F-4D97-AF65-F5344CB8AC3E}">
        <p14:creationId xmlns:p14="http://schemas.microsoft.com/office/powerpoint/2010/main" val="1277539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0" y="-26114"/>
            <a:ext cx="921838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contenu 2"/>
          <p:cNvSpPr txBox="1">
            <a:spLocks/>
          </p:cNvSpPr>
          <p:nvPr/>
        </p:nvSpPr>
        <p:spPr>
          <a:xfrm>
            <a:off x="381000" y="2209800"/>
            <a:ext cx="87630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Aim of </a:t>
            </a:r>
            <a:r>
              <a:rPr lang="en-US" b="1" dirty="0" smtClean="0"/>
              <a:t>perfection </a:t>
            </a:r>
          </a:p>
          <a:p>
            <a:r>
              <a:rPr lang="en-US" b="1" dirty="0" err="1"/>
              <a:t>C</a:t>
            </a:r>
            <a:r>
              <a:rPr lang="en-US" b="1" dirty="0" err="1" smtClean="0"/>
              <a:t>ounselling</a:t>
            </a:r>
            <a:r>
              <a:rPr lang="en-US" dirty="0" smtClean="0"/>
              <a:t> students involved in medical errors</a:t>
            </a:r>
          </a:p>
          <a:p>
            <a:r>
              <a:rPr lang="en-US" dirty="0"/>
              <a:t>L</a:t>
            </a:r>
            <a:r>
              <a:rPr lang="en-US" dirty="0" smtClean="0"/>
              <a:t>earning how to </a:t>
            </a:r>
            <a:r>
              <a:rPr lang="en-US" b="1" dirty="0" smtClean="0"/>
              <a:t>speak with patients</a:t>
            </a:r>
          </a:p>
          <a:p>
            <a:r>
              <a:rPr lang="en-US" dirty="0"/>
              <a:t>R</a:t>
            </a:r>
            <a:r>
              <a:rPr lang="en-US" dirty="0" smtClean="0"/>
              <a:t>evalue the course in </a:t>
            </a:r>
            <a:r>
              <a:rPr lang="en-US" b="1" dirty="0" smtClean="0"/>
              <a:t>private practice</a:t>
            </a:r>
          </a:p>
          <a:p>
            <a:r>
              <a:rPr lang="en-US" dirty="0"/>
              <a:t>B</a:t>
            </a:r>
            <a:r>
              <a:rPr lang="en-US" dirty="0" smtClean="0"/>
              <a:t>etter communication with </a:t>
            </a:r>
            <a:r>
              <a:rPr lang="en-US" b="1" dirty="0" smtClean="0"/>
              <a:t>supervisors </a:t>
            </a:r>
          </a:p>
          <a:p>
            <a:r>
              <a:rPr lang="en-US" b="1" dirty="0"/>
              <a:t>E</a:t>
            </a:r>
            <a:r>
              <a:rPr lang="en-US" b="1" dirty="0" smtClean="0"/>
              <a:t>xtra-professional</a:t>
            </a:r>
            <a:r>
              <a:rPr lang="en-US" dirty="0" smtClean="0"/>
              <a:t> lives : status of the pregnant GPTs, reducing workload, taking into account the difficulties of housing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952500" y="1676400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 smtClean="0"/>
              <a:t>PREVENT BURNOUT </a:t>
            </a:r>
            <a:endParaRPr lang="fr-FR" sz="3600" b="1" dirty="0"/>
          </a:p>
        </p:txBody>
      </p:sp>
    </p:spTree>
    <p:extLst>
      <p:ext uri="{BB962C8B-B14F-4D97-AF65-F5344CB8AC3E}">
        <p14:creationId xmlns:p14="http://schemas.microsoft.com/office/powerpoint/2010/main" val="200485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87" y="0"/>
            <a:ext cx="921838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494392" y="2286000"/>
            <a:ext cx="8229600" cy="4115932"/>
          </a:xfrm>
        </p:spPr>
        <p:txBody>
          <a:bodyPr>
            <a:normAutofit fontScale="77500" lnSpcReduction="20000"/>
          </a:bodyPr>
          <a:lstStyle/>
          <a:p>
            <a:r>
              <a:rPr lang="fr-FR" sz="4400" dirty="0" err="1" smtClean="0"/>
              <a:t>GPTs</a:t>
            </a:r>
            <a:r>
              <a:rPr lang="fr-FR" sz="4400" dirty="0" smtClean="0"/>
              <a:t> </a:t>
            </a:r>
            <a:r>
              <a:rPr lang="fr-FR" sz="4400" dirty="0" err="1" smtClean="0"/>
              <a:t>play</a:t>
            </a:r>
            <a:r>
              <a:rPr lang="fr-FR" sz="4400" dirty="0" smtClean="0"/>
              <a:t> an important </a:t>
            </a:r>
            <a:r>
              <a:rPr lang="fr-FR" sz="4400" dirty="0" err="1" smtClean="0"/>
              <a:t>role</a:t>
            </a:r>
            <a:r>
              <a:rPr lang="fr-FR" sz="4400" dirty="0" smtClean="0"/>
              <a:t> in </a:t>
            </a:r>
            <a:r>
              <a:rPr lang="fr-FR" sz="4400" b="1" dirty="0" smtClean="0"/>
              <a:t>french </a:t>
            </a:r>
            <a:r>
              <a:rPr lang="fr-FR" sz="4400" b="1" dirty="0" err="1" smtClean="0"/>
              <a:t>health</a:t>
            </a:r>
            <a:r>
              <a:rPr lang="fr-FR" sz="4400" b="1" dirty="0" smtClean="0"/>
              <a:t> system </a:t>
            </a:r>
            <a:br>
              <a:rPr lang="fr-FR" sz="4400" b="1" dirty="0" smtClean="0"/>
            </a:br>
            <a:r>
              <a:rPr lang="fr-FR" sz="4400" b="1" dirty="0" smtClean="0"/>
              <a:t/>
            </a:r>
            <a:br>
              <a:rPr lang="fr-FR" sz="4400" b="1" dirty="0" smtClean="0"/>
            </a:br>
            <a:r>
              <a:rPr lang="fr-FR" sz="4400" b="1" dirty="0" smtClean="0"/>
              <a:t/>
            </a:r>
            <a:br>
              <a:rPr lang="fr-FR" sz="4400" b="1" dirty="0" smtClean="0"/>
            </a:br>
            <a:r>
              <a:rPr lang="fr-FR" sz="4400" b="1" dirty="0" smtClean="0"/>
              <a:t/>
            </a:r>
            <a:br>
              <a:rPr lang="fr-FR" sz="4400" b="1" dirty="0" smtClean="0"/>
            </a:br>
            <a:r>
              <a:rPr lang="fr-FR" sz="4400" b="1" dirty="0" smtClean="0"/>
              <a:t/>
            </a:r>
            <a:br>
              <a:rPr lang="fr-FR" sz="4400" b="1" dirty="0" smtClean="0"/>
            </a:br>
            <a:r>
              <a:rPr lang="fr-FR" sz="4400" b="1" dirty="0" smtClean="0"/>
              <a:t/>
            </a:r>
            <a:br>
              <a:rPr lang="fr-FR" sz="4400" b="1" dirty="0" smtClean="0"/>
            </a:br>
            <a:endParaRPr lang="fr-FR" sz="4400" b="1" dirty="0" smtClean="0"/>
          </a:p>
          <a:p>
            <a:r>
              <a:rPr lang="fr-FR" sz="4400" dirty="0" err="1" smtClean="0"/>
              <a:t>GPTs</a:t>
            </a:r>
            <a:r>
              <a:rPr lang="fr-FR" sz="4400" dirty="0" smtClean="0"/>
              <a:t> are </a:t>
            </a:r>
            <a:r>
              <a:rPr lang="fr-FR" sz="4400" dirty="0" err="1" smtClean="0"/>
              <a:t>GPs</a:t>
            </a:r>
            <a:r>
              <a:rPr lang="fr-FR" sz="4400" dirty="0" smtClean="0"/>
              <a:t> of </a:t>
            </a:r>
            <a:r>
              <a:rPr lang="fr-FR" sz="4400" b="1" dirty="0" err="1" smtClean="0"/>
              <a:t>tomorrow</a:t>
            </a:r>
            <a:endParaRPr lang="fr-FR" sz="4400" b="1" dirty="0" smtClean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86" y="3538332"/>
            <a:ext cx="1428750" cy="142875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194" y="3429000"/>
            <a:ext cx="1314450" cy="116205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3417054"/>
            <a:ext cx="1441450" cy="140970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898" y="3093582"/>
            <a:ext cx="1231900" cy="164465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421" y="3124200"/>
            <a:ext cx="1417779" cy="1231900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9097" y="3334882"/>
            <a:ext cx="1746250" cy="1162050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1681870"/>
            <a:ext cx="1564772" cy="1428750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1289965" y="1681870"/>
            <a:ext cx="6629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 smtClean="0"/>
              <a:t>FATHERS AND CHILDREN </a:t>
            </a:r>
            <a:endParaRPr lang="fr-FR" sz="4400" b="1" dirty="0"/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4675046"/>
            <a:ext cx="1746250" cy="1162050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7515" y="4481371"/>
            <a:ext cx="1314450" cy="1549400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194" y="4633047"/>
            <a:ext cx="1524000" cy="1009650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125" y="4480647"/>
            <a:ext cx="1746250" cy="116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625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838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685800" y="17526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4400" b="1" dirty="0" smtClean="0"/>
              <a:t>        </a:t>
            </a:r>
            <a:r>
              <a:rPr lang="fr-FR" sz="4400" b="1" dirty="0" err="1" smtClean="0"/>
              <a:t>Assessing</a:t>
            </a:r>
            <a:r>
              <a:rPr lang="fr-FR" sz="4400" dirty="0" smtClean="0"/>
              <a:t> </a:t>
            </a:r>
            <a:r>
              <a:rPr lang="fr-FR" sz="4400" dirty="0" err="1"/>
              <a:t>is</a:t>
            </a:r>
            <a:r>
              <a:rPr lang="fr-FR" sz="4400" dirty="0"/>
              <a:t> the first </a:t>
            </a:r>
            <a:r>
              <a:rPr lang="fr-FR" sz="4400" dirty="0" err="1" smtClean="0"/>
              <a:t>step</a:t>
            </a:r>
            <a:r>
              <a:rPr lang="fr-FR" sz="4400" b="1" dirty="0" smtClean="0"/>
              <a:t/>
            </a:r>
            <a:br>
              <a:rPr lang="fr-FR" sz="4400" b="1" dirty="0" smtClean="0"/>
            </a:br>
            <a:r>
              <a:rPr lang="fr-FR" sz="4400" b="1" dirty="0" smtClean="0"/>
              <a:t/>
            </a:r>
            <a:br>
              <a:rPr lang="fr-FR" sz="4400" b="1" dirty="0" smtClean="0"/>
            </a:br>
            <a:r>
              <a:rPr lang="fr-FR" sz="4400" b="1" dirty="0" smtClean="0"/>
              <a:t>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743200"/>
            <a:ext cx="2254250" cy="2830968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303" y="2743200"/>
            <a:ext cx="2209800" cy="283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078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838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318380" y="5562600"/>
            <a:ext cx="8305800" cy="923326"/>
          </a:xfrm>
          <a:prstGeom prst="rect">
            <a:avLst/>
          </a:prstGeom>
        </p:spPr>
        <p:txBody>
          <a:bodyPr wrap="square" lIns="91435" tIns="45718" rIns="91435" bIns="45718">
            <a:spAutoFit/>
          </a:bodyPr>
          <a:lstStyle/>
          <a:p>
            <a:pPr algn="ctr"/>
            <a:r>
              <a:rPr lang="fr-FR" sz="5400" b="1" dirty="0" err="1" smtClean="0"/>
              <a:t>Thank</a:t>
            </a:r>
            <a:r>
              <a:rPr lang="fr-FR" sz="5400" b="1" dirty="0" smtClean="0"/>
              <a:t> </a:t>
            </a:r>
            <a:r>
              <a:rPr lang="fr-FR" sz="5400" b="1" dirty="0" err="1" smtClean="0"/>
              <a:t>you</a:t>
            </a:r>
            <a:endParaRPr lang="en-US" sz="5400" dirty="0"/>
          </a:p>
        </p:txBody>
      </p:sp>
      <p:sp>
        <p:nvSpPr>
          <p:cNvPr id="3" name="Rectangle 2"/>
          <p:cNvSpPr/>
          <p:nvPr/>
        </p:nvSpPr>
        <p:spPr>
          <a:xfrm>
            <a:off x="304800" y="2561624"/>
            <a:ext cx="29718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400" dirty="0" err="1"/>
              <a:t>It’s</a:t>
            </a:r>
            <a:r>
              <a:rPr lang="fr-FR" sz="4400" dirty="0"/>
              <a:t> time for </a:t>
            </a:r>
            <a:r>
              <a:rPr lang="fr-FR" sz="4400" b="1" dirty="0"/>
              <a:t>action </a:t>
            </a:r>
            <a:r>
              <a:rPr lang="fr-FR" sz="4400" b="1" dirty="0" smtClean="0"/>
              <a:t>!</a:t>
            </a:r>
            <a:endParaRPr lang="fr-FR" sz="4400" b="1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1905000"/>
            <a:ext cx="52578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321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</TotalTime>
  <Words>1423</Words>
  <Application>Microsoft Office PowerPoint</Application>
  <PresentationFormat>Affichage à l'écran (4:3)</PresentationFormat>
  <Paragraphs>538</Paragraphs>
  <Slides>23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4" baseType="lpstr"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MDPSI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Reekie, Jacqueline</dc:creator>
  <cp:lastModifiedBy>Utilisateur</cp:lastModifiedBy>
  <cp:revision>56</cp:revision>
  <dcterms:created xsi:type="dcterms:W3CDTF">2012-10-11T01:23:20Z</dcterms:created>
  <dcterms:modified xsi:type="dcterms:W3CDTF">2012-10-21T08:01:45Z</dcterms:modified>
</cp:coreProperties>
</file>