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7561263" cy="9721850"/>
  <p:notesSz cx="6669088" cy="9928225"/>
  <p:defaultTextStyle>
    <a:defPPr>
      <a:defRPr lang="fr-FR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10447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20894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313411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417881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522351" algn="l" defTabSz="20894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626821" algn="l" defTabSz="20894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731291" algn="l" defTabSz="20894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835762" algn="l" defTabSz="20894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A7E0"/>
    <a:srgbClr val="263684"/>
    <a:srgbClr val="AEAFB2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>
      <p:cViewPr>
        <p:scale>
          <a:sx n="33" d="100"/>
          <a:sy n="33" d="100"/>
        </p:scale>
        <p:origin x="-2850" y="-1434"/>
      </p:cViewPr>
      <p:guideLst>
        <p:guide orient="horz" pos="3062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CC5E84B-C744-414D-A13C-EA42BA1E1E44}" type="datetimeFigureOut">
              <a:rPr lang="fr-FR"/>
              <a:pPr>
                <a:defRPr/>
              </a:pPr>
              <a:t>06/09/2012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887538" y="744538"/>
            <a:ext cx="28940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9D166CB-D3C3-4F2C-A32B-8A072E982ED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2327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300" kern="1200">
        <a:solidFill>
          <a:schemeClr val="tx1"/>
        </a:solidFill>
        <a:latin typeface="+mn-lt"/>
        <a:ea typeface="+mn-ea"/>
        <a:cs typeface="+mn-cs"/>
      </a:defRPr>
    </a:lvl1pPr>
    <a:lvl2pPr marL="104470" algn="l" rtl="0" eaLnBrk="0" fontAlgn="base" hangingPunct="0">
      <a:spcBef>
        <a:spcPct val="30000"/>
      </a:spcBef>
      <a:spcAft>
        <a:spcPct val="0"/>
      </a:spcAft>
      <a:defRPr sz="300" kern="1200">
        <a:solidFill>
          <a:schemeClr val="tx1"/>
        </a:solidFill>
        <a:latin typeface="+mn-lt"/>
        <a:ea typeface="+mn-ea"/>
        <a:cs typeface="+mn-cs"/>
      </a:defRPr>
    </a:lvl2pPr>
    <a:lvl3pPr marL="208940" algn="l" rtl="0" eaLnBrk="0" fontAlgn="base" hangingPunct="0">
      <a:spcBef>
        <a:spcPct val="30000"/>
      </a:spcBef>
      <a:spcAft>
        <a:spcPct val="0"/>
      </a:spcAft>
      <a:defRPr sz="300" kern="1200">
        <a:solidFill>
          <a:schemeClr val="tx1"/>
        </a:solidFill>
        <a:latin typeface="+mn-lt"/>
        <a:ea typeface="+mn-ea"/>
        <a:cs typeface="+mn-cs"/>
      </a:defRPr>
    </a:lvl3pPr>
    <a:lvl4pPr marL="313411" algn="l" rtl="0" eaLnBrk="0" fontAlgn="base" hangingPunct="0">
      <a:spcBef>
        <a:spcPct val="30000"/>
      </a:spcBef>
      <a:spcAft>
        <a:spcPct val="0"/>
      </a:spcAft>
      <a:defRPr sz="300" kern="1200">
        <a:solidFill>
          <a:schemeClr val="tx1"/>
        </a:solidFill>
        <a:latin typeface="+mn-lt"/>
        <a:ea typeface="+mn-ea"/>
        <a:cs typeface="+mn-cs"/>
      </a:defRPr>
    </a:lvl4pPr>
    <a:lvl5pPr marL="417881" algn="l" rtl="0" eaLnBrk="0" fontAlgn="base" hangingPunct="0">
      <a:spcBef>
        <a:spcPct val="30000"/>
      </a:spcBef>
      <a:spcAft>
        <a:spcPct val="0"/>
      </a:spcAft>
      <a:defRPr sz="300" kern="1200">
        <a:solidFill>
          <a:schemeClr val="tx1"/>
        </a:solidFill>
        <a:latin typeface="+mn-lt"/>
        <a:ea typeface="+mn-ea"/>
        <a:cs typeface="+mn-cs"/>
      </a:defRPr>
    </a:lvl5pPr>
    <a:lvl6pPr marL="522351" algn="l" defTabSz="208940" rtl="0" eaLnBrk="1" latinLnBrk="0" hangingPunct="1">
      <a:defRPr sz="300" kern="1200">
        <a:solidFill>
          <a:schemeClr val="tx1"/>
        </a:solidFill>
        <a:latin typeface="+mn-lt"/>
        <a:ea typeface="+mn-ea"/>
        <a:cs typeface="+mn-cs"/>
      </a:defRPr>
    </a:lvl6pPr>
    <a:lvl7pPr marL="626821" algn="l" defTabSz="208940" rtl="0" eaLnBrk="1" latinLnBrk="0" hangingPunct="1">
      <a:defRPr sz="300" kern="1200">
        <a:solidFill>
          <a:schemeClr val="tx1"/>
        </a:solidFill>
        <a:latin typeface="+mn-lt"/>
        <a:ea typeface="+mn-ea"/>
        <a:cs typeface="+mn-cs"/>
      </a:defRPr>
    </a:lvl7pPr>
    <a:lvl8pPr marL="731291" algn="l" defTabSz="208940" rtl="0" eaLnBrk="1" latinLnBrk="0" hangingPunct="1">
      <a:defRPr sz="300" kern="1200">
        <a:solidFill>
          <a:schemeClr val="tx1"/>
        </a:solidFill>
        <a:latin typeface="+mn-lt"/>
        <a:ea typeface="+mn-ea"/>
        <a:cs typeface="+mn-cs"/>
      </a:defRPr>
    </a:lvl8pPr>
    <a:lvl9pPr marL="835762" algn="l" defTabSz="208940" rtl="0" eaLnBrk="1" latinLnBrk="0" hangingPunct="1">
      <a:defRPr sz="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887538" y="744538"/>
            <a:ext cx="2894012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410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85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F3A6256-F57A-4140-A550-BFF0EF460F0B}" type="slidenum">
              <a:rPr lang="fr-FR" sz="1200" smtClean="0"/>
              <a:pPr eaLnBrk="1" hangingPunct="1"/>
              <a:t>1</a:t>
            </a:fld>
            <a:endParaRPr lang="fr-FR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887538" y="744538"/>
            <a:ext cx="2894012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410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85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F3A6256-F57A-4140-A550-BFF0EF460F0B}" type="slidenum">
              <a:rPr lang="fr-FR" sz="1200" smtClean="0"/>
              <a:pPr eaLnBrk="1" hangingPunct="1"/>
              <a:t>2</a:t>
            </a:fld>
            <a:endParaRPr lang="fr-FR" sz="12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887538" y="744538"/>
            <a:ext cx="2894012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410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85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F3A6256-F57A-4140-A550-BFF0EF460F0B}" type="slidenum">
              <a:rPr lang="fr-FR" sz="1200" smtClean="0"/>
              <a:pPr eaLnBrk="1" hangingPunct="1"/>
              <a:t>3</a:t>
            </a:fld>
            <a:endParaRPr lang="fr-FR" sz="12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887538" y="744538"/>
            <a:ext cx="2894012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410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85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F3A6256-F57A-4140-A550-BFF0EF460F0B}" type="slidenum">
              <a:rPr lang="fr-FR" sz="1200" smtClean="0"/>
              <a:pPr eaLnBrk="1" hangingPunct="1"/>
              <a:t>4</a:t>
            </a:fld>
            <a:endParaRPr lang="fr-FR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67132" y="3020218"/>
            <a:ext cx="6426999" cy="2083611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34264" y="5508905"/>
            <a:ext cx="5292736" cy="2484759"/>
          </a:xfrm>
        </p:spPr>
        <p:txBody>
          <a:bodyPr/>
          <a:lstStyle>
            <a:lvl1pPr marL="0" indent="0" algn="ctr">
              <a:buNone/>
              <a:defRPr/>
            </a:lvl1pPr>
            <a:lvl2pPr marL="104470" indent="0" algn="ctr">
              <a:buNone/>
              <a:defRPr/>
            </a:lvl2pPr>
            <a:lvl3pPr marL="208940" indent="0" algn="ctr">
              <a:buNone/>
              <a:defRPr/>
            </a:lvl3pPr>
            <a:lvl4pPr marL="313411" indent="0" algn="ctr">
              <a:buNone/>
              <a:defRPr/>
            </a:lvl4pPr>
            <a:lvl5pPr marL="417881" indent="0" algn="ctr">
              <a:buNone/>
              <a:defRPr/>
            </a:lvl5pPr>
            <a:lvl6pPr marL="522351" indent="0" algn="ctr">
              <a:buNone/>
              <a:defRPr/>
            </a:lvl6pPr>
            <a:lvl7pPr marL="626821" indent="0" algn="ctr">
              <a:buNone/>
              <a:defRPr/>
            </a:lvl7pPr>
            <a:lvl8pPr marL="731291" indent="0" algn="ctr">
              <a:buNone/>
              <a:defRPr/>
            </a:lvl8pPr>
            <a:lvl9pPr marL="835762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97A96-5843-4D4F-83EA-4806F794C61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3191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FF90F-6AC1-4556-941D-E8D5640EC9B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0977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7137" y="6247261"/>
            <a:ext cx="6427370" cy="1930724"/>
          </a:xfrm>
        </p:spPr>
        <p:txBody>
          <a:bodyPr anchor="t"/>
          <a:lstStyle>
            <a:lvl1pPr algn="l">
              <a:defRPr sz="9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97137" y="4120427"/>
            <a:ext cx="6427370" cy="2126833"/>
          </a:xfrm>
        </p:spPr>
        <p:txBody>
          <a:bodyPr anchor="b"/>
          <a:lstStyle>
            <a:lvl1pPr marL="0" indent="0">
              <a:buNone/>
              <a:defRPr sz="500"/>
            </a:lvl1pPr>
            <a:lvl2pPr marL="104470" indent="0">
              <a:buNone/>
              <a:defRPr sz="400"/>
            </a:lvl2pPr>
            <a:lvl3pPr marL="208940" indent="0">
              <a:buNone/>
              <a:defRPr sz="400"/>
            </a:lvl3pPr>
            <a:lvl4pPr marL="313411" indent="0">
              <a:buNone/>
              <a:defRPr sz="300"/>
            </a:lvl4pPr>
            <a:lvl5pPr marL="417881" indent="0">
              <a:buNone/>
              <a:defRPr sz="300"/>
            </a:lvl5pPr>
            <a:lvl6pPr marL="522351" indent="0">
              <a:buNone/>
              <a:defRPr sz="300"/>
            </a:lvl6pPr>
            <a:lvl7pPr marL="626821" indent="0">
              <a:buNone/>
              <a:defRPr sz="300"/>
            </a:lvl7pPr>
            <a:lvl8pPr marL="731291" indent="0">
              <a:buNone/>
              <a:defRPr sz="300"/>
            </a:lvl8pPr>
            <a:lvl9pPr marL="835762" indent="0">
              <a:buNone/>
              <a:defRPr sz="3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D251FD-07A1-48FA-BD1A-D565A70336D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9450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78212" y="2268289"/>
            <a:ext cx="3384639" cy="6416221"/>
          </a:xfrm>
        </p:spPr>
        <p:txBody>
          <a:bodyPr/>
          <a:lstStyle>
            <a:lvl1pPr>
              <a:defRPr sz="600"/>
            </a:lvl1pPr>
            <a:lvl2pPr>
              <a:defRPr sz="500"/>
            </a:lvl2pPr>
            <a:lvl3pPr>
              <a:defRPr sz="500"/>
            </a:lvl3pPr>
            <a:lvl4pPr>
              <a:defRPr sz="400"/>
            </a:lvl4pPr>
            <a:lvl5pPr>
              <a:defRPr sz="400"/>
            </a:lvl5pPr>
            <a:lvl6pPr>
              <a:defRPr sz="400"/>
            </a:lvl6pPr>
            <a:lvl7pPr>
              <a:defRPr sz="400"/>
            </a:lvl7pPr>
            <a:lvl8pPr>
              <a:defRPr sz="400"/>
            </a:lvl8pPr>
            <a:lvl9pPr>
              <a:defRPr sz="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798412" y="2268289"/>
            <a:ext cx="3384640" cy="6416221"/>
          </a:xfrm>
        </p:spPr>
        <p:txBody>
          <a:bodyPr/>
          <a:lstStyle>
            <a:lvl1pPr>
              <a:defRPr sz="600"/>
            </a:lvl1pPr>
            <a:lvl2pPr>
              <a:defRPr sz="500"/>
            </a:lvl2pPr>
            <a:lvl3pPr>
              <a:defRPr sz="500"/>
            </a:lvl3pPr>
            <a:lvl4pPr>
              <a:defRPr sz="400"/>
            </a:lvl4pPr>
            <a:lvl5pPr>
              <a:defRPr sz="400"/>
            </a:lvl5pPr>
            <a:lvl6pPr>
              <a:defRPr sz="400"/>
            </a:lvl6pPr>
            <a:lvl7pPr>
              <a:defRPr sz="400"/>
            </a:lvl7pPr>
            <a:lvl8pPr>
              <a:defRPr sz="400"/>
            </a:lvl8pPr>
            <a:lvl9pPr>
              <a:defRPr sz="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5B70C-6A65-4C45-AEEC-A32647D225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0071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8212" y="2176129"/>
            <a:ext cx="3340558" cy="906958"/>
          </a:xfrm>
        </p:spPr>
        <p:txBody>
          <a:bodyPr anchor="b"/>
          <a:lstStyle>
            <a:lvl1pPr marL="0" indent="0">
              <a:buNone/>
              <a:defRPr sz="500" b="1"/>
            </a:lvl1pPr>
            <a:lvl2pPr marL="104470" indent="0">
              <a:buNone/>
              <a:defRPr sz="500" b="1"/>
            </a:lvl2pPr>
            <a:lvl3pPr marL="208940" indent="0">
              <a:buNone/>
              <a:defRPr sz="400" b="1"/>
            </a:lvl3pPr>
            <a:lvl4pPr marL="313411" indent="0">
              <a:buNone/>
              <a:defRPr sz="400" b="1"/>
            </a:lvl4pPr>
            <a:lvl5pPr marL="417881" indent="0">
              <a:buNone/>
              <a:defRPr sz="400" b="1"/>
            </a:lvl5pPr>
            <a:lvl6pPr marL="522351" indent="0">
              <a:buNone/>
              <a:defRPr sz="400" b="1"/>
            </a:lvl6pPr>
            <a:lvl7pPr marL="626821" indent="0">
              <a:buNone/>
              <a:defRPr sz="400" b="1"/>
            </a:lvl7pPr>
            <a:lvl8pPr marL="731291" indent="0">
              <a:buNone/>
              <a:defRPr sz="400" b="1"/>
            </a:lvl8pPr>
            <a:lvl9pPr marL="835762" indent="0">
              <a:buNone/>
              <a:defRPr sz="4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78212" y="3083087"/>
            <a:ext cx="3340558" cy="5601423"/>
          </a:xfrm>
        </p:spPr>
        <p:txBody>
          <a:bodyPr/>
          <a:lstStyle>
            <a:lvl1pPr>
              <a:defRPr sz="500"/>
            </a:lvl1pPr>
            <a:lvl2pPr>
              <a:defRPr sz="500"/>
            </a:lvl2pPr>
            <a:lvl3pPr>
              <a:defRPr sz="400"/>
            </a:lvl3pPr>
            <a:lvl4pPr>
              <a:defRPr sz="400"/>
            </a:lvl4pPr>
            <a:lvl5pPr>
              <a:defRPr sz="400"/>
            </a:lvl5pPr>
            <a:lvl6pPr>
              <a:defRPr sz="400"/>
            </a:lvl6pPr>
            <a:lvl7pPr>
              <a:defRPr sz="400"/>
            </a:lvl7pPr>
            <a:lvl8pPr>
              <a:defRPr sz="400"/>
            </a:lvl8pPr>
            <a:lvl9pPr>
              <a:defRPr sz="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841012" y="2176129"/>
            <a:ext cx="3342040" cy="906958"/>
          </a:xfrm>
        </p:spPr>
        <p:txBody>
          <a:bodyPr anchor="b"/>
          <a:lstStyle>
            <a:lvl1pPr marL="0" indent="0">
              <a:buNone/>
              <a:defRPr sz="500" b="1"/>
            </a:lvl1pPr>
            <a:lvl2pPr marL="104470" indent="0">
              <a:buNone/>
              <a:defRPr sz="500" b="1"/>
            </a:lvl2pPr>
            <a:lvl3pPr marL="208940" indent="0">
              <a:buNone/>
              <a:defRPr sz="400" b="1"/>
            </a:lvl3pPr>
            <a:lvl4pPr marL="313411" indent="0">
              <a:buNone/>
              <a:defRPr sz="400" b="1"/>
            </a:lvl4pPr>
            <a:lvl5pPr marL="417881" indent="0">
              <a:buNone/>
              <a:defRPr sz="400" b="1"/>
            </a:lvl5pPr>
            <a:lvl6pPr marL="522351" indent="0">
              <a:buNone/>
              <a:defRPr sz="400" b="1"/>
            </a:lvl6pPr>
            <a:lvl7pPr marL="626821" indent="0">
              <a:buNone/>
              <a:defRPr sz="400" b="1"/>
            </a:lvl7pPr>
            <a:lvl8pPr marL="731291" indent="0">
              <a:buNone/>
              <a:defRPr sz="400" b="1"/>
            </a:lvl8pPr>
            <a:lvl9pPr marL="835762" indent="0">
              <a:buNone/>
              <a:defRPr sz="4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841012" y="3083087"/>
            <a:ext cx="3342040" cy="5601423"/>
          </a:xfrm>
        </p:spPr>
        <p:txBody>
          <a:bodyPr/>
          <a:lstStyle>
            <a:lvl1pPr>
              <a:defRPr sz="500"/>
            </a:lvl1pPr>
            <a:lvl2pPr>
              <a:defRPr sz="500"/>
            </a:lvl2pPr>
            <a:lvl3pPr>
              <a:defRPr sz="400"/>
            </a:lvl3pPr>
            <a:lvl4pPr>
              <a:defRPr sz="400"/>
            </a:lvl4pPr>
            <a:lvl5pPr>
              <a:defRPr sz="400"/>
            </a:lvl5pPr>
            <a:lvl6pPr>
              <a:defRPr sz="400"/>
            </a:lvl6pPr>
            <a:lvl7pPr>
              <a:defRPr sz="400"/>
            </a:lvl7pPr>
            <a:lvl8pPr>
              <a:defRPr sz="400"/>
            </a:lvl8pPr>
            <a:lvl9pPr>
              <a:defRPr sz="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5E916-E951-4FBA-A097-38F0F73AD45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8435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760F1D-D6ED-4490-90BF-5C81DA60D02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299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394A16-776A-4D4D-A490-C2F2C20B378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3023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8212" y="387217"/>
            <a:ext cx="2487452" cy="1647099"/>
          </a:xfrm>
        </p:spPr>
        <p:txBody>
          <a:bodyPr anchor="b"/>
          <a:lstStyle>
            <a:lvl1pPr algn="l">
              <a:defRPr sz="5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56420" y="387217"/>
            <a:ext cx="4226632" cy="8297293"/>
          </a:xfrm>
        </p:spPr>
        <p:txBody>
          <a:bodyPr/>
          <a:lstStyle>
            <a:lvl1pPr>
              <a:defRPr sz="700"/>
            </a:lvl1pPr>
            <a:lvl2pPr>
              <a:defRPr sz="600"/>
            </a:lvl2pPr>
            <a:lvl3pPr>
              <a:defRPr sz="500"/>
            </a:lvl3pPr>
            <a:lvl4pPr>
              <a:defRPr sz="500"/>
            </a:lvl4pPr>
            <a:lvl5pPr>
              <a:defRPr sz="500"/>
            </a:lvl5pPr>
            <a:lvl6pPr>
              <a:defRPr sz="500"/>
            </a:lvl6pPr>
            <a:lvl7pPr>
              <a:defRPr sz="500"/>
            </a:lvl7pPr>
            <a:lvl8pPr>
              <a:defRPr sz="500"/>
            </a:lvl8pPr>
            <a:lvl9pPr>
              <a:defRPr sz="5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78212" y="2034316"/>
            <a:ext cx="2487452" cy="6650194"/>
          </a:xfrm>
        </p:spPr>
        <p:txBody>
          <a:bodyPr/>
          <a:lstStyle>
            <a:lvl1pPr marL="0" indent="0">
              <a:buNone/>
              <a:defRPr sz="300"/>
            </a:lvl1pPr>
            <a:lvl2pPr marL="104470" indent="0">
              <a:buNone/>
              <a:defRPr sz="300"/>
            </a:lvl2pPr>
            <a:lvl3pPr marL="208940" indent="0">
              <a:buNone/>
              <a:defRPr sz="200"/>
            </a:lvl3pPr>
            <a:lvl4pPr marL="313411" indent="0">
              <a:buNone/>
              <a:defRPr sz="200"/>
            </a:lvl4pPr>
            <a:lvl5pPr marL="417881" indent="0">
              <a:buNone/>
              <a:defRPr sz="200"/>
            </a:lvl5pPr>
            <a:lvl6pPr marL="522351" indent="0">
              <a:buNone/>
              <a:defRPr sz="200"/>
            </a:lvl6pPr>
            <a:lvl7pPr marL="626821" indent="0">
              <a:buNone/>
              <a:defRPr sz="200"/>
            </a:lvl7pPr>
            <a:lvl8pPr marL="731291" indent="0">
              <a:buNone/>
              <a:defRPr sz="200"/>
            </a:lvl8pPr>
            <a:lvl9pPr marL="835762" indent="0">
              <a:buNone/>
              <a:defRPr sz="2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D9B932-F2C2-4264-A922-63BDD11975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4279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2099" y="6805224"/>
            <a:ext cx="4536684" cy="803367"/>
          </a:xfrm>
        </p:spPr>
        <p:txBody>
          <a:bodyPr anchor="b"/>
          <a:lstStyle>
            <a:lvl1pPr algn="l">
              <a:defRPr sz="5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482099" y="868737"/>
            <a:ext cx="4536684" cy="5832896"/>
          </a:xfrm>
        </p:spPr>
        <p:txBody>
          <a:bodyPr/>
          <a:lstStyle>
            <a:lvl1pPr marL="0" indent="0">
              <a:buNone/>
              <a:defRPr sz="700"/>
            </a:lvl1pPr>
            <a:lvl2pPr marL="104470" indent="0">
              <a:buNone/>
              <a:defRPr sz="600"/>
            </a:lvl2pPr>
            <a:lvl3pPr marL="208940" indent="0">
              <a:buNone/>
              <a:defRPr sz="500"/>
            </a:lvl3pPr>
            <a:lvl4pPr marL="313411" indent="0">
              <a:buNone/>
              <a:defRPr sz="500"/>
            </a:lvl4pPr>
            <a:lvl5pPr marL="417881" indent="0">
              <a:buNone/>
              <a:defRPr sz="500"/>
            </a:lvl5pPr>
            <a:lvl6pPr marL="522351" indent="0">
              <a:buNone/>
              <a:defRPr sz="500"/>
            </a:lvl6pPr>
            <a:lvl7pPr marL="626821" indent="0">
              <a:buNone/>
              <a:defRPr sz="500"/>
            </a:lvl7pPr>
            <a:lvl8pPr marL="731291" indent="0">
              <a:buNone/>
              <a:defRPr sz="500"/>
            </a:lvl8pPr>
            <a:lvl9pPr marL="835762" indent="0">
              <a:buNone/>
              <a:defRPr sz="5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482099" y="7608591"/>
            <a:ext cx="4536684" cy="1140931"/>
          </a:xfrm>
        </p:spPr>
        <p:txBody>
          <a:bodyPr/>
          <a:lstStyle>
            <a:lvl1pPr marL="0" indent="0">
              <a:buNone/>
              <a:defRPr sz="300"/>
            </a:lvl1pPr>
            <a:lvl2pPr marL="104470" indent="0">
              <a:buNone/>
              <a:defRPr sz="300"/>
            </a:lvl2pPr>
            <a:lvl3pPr marL="208940" indent="0">
              <a:buNone/>
              <a:defRPr sz="200"/>
            </a:lvl3pPr>
            <a:lvl4pPr marL="313411" indent="0">
              <a:buNone/>
              <a:defRPr sz="200"/>
            </a:lvl4pPr>
            <a:lvl5pPr marL="417881" indent="0">
              <a:buNone/>
              <a:defRPr sz="200"/>
            </a:lvl5pPr>
            <a:lvl6pPr marL="522351" indent="0">
              <a:buNone/>
              <a:defRPr sz="200"/>
            </a:lvl6pPr>
            <a:lvl7pPr marL="626821" indent="0">
              <a:buNone/>
              <a:defRPr sz="200"/>
            </a:lvl7pPr>
            <a:lvl8pPr marL="731291" indent="0">
              <a:buNone/>
              <a:defRPr sz="200"/>
            </a:lvl8pPr>
            <a:lvl9pPr marL="835762" indent="0">
              <a:buNone/>
              <a:defRPr sz="2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07FD4D-9D18-4586-A220-5393CC47C1E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8369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8652B4-601B-49EB-9D75-641C69DADF2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2010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5482027" y="389360"/>
            <a:ext cx="1701025" cy="829515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78212" y="389360"/>
            <a:ext cx="5068254" cy="829515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6AEAD7-47E6-4A3D-B639-07AF38D4F4F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9677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8212" y="389360"/>
            <a:ext cx="6804840" cy="1620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8724" tIns="49362" rIns="98724" bIns="4936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8212" y="2268289"/>
            <a:ext cx="6804840" cy="641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8724" tIns="49362" rIns="98724" bIns="4936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78212" y="8853114"/>
            <a:ext cx="1763998" cy="67512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8724" tIns="49362" rIns="98724" bIns="49362" numCol="1" anchor="t" anchorCtr="0" compatLnSpc="1">
            <a:prstTxWarp prst="textNoShape">
              <a:avLst/>
            </a:prstTxWarp>
          </a:bodyPr>
          <a:lstStyle>
            <a:lvl1pPr algn="l">
              <a:defRPr sz="15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83395" y="8853114"/>
            <a:ext cx="2394474" cy="67512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8724" tIns="49362" rIns="98724" bIns="49362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419054" y="8853114"/>
            <a:ext cx="1763998" cy="67512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8724" tIns="49362" rIns="98724" bIns="49362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51ABBA37-9DA1-485B-9E51-4ECF12DF2E8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87388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87388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</a:defRPr>
      </a:lvl2pPr>
      <a:lvl3pPr algn="ctr" defTabSz="987388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</a:defRPr>
      </a:lvl3pPr>
      <a:lvl4pPr algn="ctr" defTabSz="987388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</a:defRPr>
      </a:lvl4pPr>
      <a:lvl5pPr algn="ctr" defTabSz="987388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</a:defRPr>
      </a:lvl5pPr>
      <a:lvl6pPr marL="104470" algn="ctr" defTabSz="987388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</a:defRPr>
      </a:lvl6pPr>
      <a:lvl7pPr marL="208940" algn="ctr" defTabSz="987388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</a:defRPr>
      </a:lvl7pPr>
      <a:lvl8pPr marL="313411" algn="ctr" defTabSz="987388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</a:defRPr>
      </a:lvl8pPr>
      <a:lvl9pPr marL="417881" algn="ctr" defTabSz="987388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</a:defRPr>
      </a:lvl9pPr>
    </p:titleStyle>
    <p:bodyStyle>
      <a:lvl1pPr marL="370361" indent="-370361" algn="l" defTabSz="987388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02027" indent="-308332" algn="l" defTabSz="987388" rtl="0" eaLnBrk="0" fontAlgn="base" hangingPunct="0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</a:defRPr>
      </a:lvl2pPr>
      <a:lvl3pPr marL="1234054" indent="-246666" algn="l" defTabSz="987388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+mn-lt"/>
        </a:defRPr>
      </a:lvl3pPr>
      <a:lvl4pPr marL="1727749" indent="-247029" algn="l" defTabSz="987388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21443" indent="-247029" algn="l" defTabSz="987388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325913" indent="-247029" algn="l" defTabSz="987388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2430383" indent="-247029" algn="l" defTabSz="987388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2534853" indent="-247029" algn="l" defTabSz="987388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2639324" indent="-247029" algn="l" defTabSz="987388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208940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1pPr>
      <a:lvl2pPr marL="104470" algn="l" defTabSz="208940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2pPr>
      <a:lvl3pPr marL="208940" algn="l" defTabSz="208940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3pPr>
      <a:lvl4pPr marL="313411" algn="l" defTabSz="208940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4pPr>
      <a:lvl5pPr marL="417881" algn="l" defTabSz="208940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5pPr>
      <a:lvl6pPr marL="522351" algn="l" defTabSz="208940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6pPr>
      <a:lvl7pPr marL="626821" algn="l" defTabSz="208940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7pPr>
      <a:lvl8pPr marL="731291" algn="l" defTabSz="208940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8pPr>
      <a:lvl9pPr marL="835762" algn="l" defTabSz="208940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12.jpe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12.jpeg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1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0745" y="105020"/>
            <a:ext cx="7677949" cy="1200228"/>
          </a:xfrm>
        </p:spPr>
        <p:txBody>
          <a:bodyPr/>
          <a:lstStyle/>
          <a:p>
            <a:pPr algn="l" eaLnBrk="1" hangingPunct="1"/>
            <a:r>
              <a:rPr lang="en-US" sz="2400" b="1" dirty="0">
                <a:solidFill>
                  <a:schemeClr val="tx1"/>
                </a:solidFill>
              </a:rPr>
              <a:t>0826 004 580 : des </a:t>
            </a:r>
            <a:r>
              <a:rPr lang="en-US" sz="2400" b="1" dirty="0" err="1">
                <a:solidFill>
                  <a:schemeClr val="tx1"/>
                </a:solidFill>
              </a:rPr>
              <a:t>psychologues</a:t>
            </a:r>
            <a:r>
              <a:rPr lang="en-US" sz="2400" b="1" dirty="0">
                <a:solidFill>
                  <a:schemeClr val="tx1"/>
                </a:solidFill>
              </a:rPr>
              <a:t> pour les </a:t>
            </a:r>
            <a:r>
              <a:rPr lang="en-US" sz="2400" b="1" dirty="0" err="1">
                <a:solidFill>
                  <a:schemeClr val="tx1"/>
                </a:solidFill>
              </a:rPr>
              <a:t>professionnels</a:t>
            </a:r>
            <a:r>
              <a:rPr lang="en-US" sz="2400" b="1" dirty="0">
                <a:solidFill>
                  <a:schemeClr val="tx1"/>
                </a:solidFill>
              </a:rPr>
              <a:t> de santé en </a:t>
            </a:r>
            <a:r>
              <a:rPr lang="en-US" sz="2400" b="1" dirty="0" err="1">
                <a:solidFill>
                  <a:schemeClr val="tx1"/>
                </a:solidFill>
              </a:rPr>
              <a:t>difficulté</a:t>
            </a:r>
            <a:endParaRPr lang="fr-FR" sz="200" dirty="0">
              <a:solidFill>
                <a:schemeClr val="tx1"/>
              </a:solidFill>
            </a:endParaRPr>
          </a:p>
        </p:txBody>
      </p:sp>
      <p:sp>
        <p:nvSpPr>
          <p:cNvPr id="2054" name="Rectangle 10"/>
          <p:cNvSpPr>
            <a:spLocks noChangeArrowheads="1"/>
          </p:cNvSpPr>
          <p:nvPr/>
        </p:nvSpPr>
        <p:spPr bwMode="auto">
          <a:xfrm>
            <a:off x="0" y="-156743"/>
            <a:ext cx="42261" cy="313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894" tIns="10447" rIns="20894" bIns="10447" anchor="ctr">
            <a:spAutoFit/>
          </a:bodyPr>
          <a:lstStyle/>
          <a:p>
            <a:pPr algn="l"/>
            <a:endParaRPr lang="fr-FR"/>
          </a:p>
        </p:txBody>
      </p:sp>
      <p:pic>
        <p:nvPicPr>
          <p:cNvPr id="205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551" y="334349"/>
            <a:ext cx="835695" cy="963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" name="ZoneTexte 16"/>
          <p:cNvSpPr txBox="1">
            <a:spLocks noChangeArrowheads="1"/>
          </p:cNvSpPr>
          <p:nvPr/>
        </p:nvSpPr>
        <p:spPr bwMode="auto">
          <a:xfrm>
            <a:off x="544535" y="6729852"/>
            <a:ext cx="1849198" cy="132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0894" tIns="10447" rIns="20894" bIns="10447">
            <a:spAutoFit/>
          </a:bodyPr>
          <a:lstStyle>
            <a:lvl1pPr eaLnBrk="0" hangingPunct="0">
              <a:defRPr sz="85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endParaRPr lang="fr-FR"/>
          </a:p>
        </p:txBody>
      </p:sp>
      <p:sp>
        <p:nvSpPr>
          <p:cNvPr id="2059" name="ZoneTexte 20"/>
          <p:cNvSpPr txBox="1">
            <a:spLocks noChangeArrowheads="1"/>
          </p:cNvSpPr>
          <p:nvPr/>
        </p:nvSpPr>
        <p:spPr bwMode="auto">
          <a:xfrm>
            <a:off x="526755" y="6867021"/>
            <a:ext cx="1849198" cy="132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0894" tIns="10447" rIns="20894" bIns="10447">
            <a:spAutoFit/>
          </a:bodyPr>
          <a:lstStyle>
            <a:lvl1pPr eaLnBrk="0" hangingPunct="0">
              <a:defRPr sz="85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endParaRPr lang="fr-FR"/>
          </a:p>
        </p:txBody>
      </p:sp>
      <p:sp>
        <p:nvSpPr>
          <p:cNvPr id="2063" name="ZoneTexte 11"/>
          <p:cNvSpPr txBox="1">
            <a:spLocks noChangeArrowheads="1"/>
          </p:cNvSpPr>
          <p:nvPr/>
        </p:nvSpPr>
        <p:spPr bwMode="auto">
          <a:xfrm>
            <a:off x="668122" y="1226564"/>
            <a:ext cx="6277483" cy="581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0894" tIns="10447" rIns="20894" bIns="10447">
            <a:spAutoFit/>
          </a:bodyPr>
          <a:lstStyle>
            <a:lvl1pPr eaLnBrk="0" hangingPunct="0">
              <a:defRPr sz="85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12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fr-FR" sz="1200" dirty="0"/>
              <a:t>Eric GALAM, Régis MOURIES, Amandine </a:t>
            </a:r>
            <a:r>
              <a:rPr lang="fr-FR" sz="1200" dirty="0"/>
              <a:t>FUMEY (*) (**) </a:t>
            </a:r>
            <a:r>
              <a:rPr lang="fr-FR" sz="12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br>
              <a:rPr lang="fr-FR" sz="1200" dirty="0"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fr-FR" sz="12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(*) Association d’Aide Professionnelle aux Médecins Libéraux     www.aapml.fr</a:t>
            </a:r>
            <a:br>
              <a:rPr lang="fr-FR" sz="1200" dirty="0"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fr-FR" sz="12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(**) contact : eric.galam@univ-paris-diderot.fr</a:t>
            </a:r>
            <a:endParaRPr lang="fr-FR" sz="1200" dirty="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065" name="Imag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823" y="9181075"/>
            <a:ext cx="1115915" cy="54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1291327" y="9284624"/>
            <a:ext cx="5547594" cy="328875"/>
          </a:xfrm>
          <a:prstGeom prst="rect">
            <a:avLst/>
          </a:prstGeom>
          <a:noFill/>
        </p:spPr>
        <p:txBody>
          <a:bodyPr wrap="square" lIns="20894" tIns="10447" rIns="20894" bIns="10447" rtlCol="0">
            <a:spAutoFit/>
          </a:bodyPr>
          <a:lstStyle/>
          <a:p>
            <a:r>
              <a:rPr lang="en-US" sz="1000" dirty="0"/>
              <a:t>2012 </a:t>
            </a:r>
            <a:r>
              <a:rPr lang="en-US" sz="800" dirty="0"/>
              <a:t>AMA-CMA–BMA</a:t>
            </a:r>
            <a:r>
              <a:rPr lang="en-US" sz="1000" dirty="0"/>
              <a:t> International Conference on Physician Health 2012 </a:t>
            </a:r>
            <a:r>
              <a:rPr lang="en-US" sz="1000" dirty="0"/>
              <a:t/>
            </a:r>
            <a:br>
              <a:rPr lang="en-US" sz="1000" dirty="0"/>
            </a:br>
            <a:r>
              <a:rPr lang="en-US" sz="1000" dirty="0"/>
              <a:t>Montreal</a:t>
            </a:r>
            <a:r>
              <a:rPr lang="en-US" sz="1000" dirty="0"/>
              <a:t>, Quebec, </a:t>
            </a:r>
            <a:r>
              <a:rPr lang="en-US" sz="800" dirty="0"/>
              <a:t>Canada</a:t>
            </a:r>
            <a:r>
              <a:rPr lang="en-US" sz="1000" dirty="0"/>
              <a:t>, </a:t>
            </a:r>
            <a:r>
              <a:rPr lang="en-US" sz="1000" dirty="0"/>
              <a:t>October </a:t>
            </a:r>
            <a:r>
              <a:rPr lang="en-US" sz="1000" dirty="0"/>
              <a:t>25-27</a:t>
            </a:r>
            <a:endParaRPr lang="fr-FR" sz="1000" b="1" dirty="0"/>
          </a:p>
        </p:txBody>
      </p:sp>
      <p:pic>
        <p:nvPicPr>
          <p:cNvPr id="19" name="Image 18" descr="0287_002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9348" y="1928939"/>
            <a:ext cx="2019504" cy="2459536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0" y="7079204"/>
            <a:ext cx="2500418" cy="1960090"/>
          </a:xfrm>
          <a:prstGeom prst="rect">
            <a:avLst/>
          </a:prstGeom>
          <a:solidFill>
            <a:srgbClr val="FFFF00"/>
          </a:solidFill>
        </p:spPr>
        <p:txBody>
          <a:bodyPr wrap="square" lIns="20894" tIns="10447" rIns="20894" bIns="10447">
            <a:spAutoFit/>
          </a:bodyPr>
          <a:lstStyle/>
          <a:p>
            <a:r>
              <a:rPr lang="fr-FR" sz="900" b="1" dirty="0"/>
              <a:t>CONCLUSIONS ET </a:t>
            </a:r>
            <a:r>
              <a:rPr lang="fr-FR" sz="900" b="1" dirty="0"/>
              <a:t>PERSPECTIVES</a:t>
            </a:r>
          </a:p>
          <a:p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Un </a:t>
            </a:r>
            <a:r>
              <a:rPr lang="fr-FR" sz="900" dirty="0"/>
              <a:t>dispositif novateur : le 1</a:t>
            </a:r>
            <a:r>
              <a:rPr lang="fr-FR" sz="900" baseline="30000" dirty="0"/>
              <a:t>er</a:t>
            </a:r>
            <a:r>
              <a:rPr lang="fr-FR" sz="900" dirty="0"/>
              <a:t> en France (depuis 2005) </a:t>
            </a:r>
            <a:endParaRPr lang="fr-FR" sz="900" dirty="0"/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Ayant </a:t>
            </a:r>
            <a:r>
              <a:rPr lang="fr-FR" sz="900" dirty="0"/>
              <a:t>largement contribué à la prise en compte du burnout en France </a:t>
            </a:r>
            <a:endParaRPr lang="fr-FR" sz="900" dirty="0"/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Accès </a:t>
            </a:r>
            <a:r>
              <a:rPr lang="fr-FR" sz="900" dirty="0"/>
              <a:t>facile : anonyme, gratuit et toujours disponible (h24 et j7</a:t>
            </a:r>
            <a:r>
              <a:rPr lang="fr-FR" sz="900" dirty="0"/>
              <a:t>)</a:t>
            </a:r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Entrée </a:t>
            </a:r>
            <a:r>
              <a:rPr lang="fr-FR" sz="900" dirty="0"/>
              <a:t>vers les autres </a:t>
            </a:r>
            <a:r>
              <a:rPr lang="fr-FR" sz="900" dirty="0"/>
              <a:t>structures</a:t>
            </a:r>
            <a:r>
              <a:rPr lang="fr-FR" sz="900" dirty="0"/>
              <a:t> </a:t>
            </a:r>
            <a:r>
              <a:rPr lang="fr-FR" sz="900" dirty="0"/>
              <a:t>nécessaires</a:t>
            </a:r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Gestion </a:t>
            </a:r>
            <a:r>
              <a:rPr lang="fr-FR" sz="900" dirty="0"/>
              <a:t>des situations d’urgence </a:t>
            </a:r>
            <a:endParaRPr lang="fr-FR" sz="900" dirty="0"/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Communication soutenu nécessaire </a:t>
            </a:r>
            <a:r>
              <a:rPr lang="fr-FR" sz="900" dirty="0"/>
              <a:t>  </a:t>
            </a:r>
            <a:endParaRPr lang="fr-FR" sz="900" dirty="0"/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Encore </a:t>
            </a:r>
            <a:r>
              <a:rPr lang="fr-FR" sz="900" dirty="0"/>
              <a:t>fragile : financements non </a:t>
            </a:r>
            <a:r>
              <a:rPr lang="fr-FR" sz="900" dirty="0"/>
              <a:t>pérennes</a:t>
            </a:r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/>
            <a:r>
              <a:rPr lang="fr-FR" sz="200" dirty="0"/>
              <a:t> </a:t>
            </a:r>
            <a:endParaRPr lang="fr-FR" sz="200" dirty="0"/>
          </a:p>
          <a:p>
            <a:pPr algn="l">
              <a:buFont typeface="Wingdings" pitchFamily="2" charset="2"/>
              <a:buChar char="ü"/>
            </a:pPr>
            <a:r>
              <a:rPr lang="fr-FR" sz="900" dirty="0"/>
              <a:t> Qui </a:t>
            </a:r>
            <a:r>
              <a:rPr lang="fr-FR" sz="900" dirty="0"/>
              <a:t>doit s’intégrer dans un dispositif global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9420" y="1924652"/>
            <a:ext cx="2480998" cy="3864387"/>
          </a:xfrm>
          <a:prstGeom prst="rect">
            <a:avLst/>
          </a:prstGeom>
          <a:solidFill>
            <a:srgbClr val="FFFF00"/>
          </a:solidFill>
        </p:spPr>
        <p:txBody>
          <a:bodyPr wrap="square" lIns="20894" tIns="10447" rIns="20894" bIns="10447">
            <a:spAutoFit/>
          </a:bodyPr>
          <a:lstStyle/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Depuis </a:t>
            </a:r>
            <a:r>
              <a:rPr lang="fr-FR" sz="900" dirty="0"/>
              <a:t>le </a:t>
            </a:r>
            <a:r>
              <a:rPr lang="fr-FR" sz="900" b="1" dirty="0"/>
              <a:t>1</a:t>
            </a:r>
            <a:r>
              <a:rPr lang="fr-FR" sz="900" b="1" baseline="30000" dirty="0"/>
              <a:t>er</a:t>
            </a:r>
            <a:r>
              <a:rPr lang="fr-FR" sz="900" b="1" dirty="0"/>
              <a:t> juin 2005</a:t>
            </a:r>
            <a:r>
              <a:rPr lang="fr-FR" sz="900" dirty="0"/>
              <a:t>, grâce à des </a:t>
            </a:r>
            <a:r>
              <a:rPr lang="fr-FR" sz="900" b="1" dirty="0"/>
              <a:t>fonds publics</a:t>
            </a:r>
            <a:r>
              <a:rPr lang="fr-FR" sz="900" dirty="0"/>
              <a:t> et au soutien d’institutions régionales et nationales </a:t>
            </a:r>
            <a:endParaRPr lang="fr-FR" sz="900" dirty="0"/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Démarré en Ile de France; extension progressive à tout le pays </a:t>
            </a:r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Numéro </a:t>
            </a:r>
            <a:r>
              <a:rPr lang="fr-FR" sz="900" dirty="0"/>
              <a:t>de téléphone - 0826 004 580 - dédié aux </a:t>
            </a:r>
            <a:r>
              <a:rPr lang="fr-FR" sz="900" b="1" dirty="0"/>
              <a:t>soignants libéraux en difficulté psychologique dans l'exercice de leur </a:t>
            </a:r>
            <a:r>
              <a:rPr lang="fr-FR" sz="900" b="1" dirty="0"/>
              <a:t>profession</a:t>
            </a:r>
          </a:p>
          <a:p>
            <a:pPr lvl="0" algn="l">
              <a:buFont typeface="Wingdings" pitchFamily="2" charset="2"/>
              <a:buChar char="ü"/>
            </a:pPr>
            <a:endParaRPr lang="fr-FR" sz="200" b="1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Accès </a:t>
            </a:r>
            <a:r>
              <a:rPr lang="fr-FR" sz="900" dirty="0"/>
              <a:t>non </a:t>
            </a:r>
            <a:r>
              <a:rPr lang="fr-FR" sz="900" dirty="0"/>
              <a:t>surtaxé à </a:t>
            </a:r>
            <a:r>
              <a:rPr lang="fr-FR" sz="900" dirty="0"/>
              <a:t>un </a:t>
            </a:r>
            <a:r>
              <a:rPr lang="fr-FR" sz="900" b="1" dirty="0"/>
              <a:t>psychologue clinicien 24 heures sur 24 et 7 jours sur </a:t>
            </a:r>
            <a:r>
              <a:rPr lang="fr-FR" sz="900" b="1" dirty="0"/>
              <a:t>7</a:t>
            </a:r>
          </a:p>
          <a:p>
            <a:pPr lvl="0" algn="l">
              <a:buFont typeface="Wingdings" pitchFamily="2" charset="2"/>
              <a:buChar char="ü"/>
            </a:pPr>
            <a:endParaRPr lang="fr-FR" sz="200" b="1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Possibilité </a:t>
            </a:r>
            <a:r>
              <a:rPr lang="fr-FR" sz="900" dirty="0"/>
              <a:t>d’appels multiples avec un numéro </a:t>
            </a:r>
            <a:r>
              <a:rPr lang="fr-FR" sz="900" dirty="0"/>
              <a:t>d’anonymat</a:t>
            </a:r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algn="l" eaLnBrk="1" hangingPunct="1">
              <a:buFont typeface="Wingdings" pitchFamily="2" charset="2"/>
              <a:buChar char="ü"/>
            </a:pPr>
            <a:r>
              <a:rPr lang="fr-FR" sz="900" dirty="0"/>
              <a:t> Fiche </a:t>
            </a:r>
            <a:r>
              <a:rPr lang="fr-FR" sz="900" dirty="0"/>
              <a:t>de </a:t>
            </a:r>
            <a:r>
              <a:rPr lang="fr-FR" sz="900" b="1" dirty="0"/>
              <a:t>recueil épidémiologique pour chaque appel : </a:t>
            </a:r>
            <a:endParaRPr lang="fr-FR" sz="900" b="1" dirty="0"/>
          </a:p>
          <a:p>
            <a:pPr lvl="1" algn="l">
              <a:buFont typeface="Arial" pitchFamily="34" charset="0"/>
              <a:buChar char="•"/>
            </a:pPr>
            <a:r>
              <a:rPr lang="fr-FR" sz="900" dirty="0">
                <a:latin typeface="Arial" pitchFamily="34" charset="0"/>
                <a:cs typeface="Arial" pitchFamily="34" charset="0"/>
              </a:rPr>
              <a:t> l’appel : date, heure et durée </a:t>
            </a:r>
          </a:p>
          <a:p>
            <a:pPr lvl="1" algn="l">
              <a:buFont typeface="Arial" pitchFamily="34" charset="0"/>
              <a:buChar char="•"/>
            </a:pPr>
            <a:r>
              <a:rPr lang="fr-FR" sz="900" dirty="0">
                <a:latin typeface="Arial" pitchFamily="34" charset="0"/>
                <a:cs typeface="Arial" pitchFamily="34" charset="0"/>
              </a:rPr>
              <a:t> l’appelant : sexe, âge, spécialité, lieu   d’exercice</a:t>
            </a:r>
          </a:p>
          <a:p>
            <a:pPr lvl="1" algn="l">
              <a:buFont typeface="Arial" pitchFamily="34" charset="0"/>
              <a:buChar char="•"/>
            </a:pPr>
            <a:r>
              <a:rPr lang="fr-FR" sz="900" dirty="0">
                <a:latin typeface="Arial" pitchFamily="34" charset="0"/>
                <a:cs typeface="Arial" pitchFamily="34" charset="0"/>
              </a:rPr>
              <a:t> le(s</a:t>
            </a:r>
            <a:r>
              <a:rPr lang="fr-FR" sz="900" dirty="0">
                <a:latin typeface="Arial" pitchFamily="34" charset="0"/>
                <a:cs typeface="Arial" pitchFamily="34" charset="0"/>
              </a:rPr>
              <a:t>) problème(s) : nature, intensité,</a:t>
            </a:r>
          </a:p>
          <a:p>
            <a:pPr lvl="1" algn="l">
              <a:buFont typeface="Arial" pitchFamily="34" charset="0"/>
              <a:buChar char="•"/>
            </a:pPr>
            <a:r>
              <a:rPr lang="fr-FR" sz="9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900" dirty="0">
                <a:latin typeface="Arial" pitchFamily="34" charset="0"/>
                <a:cs typeface="Arial" pitchFamily="34" charset="0"/>
              </a:rPr>
              <a:t>le </a:t>
            </a:r>
            <a:r>
              <a:rPr lang="fr-FR" sz="900" dirty="0">
                <a:latin typeface="Arial" pitchFamily="34" charset="0"/>
                <a:cs typeface="Arial" pitchFamily="34" charset="0"/>
              </a:rPr>
              <a:t>retentissement  : addictions, traitements, psy </a:t>
            </a:r>
          </a:p>
          <a:p>
            <a:pPr lvl="1" algn="l">
              <a:buFont typeface="Arial" pitchFamily="34" charset="0"/>
              <a:buChar char="•"/>
            </a:pPr>
            <a:r>
              <a:rPr lang="fr-FR" sz="9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900" dirty="0">
                <a:latin typeface="Arial" pitchFamily="34" charset="0"/>
                <a:cs typeface="Arial" pitchFamily="34" charset="0"/>
              </a:rPr>
              <a:t>les </a:t>
            </a:r>
            <a:r>
              <a:rPr lang="fr-FR" sz="900" dirty="0">
                <a:latin typeface="Arial" pitchFamily="34" charset="0"/>
                <a:cs typeface="Arial" pitchFamily="34" charset="0"/>
              </a:rPr>
              <a:t>perspectives : </a:t>
            </a:r>
            <a:r>
              <a:rPr lang="fr-FR" sz="900" dirty="0">
                <a:latin typeface="Arial" pitchFamily="34" charset="0"/>
                <a:cs typeface="Arial" pitchFamily="34" charset="0"/>
              </a:rPr>
              <a:t>orientation</a:t>
            </a:r>
          </a:p>
          <a:p>
            <a:pPr lvl="1" algn="l">
              <a:buFont typeface="Arial" pitchFamily="34" charset="0"/>
              <a:buChar char="•"/>
            </a:pPr>
            <a:endParaRPr lang="fr-FR" sz="200" dirty="0">
              <a:latin typeface="Arial" pitchFamily="34" charset="0"/>
              <a:cs typeface="Arial" pitchFamily="34" charset="0"/>
            </a:endParaRPr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Procédure </a:t>
            </a:r>
            <a:r>
              <a:rPr lang="fr-FR" sz="900" dirty="0"/>
              <a:t>spécifique </a:t>
            </a:r>
            <a:r>
              <a:rPr lang="fr-FR" sz="900" b="1" dirty="0"/>
              <a:t>en </a:t>
            </a:r>
            <a:r>
              <a:rPr lang="fr-FR" sz="900" b="1" dirty="0"/>
              <a:t>cas </a:t>
            </a:r>
            <a:r>
              <a:rPr lang="fr-FR" sz="900" b="1" dirty="0"/>
              <a:t>d’urgence</a:t>
            </a:r>
          </a:p>
          <a:p>
            <a:pPr lvl="0" algn="l">
              <a:buFont typeface="Wingdings" pitchFamily="2" charset="2"/>
              <a:buChar char="ü"/>
            </a:pPr>
            <a:r>
              <a:rPr lang="fr-FR" sz="200" b="1" dirty="0"/>
              <a:t> </a:t>
            </a: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b="1" dirty="0"/>
              <a:t> Réunions </a:t>
            </a:r>
            <a:r>
              <a:rPr lang="fr-FR" sz="900" b="1" dirty="0"/>
              <a:t>de suivi avec les psychologues </a:t>
            </a:r>
            <a:r>
              <a:rPr lang="fr-FR" sz="900" dirty="0"/>
              <a:t>régulièrement </a:t>
            </a:r>
            <a:r>
              <a:rPr lang="fr-FR" sz="900" dirty="0"/>
              <a:t>organisées par le médecin coordonnateur du dispositif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751292" y="5701085"/>
            <a:ext cx="3780632" cy="98042"/>
          </a:xfrm>
          <a:prstGeom prst="rect">
            <a:avLst/>
          </a:prstGeom>
        </p:spPr>
        <p:txBody>
          <a:bodyPr lIns="20894" tIns="10447" rIns="20894" bIns="10447">
            <a:spAutoFit/>
          </a:bodyPr>
          <a:lstStyle/>
          <a:p>
            <a:pPr eaLnBrk="1" hangingPunct="1">
              <a:buFontTx/>
              <a:buChar char="-"/>
            </a:pPr>
            <a:endParaRPr lang="fr-FR" sz="500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989722" y="1911792"/>
            <a:ext cx="2558994" cy="4097923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20894" tIns="10447" rIns="20894" bIns="10447">
            <a:spAutoFit/>
          </a:bodyPr>
          <a:lstStyle/>
          <a:p>
            <a:r>
              <a:rPr lang="fr-FR" sz="900" b="1" cap="small" dirty="0"/>
              <a:t>Quelques données significatives du mal être des soignants </a:t>
            </a:r>
            <a:r>
              <a:rPr lang="fr-FR" sz="900" b="1" cap="small" dirty="0"/>
              <a:t>français</a:t>
            </a:r>
            <a:r>
              <a:rPr lang="fr-FR" sz="900" b="1" u="sng" cap="small" dirty="0"/>
              <a:t> </a:t>
            </a:r>
          </a:p>
          <a:p>
            <a:endParaRPr lang="fr-FR" sz="500" u="sng" cap="small" dirty="0"/>
          </a:p>
          <a:p>
            <a:pPr lvl="0" algn="l">
              <a:buFont typeface="Wingdings" pitchFamily="2" charset="2"/>
              <a:buChar char="ü"/>
            </a:pPr>
            <a:r>
              <a:rPr lang="fr-FR" sz="900" b="1" dirty="0"/>
              <a:t> Plus</a:t>
            </a:r>
            <a:r>
              <a:rPr lang="fr-FR" sz="900" dirty="0"/>
              <a:t> </a:t>
            </a:r>
            <a:r>
              <a:rPr lang="fr-FR" sz="900" b="1" dirty="0"/>
              <a:t>d’un généraliste sur dix est en détresse</a:t>
            </a:r>
            <a:r>
              <a:rPr lang="fr-FR" sz="900" dirty="0"/>
              <a:t> </a:t>
            </a:r>
            <a:r>
              <a:rPr lang="fr-FR" sz="900" b="1" dirty="0"/>
              <a:t>psychologique</a:t>
            </a:r>
            <a:r>
              <a:rPr lang="fr-FR" sz="900" dirty="0"/>
              <a:t> (10 à 17% selon les régions) </a:t>
            </a:r>
            <a:r>
              <a:rPr lang="fr-FR" sz="500" dirty="0"/>
              <a:t>(</a:t>
            </a:r>
            <a:r>
              <a:rPr lang="fr-FR" sz="500" i="1" dirty="0"/>
              <a:t>DREES 2010 </a:t>
            </a:r>
            <a:r>
              <a:rPr lang="fr-FR" sz="500" i="1" dirty="0"/>
              <a:t>Santé physique et psychique des médecins généralistes</a:t>
            </a:r>
            <a:r>
              <a:rPr lang="fr-FR" sz="500" dirty="0"/>
              <a:t>). </a:t>
            </a:r>
            <a:endParaRPr lang="fr-FR" sz="500" dirty="0"/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b="1" dirty="0"/>
              <a:t> Les taux moyens de </a:t>
            </a:r>
            <a:r>
              <a:rPr lang="fr-FR" sz="900" b="1" dirty="0" err="1"/>
              <a:t>burnout</a:t>
            </a:r>
            <a:r>
              <a:rPr lang="fr-FR" sz="900" b="1" dirty="0"/>
              <a:t> pour les médecins libéraux français sont :</a:t>
            </a:r>
          </a:p>
          <a:p>
            <a:pPr lvl="1" algn="l">
              <a:buFont typeface="Arial" pitchFamily="34" charset="0"/>
              <a:buChar char="•"/>
            </a:pPr>
            <a:r>
              <a:rPr lang="fr-FR" sz="900" dirty="0"/>
              <a:t> Epuisement Emotionnel élevé :</a:t>
            </a:r>
            <a:r>
              <a:rPr lang="fr-FR" sz="900" b="1" dirty="0"/>
              <a:t> 43</a:t>
            </a:r>
            <a:r>
              <a:rPr lang="fr-FR" sz="900" dirty="0"/>
              <a:t>%, </a:t>
            </a:r>
          </a:p>
          <a:p>
            <a:pPr lvl="1" algn="l">
              <a:buFont typeface="Arial" pitchFamily="34" charset="0"/>
              <a:buChar char="•"/>
            </a:pPr>
            <a:r>
              <a:rPr lang="fr-FR" sz="900" dirty="0"/>
              <a:t> Dépersonnalisation élevée  : </a:t>
            </a:r>
            <a:r>
              <a:rPr lang="fr-FR" sz="900" b="1" dirty="0"/>
              <a:t>40%</a:t>
            </a:r>
          </a:p>
          <a:p>
            <a:pPr lvl="1" algn="l">
              <a:buFont typeface="Arial" pitchFamily="34" charset="0"/>
              <a:buChar char="•"/>
            </a:pPr>
            <a:r>
              <a:rPr lang="fr-FR" sz="900" b="1" dirty="0"/>
              <a:t> </a:t>
            </a:r>
            <a:r>
              <a:rPr lang="fr-FR" sz="900" dirty="0"/>
              <a:t>Accomplissement personnel bas : </a:t>
            </a:r>
            <a:r>
              <a:rPr lang="fr-FR" sz="900" b="1" dirty="0"/>
              <a:t>33%</a:t>
            </a:r>
            <a:r>
              <a:rPr lang="fr-FR" sz="900" dirty="0"/>
              <a:t> </a:t>
            </a:r>
            <a:br>
              <a:rPr lang="fr-FR" sz="900" dirty="0"/>
            </a:br>
            <a:r>
              <a:rPr lang="fr-FR" sz="500" dirty="0"/>
              <a:t>(</a:t>
            </a:r>
            <a:r>
              <a:rPr lang="fr-FR" sz="500" dirty="0" err="1"/>
              <a:t>Truchot</a:t>
            </a:r>
            <a:r>
              <a:rPr lang="fr-FR" sz="500" dirty="0"/>
              <a:t> 2001, 2006 et 2004)</a:t>
            </a:r>
          </a:p>
          <a:p>
            <a:pPr lvl="1" algn="l">
              <a:buFont typeface="Arial" pitchFamily="34" charset="0"/>
              <a:buChar char="•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b="1" dirty="0"/>
              <a:t> 2 </a:t>
            </a:r>
            <a:r>
              <a:rPr lang="fr-FR" sz="900" b="1" dirty="0"/>
              <a:t>à 4% des médecins généralistes </a:t>
            </a:r>
            <a:r>
              <a:rPr lang="fr-FR" sz="900" dirty="0"/>
              <a:t>avouent avoir eu des</a:t>
            </a:r>
            <a:r>
              <a:rPr lang="fr-FR" sz="900" b="1" dirty="0"/>
              <a:t> idées suicidaires</a:t>
            </a:r>
            <a:r>
              <a:rPr lang="fr-FR" sz="900" dirty="0"/>
              <a:t>. </a:t>
            </a:r>
            <a:r>
              <a:rPr lang="fr-FR" sz="500" dirty="0"/>
              <a:t>(</a:t>
            </a:r>
            <a:r>
              <a:rPr lang="fr-FR" sz="500" i="1" dirty="0"/>
              <a:t>DREES</a:t>
            </a:r>
            <a:r>
              <a:rPr lang="fr-FR" sz="500" dirty="0"/>
              <a:t>). </a:t>
            </a:r>
            <a:endParaRPr lang="fr-FR" sz="500" dirty="0"/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Le </a:t>
            </a:r>
            <a:r>
              <a:rPr lang="fr-FR" sz="900" b="1" dirty="0"/>
              <a:t>sur-risque de suicide </a:t>
            </a:r>
            <a:r>
              <a:rPr lang="fr-FR" sz="900" dirty="0"/>
              <a:t>chez les médecins en activité est de </a:t>
            </a:r>
            <a:r>
              <a:rPr lang="fr-FR" sz="900" b="1" dirty="0"/>
              <a:t>2.3</a:t>
            </a:r>
            <a:r>
              <a:rPr lang="fr-FR" sz="900" dirty="0"/>
              <a:t> </a:t>
            </a:r>
            <a:r>
              <a:rPr lang="fr-FR" sz="500" dirty="0"/>
              <a:t>(Yves Léopold CNOM 2003) </a:t>
            </a:r>
            <a:endParaRPr lang="fr-FR" sz="500" dirty="0"/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</a:t>
            </a:r>
            <a:r>
              <a:rPr lang="fr-FR" sz="900" b="1" dirty="0"/>
              <a:t>53</a:t>
            </a:r>
            <a:r>
              <a:rPr lang="fr-FR" sz="900" b="1" dirty="0"/>
              <a:t>% des médecins libéraux </a:t>
            </a:r>
            <a:r>
              <a:rPr lang="fr-FR" sz="900" dirty="0"/>
              <a:t>(et 60.8% des généralistes) se </a:t>
            </a:r>
            <a:r>
              <a:rPr lang="fr-FR" sz="900" dirty="0"/>
              <a:t>déclarent </a:t>
            </a:r>
            <a:r>
              <a:rPr lang="fr-FR" sz="900" dirty="0"/>
              <a:t>menacés par le </a:t>
            </a:r>
            <a:r>
              <a:rPr lang="fr-FR" sz="900" dirty="0" err="1"/>
              <a:t>burnout</a:t>
            </a:r>
            <a:r>
              <a:rPr lang="fr-FR" sz="900" dirty="0"/>
              <a:t>  </a:t>
            </a:r>
            <a:r>
              <a:rPr lang="fr-FR" sz="500" dirty="0"/>
              <a:t>(</a:t>
            </a:r>
            <a:r>
              <a:rPr lang="fr-FR" sz="500" dirty="0"/>
              <a:t>Galam, </a:t>
            </a:r>
            <a:r>
              <a:rPr lang="fr-FR" sz="500" dirty="0" err="1"/>
              <a:t>Mouriès</a:t>
            </a:r>
            <a:r>
              <a:rPr lang="fr-FR" sz="500" dirty="0"/>
              <a:t>, Fumey </a:t>
            </a:r>
            <a:r>
              <a:rPr lang="fr-FR" sz="500" i="1" dirty="0"/>
              <a:t>Enquête URML Ile-de-France, 2007</a:t>
            </a:r>
            <a:r>
              <a:rPr lang="fr-FR" sz="500" i="1" dirty="0"/>
              <a:t>).</a:t>
            </a:r>
          </a:p>
          <a:p>
            <a:pPr lvl="0" algn="l">
              <a:buFont typeface="Wingdings" pitchFamily="2" charset="2"/>
              <a:buChar char="ü"/>
            </a:pPr>
            <a:endParaRPr lang="fr-FR" sz="200" i="1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Les </a:t>
            </a:r>
            <a:r>
              <a:rPr lang="fr-FR" sz="900" b="1" dirty="0"/>
              <a:t>troubles psychiatriques</a:t>
            </a:r>
            <a:r>
              <a:rPr lang="fr-FR" sz="900" dirty="0"/>
              <a:t> représentent  la </a:t>
            </a:r>
            <a:r>
              <a:rPr lang="fr-FR" sz="900" b="1" dirty="0"/>
              <a:t>principale affection des médecins</a:t>
            </a:r>
            <a:r>
              <a:rPr lang="fr-FR" sz="900" dirty="0"/>
              <a:t> en invalidité définitive </a:t>
            </a:r>
            <a:r>
              <a:rPr lang="fr-FR" sz="500" dirty="0"/>
              <a:t>(</a:t>
            </a:r>
            <a:r>
              <a:rPr lang="fr-FR" sz="500" i="1" dirty="0"/>
              <a:t>Données CARMF 2009</a:t>
            </a:r>
            <a:r>
              <a:rPr lang="fr-FR" sz="500" dirty="0"/>
              <a:t>)</a:t>
            </a:r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Plus </a:t>
            </a:r>
            <a:r>
              <a:rPr lang="fr-FR" sz="900" b="1" dirty="0"/>
              <a:t>d’un soignant sur 10 a l’intention d’abandonner</a:t>
            </a:r>
            <a:r>
              <a:rPr lang="fr-FR" sz="900" dirty="0"/>
              <a:t> sa profession ou de changer d’établissement </a:t>
            </a:r>
            <a:r>
              <a:rPr lang="fr-FR" sz="500" dirty="0"/>
              <a:t>(enquête européenne </a:t>
            </a:r>
            <a:r>
              <a:rPr lang="fr-FR" sz="500" dirty="0" err="1"/>
              <a:t>Press</a:t>
            </a:r>
            <a:r>
              <a:rPr lang="fr-FR" sz="500" dirty="0"/>
              <a:t>-</a:t>
            </a:r>
            <a:r>
              <a:rPr lang="fr-FR" sz="500" dirty="0" err="1"/>
              <a:t>Next</a:t>
            </a:r>
            <a:r>
              <a:rPr lang="fr-FR" sz="500" dirty="0"/>
              <a:t> 2008) </a:t>
            </a:r>
            <a:endParaRPr lang="fr-FR" sz="500" dirty="0"/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</a:t>
            </a:r>
            <a:r>
              <a:rPr lang="fr-FR" sz="900" b="1" dirty="0"/>
              <a:t>58</a:t>
            </a:r>
            <a:r>
              <a:rPr lang="fr-FR" sz="900" b="1" dirty="0"/>
              <a:t>% des internes de médecine générale</a:t>
            </a:r>
            <a:r>
              <a:rPr lang="fr-FR" sz="900" dirty="0"/>
              <a:t> de France présentent au moins l’un des 3 critères de burnout </a:t>
            </a:r>
            <a:r>
              <a:rPr lang="fr-FR" sz="500" dirty="0"/>
              <a:t>(Le Tourneur, </a:t>
            </a:r>
            <a:r>
              <a:rPr lang="fr-FR" sz="500" dirty="0" err="1"/>
              <a:t>Komly</a:t>
            </a:r>
            <a:r>
              <a:rPr lang="fr-FR" sz="500" dirty="0"/>
              <a:t>, Galam  2011) 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0" y="9243902"/>
            <a:ext cx="1664723" cy="4640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0894" tIns="10447" rIns="20894" bIns="10447" rtlCol="0">
            <a:spAutoFit/>
          </a:bodyPr>
          <a:lstStyle/>
          <a:p>
            <a:pPr algn="l"/>
            <a:r>
              <a:rPr lang="fr-FR" sz="700" i="1" dirty="0"/>
              <a:t>Projet en partenariat avec les URPS Médecins d’Ile-de-France et du Limousin et le Conseil Régional de l’Ordre des Médecins d’Ile-de-France </a:t>
            </a:r>
            <a:endParaRPr lang="fr-FR" sz="700" i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71541" y="4445132"/>
            <a:ext cx="2364839" cy="969037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82654" y="5467469"/>
            <a:ext cx="2329278" cy="119388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84876" y="6710563"/>
            <a:ext cx="2311497" cy="1234521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89722" y="6035435"/>
            <a:ext cx="2571541" cy="951609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996390" y="7023479"/>
            <a:ext cx="2564873" cy="98839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94168" y="8041530"/>
            <a:ext cx="2553760" cy="1120356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8894" y="5806105"/>
            <a:ext cx="2464856" cy="1232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71541" y="7996521"/>
            <a:ext cx="2329278" cy="121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A7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0745" y="105020"/>
            <a:ext cx="7677949" cy="1200228"/>
          </a:xfrm>
        </p:spPr>
        <p:txBody>
          <a:bodyPr/>
          <a:lstStyle/>
          <a:p>
            <a:pPr algn="l" eaLnBrk="1" hangingPunct="1"/>
            <a:r>
              <a:rPr lang="en-US" sz="2400" b="1" dirty="0">
                <a:solidFill>
                  <a:schemeClr val="bg1"/>
                </a:solidFill>
              </a:rPr>
              <a:t>0826 004 580 : des </a:t>
            </a:r>
            <a:r>
              <a:rPr lang="en-US" sz="2400" b="1" dirty="0" err="1">
                <a:solidFill>
                  <a:schemeClr val="bg1"/>
                </a:solidFill>
              </a:rPr>
              <a:t>psychologues</a:t>
            </a:r>
            <a:r>
              <a:rPr lang="en-US" sz="2400" b="1" dirty="0">
                <a:solidFill>
                  <a:schemeClr val="bg1"/>
                </a:solidFill>
              </a:rPr>
              <a:t> pour les </a:t>
            </a:r>
            <a:r>
              <a:rPr lang="en-US" sz="2400" b="1" dirty="0" err="1">
                <a:solidFill>
                  <a:schemeClr val="bg1"/>
                </a:solidFill>
              </a:rPr>
              <a:t>professionnels</a:t>
            </a:r>
            <a:r>
              <a:rPr lang="en-US" sz="2400" b="1" dirty="0">
                <a:solidFill>
                  <a:schemeClr val="bg1"/>
                </a:solidFill>
              </a:rPr>
              <a:t> de santé en </a:t>
            </a:r>
            <a:r>
              <a:rPr lang="en-US" sz="2400" b="1" dirty="0" err="1">
                <a:solidFill>
                  <a:schemeClr val="bg1"/>
                </a:solidFill>
              </a:rPr>
              <a:t>difficulté</a:t>
            </a:r>
            <a:endParaRPr lang="fr-FR" sz="200" dirty="0">
              <a:solidFill>
                <a:schemeClr val="bg1"/>
              </a:solidFill>
            </a:endParaRPr>
          </a:p>
        </p:txBody>
      </p:sp>
      <p:sp>
        <p:nvSpPr>
          <p:cNvPr id="2054" name="Rectangle 10"/>
          <p:cNvSpPr>
            <a:spLocks noChangeArrowheads="1"/>
          </p:cNvSpPr>
          <p:nvPr/>
        </p:nvSpPr>
        <p:spPr bwMode="auto">
          <a:xfrm>
            <a:off x="0" y="-156743"/>
            <a:ext cx="42261" cy="313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894" tIns="10447" rIns="20894" bIns="10447" anchor="ctr">
            <a:spAutoFit/>
          </a:bodyPr>
          <a:lstStyle/>
          <a:p>
            <a:pPr algn="l"/>
            <a:endParaRPr lang="fr-FR"/>
          </a:p>
        </p:txBody>
      </p:sp>
      <p:pic>
        <p:nvPicPr>
          <p:cNvPr id="205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551" y="334349"/>
            <a:ext cx="835695" cy="963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" name="ZoneTexte 16"/>
          <p:cNvSpPr txBox="1">
            <a:spLocks noChangeArrowheads="1"/>
          </p:cNvSpPr>
          <p:nvPr/>
        </p:nvSpPr>
        <p:spPr bwMode="auto">
          <a:xfrm>
            <a:off x="544535" y="6729852"/>
            <a:ext cx="1849198" cy="132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0894" tIns="10447" rIns="20894" bIns="10447">
            <a:spAutoFit/>
          </a:bodyPr>
          <a:lstStyle>
            <a:lvl1pPr eaLnBrk="0" hangingPunct="0">
              <a:defRPr sz="85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endParaRPr lang="fr-FR"/>
          </a:p>
        </p:txBody>
      </p:sp>
      <p:sp>
        <p:nvSpPr>
          <p:cNvPr id="2059" name="ZoneTexte 20"/>
          <p:cNvSpPr txBox="1">
            <a:spLocks noChangeArrowheads="1"/>
          </p:cNvSpPr>
          <p:nvPr/>
        </p:nvSpPr>
        <p:spPr bwMode="auto">
          <a:xfrm>
            <a:off x="526755" y="6867021"/>
            <a:ext cx="1849198" cy="132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0894" tIns="10447" rIns="20894" bIns="10447">
            <a:spAutoFit/>
          </a:bodyPr>
          <a:lstStyle>
            <a:lvl1pPr eaLnBrk="0" hangingPunct="0">
              <a:defRPr sz="85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endParaRPr lang="fr-FR"/>
          </a:p>
        </p:txBody>
      </p:sp>
      <p:sp>
        <p:nvSpPr>
          <p:cNvPr id="2063" name="ZoneTexte 11"/>
          <p:cNvSpPr txBox="1">
            <a:spLocks noChangeArrowheads="1"/>
          </p:cNvSpPr>
          <p:nvPr/>
        </p:nvSpPr>
        <p:spPr bwMode="auto">
          <a:xfrm>
            <a:off x="668122" y="1226564"/>
            <a:ext cx="6277483" cy="581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0894" tIns="10447" rIns="20894" bIns="10447">
            <a:spAutoFit/>
          </a:bodyPr>
          <a:lstStyle>
            <a:lvl1pPr eaLnBrk="0" hangingPunct="0">
              <a:defRPr sz="85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12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fr-FR" sz="1200" dirty="0">
                <a:solidFill>
                  <a:schemeClr val="bg1"/>
                </a:solidFill>
              </a:rPr>
              <a:t>Eric GALAM, Régis MOURIES, Amandine </a:t>
            </a:r>
            <a:r>
              <a:rPr lang="fr-FR" sz="1200" dirty="0">
                <a:solidFill>
                  <a:schemeClr val="bg1"/>
                </a:solidFill>
              </a:rPr>
              <a:t>FUMEY (*) (**) </a:t>
            </a:r>
            <a:r>
              <a:rPr lang="fr-FR" sz="12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br>
              <a:rPr lang="fr-FR" sz="12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fr-FR" sz="12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(*) Association d’Aide Professionnelle aux Médecins Libéraux     www.aapml.fr</a:t>
            </a:r>
            <a:br>
              <a:rPr lang="fr-FR" sz="12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fr-FR" sz="12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(**) contact : eric.galam@univ-paris-diderot.fr</a:t>
            </a:r>
            <a:endParaRPr lang="fr-FR" sz="1200" dirty="0">
              <a:solidFill>
                <a:schemeClr val="bg1"/>
              </a:solidFill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065" name="Imag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823" y="9181075"/>
            <a:ext cx="1115915" cy="54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1291327" y="9284624"/>
            <a:ext cx="5547594" cy="328875"/>
          </a:xfrm>
          <a:prstGeom prst="rect">
            <a:avLst/>
          </a:prstGeom>
          <a:noFill/>
        </p:spPr>
        <p:txBody>
          <a:bodyPr wrap="square" lIns="20894" tIns="10447" rIns="20894" bIns="10447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2012 </a:t>
            </a:r>
            <a:r>
              <a:rPr lang="en-US" sz="800" dirty="0">
                <a:solidFill>
                  <a:schemeClr val="bg1"/>
                </a:solidFill>
              </a:rPr>
              <a:t>AMA-CMA–BMA</a:t>
            </a:r>
            <a:r>
              <a:rPr lang="en-US" sz="1000" dirty="0">
                <a:solidFill>
                  <a:schemeClr val="bg1"/>
                </a:solidFill>
              </a:rPr>
              <a:t> International Conference on Physician Health 2012 </a:t>
            </a:r>
            <a:r>
              <a:rPr lang="en-US" sz="1000" dirty="0">
                <a:solidFill>
                  <a:schemeClr val="bg1"/>
                </a:solidFill>
              </a:rPr>
              <a:t/>
            </a:r>
            <a:br>
              <a:rPr lang="en-US" sz="1000" dirty="0">
                <a:solidFill>
                  <a:schemeClr val="bg1"/>
                </a:solidFill>
              </a:rPr>
            </a:br>
            <a:r>
              <a:rPr lang="en-US" sz="1000" dirty="0">
                <a:solidFill>
                  <a:schemeClr val="bg1"/>
                </a:solidFill>
              </a:rPr>
              <a:t>Montreal</a:t>
            </a:r>
            <a:r>
              <a:rPr lang="en-US" sz="1000" dirty="0">
                <a:solidFill>
                  <a:schemeClr val="bg1"/>
                </a:solidFill>
              </a:rPr>
              <a:t>, Quebec, </a:t>
            </a:r>
            <a:r>
              <a:rPr lang="en-US" sz="800" dirty="0">
                <a:solidFill>
                  <a:schemeClr val="bg1"/>
                </a:solidFill>
              </a:rPr>
              <a:t>Canada</a:t>
            </a:r>
            <a:r>
              <a:rPr lang="en-US" sz="1000" dirty="0">
                <a:solidFill>
                  <a:schemeClr val="bg1"/>
                </a:solidFill>
              </a:rPr>
              <a:t>, </a:t>
            </a:r>
            <a:r>
              <a:rPr lang="en-US" sz="1000" dirty="0">
                <a:solidFill>
                  <a:schemeClr val="bg1"/>
                </a:solidFill>
              </a:rPr>
              <a:t>October </a:t>
            </a:r>
            <a:r>
              <a:rPr lang="en-US" sz="1000" dirty="0">
                <a:solidFill>
                  <a:schemeClr val="bg1"/>
                </a:solidFill>
              </a:rPr>
              <a:t>25-27</a:t>
            </a:r>
            <a:endParaRPr lang="fr-FR" sz="1000" b="1" dirty="0">
              <a:solidFill>
                <a:schemeClr val="bg1"/>
              </a:solidFill>
            </a:endParaRPr>
          </a:p>
        </p:txBody>
      </p:sp>
      <p:pic>
        <p:nvPicPr>
          <p:cNvPr id="19" name="Image 18" descr="0287_002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6010" y="1935369"/>
            <a:ext cx="2019504" cy="2459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0" y="7053485"/>
            <a:ext cx="2500418" cy="1960090"/>
          </a:xfrm>
          <a:prstGeom prst="rect">
            <a:avLst/>
          </a:prstGeom>
          <a:solidFill>
            <a:srgbClr val="AEAFB2"/>
          </a:solidFill>
        </p:spPr>
        <p:txBody>
          <a:bodyPr wrap="square" lIns="20894" tIns="10447" rIns="20894" bIns="10447">
            <a:spAutoFit/>
          </a:bodyPr>
          <a:lstStyle/>
          <a:p>
            <a:r>
              <a:rPr lang="fr-FR" sz="900" b="1" dirty="0"/>
              <a:t>CONCLUSIONS ET </a:t>
            </a:r>
            <a:r>
              <a:rPr lang="fr-FR" sz="900" b="1" dirty="0"/>
              <a:t>PERSPECTIVES</a:t>
            </a:r>
          </a:p>
          <a:p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Un </a:t>
            </a:r>
            <a:r>
              <a:rPr lang="fr-FR" sz="900" dirty="0"/>
              <a:t>dispositif novateur : le 1</a:t>
            </a:r>
            <a:r>
              <a:rPr lang="fr-FR" sz="900" baseline="30000" dirty="0"/>
              <a:t>er</a:t>
            </a:r>
            <a:r>
              <a:rPr lang="fr-FR" sz="900" dirty="0"/>
              <a:t> en France (depuis 2005) </a:t>
            </a:r>
            <a:endParaRPr lang="fr-FR" sz="900" dirty="0"/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Ayant </a:t>
            </a:r>
            <a:r>
              <a:rPr lang="fr-FR" sz="900" dirty="0"/>
              <a:t>largement contribué à la prise en compte du burnout en France </a:t>
            </a:r>
            <a:endParaRPr lang="fr-FR" sz="900" dirty="0"/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Accès </a:t>
            </a:r>
            <a:r>
              <a:rPr lang="fr-FR" sz="900" dirty="0"/>
              <a:t>facile : anonyme, gratuit et toujours disponible (h24 et j7</a:t>
            </a:r>
            <a:r>
              <a:rPr lang="fr-FR" sz="900" dirty="0"/>
              <a:t>)</a:t>
            </a:r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Entrée </a:t>
            </a:r>
            <a:r>
              <a:rPr lang="fr-FR" sz="900" dirty="0"/>
              <a:t>vers les autres </a:t>
            </a:r>
            <a:r>
              <a:rPr lang="fr-FR" sz="900" dirty="0"/>
              <a:t>structures</a:t>
            </a:r>
            <a:r>
              <a:rPr lang="fr-FR" sz="900" dirty="0"/>
              <a:t> </a:t>
            </a:r>
            <a:r>
              <a:rPr lang="fr-FR" sz="900" dirty="0"/>
              <a:t>nécessaires</a:t>
            </a:r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Gestion </a:t>
            </a:r>
            <a:r>
              <a:rPr lang="fr-FR" sz="900" dirty="0"/>
              <a:t>des situations d’urgence </a:t>
            </a:r>
            <a:endParaRPr lang="fr-FR" sz="900" dirty="0"/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Communication soutenu nécessaire </a:t>
            </a:r>
            <a:r>
              <a:rPr lang="fr-FR" sz="900" dirty="0"/>
              <a:t>  </a:t>
            </a:r>
            <a:endParaRPr lang="fr-FR" sz="900" dirty="0"/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Encore </a:t>
            </a:r>
            <a:r>
              <a:rPr lang="fr-FR" sz="900" dirty="0"/>
              <a:t>fragile : financements non </a:t>
            </a:r>
            <a:r>
              <a:rPr lang="fr-FR" sz="900" dirty="0"/>
              <a:t>pérennes</a:t>
            </a:r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/>
            <a:r>
              <a:rPr lang="fr-FR" sz="200" dirty="0"/>
              <a:t> </a:t>
            </a:r>
            <a:endParaRPr lang="fr-FR" sz="200" dirty="0"/>
          </a:p>
          <a:p>
            <a:pPr algn="l">
              <a:buFont typeface="Wingdings" pitchFamily="2" charset="2"/>
              <a:buChar char="ü"/>
            </a:pPr>
            <a:r>
              <a:rPr lang="fr-FR" sz="900" dirty="0"/>
              <a:t> Qui </a:t>
            </a:r>
            <a:r>
              <a:rPr lang="fr-FR" sz="900" dirty="0"/>
              <a:t>doit s’intégrer dans un dispositif global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9420" y="1924652"/>
            <a:ext cx="2480998" cy="3933641"/>
          </a:xfrm>
          <a:prstGeom prst="rect">
            <a:avLst/>
          </a:prstGeom>
          <a:solidFill>
            <a:schemeClr val="bg1"/>
          </a:solidFill>
        </p:spPr>
        <p:txBody>
          <a:bodyPr wrap="square" lIns="20894" tIns="10447" rIns="20894" bIns="10447">
            <a:spAutoFit/>
          </a:bodyPr>
          <a:lstStyle/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Depuis </a:t>
            </a:r>
            <a:r>
              <a:rPr lang="fr-FR" sz="900" dirty="0"/>
              <a:t>le </a:t>
            </a:r>
            <a:r>
              <a:rPr lang="fr-FR" sz="900" b="1" dirty="0"/>
              <a:t>1</a:t>
            </a:r>
            <a:r>
              <a:rPr lang="fr-FR" sz="900" b="1" baseline="30000" dirty="0"/>
              <a:t>er</a:t>
            </a:r>
            <a:r>
              <a:rPr lang="fr-FR" sz="900" b="1" dirty="0"/>
              <a:t> juin 2005</a:t>
            </a:r>
            <a:r>
              <a:rPr lang="fr-FR" sz="900" dirty="0"/>
              <a:t>, grâce à des </a:t>
            </a:r>
            <a:r>
              <a:rPr lang="fr-FR" sz="900" b="1" dirty="0"/>
              <a:t>fonds publics</a:t>
            </a:r>
            <a:r>
              <a:rPr lang="fr-FR" sz="900" dirty="0"/>
              <a:t> et au soutien d’institutions régionales et nationales </a:t>
            </a:r>
            <a:endParaRPr lang="fr-FR" sz="900" dirty="0"/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Démarré en Ile de France; extension progressive à tout le pays </a:t>
            </a:r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Numéro </a:t>
            </a:r>
            <a:r>
              <a:rPr lang="fr-FR" sz="900" dirty="0"/>
              <a:t>de téléphone - 0826 004 580 - dédié aux </a:t>
            </a:r>
            <a:r>
              <a:rPr lang="fr-FR" sz="900" b="1" dirty="0"/>
              <a:t>soignants libéraux en difficulté psychologique dans l'exercice de leur </a:t>
            </a:r>
            <a:r>
              <a:rPr lang="fr-FR" sz="900" b="1" dirty="0"/>
              <a:t>profession</a:t>
            </a:r>
          </a:p>
          <a:p>
            <a:pPr lvl="0" algn="l">
              <a:buFont typeface="Wingdings" pitchFamily="2" charset="2"/>
              <a:buChar char="ü"/>
            </a:pPr>
            <a:endParaRPr lang="fr-FR" sz="200" b="1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Accès </a:t>
            </a:r>
            <a:r>
              <a:rPr lang="fr-FR" sz="900" dirty="0"/>
              <a:t>non </a:t>
            </a:r>
            <a:r>
              <a:rPr lang="fr-FR" sz="900" dirty="0"/>
              <a:t>surtaxé à </a:t>
            </a:r>
            <a:r>
              <a:rPr lang="fr-FR" sz="900" dirty="0"/>
              <a:t>un </a:t>
            </a:r>
            <a:r>
              <a:rPr lang="fr-FR" sz="900" b="1" dirty="0"/>
              <a:t>psychologue clinicien 24 heures sur 24 et 7 jours sur </a:t>
            </a:r>
            <a:r>
              <a:rPr lang="fr-FR" sz="900" b="1" dirty="0"/>
              <a:t>7</a:t>
            </a:r>
          </a:p>
          <a:p>
            <a:pPr lvl="0" algn="l">
              <a:buFont typeface="Wingdings" pitchFamily="2" charset="2"/>
              <a:buChar char="ü"/>
            </a:pPr>
            <a:endParaRPr lang="fr-FR" sz="200" b="1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Possibilité </a:t>
            </a:r>
            <a:r>
              <a:rPr lang="fr-FR" sz="900" dirty="0"/>
              <a:t>d’appels multiples avec un numéro </a:t>
            </a:r>
            <a:r>
              <a:rPr lang="fr-FR" sz="900" dirty="0"/>
              <a:t>d’anonymat</a:t>
            </a:r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algn="l" eaLnBrk="1" hangingPunct="1">
              <a:buFont typeface="Wingdings" pitchFamily="2" charset="2"/>
              <a:buChar char="ü"/>
            </a:pPr>
            <a:r>
              <a:rPr lang="fr-FR" sz="900" dirty="0"/>
              <a:t> Fiche </a:t>
            </a:r>
            <a:r>
              <a:rPr lang="fr-FR" sz="900" dirty="0"/>
              <a:t>de </a:t>
            </a:r>
            <a:r>
              <a:rPr lang="fr-FR" sz="900" b="1" dirty="0"/>
              <a:t>recueil épidémiologique pour chaque appel : </a:t>
            </a:r>
            <a:endParaRPr lang="fr-FR" sz="900" b="1" dirty="0"/>
          </a:p>
          <a:p>
            <a:pPr lvl="1" algn="l">
              <a:buFont typeface="Arial" pitchFamily="34" charset="0"/>
              <a:buChar char="•"/>
            </a:pPr>
            <a:r>
              <a:rPr lang="fr-FR" sz="900" dirty="0">
                <a:latin typeface="Arial" pitchFamily="34" charset="0"/>
                <a:cs typeface="Arial" pitchFamily="34" charset="0"/>
              </a:rPr>
              <a:t> l’appel : date, heure et durée </a:t>
            </a:r>
          </a:p>
          <a:p>
            <a:pPr lvl="1" algn="l">
              <a:buFont typeface="Arial" pitchFamily="34" charset="0"/>
              <a:buChar char="•"/>
            </a:pPr>
            <a:r>
              <a:rPr lang="fr-FR" sz="900" dirty="0">
                <a:latin typeface="Arial" pitchFamily="34" charset="0"/>
                <a:cs typeface="Arial" pitchFamily="34" charset="0"/>
              </a:rPr>
              <a:t> l’appelant : sexe, âge, spécialité, lieu   d’exercice</a:t>
            </a:r>
          </a:p>
          <a:p>
            <a:pPr lvl="1" algn="l">
              <a:buFont typeface="Arial" pitchFamily="34" charset="0"/>
              <a:buChar char="•"/>
            </a:pPr>
            <a:r>
              <a:rPr lang="fr-FR" sz="900" dirty="0">
                <a:latin typeface="Arial" pitchFamily="34" charset="0"/>
                <a:cs typeface="Arial" pitchFamily="34" charset="0"/>
              </a:rPr>
              <a:t> le(s</a:t>
            </a:r>
            <a:r>
              <a:rPr lang="fr-FR" sz="900" dirty="0">
                <a:latin typeface="Arial" pitchFamily="34" charset="0"/>
                <a:cs typeface="Arial" pitchFamily="34" charset="0"/>
              </a:rPr>
              <a:t>) problème(s) : nature, intensité,</a:t>
            </a:r>
          </a:p>
          <a:p>
            <a:pPr lvl="1" algn="l">
              <a:buFont typeface="Arial" pitchFamily="34" charset="0"/>
              <a:buChar char="•"/>
            </a:pPr>
            <a:r>
              <a:rPr lang="fr-FR" sz="9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900" dirty="0">
                <a:latin typeface="Arial" pitchFamily="34" charset="0"/>
                <a:cs typeface="Arial" pitchFamily="34" charset="0"/>
              </a:rPr>
              <a:t>le </a:t>
            </a:r>
            <a:r>
              <a:rPr lang="fr-FR" sz="900" dirty="0">
                <a:latin typeface="Arial" pitchFamily="34" charset="0"/>
                <a:cs typeface="Arial" pitchFamily="34" charset="0"/>
              </a:rPr>
              <a:t>retentissement  : addictions, traitements, psy </a:t>
            </a:r>
          </a:p>
          <a:p>
            <a:pPr lvl="1" algn="l">
              <a:buFont typeface="Arial" pitchFamily="34" charset="0"/>
              <a:buChar char="•"/>
            </a:pPr>
            <a:r>
              <a:rPr lang="fr-FR" sz="9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900" dirty="0">
                <a:latin typeface="Arial" pitchFamily="34" charset="0"/>
                <a:cs typeface="Arial" pitchFamily="34" charset="0"/>
              </a:rPr>
              <a:t>les </a:t>
            </a:r>
            <a:r>
              <a:rPr lang="fr-FR" sz="900" dirty="0">
                <a:latin typeface="Arial" pitchFamily="34" charset="0"/>
                <a:cs typeface="Arial" pitchFamily="34" charset="0"/>
              </a:rPr>
              <a:t>perspectives : </a:t>
            </a:r>
            <a:r>
              <a:rPr lang="fr-FR" sz="900" dirty="0">
                <a:latin typeface="Arial" pitchFamily="34" charset="0"/>
                <a:cs typeface="Arial" pitchFamily="34" charset="0"/>
              </a:rPr>
              <a:t>orientation</a:t>
            </a:r>
          </a:p>
          <a:p>
            <a:pPr lvl="1" algn="l">
              <a:buFont typeface="Arial" pitchFamily="34" charset="0"/>
              <a:buChar char="•"/>
            </a:pPr>
            <a:endParaRPr lang="fr-FR" sz="200" dirty="0">
              <a:latin typeface="Arial" pitchFamily="34" charset="0"/>
              <a:cs typeface="Arial" pitchFamily="34" charset="0"/>
            </a:endParaRPr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Procédure </a:t>
            </a:r>
            <a:r>
              <a:rPr lang="fr-FR" sz="900" dirty="0"/>
              <a:t>spécifique </a:t>
            </a:r>
            <a:r>
              <a:rPr lang="fr-FR" sz="900" b="1" dirty="0"/>
              <a:t>en </a:t>
            </a:r>
            <a:r>
              <a:rPr lang="fr-FR" sz="900" b="1" dirty="0"/>
              <a:t>cas </a:t>
            </a:r>
            <a:r>
              <a:rPr lang="fr-FR" sz="900" b="1" dirty="0"/>
              <a:t>d’urgence</a:t>
            </a:r>
          </a:p>
          <a:p>
            <a:pPr lvl="0" algn="l">
              <a:buFont typeface="Wingdings" pitchFamily="2" charset="2"/>
              <a:buChar char="ü"/>
            </a:pPr>
            <a:r>
              <a:rPr lang="fr-FR" sz="200" b="1" dirty="0"/>
              <a:t> </a:t>
            </a: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b="1" dirty="0"/>
              <a:t> Réunions </a:t>
            </a:r>
            <a:r>
              <a:rPr lang="fr-FR" sz="900" b="1" dirty="0"/>
              <a:t>de suivi avec les psychologues </a:t>
            </a:r>
            <a:r>
              <a:rPr lang="fr-FR" sz="900" dirty="0"/>
              <a:t>régulièrement </a:t>
            </a:r>
            <a:r>
              <a:rPr lang="fr-FR" sz="900" dirty="0"/>
              <a:t>organisées par le médecin coordonnateur du dispositif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751292" y="5701085"/>
            <a:ext cx="3780632" cy="98042"/>
          </a:xfrm>
          <a:prstGeom prst="rect">
            <a:avLst/>
          </a:prstGeom>
        </p:spPr>
        <p:txBody>
          <a:bodyPr lIns="20894" tIns="10447" rIns="20894" bIns="10447">
            <a:spAutoFit/>
          </a:bodyPr>
          <a:lstStyle/>
          <a:p>
            <a:pPr eaLnBrk="1" hangingPunct="1">
              <a:buFontTx/>
              <a:buChar char="-"/>
            </a:pPr>
            <a:endParaRPr lang="fr-FR" sz="500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989722" y="1931082"/>
            <a:ext cx="2558994" cy="4097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20894" tIns="10447" rIns="20894" bIns="10447">
            <a:spAutoFit/>
          </a:bodyPr>
          <a:lstStyle/>
          <a:p>
            <a:r>
              <a:rPr lang="fr-FR" sz="900" b="1" cap="small" dirty="0"/>
              <a:t>Quelques données significatives du mal être des soignants </a:t>
            </a:r>
            <a:r>
              <a:rPr lang="fr-FR" sz="900" b="1" cap="small" dirty="0"/>
              <a:t>français</a:t>
            </a:r>
            <a:r>
              <a:rPr lang="fr-FR" sz="900" b="1" u="sng" cap="small" dirty="0"/>
              <a:t> </a:t>
            </a:r>
          </a:p>
          <a:p>
            <a:endParaRPr lang="fr-FR" sz="500" u="sng" cap="small" dirty="0"/>
          </a:p>
          <a:p>
            <a:pPr lvl="0" algn="l">
              <a:buFont typeface="Wingdings" pitchFamily="2" charset="2"/>
              <a:buChar char="ü"/>
            </a:pPr>
            <a:r>
              <a:rPr lang="fr-FR" sz="900" b="1" dirty="0"/>
              <a:t> Plus</a:t>
            </a:r>
            <a:r>
              <a:rPr lang="fr-FR" sz="900" dirty="0"/>
              <a:t> </a:t>
            </a:r>
            <a:r>
              <a:rPr lang="fr-FR" sz="900" b="1" dirty="0"/>
              <a:t>d’un généraliste sur dix est en détresse</a:t>
            </a:r>
            <a:r>
              <a:rPr lang="fr-FR" sz="900" dirty="0"/>
              <a:t> </a:t>
            </a:r>
            <a:r>
              <a:rPr lang="fr-FR" sz="900" b="1" dirty="0"/>
              <a:t>psychologique</a:t>
            </a:r>
            <a:r>
              <a:rPr lang="fr-FR" sz="900" dirty="0"/>
              <a:t> (10 à 17% selon les régions) </a:t>
            </a:r>
            <a:r>
              <a:rPr lang="fr-FR" sz="500" dirty="0"/>
              <a:t>(</a:t>
            </a:r>
            <a:r>
              <a:rPr lang="fr-FR" sz="500" i="1" dirty="0"/>
              <a:t>DREES 2010 </a:t>
            </a:r>
            <a:r>
              <a:rPr lang="fr-FR" sz="500" i="1" dirty="0"/>
              <a:t>Santé physique et psychique des médecins généralistes</a:t>
            </a:r>
            <a:r>
              <a:rPr lang="fr-FR" sz="500" dirty="0"/>
              <a:t>). </a:t>
            </a:r>
            <a:endParaRPr lang="fr-FR" sz="500" dirty="0"/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b="1" dirty="0"/>
              <a:t> Les taux moyens de </a:t>
            </a:r>
            <a:r>
              <a:rPr lang="fr-FR" sz="900" b="1" dirty="0" err="1"/>
              <a:t>burnout</a:t>
            </a:r>
            <a:r>
              <a:rPr lang="fr-FR" sz="900" b="1" dirty="0"/>
              <a:t> pour les médecins libéraux français sont :</a:t>
            </a:r>
          </a:p>
          <a:p>
            <a:pPr lvl="1" algn="l">
              <a:buFont typeface="Arial" pitchFamily="34" charset="0"/>
              <a:buChar char="•"/>
            </a:pPr>
            <a:r>
              <a:rPr lang="fr-FR" sz="900" dirty="0"/>
              <a:t> Epuisement Emotionnel élevé :</a:t>
            </a:r>
            <a:r>
              <a:rPr lang="fr-FR" sz="900" b="1" dirty="0"/>
              <a:t> 43</a:t>
            </a:r>
            <a:r>
              <a:rPr lang="fr-FR" sz="900" dirty="0"/>
              <a:t>%, </a:t>
            </a:r>
          </a:p>
          <a:p>
            <a:pPr lvl="1" algn="l">
              <a:buFont typeface="Arial" pitchFamily="34" charset="0"/>
              <a:buChar char="•"/>
            </a:pPr>
            <a:r>
              <a:rPr lang="fr-FR" sz="900" dirty="0"/>
              <a:t> Dépersonnalisation élevée  : </a:t>
            </a:r>
            <a:r>
              <a:rPr lang="fr-FR" sz="900" b="1" dirty="0"/>
              <a:t>40%</a:t>
            </a:r>
          </a:p>
          <a:p>
            <a:pPr lvl="1" algn="l">
              <a:buFont typeface="Arial" pitchFamily="34" charset="0"/>
              <a:buChar char="•"/>
            </a:pPr>
            <a:r>
              <a:rPr lang="fr-FR" sz="900" b="1" dirty="0"/>
              <a:t> </a:t>
            </a:r>
            <a:r>
              <a:rPr lang="fr-FR" sz="900" dirty="0"/>
              <a:t>Accomplissement personnel bas : </a:t>
            </a:r>
            <a:r>
              <a:rPr lang="fr-FR" sz="900" b="1" dirty="0"/>
              <a:t>33%</a:t>
            </a:r>
            <a:r>
              <a:rPr lang="fr-FR" sz="900" dirty="0"/>
              <a:t> </a:t>
            </a:r>
            <a:br>
              <a:rPr lang="fr-FR" sz="900" dirty="0"/>
            </a:br>
            <a:r>
              <a:rPr lang="fr-FR" sz="500" dirty="0"/>
              <a:t>(</a:t>
            </a:r>
            <a:r>
              <a:rPr lang="fr-FR" sz="500" dirty="0" err="1"/>
              <a:t>Truchot</a:t>
            </a:r>
            <a:r>
              <a:rPr lang="fr-FR" sz="500" dirty="0"/>
              <a:t> 2001, 2006 et 2004)</a:t>
            </a:r>
          </a:p>
          <a:p>
            <a:pPr lvl="1" algn="l">
              <a:buFont typeface="Arial" pitchFamily="34" charset="0"/>
              <a:buChar char="•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b="1" dirty="0"/>
              <a:t> 2 </a:t>
            </a:r>
            <a:r>
              <a:rPr lang="fr-FR" sz="900" b="1" dirty="0"/>
              <a:t>à 4% des médecins généralistes </a:t>
            </a:r>
            <a:r>
              <a:rPr lang="fr-FR" sz="900" dirty="0"/>
              <a:t>avouent avoir eu des</a:t>
            </a:r>
            <a:r>
              <a:rPr lang="fr-FR" sz="900" b="1" dirty="0"/>
              <a:t> idées suicidaires</a:t>
            </a:r>
            <a:r>
              <a:rPr lang="fr-FR" sz="900" dirty="0"/>
              <a:t>. </a:t>
            </a:r>
            <a:r>
              <a:rPr lang="fr-FR" sz="500" dirty="0"/>
              <a:t>(</a:t>
            </a:r>
            <a:r>
              <a:rPr lang="fr-FR" sz="500" i="1" dirty="0"/>
              <a:t>DREES</a:t>
            </a:r>
            <a:r>
              <a:rPr lang="fr-FR" sz="500" dirty="0"/>
              <a:t>). </a:t>
            </a:r>
            <a:endParaRPr lang="fr-FR" sz="500" dirty="0"/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Le </a:t>
            </a:r>
            <a:r>
              <a:rPr lang="fr-FR" sz="900" b="1" dirty="0"/>
              <a:t>sur-risque de suicide </a:t>
            </a:r>
            <a:r>
              <a:rPr lang="fr-FR" sz="900" dirty="0"/>
              <a:t>chez les médecins en activité est de </a:t>
            </a:r>
            <a:r>
              <a:rPr lang="fr-FR" sz="900" b="1" dirty="0"/>
              <a:t>2.3</a:t>
            </a:r>
            <a:r>
              <a:rPr lang="fr-FR" sz="900" dirty="0"/>
              <a:t> </a:t>
            </a:r>
            <a:r>
              <a:rPr lang="fr-FR" sz="500" dirty="0"/>
              <a:t>(Yves Léopold CNOM 2003) </a:t>
            </a:r>
            <a:endParaRPr lang="fr-FR" sz="500" dirty="0"/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</a:t>
            </a:r>
            <a:r>
              <a:rPr lang="fr-FR" sz="900" b="1" dirty="0"/>
              <a:t>53</a:t>
            </a:r>
            <a:r>
              <a:rPr lang="fr-FR" sz="900" b="1" dirty="0"/>
              <a:t>% des médecins libéraux </a:t>
            </a:r>
            <a:r>
              <a:rPr lang="fr-FR" sz="900" dirty="0"/>
              <a:t>(et 60.8% des généralistes) se </a:t>
            </a:r>
            <a:r>
              <a:rPr lang="fr-FR" sz="900" dirty="0"/>
              <a:t>déclarent </a:t>
            </a:r>
            <a:r>
              <a:rPr lang="fr-FR" sz="900" dirty="0"/>
              <a:t>menacés par le </a:t>
            </a:r>
            <a:r>
              <a:rPr lang="fr-FR" sz="900" dirty="0" err="1"/>
              <a:t>burnout</a:t>
            </a:r>
            <a:r>
              <a:rPr lang="fr-FR" sz="900" dirty="0"/>
              <a:t>  </a:t>
            </a:r>
            <a:r>
              <a:rPr lang="fr-FR" sz="500" dirty="0"/>
              <a:t>(</a:t>
            </a:r>
            <a:r>
              <a:rPr lang="fr-FR" sz="500" dirty="0"/>
              <a:t>Galam, </a:t>
            </a:r>
            <a:r>
              <a:rPr lang="fr-FR" sz="500" dirty="0" err="1"/>
              <a:t>Mouriès</a:t>
            </a:r>
            <a:r>
              <a:rPr lang="fr-FR" sz="500" dirty="0"/>
              <a:t>, Fumey </a:t>
            </a:r>
            <a:r>
              <a:rPr lang="fr-FR" sz="500" i="1" dirty="0"/>
              <a:t>Enquête URML Ile-de-France, 2007</a:t>
            </a:r>
            <a:r>
              <a:rPr lang="fr-FR" sz="500" i="1" dirty="0"/>
              <a:t>).</a:t>
            </a:r>
          </a:p>
          <a:p>
            <a:pPr lvl="0" algn="l">
              <a:buFont typeface="Wingdings" pitchFamily="2" charset="2"/>
              <a:buChar char="ü"/>
            </a:pPr>
            <a:endParaRPr lang="fr-FR" sz="200" i="1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Les </a:t>
            </a:r>
            <a:r>
              <a:rPr lang="fr-FR" sz="900" b="1" dirty="0"/>
              <a:t>troubles psychiatriques</a:t>
            </a:r>
            <a:r>
              <a:rPr lang="fr-FR" sz="900" dirty="0"/>
              <a:t> représentent  la </a:t>
            </a:r>
            <a:r>
              <a:rPr lang="fr-FR" sz="900" b="1" dirty="0"/>
              <a:t>principale affection des médecins</a:t>
            </a:r>
            <a:r>
              <a:rPr lang="fr-FR" sz="900" dirty="0"/>
              <a:t> en invalidité définitive </a:t>
            </a:r>
            <a:r>
              <a:rPr lang="fr-FR" sz="500" dirty="0"/>
              <a:t>(</a:t>
            </a:r>
            <a:r>
              <a:rPr lang="fr-FR" sz="500" i="1" dirty="0"/>
              <a:t>Données CARMF 2009</a:t>
            </a:r>
            <a:r>
              <a:rPr lang="fr-FR" sz="500" dirty="0"/>
              <a:t>)</a:t>
            </a:r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Plus </a:t>
            </a:r>
            <a:r>
              <a:rPr lang="fr-FR" sz="900" b="1" dirty="0"/>
              <a:t>d’un soignant sur 10 a l’intention d’abandonner</a:t>
            </a:r>
            <a:r>
              <a:rPr lang="fr-FR" sz="900" dirty="0"/>
              <a:t> sa profession ou de changer d’établissement </a:t>
            </a:r>
            <a:r>
              <a:rPr lang="fr-FR" sz="500" dirty="0"/>
              <a:t>(enquête européenne </a:t>
            </a:r>
            <a:r>
              <a:rPr lang="fr-FR" sz="500" dirty="0" err="1"/>
              <a:t>Press</a:t>
            </a:r>
            <a:r>
              <a:rPr lang="fr-FR" sz="500" dirty="0"/>
              <a:t>-</a:t>
            </a:r>
            <a:r>
              <a:rPr lang="fr-FR" sz="500" dirty="0" err="1"/>
              <a:t>Next</a:t>
            </a:r>
            <a:r>
              <a:rPr lang="fr-FR" sz="500" dirty="0"/>
              <a:t> 2008) </a:t>
            </a:r>
            <a:endParaRPr lang="fr-FR" sz="500" dirty="0"/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</a:t>
            </a:r>
            <a:r>
              <a:rPr lang="fr-FR" sz="900" b="1" dirty="0"/>
              <a:t>58</a:t>
            </a:r>
            <a:r>
              <a:rPr lang="fr-FR" sz="900" b="1" dirty="0"/>
              <a:t>% des internes de médecine générale</a:t>
            </a:r>
            <a:r>
              <a:rPr lang="fr-FR" sz="900" dirty="0"/>
              <a:t> de France présentent au moins l’un des 3 critères de burnout </a:t>
            </a:r>
            <a:r>
              <a:rPr lang="fr-FR" sz="500" dirty="0"/>
              <a:t>(Le Tourneur, </a:t>
            </a:r>
            <a:r>
              <a:rPr lang="fr-FR" sz="500" dirty="0" err="1"/>
              <a:t>Komly</a:t>
            </a:r>
            <a:r>
              <a:rPr lang="fr-FR" sz="500" dirty="0"/>
              <a:t>, Galam  2011) 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0" y="9243902"/>
            <a:ext cx="1664723" cy="4640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0894" tIns="10447" rIns="20894" bIns="10447" rtlCol="0">
            <a:spAutoFit/>
          </a:bodyPr>
          <a:lstStyle/>
          <a:p>
            <a:pPr algn="l"/>
            <a:r>
              <a:rPr lang="fr-FR" sz="700" i="1" dirty="0"/>
              <a:t>Projet en partenariat avec les URPS Médecins d’Ile-de-France et du Limousin et le Conseil Régional de l’Ordre des Médecins d’Ile-de-France </a:t>
            </a:r>
            <a:endParaRPr lang="fr-FR" sz="700" i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968993"/>
            <a:ext cx="2500418" cy="1016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80431" y="4815917"/>
            <a:ext cx="2329278" cy="1193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87099" y="6350494"/>
            <a:ext cx="2311497" cy="1234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89722" y="6041865"/>
            <a:ext cx="2571541" cy="951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996390" y="7023479"/>
            <a:ext cx="2564873" cy="988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94168" y="8041530"/>
            <a:ext cx="2553760" cy="1120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58206" y="7997233"/>
            <a:ext cx="2364839" cy="1182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A7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0745" y="105020"/>
            <a:ext cx="7677949" cy="1200228"/>
          </a:xfrm>
        </p:spPr>
        <p:txBody>
          <a:bodyPr/>
          <a:lstStyle/>
          <a:p>
            <a:pPr algn="l" eaLnBrk="1" hangingPunct="1"/>
            <a:r>
              <a:rPr lang="en-US" sz="2400" b="1" dirty="0">
                <a:solidFill>
                  <a:schemeClr val="bg1"/>
                </a:solidFill>
              </a:rPr>
              <a:t>0826 004 580 : des </a:t>
            </a:r>
            <a:r>
              <a:rPr lang="en-US" sz="2400" b="1" dirty="0" err="1">
                <a:solidFill>
                  <a:schemeClr val="bg1"/>
                </a:solidFill>
              </a:rPr>
              <a:t>psychologues</a:t>
            </a:r>
            <a:r>
              <a:rPr lang="en-US" sz="2400" b="1" dirty="0">
                <a:solidFill>
                  <a:schemeClr val="bg1"/>
                </a:solidFill>
              </a:rPr>
              <a:t> pour les </a:t>
            </a:r>
            <a:r>
              <a:rPr lang="en-US" sz="2400" b="1" dirty="0" err="1">
                <a:solidFill>
                  <a:schemeClr val="bg1"/>
                </a:solidFill>
              </a:rPr>
              <a:t>professionnels</a:t>
            </a:r>
            <a:r>
              <a:rPr lang="en-US" sz="2400" b="1" dirty="0">
                <a:solidFill>
                  <a:schemeClr val="bg1"/>
                </a:solidFill>
              </a:rPr>
              <a:t> de santé en </a:t>
            </a:r>
            <a:r>
              <a:rPr lang="en-US" sz="2400" b="1" dirty="0" err="1">
                <a:solidFill>
                  <a:schemeClr val="bg1"/>
                </a:solidFill>
              </a:rPr>
              <a:t>difficulté</a:t>
            </a:r>
            <a:endParaRPr lang="fr-FR" sz="200" dirty="0">
              <a:solidFill>
                <a:schemeClr val="bg1"/>
              </a:solidFill>
            </a:endParaRPr>
          </a:p>
        </p:txBody>
      </p:sp>
      <p:sp>
        <p:nvSpPr>
          <p:cNvPr id="2054" name="Rectangle 10"/>
          <p:cNvSpPr>
            <a:spLocks noChangeArrowheads="1"/>
          </p:cNvSpPr>
          <p:nvPr/>
        </p:nvSpPr>
        <p:spPr bwMode="auto">
          <a:xfrm>
            <a:off x="0" y="-156743"/>
            <a:ext cx="42261" cy="313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894" tIns="10447" rIns="20894" bIns="10447" anchor="ctr">
            <a:spAutoFit/>
          </a:bodyPr>
          <a:lstStyle/>
          <a:p>
            <a:pPr algn="l"/>
            <a:endParaRPr lang="fr-FR"/>
          </a:p>
        </p:txBody>
      </p:sp>
      <p:pic>
        <p:nvPicPr>
          <p:cNvPr id="205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551" y="334349"/>
            <a:ext cx="835695" cy="963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" name="ZoneTexte 16"/>
          <p:cNvSpPr txBox="1">
            <a:spLocks noChangeArrowheads="1"/>
          </p:cNvSpPr>
          <p:nvPr/>
        </p:nvSpPr>
        <p:spPr bwMode="auto">
          <a:xfrm>
            <a:off x="544535" y="6729852"/>
            <a:ext cx="1849198" cy="132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0894" tIns="10447" rIns="20894" bIns="10447">
            <a:spAutoFit/>
          </a:bodyPr>
          <a:lstStyle>
            <a:lvl1pPr eaLnBrk="0" hangingPunct="0">
              <a:defRPr sz="85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endParaRPr lang="fr-FR"/>
          </a:p>
        </p:txBody>
      </p:sp>
      <p:sp>
        <p:nvSpPr>
          <p:cNvPr id="2059" name="ZoneTexte 20"/>
          <p:cNvSpPr txBox="1">
            <a:spLocks noChangeArrowheads="1"/>
          </p:cNvSpPr>
          <p:nvPr/>
        </p:nvSpPr>
        <p:spPr bwMode="auto">
          <a:xfrm>
            <a:off x="526755" y="6867021"/>
            <a:ext cx="1849198" cy="132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0894" tIns="10447" rIns="20894" bIns="10447">
            <a:spAutoFit/>
          </a:bodyPr>
          <a:lstStyle>
            <a:lvl1pPr eaLnBrk="0" hangingPunct="0">
              <a:defRPr sz="85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endParaRPr lang="fr-FR"/>
          </a:p>
        </p:txBody>
      </p:sp>
      <p:sp>
        <p:nvSpPr>
          <p:cNvPr id="2063" name="ZoneTexte 11"/>
          <p:cNvSpPr txBox="1">
            <a:spLocks noChangeArrowheads="1"/>
          </p:cNvSpPr>
          <p:nvPr/>
        </p:nvSpPr>
        <p:spPr bwMode="auto">
          <a:xfrm>
            <a:off x="668122" y="1226564"/>
            <a:ext cx="6277483" cy="581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0894" tIns="10447" rIns="20894" bIns="10447">
            <a:spAutoFit/>
          </a:bodyPr>
          <a:lstStyle>
            <a:lvl1pPr eaLnBrk="0" hangingPunct="0">
              <a:defRPr sz="85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12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fr-FR" sz="1200" dirty="0">
                <a:solidFill>
                  <a:schemeClr val="bg1"/>
                </a:solidFill>
              </a:rPr>
              <a:t>Eric GALAM, Régis MOURIES, Amandine </a:t>
            </a:r>
            <a:r>
              <a:rPr lang="fr-FR" sz="1200" dirty="0">
                <a:solidFill>
                  <a:schemeClr val="bg1"/>
                </a:solidFill>
              </a:rPr>
              <a:t>FUMEY (*) (**) </a:t>
            </a:r>
            <a:r>
              <a:rPr lang="fr-FR" sz="12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br>
              <a:rPr lang="fr-FR" sz="12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fr-FR" sz="12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(*) Association d’Aide Professionnelle aux Médecins Libéraux     www.aapml.fr</a:t>
            </a:r>
            <a:br>
              <a:rPr lang="fr-FR" sz="12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fr-FR" sz="12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(**) contact : eric.galam@univ-paris-diderot.fr</a:t>
            </a:r>
            <a:endParaRPr lang="fr-FR" sz="1200" dirty="0">
              <a:solidFill>
                <a:schemeClr val="bg1"/>
              </a:solidFill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065" name="Imag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823" y="9181075"/>
            <a:ext cx="1115915" cy="54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1291327" y="9297484"/>
            <a:ext cx="5547594" cy="328875"/>
          </a:xfrm>
          <a:prstGeom prst="rect">
            <a:avLst/>
          </a:prstGeom>
          <a:noFill/>
        </p:spPr>
        <p:txBody>
          <a:bodyPr wrap="square" lIns="20894" tIns="10447" rIns="20894" bIns="10447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2012 </a:t>
            </a:r>
            <a:r>
              <a:rPr lang="en-US" sz="800" dirty="0">
                <a:solidFill>
                  <a:schemeClr val="bg1"/>
                </a:solidFill>
              </a:rPr>
              <a:t>AMA-CMA–BMA</a:t>
            </a:r>
            <a:r>
              <a:rPr lang="en-US" sz="1000" dirty="0">
                <a:solidFill>
                  <a:schemeClr val="bg1"/>
                </a:solidFill>
              </a:rPr>
              <a:t> International Conference on Physician Health 2012 </a:t>
            </a:r>
            <a:r>
              <a:rPr lang="en-US" sz="1000" dirty="0">
                <a:solidFill>
                  <a:schemeClr val="bg1"/>
                </a:solidFill>
              </a:rPr>
              <a:t/>
            </a:r>
            <a:br>
              <a:rPr lang="en-US" sz="1000" dirty="0">
                <a:solidFill>
                  <a:schemeClr val="bg1"/>
                </a:solidFill>
              </a:rPr>
            </a:br>
            <a:r>
              <a:rPr lang="en-US" sz="1000" dirty="0">
                <a:solidFill>
                  <a:schemeClr val="bg1"/>
                </a:solidFill>
              </a:rPr>
              <a:t>Montreal</a:t>
            </a:r>
            <a:r>
              <a:rPr lang="en-US" sz="1000" dirty="0">
                <a:solidFill>
                  <a:schemeClr val="bg1"/>
                </a:solidFill>
              </a:rPr>
              <a:t>, Quebec, </a:t>
            </a:r>
            <a:r>
              <a:rPr lang="en-US" sz="800" dirty="0">
                <a:solidFill>
                  <a:schemeClr val="bg1"/>
                </a:solidFill>
              </a:rPr>
              <a:t>Canada</a:t>
            </a:r>
            <a:r>
              <a:rPr lang="en-US" sz="1000" dirty="0">
                <a:solidFill>
                  <a:schemeClr val="bg1"/>
                </a:solidFill>
              </a:rPr>
              <a:t>, </a:t>
            </a:r>
            <a:r>
              <a:rPr lang="en-US" sz="1000" dirty="0">
                <a:solidFill>
                  <a:schemeClr val="bg1"/>
                </a:solidFill>
              </a:rPr>
              <a:t>October </a:t>
            </a:r>
            <a:r>
              <a:rPr lang="en-US" sz="1000" dirty="0">
                <a:solidFill>
                  <a:schemeClr val="bg1"/>
                </a:solidFill>
              </a:rPr>
              <a:t>25-27</a:t>
            </a:r>
            <a:endParaRPr lang="fr-FR" sz="1000" b="1" dirty="0">
              <a:solidFill>
                <a:schemeClr val="bg1"/>
              </a:solidFill>
            </a:endParaRPr>
          </a:p>
        </p:txBody>
      </p:sp>
      <p:pic>
        <p:nvPicPr>
          <p:cNvPr id="19" name="Image 18" descr="0287_002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6010" y="1935369"/>
            <a:ext cx="2019504" cy="2459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0" y="7079204"/>
            <a:ext cx="2500418" cy="1960090"/>
          </a:xfrm>
          <a:prstGeom prst="rect">
            <a:avLst/>
          </a:prstGeom>
          <a:solidFill>
            <a:srgbClr val="263684"/>
          </a:solidFill>
        </p:spPr>
        <p:txBody>
          <a:bodyPr wrap="square" lIns="20894" tIns="10447" rIns="20894" bIns="10447">
            <a:spAutoFit/>
          </a:bodyPr>
          <a:lstStyle/>
          <a:p>
            <a:r>
              <a:rPr lang="fr-FR" sz="900" b="1" dirty="0">
                <a:solidFill>
                  <a:schemeClr val="bg1"/>
                </a:solidFill>
              </a:rPr>
              <a:t>CONCLUSIONS ET </a:t>
            </a:r>
            <a:r>
              <a:rPr lang="fr-FR" sz="900" b="1" dirty="0">
                <a:solidFill>
                  <a:schemeClr val="bg1"/>
                </a:solidFill>
              </a:rPr>
              <a:t>PERSPECTIVES</a:t>
            </a:r>
          </a:p>
          <a:p>
            <a:endParaRPr lang="fr-FR" sz="200" dirty="0">
              <a:solidFill>
                <a:schemeClr val="bg1"/>
              </a:solidFill>
            </a:endParaRPr>
          </a:p>
          <a:p>
            <a:pPr lvl="0" algn="l">
              <a:buFont typeface="Wingdings" pitchFamily="2" charset="2"/>
              <a:buChar char="ü"/>
            </a:pPr>
            <a:r>
              <a:rPr lang="fr-FR" sz="900" dirty="0">
                <a:solidFill>
                  <a:schemeClr val="bg1"/>
                </a:solidFill>
              </a:rPr>
              <a:t> Un </a:t>
            </a:r>
            <a:r>
              <a:rPr lang="fr-FR" sz="900" dirty="0">
                <a:solidFill>
                  <a:schemeClr val="bg1"/>
                </a:solidFill>
              </a:rPr>
              <a:t>dispositif novateur : le 1</a:t>
            </a:r>
            <a:r>
              <a:rPr lang="fr-FR" sz="900" baseline="30000" dirty="0">
                <a:solidFill>
                  <a:schemeClr val="bg1"/>
                </a:solidFill>
              </a:rPr>
              <a:t>er</a:t>
            </a:r>
            <a:r>
              <a:rPr lang="fr-FR" sz="900" dirty="0">
                <a:solidFill>
                  <a:schemeClr val="bg1"/>
                </a:solidFill>
              </a:rPr>
              <a:t> en France (depuis 2005) </a:t>
            </a:r>
            <a:endParaRPr lang="fr-FR" sz="900" dirty="0">
              <a:solidFill>
                <a:schemeClr val="bg1"/>
              </a:solidFill>
            </a:endParaRPr>
          </a:p>
          <a:p>
            <a:pPr lvl="0" algn="l">
              <a:buFont typeface="Wingdings" pitchFamily="2" charset="2"/>
              <a:buChar char="ü"/>
            </a:pPr>
            <a:endParaRPr lang="fr-FR" sz="200" dirty="0">
              <a:solidFill>
                <a:schemeClr val="bg1"/>
              </a:solidFill>
            </a:endParaRPr>
          </a:p>
          <a:p>
            <a:pPr lvl="0" algn="l">
              <a:buFont typeface="Wingdings" pitchFamily="2" charset="2"/>
              <a:buChar char="ü"/>
            </a:pPr>
            <a:r>
              <a:rPr lang="fr-FR" sz="900" dirty="0">
                <a:solidFill>
                  <a:schemeClr val="bg1"/>
                </a:solidFill>
              </a:rPr>
              <a:t> Ayant </a:t>
            </a:r>
            <a:r>
              <a:rPr lang="fr-FR" sz="900" dirty="0">
                <a:solidFill>
                  <a:schemeClr val="bg1"/>
                </a:solidFill>
              </a:rPr>
              <a:t>largement contribué à la prise en compte du burnout en France </a:t>
            </a:r>
            <a:endParaRPr lang="fr-FR" sz="900" dirty="0">
              <a:solidFill>
                <a:schemeClr val="bg1"/>
              </a:solidFill>
            </a:endParaRPr>
          </a:p>
          <a:p>
            <a:pPr lvl="0" algn="l">
              <a:buFont typeface="Wingdings" pitchFamily="2" charset="2"/>
              <a:buChar char="ü"/>
            </a:pPr>
            <a:endParaRPr lang="fr-FR" sz="200" dirty="0">
              <a:solidFill>
                <a:schemeClr val="bg1"/>
              </a:solidFill>
            </a:endParaRPr>
          </a:p>
          <a:p>
            <a:pPr lvl="0" algn="l">
              <a:buFont typeface="Wingdings" pitchFamily="2" charset="2"/>
              <a:buChar char="ü"/>
            </a:pPr>
            <a:r>
              <a:rPr lang="fr-FR" sz="900" dirty="0">
                <a:solidFill>
                  <a:schemeClr val="bg1"/>
                </a:solidFill>
              </a:rPr>
              <a:t> Accès </a:t>
            </a:r>
            <a:r>
              <a:rPr lang="fr-FR" sz="900" dirty="0">
                <a:solidFill>
                  <a:schemeClr val="bg1"/>
                </a:solidFill>
              </a:rPr>
              <a:t>facile : anonyme, gratuit et toujours disponible (h24 et j7</a:t>
            </a:r>
            <a:r>
              <a:rPr lang="fr-FR" sz="900" dirty="0">
                <a:solidFill>
                  <a:schemeClr val="bg1"/>
                </a:solidFill>
              </a:rPr>
              <a:t>)</a:t>
            </a:r>
          </a:p>
          <a:p>
            <a:pPr lvl="0" algn="l">
              <a:buFont typeface="Wingdings" pitchFamily="2" charset="2"/>
              <a:buChar char="ü"/>
            </a:pPr>
            <a:endParaRPr lang="fr-FR" sz="200" dirty="0">
              <a:solidFill>
                <a:schemeClr val="bg1"/>
              </a:solidFill>
            </a:endParaRPr>
          </a:p>
          <a:p>
            <a:pPr lvl="0" algn="l">
              <a:buFont typeface="Wingdings" pitchFamily="2" charset="2"/>
              <a:buChar char="ü"/>
            </a:pPr>
            <a:r>
              <a:rPr lang="fr-FR" sz="900" dirty="0">
                <a:solidFill>
                  <a:schemeClr val="bg1"/>
                </a:solidFill>
              </a:rPr>
              <a:t> Entrée </a:t>
            </a:r>
            <a:r>
              <a:rPr lang="fr-FR" sz="900" dirty="0">
                <a:solidFill>
                  <a:schemeClr val="bg1"/>
                </a:solidFill>
              </a:rPr>
              <a:t>vers les autres </a:t>
            </a:r>
            <a:r>
              <a:rPr lang="fr-FR" sz="900" dirty="0">
                <a:solidFill>
                  <a:schemeClr val="bg1"/>
                </a:solidFill>
              </a:rPr>
              <a:t>structures</a:t>
            </a:r>
            <a:r>
              <a:rPr lang="fr-FR" sz="900" dirty="0">
                <a:solidFill>
                  <a:schemeClr val="bg1"/>
                </a:solidFill>
              </a:rPr>
              <a:t> </a:t>
            </a:r>
            <a:r>
              <a:rPr lang="fr-FR" sz="900" dirty="0">
                <a:solidFill>
                  <a:schemeClr val="bg1"/>
                </a:solidFill>
              </a:rPr>
              <a:t>nécessaires</a:t>
            </a:r>
          </a:p>
          <a:p>
            <a:pPr lvl="0" algn="l">
              <a:buFont typeface="Wingdings" pitchFamily="2" charset="2"/>
              <a:buChar char="ü"/>
            </a:pPr>
            <a:endParaRPr lang="fr-FR" sz="200" dirty="0">
              <a:solidFill>
                <a:schemeClr val="bg1"/>
              </a:solidFill>
            </a:endParaRPr>
          </a:p>
          <a:p>
            <a:pPr lvl="0" algn="l">
              <a:buFont typeface="Wingdings" pitchFamily="2" charset="2"/>
              <a:buChar char="ü"/>
            </a:pPr>
            <a:r>
              <a:rPr lang="fr-FR" sz="900" dirty="0">
                <a:solidFill>
                  <a:schemeClr val="bg1"/>
                </a:solidFill>
              </a:rPr>
              <a:t> Gestion </a:t>
            </a:r>
            <a:r>
              <a:rPr lang="fr-FR" sz="900" dirty="0">
                <a:solidFill>
                  <a:schemeClr val="bg1"/>
                </a:solidFill>
              </a:rPr>
              <a:t>des situations d’urgence </a:t>
            </a:r>
            <a:endParaRPr lang="fr-FR" sz="900" dirty="0">
              <a:solidFill>
                <a:schemeClr val="bg1"/>
              </a:solidFill>
            </a:endParaRPr>
          </a:p>
          <a:p>
            <a:pPr lvl="0" algn="l">
              <a:buFont typeface="Wingdings" pitchFamily="2" charset="2"/>
              <a:buChar char="ü"/>
            </a:pPr>
            <a:endParaRPr lang="fr-FR" sz="200" dirty="0">
              <a:solidFill>
                <a:schemeClr val="bg1"/>
              </a:solidFill>
            </a:endParaRPr>
          </a:p>
          <a:p>
            <a:pPr lvl="0" algn="l">
              <a:buFont typeface="Wingdings" pitchFamily="2" charset="2"/>
              <a:buChar char="ü"/>
            </a:pPr>
            <a:r>
              <a:rPr lang="fr-FR" sz="900" dirty="0">
                <a:solidFill>
                  <a:schemeClr val="bg1"/>
                </a:solidFill>
              </a:rPr>
              <a:t> Communication soutenu nécessaire </a:t>
            </a:r>
            <a:r>
              <a:rPr lang="fr-FR" sz="900" dirty="0">
                <a:solidFill>
                  <a:schemeClr val="bg1"/>
                </a:solidFill>
              </a:rPr>
              <a:t>  </a:t>
            </a:r>
            <a:endParaRPr lang="fr-FR" sz="900" dirty="0">
              <a:solidFill>
                <a:schemeClr val="bg1"/>
              </a:solidFill>
            </a:endParaRPr>
          </a:p>
          <a:p>
            <a:pPr lvl="0" algn="l">
              <a:buFont typeface="Wingdings" pitchFamily="2" charset="2"/>
              <a:buChar char="ü"/>
            </a:pPr>
            <a:endParaRPr lang="fr-FR" sz="200" dirty="0">
              <a:solidFill>
                <a:schemeClr val="bg1"/>
              </a:solidFill>
            </a:endParaRPr>
          </a:p>
          <a:p>
            <a:pPr lvl="0" algn="l">
              <a:buFont typeface="Wingdings" pitchFamily="2" charset="2"/>
              <a:buChar char="ü"/>
            </a:pPr>
            <a:r>
              <a:rPr lang="fr-FR" sz="900" dirty="0">
                <a:solidFill>
                  <a:schemeClr val="bg1"/>
                </a:solidFill>
              </a:rPr>
              <a:t> Encore </a:t>
            </a:r>
            <a:r>
              <a:rPr lang="fr-FR" sz="900" dirty="0">
                <a:solidFill>
                  <a:schemeClr val="bg1"/>
                </a:solidFill>
              </a:rPr>
              <a:t>fragile : financements non </a:t>
            </a:r>
            <a:r>
              <a:rPr lang="fr-FR" sz="900" dirty="0">
                <a:solidFill>
                  <a:schemeClr val="bg1"/>
                </a:solidFill>
              </a:rPr>
              <a:t>pérennes</a:t>
            </a:r>
          </a:p>
          <a:p>
            <a:pPr lvl="0" algn="l">
              <a:buFont typeface="Wingdings" pitchFamily="2" charset="2"/>
              <a:buChar char="ü"/>
            </a:pPr>
            <a:endParaRPr lang="fr-FR" sz="200" dirty="0">
              <a:solidFill>
                <a:schemeClr val="bg1"/>
              </a:solidFill>
            </a:endParaRPr>
          </a:p>
          <a:p>
            <a:pPr lvl="0" algn="l"/>
            <a:r>
              <a:rPr lang="fr-FR" sz="200" dirty="0">
                <a:solidFill>
                  <a:schemeClr val="bg1"/>
                </a:solidFill>
              </a:rPr>
              <a:t> </a:t>
            </a:r>
            <a:endParaRPr lang="fr-FR" sz="200" dirty="0">
              <a:solidFill>
                <a:schemeClr val="bg1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fr-FR" sz="900" dirty="0">
                <a:solidFill>
                  <a:schemeClr val="bg1"/>
                </a:solidFill>
              </a:rPr>
              <a:t> Qui </a:t>
            </a:r>
            <a:r>
              <a:rPr lang="fr-FR" sz="900" dirty="0">
                <a:solidFill>
                  <a:schemeClr val="bg1"/>
                </a:solidFill>
              </a:rPr>
              <a:t>doit s’intégrer dans un dispositif global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9420" y="1924652"/>
            <a:ext cx="2480998" cy="3933641"/>
          </a:xfrm>
          <a:prstGeom prst="rect">
            <a:avLst/>
          </a:prstGeom>
          <a:solidFill>
            <a:srgbClr val="AEAFB2"/>
          </a:solidFill>
        </p:spPr>
        <p:txBody>
          <a:bodyPr wrap="square" lIns="20894" tIns="10447" rIns="20894" bIns="10447">
            <a:spAutoFit/>
          </a:bodyPr>
          <a:lstStyle/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Depuis </a:t>
            </a:r>
            <a:r>
              <a:rPr lang="fr-FR" sz="900" dirty="0"/>
              <a:t>le </a:t>
            </a:r>
            <a:r>
              <a:rPr lang="fr-FR" sz="900" b="1" dirty="0"/>
              <a:t>1</a:t>
            </a:r>
            <a:r>
              <a:rPr lang="fr-FR" sz="900" b="1" baseline="30000" dirty="0"/>
              <a:t>er</a:t>
            </a:r>
            <a:r>
              <a:rPr lang="fr-FR" sz="900" b="1" dirty="0"/>
              <a:t> juin 2005</a:t>
            </a:r>
            <a:r>
              <a:rPr lang="fr-FR" sz="900" dirty="0"/>
              <a:t>, grâce à des </a:t>
            </a:r>
            <a:r>
              <a:rPr lang="fr-FR" sz="900" b="1" dirty="0"/>
              <a:t>fonds publics</a:t>
            </a:r>
            <a:r>
              <a:rPr lang="fr-FR" sz="900" dirty="0"/>
              <a:t> et au soutien d’institutions régionales et nationales </a:t>
            </a:r>
            <a:endParaRPr lang="fr-FR" sz="900" dirty="0"/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Démarré en Ile de France; extension progressive à tout le pays </a:t>
            </a:r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Numéro </a:t>
            </a:r>
            <a:r>
              <a:rPr lang="fr-FR" sz="900" dirty="0"/>
              <a:t>de téléphone - 0826 004 580 - dédié aux </a:t>
            </a:r>
            <a:r>
              <a:rPr lang="fr-FR" sz="900" b="1" dirty="0"/>
              <a:t>soignants libéraux en difficulté psychologique dans l'exercice de leur </a:t>
            </a:r>
            <a:r>
              <a:rPr lang="fr-FR" sz="900" b="1" dirty="0"/>
              <a:t>profession</a:t>
            </a:r>
          </a:p>
          <a:p>
            <a:pPr lvl="0" algn="l">
              <a:buFont typeface="Wingdings" pitchFamily="2" charset="2"/>
              <a:buChar char="ü"/>
            </a:pPr>
            <a:endParaRPr lang="fr-FR" sz="200" b="1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Accès </a:t>
            </a:r>
            <a:r>
              <a:rPr lang="fr-FR" sz="900" dirty="0"/>
              <a:t>non </a:t>
            </a:r>
            <a:r>
              <a:rPr lang="fr-FR" sz="900" dirty="0"/>
              <a:t>surtaxé à </a:t>
            </a:r>
            <a:r>
              <a:rPr lang="fr-FR" sz="900" dirty="0"/>
              <a:t>un </a:t>
            </a:r>
            <a:r>
              <a:rPr lang="fr-FR" sz="900" b="1" dirty="0"/>
              <a:t>psychologue clinicien 24 heures sur 24 et 7 jours sur </a:t>
            </a:r>
            <a:r>
              <a:rPr lang="fr-FR" sz="900" b="1" dirty="0"/>
              <a:t>7</a:t>
            </a:r>
          </a:p>
          <a:p>
            <a:pPr lvl="0" algn="l">
              <a:buFont typeface="Wingdings" pitchFamily="2" charset="2"/>
              <a:buChar char="ü"/>
            </a:pPr>
            <a:endParaRPr lang="fr-FR" sz="200" b="1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Possibilité </a:t>
            </a:r>
            <a:r>
              <a:rPr lang="fr-FR" sz="900" dirty="0"/>
              <a:t>d’appels multiples avec un numéro </a:t>
            </a:r>
            <a:r>
              <a:rPr lang="fr-FR" sz="900" dirty="0"/>
              <a:t>d’anonymat</a:t>
            </a:r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algn="l" eaLnBrk="1" hangingPunct="1">
              <a:buFont typeface="Wingdings" pitchFamily="2" charset="2"/>
              <a:buChar char="ü"/>
            </a:pPr>
            <a:r>
              <a:rPr lang="fr-FR" sz="900" dirty="0"/>
              <a:t> Fiche </a:t>
            </a:r>
            <a:r>
              <a:rPr lang="fr-FR" sz="900" dirty="0"/>
              <a:t>de </a:t>
            </a:r>
            <a:r>
              <a:rPr lang="fr-FR" sz="900" b="1" dirty="0"/>
              <a:t>recueil épidémiologique pour chaque appel : </a:t>
            </a:r>
            <a:endParaRPr lang="fr-FR" sz="900" b="1" dirty="0"/>
          </a:p>
          <a:p>
            <a:pPr lvl="1" algn="l">
              <a:buFont typeface="Arial" pitchFamily="34" charset="0"/>
              <a:buChar char="•"/>
            </a:pPr>
            <a:r>
              <a:rPr lang="fr-FR" sz="900" dirty="0">
                <a:latin typeface="Arial" pitchFamily="34" charset="0"/>
                <a:cs typeface="Arial" pitchFamily="34" charset="0"/>
              </a:rPr>
              <a:t> l’appel : date, heure et durée </a:t>
            </a:r>
          </a:p>
          <a:p>
            <a:pPr lvl="1" algn="l">
              <a:buFont typeface="Arial" pitchFamily="34" charset="0"/>
              <a:buChar char="•"/>
            </a:pPr>
            <a:r>
              <a:rPr lang="fr-FR" sz="900" dirty="0">
                <a:latin typeface="Arial" pitchFamily="34" charset="0"/>
                <a:cs typeface="Arial" pitchFamily="34" charset="0"/>
              </a:rPr>
              <a:t> l’appelant : sexe, âge, spécialité, lieu   d’exercice</a:t>
            </a:r>
          </a:p>
          <a:p>
            <a:pPr lvl="1" algn="l">
              <a:buFont typeface="Arial" pitchFamily="34" charset="0"/>
              <a:buChar char="•"/>
            </a:pPr>
            <a:r>
              <a:rPr lang="fr-FR" sz="900" dirty="0">
                <a:latin typeface="Arial" pitchFamily="34" charset="0"/>
                <a:cs typeface="Arial" pitchFamily="34" charset="0"/>
              </a:rPr>
              <a:t> le(s</a:t>
            </a:r>
            <a:r>
              <a:rPr lang="fr-FR" sz="900" dirty="0">
                <a:latin typeface="Arial" pitchFamily="34" charset="0"/>
                <a:cs typeface="Arial" pitchFamily="34" charset="0"/>
              </a:rPr>
              <a:t>) problème(s) : nature, intensité,</a:t>
            </a:r>
          </a:p>
          <a:p>
            <a:pPr lvl="1" algn="l">
              <a:buFont typeface="Arial" pitchFamily="34" charset="0"/>
              <a:buChar char="•"/>
            </a:pPr>
            <a:r>
              <a:rPr lang="fr-FR" sz="9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900" dirty="0">
                <a:latin typeface="Arial" pitchFamily="34" charset="0"/>
                <a:cs typeface="Arial" pitchFamily="34" charset="0"/>
              </a:rPr>
              <a:t>le </a:t>
            </a:r>
            <a:r>
              <a:rPr lang="fr-FR" sz="900" dirty="0">
                <a:latin typeface="Arial" pitchFamily="34" charset="0"/>
                <a:cs typeface="Arial" pitchFamily="34" charset="0"/>
              </a:rPr>
              <a:t>retentissement  : addictions, traitements, psy </a:t>
            </a:r>
          </a:p>
          <a:p>
            <a:pPr lvl="1" algn="l">
              <a:buFont typeface="Arial" pitchFamily="34" charset="0"/>
              <a:buChar char="•"/>
            </a:pPr>
            <a:r>
              <a:rPr lang="fr-FR" sz="9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900" dirty="0">
                <a:latin typeface="Arial" pitchFamily="34" charset="0"/>
                <a:cs typeface="Arial" pitchFamily="34" charset="0"/>
              </a:rPr>
              <a:t>les </a:t>
            </a:r>
            <a:r>
              <a:rPr lang="fr-FR" sz="900" dirty="0">
                <a:latin typeface="Arial" pitchFamily="34" charset="0"/>
                <a:cs typeface="Arial" pitchFamily="34" charset="0"/>
              </a:rPr>
              <a:t>perspectives : </a:t>
            </a:r>
            <a:r>
              <a:rPr lang="fr-FR" sz="900" dirty="0">
                <a:latin typeface="Arial" pitchFamily="34" charset="0"/>
                <a:cs typeface="Arial" pitchFamily="34" charset="0"/>
              </a:rPr>
              <a:t>orientation</a:t>
            </a:r>
          </a:p>
          <a:p>
            <a:pPr lvl="1" algn="l">
              <a:buFont typeface="Arial" pitchFamily="34" charset="0"/>
              <a:buChar char="•"/>
            </a:pPr>
            <a:endParaRPr lang="fr-FR" sz="200" dirty="0">
              <a:latin typeface="Arial" pitchFamily="34" charset="0"/>
              <a:cs typeface="Arial" pitchFamily="34" charset="0"/>
            </a:endParaRPr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Procédure </a:t>
            </a:r>
            <a:r>
              <a:rPr lang="fr-FR" sz="900" dirty="0"/>
              <a:t>spécifique </a:t>
            </a:r>
            <a:r>
              <a:rPr lang="fr-FR" sz="900" b="1" dirty="0"/>
              <a:t>en </a:t>
            </a:r>
            <a:r>
              <a:rPr lang="fr-FR" sz="900" b="1" dirty="0"/>
              <a:t>cas </a:t>
            </a:r>
            <a:r>
              <a:rPr lang="fr-FR" sz="900" b="1" dirty="0"/>
              <a:t>d’urgence</a:t>
            </a:r>
          </a:p>
          <a:p>
            <a:pPr lvl="0" algn="l">
              <a:buFont typeface="Wingdings" pitchFamily="2" charset="2"/>
              <a:buChar char="ü"/>
            </a:pPr>
            <a:r>
              <a:rPr lang="fr-FR" sz="200" b="1" dirty="0"/>
              <a:t> </a:t>
            </a: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b="1" dirty="0"/>
              <a:t> Réunions </a:t>
            </a:r>
            <a:r>
              <a:rPr lang="fr-FR" sz="900" b="1" dirty="0"/>
              <a:t>de suivi avec les psychologues </a:t>
            </a:r>
            <a:r>
              <a:rPr lang="fr-FR" sz="900" dirty="0"/>
              <a:t>régulièrement </a:t>
            </a:r>
            <a:r>
              <a:rPr lang="fr-FR" sz="900" dirty="0"/>
              <a:t>organisées par le médecin coordonnateur du dispositif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751292" y="5701085"/>
            <a:ext cx="3780632" cy="98042"/>
          </a:xfrm>
          <a:prstGeom prst="rect">
            <a:avLst/>
          </a:prstGeom>
        </p:spPr>
        <p:txBody>
          <a:bodyPr lIns="20894" tIns="10447" rIns="20894" bIns="10447">
            <a:spAutoFit/>
          </a:bodyPr>
          <a:lstStyle/>
          <a:p>
            <a:pPr eaLnBrk="1" hangingPunct="1">
              <a:buFontTx/>
              <a:buChar char="-"/>
            </a:pPr>
            <a:endParaRPr lang="fr-FR" sz="500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989722" y="1931082"/>
            <a:ext cx="2558994" cy="4097923"/>
          </a:xfrm>
          <a:prstGeom prst="rect">
            <a:avLst/>
          </a:prstGeom>
          <a:solidFill>
            <a:srgbClr val="AEAFB2"/>
          </a:solidFill>
          <a:ln>
            <a:noFill/>
          </a:ln>
        </p:spPr>
        <p:txBody>
          <a:bodyPr wrap="square" lIns="20894" tIns="10447" rIns="20894" bIns="10447">
            <a:spAutoFit/>
          </a:bodyPr>
          <a:lstStyle/>
          <a:p>
            <a:r>
              <a:rPr lang="fr-FR" sz="900" b="1" cap="small" dirty="0"/>
              <a:t>Quelques données significatives du mal être des soignants </a:t>
            </a:r>
            <a:r>
              <a:rPr lang="fr-FR" sz="900" b="1" cap="small" dirty="0"/>
              <a:t>français</a:t>
            </a:r>
            <a:r>
              <a:rPr lang="fr-FR" sz="900" b="1" u="sng" cap="small" dirty="0"/>
              <a:t> </a:t>
            </a:r>
          </a:p>
          <a:p>
            <a:endParaRPr lang="fr-FR" sz="500" u="sng" cap="small" dirty="0"/>
          </a:p>
          <a:p>
            <a:pPr lvl="0" algn="l">
              <a:buFont typeface="Wingdings" pitchFamily="2" charset="2"/>
              <a:buChar char="ü"/>
            </a:pPr>
            <a:r>
              <a:rPr lang="fr-FR" sz="900" b="1" dirty="0"/>
              <a:t> Plus</a:t>
            </a:r>
            <a:r>
              <a:rPr lang="fr-FR" sz="900" dirty="0"/>
              <a:t> </a:t>
            </a:r>
            <a:r>
              <a:rPr lang="fr-FR" sz="900" b="1" dirty="0"/>
              <a:t>d’un généraliste sur dix est en détresse</a:t>
            </a:r>
            <a:r>
              <a:rPr lang="fr-FR" sz="900" dirty="0"/>
              <a:t> </a:t>
            </a:r>
            <a:r>
              <a:rPr lang="fr-FR" sz="900" b="1" dirty="0"/>
              <a:t>psychologique</a:t>
            </a:r>
            <a:r>
              <a:rPr lang="fr-FR" sz="900" dirty="0"/>
              <a:t> (10 à 17% selon les régions) </a:t>
            </a:r>
            <a:r>
              <a:rPr lang="fr-FR" sz="500" dirty="0"/>
              <a:t>(</a:t>
            </a:r>
            <a:r>
              <a:rPr lang="fr-FR" sz="500" i="1" dirty="0"/>
              <a:t>DREES 2010 </a:t>
            </a:r>
            <a:r>
              <a:rPr lang="fr-FR" sz="500" i="1" dirty="0"/>
              <a:t>Santé physique et psychique des médecins généralistes</a:t>
            </a:r>
            <a:r>
              <a:rPr lang="fr-FR" sz="500" dirty="0"/>
              <a:t>). </a:t>
            </a:r>
            <a:endParaRPr lang="fr-FR" sz="500" dirty="0"/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b="1" dirty="0"/>
              <a:t> Les taux moyens de </a:t>
            </a:r>
            <a:r>
              <a:rPr lang="fr-FR" sz="900" b="1" dirty="0" err="1"/>
              <a:t>burnout</a:t>
            </a:r>
            <a:r>
              <a:rPr lang="fr-FR" sz="900" b="1" dirty="0"/>
              <a:t> pour les médecins libéraux français sont :</a:t>
            </a:r>
          </a:p>
          <a:p>
            <a:pPr lvl="1" algn="l">
              <a:buFont typeface="Arial" pitchFamily="34" charset="0"/>
              <a:buChar char="•"/>
            </a:pPr>
            <a:r>
              <a:rPr lang="fr-FR" sz="900" dirty="0"/>
              <a:t> Epuisement Emotionnel élevé :</a:t>
            </a:r>
            <a:r>
              <a:rPr lang="fr-FR" sz="900" b="1" dirty="0"/>
              <a:t> 43</a:t>
            </a:r>
            <a:r>
              <a:rPr lang="fr-FR" sz="900" dirty="0"/>
              <a:t>%, </a:t>
            </a:r>
          </a:p>
          <a:p>
            <a:pPr lvl="1" algn="l">
              <a:buFont typeface="Arial" pitchFamily="34" charset="0"/>
              <a:buChar char="•"/>
            </a:pPr>
            <a:r>
              <a:rPr lang="fr-FR" sz="900" dirty="0"/>
              <a:t> Dépersonnalisation élevée  : </a:t>
            </a:r>
            <a:r>
              <a:rPr lang="fr-FR" sz="900" b="1" dirty="0"/>
              <a:t>40%</a:t>
            </a:r>
          </a:p>
          <a:p>
            <a:pPr lvl="1" algn="l">
              <a:buFont typeface="Arial" pitchFamily="34" charset="0"/>
              <a:buChar char="•"/>
            </a:pPr>
            <a:r>
              <a:rPr lang="fr-FR" sz="900" b="1" dirty="0"/>
              <a:t> </a:t>
            </a:r>
            <a:r>
              <a:rPr lang="fr-FR" sz="900" dirty="0"/>
              <a:t>Accomplissement personnel bas : </a:t>
            </a:r>
            <a:r>
              <a:rPr lang="fr-FR" sz="900" b="1" dirty="0"/>
              <a:t>33%</a:t>
            </a:r>
            <a:r>
              <a:rPr lang="fr-FR" sz="900" dirty="0"/>
              <a:t> </a:t>
            </a:r>
            <a:br>
              <a:rPr lang="fr-FR" sz="900" dirty="0"/>
            </a:br>
            <a:r>
              <a:rPr lang="fr-FR" sz="500" dirty="0"/>
              <a:t>(</a:t>
            </a:r>
            <a:r>
              <a:rPr lang="fr-FR" sz="500" dirty="0" err="1"/>
              <a:t>Truchot</a:t>
            </a:r>
            <a:r>
              <a:rPr lang="fr-FR" sz="500" dirty="0"/>
              <a:t> 2001, 2006 et 2004)</a:t>
            </a:r>
          </a:p>
          <a:p>
            <a:pPr lvl="1" algn="l">
              <a:buFont typeface="Arial" pitchFamily="34" charset="0"/>
              <a:buChar char="•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b="1" dirty="0"/>
              <a:t> 2 </a:t>
            </a:r>
            <a:r>
              <a:rPr lang="fr-FR" sz="900" b="1" dirty="0"/>
              <a:t>à 4% des médecins généralistes </a:t>
            </a:r>
            <a:r>
              <a:rPr lang="fr-FR" sz="900" dirty="0"/>
              <a:t>avouent avoir eu des</a:t>
            </a:r>
            <a:r>
              <a:rPr lang="fr-FR" sz="900" b="1" dirty="0"/>
              <a:t> idées suicidaires</a:t>
            </a:r>
            <a:r>
              <a:rPr lang="fr-FR" sz="900" dirty="0"/>
              <a:t>. </a:t>
            </a:r>
            <a:r>
              <a:rPr lang="fr-FR" sz="500" dirty="0"/>
              <a:t>(</a:t>
            </a:r>
            <a:r>
              <a:rPr lang="fr-FR" sz="500" i="1" dirty="0"/>
              <a:t>DREES</a:t>
            </a:r>
            <a:r>
              <a:rPr lang="fr-FR" sz="500" dirty="0"/>
              <a:t>). </a:t>
            </a:r>
            <a:endParaRPr lang="fr-FR" sz="500" dirty="0"/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Le </a:t>
            </a:r>
            <a:r>
              <a:rPr lang="fr-FR" sz="900" b="1" dirty="0"/>
              <a:t>sur-risque de suicide </a:t>
            </a:r>
            <a:r>
              <a:rPr lang="fr-FR" sz="900" dirty="0"/>
              <a:t>chez les médecins en activité est de </a:t>
            </a:r>
            <a:r>
              <a:rPr lang="fr-FR" sz="900" b="1" dirty="0"/>
              <a:t>2.3</a:t>
            </a:r>
            <a:r>
              <a:rPr lang="fr-FR" sz="900" dirty="0"/>
              <a:t> </a:t>
            </a:r>
            <a:r>
              <a:rPr lang="fr-FR" sz="500" dirty="0"/>
              <a:t>(Yves Léopold CNOM 2003) </a:t>
            </a:r>
            <a:endParaRPr lang="fr-FR" sz="500" dirty="0"/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</a:t>
            </a:r>
            <a:r>
              <a:rPr lang="fr-FR" sz="900" b="1" dirty="0"/>
              <a:t>53</a:t>
            </a:r>
            <a:r>
              <a:rPr lang="fr-FR" sz="900" b="1" dirty="0"/>
              <a:t>% des médecins libéraux </a:t>
            </a:r>
            <a:r>
              <a:rPr lang="fr-FR" sz="900" dirty="0"/>
              <a:t>(et 60.8% des généralistes) se </a:t>
            </a:r>
            <a:r>
              <a:rPr lang="fr-FR" sz="900" dirty="0"/>
              <a:t>déclarent </a:t>
            </a:r>
            <a:r>
              <a:rPr lang="fr-FR" sz="900" dirty="0"/>
              <a:t>menacés par le </a:t>
            </a:r>
            <a:r>
              <a:rPr lang="fr-FR" sz="900" dirty="0" err="1"/>
              <a:t>burnout</a:t>
            </a:r>
            <a:r>
              <a:rPr lang="fr-FR" sz="900" dirty="0"/>
              <a:t>  </a:t>
            </a:r>
            <a:r>
              <a:rPr lang="fr-FR" sz="500" dirty="0"/>
              <a:t>(</a:t>
            </a:r>
            <a:r>
              <a:rPr lang="fr-FR" sz="500" dirty="0"/>
              <a:t>Galam, </a:t>
            </a:r>
            <a:r>
              <a:rPr lang="fr-FR" sz="500" dirty="0" err="1"/>
              <a:t>Mouriès</a:t>
            </a:r>
            <a:r>
              <a:rPr lang="fr-FR" sz="500" dirty="0"/>
              <a:t>, Fumey </a:t>
            </a:r>
            <a:r>
              <a:rPr lang="fr-FR" sz="500" i="1" dirty="0"/>
              <a:t>Enquête URML Ile-de-France, 2007</a:t>
            </a:r>
            <a:r>
              <a:rPr lang="fr-FR" sz="500" i="1" dirty="0"/>
              <a:t>).</a:t>
            </a:r>
          </a:p>
          <a:p>
            <a:pPr lvl="0" algn="l">
              <a:buFont typeface="Wingdings" pitchFamily="2" charset="2"/>
              <a:buChar char="ü"/>
            </a:pPr>
            <a:endParaRPr lang="fr-FR" sz="200" i="1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Les </a:t>
            </a:r>
            <a:r>
              <a:rPr lang="fr-FR" sz="900" b="1" dirty="0"/>
              <a:t>troubles psychiatriques</a:t>
            </a:r>
            <a:r>
              <a:rPr lang="fr-FR" sz="900" dirty="0"/>
              <a:t> représentent  la </a:t>
            </a:r>
            <a:r>
              <a:rPr lang="fr-FR" sz="900" b="1" dirty="0"/>
              <a:t>principale affection des médecins</a:t>
            </a:r>
            <a:r>
              <a:rPr lang="fr-FR" sz="900" dirty="0"/>
              <a:t> en invalidité définitive </a:t>
            </a:r>
            <a:r>
              <a:rPr lang="fr-FR" sz="500" dirty="0"/>
              <a:t>(</a:t>
            </a:r>
            <a:r>
              <a:rPr lang="fr-FR" sz="500" i="1" dirty="0"/>
              <a:t>Données CARMF 2009</a:t>
            </a:r>
            <a:r>
              <a:rPr lang="fr-FR" sz="500" dirty="0"/>
              <a:t>)</a:t>
            </a:r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Plus </a:t>
            </a:r>
            <a:r>
              <a:rPr lang="fr-FR" sz="900" b="1" dirty="0"/>
              <a:t>d’un soignant sur 10 a l’intention d’abandonner</a:t>
            </a:r>
            <a:r>
              <a:rPr lang="fr-FR" sz="900" dirty="0"/>
              <a:t> sa profession ou de changer d’établissement </a:t>
            </a:r>
            <a:r>
              <a:rPr lang="fr-FR" sz="500" dirty="0"/>
              <a:t>(enquête européenne </a:t>
            </a:r>
            <a:r>
              <a:rPr lang="fr-FR" sz="500" dirty="0" err="1"/>
              <a:t>Press</a:t>
            </a:r>
            <a:r>
              <a:rPr lang="fr-FR" sz="500" dirty="0"/>
              <a:t>-</a:t>
            </a:r>
            <a:r>
              <a:rPr lang="fr-FR" sz="500" dirty="0" err="1"/>
              <a:t>Next</a:t>
            </a:r>
            <a:r>
              <a:rPr lang="fr-FR" sz="500" dirty="0"/>
              <a:t> 2008) </a:t>
            </a:r>
            <a:endParaRPr lang="fr-FR" sz="500" dirty="0"/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</a:t>
            </a:r>
            <a:r>
              <a:rPr lang="fr-FR" sz="900" b="1" dirty="0"/>
              <a:t>58</a:t>
            </a:r>
            <a:r>
              <a:rPr lang="fr-FR" sz="900" b="1" dirty="0"/>
              <a:t>% des internes de médecine générale</a:t>
            </a:r>
            <a:r>
              <a:rPr lang="fr-FR" sz="900" dirty="0"/>
              <a:t> de France présentent au moins l’un des 3 critères de burnout </a:t>
            </a:r>
            <a:r>
              <a:rPr lang="fr-FR" sz="500" dirty="0"/>
              <a:t>(Le Tourneur, </a:t>
            </a:r>
            <a:r>
              <a:rPr lang="fr-FR" sz="500" dirty="0" err="1"/>
              <a:t>Komly</a:t>
            </a:r>
            <a:r>
              <a:rPr lang="fr-FR" sz="500" dirty="0"/>
              <a:t>, Galam  2011) 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0" y="9243902"/>
            <a:ext cx="1664723" cy="4640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0894" tIns="10447" rIns="20894" bIns="10447" rtlCol="0">
            <a:spAutoFit/>
          </a:bodyPr>
          <a:lstStyle/>
          <a:p>
            <a:pPr algn="l"/>
            <a:r>
              <a:rPr lang="fr-FR" sz="700" i="1" dirty="0"/>
              <a:t>Projet en partenariat avec les URPS Médecins d’Ile-de-France et du Limousin et le Conseil Régional de l’Ordre des Médecins d’Ile-de-France </a:t>
            </a:r>
            <a:endParaRPr lang="fr-FR" sz="700" i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968993"/>
            <a:ext cx="2500418" cy="1016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80431" y="4815917"/>
            <a:ext cx="2329278" cy="1193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87099" y="6350494"/>
            <a:ext cx="2311497" cy="1234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89722" y="6041865"/>
            <a:ext cx="2571541" cy="951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996390" y="7023479"/>
            <a:ext cx="2564873" cy="988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94168" y="8047960"/>
            <a:ext cx="2553760" cy="1120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71541" y="8060820"/>
            <a:ext cx="2293716" cy="1140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A7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0745" y="105020"/>
            <a:ext cx="7677949" cy="1200228"/>
          </a:xfrm>
        </p:spPr>
        <p:txBody>
          <a:bodyPr/>
          <a:lstStyle/>
          <a:p>
            <a:pPr algn="l" eaLnBrk="1" hangingPunct="1"/>
            <a:r>
              <a:rPr lang="en-US" sz="2400" b="1" dirty="0">
                <a:solidFill>
                  <a:schemeClr val="bg1"/>
                </a:solidFill>
              </a:rPr>
              <a:t>0826 004 580 : des </a:t>
            </a:r>
            <a:r>
              <a:rPr lang="en-US" sz="2400" b="1" dirty="0" err="1">
                <a:solidFill>
                  <a:schemeClr val="bg1"/>
                </a:solidFill>
              </a:rPr>
              <a:t>psychologues</a:t>
            </a:r>
            <a:r>
              <a:rPr lang="en-US" sz="2400" b="1" dirty="0">
                <a:solidFill>
                  <a:schemeClr val="bg1"/>
                </a:solidFill>
              </a:rPr>
              <a:t> pour les </a:t>
            </a:r>
            <a:r>
              <a:rPr lang="en-US" sz="2400" b="1" dirty="0" err="1">
                <a:solidFill>
                  <a:schemeClr val="bg1"/>
                </a:solidFill>
              </a:rPr>
              <a:t>professionnels</a:t>
            </a:r>
            <a:r>
              <a:rPr lang="en-US" sz="2400" b="1" dirty="0">
                <a:solidFill>
                  <a:schemeClr val="bg1"/>
                </a:solidFill>
              </a:rPr>
              <a:t> de santé en </a:t>
            </a:r>
            <a:r>
              <a:rPr lang="en-US" sz="2400" b="1" dirty="0" err="1">
                <a:solidFill>
                  <a:schemeClr val="bg1"/>
                </a:solidFill>
              </a:rPr>
              <a:t>difficulté</a:t>
            </a:r>
            <a:endParaRPr lang="fr-FR" sz="200" dirty="0">
              <a:solidFill>
                <a:schemeClr val="bg1"/>
              </a:solidFill>
            </a:endParaRPr>
          </a:p>
        </p:txBody>
      </p:sp>
      <p:sp>
        <p:nvSpPr>
          <p:cNvPr id="2054" name="Rectangle 10"/>
          <p:cNvSpPr>
            <a:spLocks noChangeArrowheads="1"/>
          </p:cNvSpPr>
          <p:nvPr/>
        </p:nvSpPr>
        <p:spPr bwMode="auto">
          <a:xfrm>
            <a:off x="0" y="-156743"/>
            <a:ext cx="42261" cy="313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894" tIns="10447" rIns="20894" bIns="10447" anchor="ctr">
            <a:spAutoFit/>
          </a:bodyPr>
          <a:lstStyle/>
          <a:p>
            <a:pPr algn="l"/>
            <a:endParaRPr lang="fr-FR"/>
          </a:p>
        </p:txBody>
      </p:sp>
      <p:pic>
        <p:nvPicPr>
          <p:cNvPr id="205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551" y="334349"/>
            <a:ext cx="835695" cy="963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" name="ZoneTexte 16"/>
          <p:cNvSpPr txBox="1">
            <a:spLocks noChangeArrowheads="1"/>
          </p:cNvSpPr>
          <p:nvPr/>
        </p:nvSpPr>
        <p:spPr bwMode="auto">
          <a:xfrm>
            <a:off x="544535" y="6729852"/>
            <a:ext cx="1849198" cy="132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0894" tIns="10447" rIns="20894" bIns="10447">
            <a:spAutoFit/>
          </a:bodyPr>
          <a:lstStyle>
            <a:lvl1pPr eaLnBrk="0" hangingPunct="0">
              <a:defRPr sz="85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endParaRPr lang="fr-FR"/>
          </a:p>
        </p:txBody>
      </p:sp>
      <p:sp>
        <p:nvSpPr>
          <p:cNvPr id="2059" name="ZoneTexte 20"/>
          <p:cNvSpPr txBox="1">
            <a:spLocks noChangeArrowheads="1"/>
          </p:cNvSpPr>
          <p:nvPr/>
        </p:nvSpPr>
        <p:spPr bwMode="auto">
          <a:xfrm>
            <a:off x="526755" y="6867021"/>
            <a:ext cx="1849198" cy="132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0894" tIns="10447" rIns="20894" bIns="10447">
            <a:spAutoFit/>
          </a:bodyPr>
          <a:lstStyle>
            <a:lvl1pPr eaLnBrk="0" hangingPunct="0">
              <a:defRPr sz="85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endParaRPr lang="fr-FR"/>
          </a:p>
        </p:txBody>
      </p:sp>
      <p:sp>
        <p:nvSpPr>
          <p:cNvPr id="2063" name="ZoneTexte 11"/>
          <p:cNvSpPr txBox="1">
            <a:spLocks noChangeArrowheads="1"/>
          </p:cNvSpPr>
          <p:nvPr/>
        </p:nvSpPr>
        <p:spPr bwMode="auto">
          <a:xfrm>
            <a:off x="668122" y="1226564"/>
            <a:ext cx="6277483" cy="581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0894" tIns="10447" rIns="20894" bIns="10447">
            <a:spAutoFit/>
          </a:bodyPr>
          <a:lstStyle>
            <a:lvl1pPr eaLnBrk="0" hangingPunct="0">
              <a:defRPr sz="85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12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fr-FR" sz="1200" dirty="0">
                <a:solidFill>
                  <a:schemeClr val="bg1"/>
                </a:solidFill>
              </a:rPr>
              <a:t>Eric GALAM, Régis MOURIES, Amandine </a:t>
            </a:r>
            <a:r>
              <a:rPr lang="fr-FR" sz="1200" dirty="0">
                <a:solidFill>
                  <a:schemeClr val="bg1"/>
                </a:solidFill>
              </a:rPr>
              <a:t>FUMEY (*) (**) </a:t>
            </a:r>
            <a:r>
              <a:rPr lang="fr-FR" sz="12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br>
              <a:rPr lang="fr-FR" sz="12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fr-FR" sz="12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(*) Association d’Aide Professionnelle aux Médecins Libéraux     www.aapml.fr</a:t>
            </a:r>
            <a:br>
              <a:rPr lang="fr-FR" sz="12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fr-FR" sz="12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(**) contact : eric.galam@univ-paris-diderot.fr</a:t>
            </a:r>
            <a:endParaRPr lang="fr-FR" sz="1200" dirty="0">
              <a:solidFill>
                <a:schemeClr val="bg1"/>
              </a:solidFill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065" name="Imag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823" y="9181075"/>
            <a:ext cx="1115915" cy="54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1291327" y="9297484"/>
            <a:ext cx="5547594" cy="328875"/>
          </a:xfrm>
          <a:prstGeom prst="rect">
            <a:avLst/>
          </a:prstGeom>
          <a:noFill/>
        </p:spPr>
        <p:txBody>
          <a:bodyPr wrap="square" lIns="20894" tIns="10447" rIns="20894" bIns="10447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2012 </a:t>
            </a:r>
            <a:r>
              <a:rPr lang="en-US" sz="800" dirty="0">
                <a:solidFill>
                  <a:schemeClr val="bg1"/>
                </a:solidFill>
              </a:rPr>
              <a:t>AMA-CMA–BMA</a:t>
            </a:r>
            <a:r>
              <a:rPr lang="en-US" sz="1000" dirty="0">
                <a:solidFill>
                  <a:schemeClr val="bg1"/>
                </a:solidFill>
              </a:rPr>
              <a:t> International Conference on Physician Health 2012 </a:t>
            </a:r>
            <a:r>
              <a:rPr lang="en-US" sz="1000" dirty="0">
                <a:solidFill>
                  <a:schemeClr val="bg1"/>
                </a:solidFill>
              </a:rPr>
              <a:t/>
            </a:r>
            <a:br>
              <a:rPr lang="en-US" sz="1000" dirty="0">
                <a:solidFill>
                  <a:schemeClr val="bg1"/>
                </a:solidFill>
              </a:rPr>
            </a:br>
            <a:r>
              <a:rPr lang="en-US" sz="1000" dirty="0">
                <a:solidFill>
                  <a:schemeClr val="bg1"/>
                </a:solidFill>
              </a:rPr>
              <a:t>Montreal</a:t>
            </a:r>
            <a:r>
              <a:rPr lang="en-US" sz="1000" dirty="0">
                <a:solidFill>
                  <a:schemeClr val="bg1"/>
                </a:solidFill>
              </a:rPr>
              <a:t>, Quebec, </a:t>
            </a:r>
            <a:r>
              <a:rPr lang="en-US" sz="800" dirty="0">
                <a:solidFill>
                  <a:schemeClr val="bg1"/>
                </a:solidFill>
              </a:rPr>
              <a:t>Canada</a:t>
            </a:r>
            <a:r>
              <a:rPr lang="en-US" sz="1000" dirty="0">
                <a:solidFill>
                  <a:schemeClr val="bg1"/>
                </a:solidFill>
              </a:rPr>
              <a:t>, </a:t>
            </a:r>
            <a:r>
              <a:rPr lang="en-US" sz="1000" dirty="0">
                <a:solidFill>
                  <a:schemeClr val="bg1"/>
                </a:solidFill>
              </a:rPr>
              <a:t>October </a:t>
            </a:r>
            <a:r>
              <a:rPr lang="en-US" sz="1000" dirty="0">
                <a:solidFill>
                  <a:schemeClr val="bg1"/>
                </a:solidFill>
              </a:rPr>
              <a:t>25-27</a:t>
            </a:r>
            <a:endParaRPr lang="fr-FR" sz="1000" b="1" dirty="0">
              <a:solidFill>
                <a:schemeClr val="bg1"/>
              </a:solidFill>
            </a:endParaRPr>
          </a:p>
        </p:txBody>
      </p:sp>
      <p:pic>
        <p:nvPicPr>
          <p:cNvPr id="19" name="Image 18" descr="0287_002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6010" y="1935369"/>
            <a:ext cx="2019504" cy="2459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0" y="7079204"/>
            <a:ext cx="2500418" cy="1960090"/>
          </a:xfrm>
          <a:prstGeom prst="rect">
            <a:avLst/>
          </a:prstGeom>
          <a:solidFill>
            <a:srgbClr val="263684"/>
          </a:solidFill>
        </p:spPr>
        <p:txBody>
          <a:bodyPr wrap="square" lIns="20894" tIns="10447" rIns="20894" bIns="10447">
            <a:spAutoFit/>
          </a:bodyPr>
          <a:lstStyle/>
          <a:p>
            <a:r>
              <a:rPr lang="fr-FR" sz="900" b="1" dirty="0">
                <a:solidFill>
                  <a:schemeClr val="bg1"/>
                </a:solidFill>
              </a:rPr>
              <a:t>CONCLUSIONS ET </a:t>
            </a:r>
            <a:r>
              <a:rPr lang="fr-FR" sz="900" b="1" dirty="0">
                <a:solidFill>
                  <a:schemeClr val="bg1"/>
                </a:solidFill>
              </a:rPr>
              <a:t>PERSPECTIVES</a:t>
            </a:r>
          </a:p>
          <a:p>
            <a:endParaRPr lang="fr-FR" sz="200" dirty="0">
              <a:solidFill>
                <a:schemeClr val="bg1"/>
              </a:solidFill>
            </a:endParaRPr>
          </a:p>
          <a:p>
            <a:pPr lvl="0" algn="l">
              <a:buFont typeface="Wingdings" pitchFamily="2" charset="2"/>
              <a:buChar char="ü"/>
            </a:pPr>
            <a:r>
              <a:rPr lang="fr-FR" sz="900" dirty="0">
                <a:solidFill>
                  <a:schemeClr val="bg1"/>
                </a:solidFill>
              </a:rPr>
              <a:t> Un </a:t>
            </a:r>
            <a:r>
              <a:rPr lang="fr-FR" sz="900" dirty="0">
                <a:solidFill>
                  <a:schemeClr val="bg1"/>
                </a:solidFill>
              </a:rPr>
              <a:t>dispositif novateur : le 1</a:t>
            </a:r>
            <a:r>
              <a:rPr lang="fr-FR" sz="900" baseline="30000" dirty="0">
                <a:solidFill>
                  <a:schemeClr val="bg1"/>
                </a:solidFill>
              </a:rPr>
              <a:t>er</a:t>
            </a:r>
            <a:r>
              <a:rPr lang="fr-FR" sz="900" dirty="0">
                <a:solidFill>
                  <a:schemeClr val="bg1"/>
                </a:solidFill>
              </a:rPr>
              <a:t> en France (depuis 2005) </a:t>
            </a:r>
            <a:endParaRPr lang="fr-FR" sz="900" dirty="0">
              <a:solidFill>
                <a:schemeClr val="bg1"/>
              </a:solidFill>
            </a:endParaRPr>
          </a:p>
          <a:p>
            <a:pPr lvl="0" algn="l">
              <a:buFont typeface="Wingdings" pitchFamily="2" charset="2"/>
              <a:buChar char="ü"/>
            </a:pPr>
            <a:endParaRPr lang="fr-FR" sz="200" dirty="0">
              <a:solidFill>
                <a:schemeClr val="bg1"/>
              </a:solidFill>
            </a:endParaRPr>
          </a:p>
          <a:p>
            <a:pPr lvl="0" algn="l">
              <a:buFont typeface="Wingdings" pitchFamily="2" charset="2"/>
              <a:buChar char="ü"/>
            </a:pPr>
            <a:r>
              <a:rPr lang="fr-FR" sz="900" dirty="0">
                <a:solidFill>
                  <a:schemeClr val="bg1"/>
                </a:solidFill>
              </a:rPr>
              <a:t> Ayant </a:t>
            </a:r>
            <a:r>
              <a:rPr lang="fr-FR" sz="900" dirty="0">
                <a:solidFill>
                  <a:schemeClr val="bg1"/>
                </a:solidFill>
              </a:rPr>
              <a:t>largement contribué à la prise en compte du burnout en France </a:t>
            </a:r>
            <a:endParaRPr lang="fr-FR" sz="900" dirty="0">
              <a:solidFill>
                <a:schemeClr val="bg1"/>
              </a:solidFill>
            </a:endParaRPr>
          </a:p>
          <a:p>
            <a:pPr lvl="0" algn="l">
              <a:buFont typeface="Wingdings" pitchFamily="2" charset="2"/>
              <a:buChar char="ü"/>
            </a:pPr>
            <a:endParaRPr lang="fr-FR" sz="200" dirty="0">
              <a:solidFill>
                <a:schemeClr val="bg1"/>
              </a:solidFill>
            </a:endParaRPr>
          </a:p>
          <a:p>
            <a:pPr lvl="0" algn="l">
              <a:buFont typeface="Wingdings" pitchFamily="2" charset="2"/>
              <a:buChar char="ü"/>
            </a:pPr>
            <a:r>
              <a:rPr lang="fr-FR" sz="900" dirty="0">
                <a:solidFill>
                  <a:schemeClr val="bg1"/>
                </a:solidFill>
              </a:rPr>
              <a:t> Accès </a:t>
            </a:r>
            <a:r>
              <a:rPr lang="fr-FR" sz="900" dirty="0">
                <a:solidFill>
                  <a:schemeClr val="bg1"/>
                </a:solidFill>
              </a:rPr>
              <a:t>facile : anonyme, gratuit et toujours disponible (h24 et j7</a:t>
            </a:r>
            <a:r>
              <a:rPr lang="fr-FR" sz="900" dirty="0">
                <a:solidFill>
                  <a:schemeClr val="bg1"/>
                </a:solidFill>
              </a:rPr>
              <a:t>)</a:t>
            </a:r>
          </a:p>
          <a:p>
            <a:pPr lvl="0" algn="l">
              <a:buFont typeface="Wingdings" pitchFamily="2" charset="2"/>
              <a:buChar char="ü"/>
            </a:pPr>
            <a:endParaRPr lang="fr-FR" sz="200" dirty="0">
              <a:solidFill>
                <a:schemeClr val="bg1"/>
              </a:solidFill>
            </a:endParaRPr>
          </a:p>
          <a:p>
            <a:pPr lvl="0" algn="l">
              <a:buFont typeface="Wingdings" pitchFamily="2" charset="2"/>
              <a:buChar char="ü"/>
            </a:pPr>
            <a:r>
              <a:rPr lang="fr-FR" sz="900" dirty="0">
                <a:solidFill>
                  <a:schemeClr val="bg1"/>
                </a:solidFill>
              </a:rPr>
              <a:t> Entrée </a:t>
            </a:r>
            <a:r>
              <a:rPr lang="fr-FR" sz="900" dirty="0">
                <a:solidFill>
                  <a:schemeClr val="bg1"/>
                </a:solidFill>
              </a:rPr>
              <a:t>vers les autres </a:t>
            </a:r>
            <a:r>
              <a:rPr lang="fr-FR" sz="900" dirty="0">
                <a:solidFill>
                  <a:schemeClr val="bg1"/>
                </a:solidFill>
              </a:rPr>
              <a:t>structures</a:t>
            </a:r>
            <a:r>
              <a:rPr lang="fr-FR" sz="900" dirty="0">
                <a:solidFill>
                  <a:schemeClr val="bg1"/>
                </a:solidFill>
              </a:rPr>
              <a:t> </a:t>
            </a:r>
            <a:r>
              <a:rPr lang="fr-FR" sz="900" dirty="0">
                <a:solidFill>
                  <a:schemeClr val="bg1"/>
                </a:solidFill>
              </a:rPr>
              <a:t>nécessaires</a:t>
            </a:r>
          </a:p>
          <a:p>
            <a:pPr lvl="0" algn="l">
              <a:buFont typeface="Wingdings" pitchFamily="2" charset="2"/>
              <a:buChar char="ü"/>
            </a:pPr>
            <a:endParaRPr lang="fr-FR" sz="200" dirty="0">
              <a:solidFill>
                <a:schemeClr val="bg1"/>
              </a:solidFill>
            </a:endParaRPr>
          </a:p>
          <a:p>
            <a:pPr lvl="0" algn="l">
              <a:buFont typeface="Wingdings" pitchFamily="2" charset="2"/>
              <a:buChar char="ü"/>
            </a:pPr>
            <a:r>
              <a:rPr lang="fr-FR" sz="900" dirty="0">
                <a:solidFill>
                  <a:schemeClr val="bg1"/>
                </a:solidFill>
              </a:rPr>
              <a:t> Gestion </a:t>
            </a:r>
            <a:r>
              <a:rPr lang="fr-FR" sz="900" dirty="0">
                <a:solidFill>
                  <a:schemeClr val="bg1"/>
                </a:solidFill>
              </a:rPr>
              <a:t>des situations d’urgence </a:t>
            </a:r>
            <a:endParaRPr lang="fr-FR" sz="900" dirty="0">
              <a:solidFill>
                <a:schemeClr val="bg1"/>
              </a:solidFill>
            </a:endParaRPr>
          </a:p>
          <a:p>
            <a:pPr lvl="0" algn="l">
              <a:buFont typeface="Wingdings" pitchFamily="2" charset="2"/>
              <a:buChar char="ü"/>
            </a:pPr>
            <a:endParaRPr lang="fr-FR" sz="200" dirty="0">
              <a:solidFill>
                <a:schemeClr val="bg1"/>
              </a:solidFill>
            </a:endParaRPr>
          </a:p>
          <a:p>
            <a:pPr lvl="0" algn="l">
              <a:buFont typeface="Wingdings" pitchFamily="2" charset="2"/>
              <a:buChar char="ü"/>
            </a:pPr>
            <a:r>
              <a:rPr lang="fr-FR" sz="900" dirty="0">
                <a:solidFill>
                  <a:schemeClr val="bg1"/>
                </a:solidFill>
              </a:rPr>
              <a:t> Communication soutenu nécessaire </a:t>
            </a:r>
            <a:r>
              <a:rPr lang="fr-FR" sz="900" dirty="0">
                <a:solidFill>
                  <a:schemeClr val="bg1"/>
                </a:solidFill>
              </a:rPr>
              <a:t>  </a:t>
            </a:r>
            <a:endParaRPr lang="fr-FR" sz="900" dirty="0">
              <a:solidFill>
                <a:schemeClr val="bg1"/>
              </a:solidFill>
            </a:endParaRPr>
          </a:p>
          <a:p>
            <a:pPr lvl="0" algn="l">
              <a:buFont typeface="Wingdings" pitchFamily="2" charset="2"/>
              <a:buChar char="ü"/>
            </a:pPr>
            <a:endParaRPr lang="fr-FR" sz="200" dirty="0">
              <a:solidFill>
                <a:schemeClr val="bg1"/>
              </a:solidFill>
            </a:endParaRPr>
          </a:p>
          <a:p>
            <a:pPr lvl="0" algn="l">
              <a:buFont typeface="Wingdings" pitchFamily="2" charset="2"/>
              <a:buChar char="ü"/>
            </a:pPr>
            <a:r>
              <a:rPr lang="fr-FR" sz="900" dirty="0">
                <a:solidFill>
                  <a:schemeClr val="bg1"/>
                </a:solidFill>
              </a:rPr>
              <a:t> Encore </a:t>
            </a:r>
            <a:r>
              <a:rPr lang="fr-FR" sz="900" dirty="0">
                <a:solidFill>
                  <a:schemeClr val="bg1"/>
                </a:solidFill>
              </a:rPr>
              <a:t>fragile : financements non </a:t>
            </a:r>
            <a:r>
              <a:rPr lang="fr-FR" sz="900" dirty="0">
                <a:solidFill>
                  <a:schemeClr val="bg1"/>
                </a:solidFill>
              </a:rPr>
              <a:t>pérennes</a:t>
            </a:r>
          </a:p>
          <a:p>
            <a:pPr lvl="0" algn="l">
              <a:buFont typeface="Wingdings" pitchFamily="2" charset="2"/>
              <a:buChar char="ü"/>
            </a:pPr>
            <a:endParaRPr lang="fr-FR" sz="200" dirty="0">
              <a:solidFill>
                <a:schemeClr val="bg1"/>
              </a:solidFill>
            </a:endParaRPr>
          </a:p>
          <a:p>
            <a:pPr lvl="0" algn="l"/>
            <a:r>
              <a:rPr lang="fr-FR" sz="200" dirty="0">
                <a:solidFill>
                  <a:schemeClr val="bg1"/>
                </a:solidFill>
              </a:rPr>
              <a:t> </a:t>
            </a:r>
            <a:endParaRPr lang="fr-FR" sz="200" dirty="0">
              <a:solidFill>
                <a:schemeClr val="bg1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fr-FR" sz="900" dirty="0">
                <a:solidFill>
                  <a:schemeClr val="bg1"/>
                </a:solidFill>
              </a:rPr>
              <a:t> Qui </a:t>
            </a:r>
            <a:r>
              <a:rPr lang="fr-FR" sz="900" dirty="0">
                <a:solidFill>
                  <a:schemeClr val="bg1"/>
                </a:solidFill>
              </a:rPr>
              <a:t>doit s’intégrer dans un dispositif global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9420" y="1924652"/>
            <a:ext cx="2480998" cy="3933641"/>
          </a:xfrm>
          <a:prstGeom prst="rect">
            <a:avLst/>
          </a:prstGeom>
          <a:solidFill>
            <a:srgbClr val="AEAFB2"/>
          </a:solidFill>
        </p:spPr>
        <p:txBody>
          <a:bodyPr wrap="square" lIns="20894" tIns="10447" rIns="20894" bIns="10447">
            <a:spAutoFit/>
          </a:bodyPr>
          <a:lstStyle/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Depuis </a:t>
            </a:r>
            <a:r>
              <a:rPr lang="fr-FR" sz="900" dirty="0"/>
              <a:t>le </a:t>
            </a:r>
            <a:r>
              <a:rPr lang="fr-FR" sz="900" b="1" dirty="0"/>
              <a:t>1</a:t>
            </a:r>
            <a:r>
              <a:rPr lang="fr-FR" sz="900" b="1" baseline="30000" dirty="0"/>
              <a:t>er</a:t>
            </a:r>
            <a:r>
              <a:rPr lang="fr-FR" sz="900" b="1" dirty="0"/>
              <a:t> juin 2005</a:t>
            </a:r>
            <a:r>
              <a:rPr lang="fr-FR" sz="900" dirty="0"/>
              <a:t>, grâce à des </a:t>
            </a:r>
            <a:r>
              <a:rPr lang="fr-FR" sz="900" b="1" dirty="0"/>
              <a:t>fonds publics</a:t>
            </a:r>
            <a:r>
              <a:rPr lang="fr-FR" sz="900" dirty="0"/>
              <a:t> et au soutien d’institutions régionales et nationales </a:t>
            </a:r>
            <a:endParaRPr lang="fr-FR" sz="900" dirty="0"/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Démarré en Ile de France; extension progressive à tout le pays </a:t>
            </a:r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Numéro </a:t>
            </a:r>
            <a:r>
              <a:rPr lang="fr-FR" sz="900" dirty="0"/>
              <a:t>de téléphone - 0826 004 580 - dédié aux </a:t>
            </a:r>
            <a:r>
              <a:rPr lang="fr-FR" sz="900" b="1" dirty="0"/>
              <a:t>soignants libéraux en difficulté psychologique dans l'exercice de leur </a:t>
            </a:r>
            <a:r>
              <a:rPr lang="fr-FR" sz="900" b="1" dirty="0"/>
              <a:t>profession</a:t>
            </a:r>
          </a:p>
          <a:p>
            <a:pPr lvl="0" algn="l">
              <a:buFont typeface="Wingdings" pitchFamily="2" charset="2"/>
              <a:buChar char="ü"/>
            </a:pPr>
            <a:endParaRPr lang="fr-FR" sz="200" b="1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Accès </a:t>
            </a:r>
            <a:r>
              <a:rPr lang="fr-FR" sz="900" dirty="0"/>
              <a:t>non </a:t>
            </a:r>
            <a:r>
              <a:rPr lang="fr-FR" sz="900" dirty="0"/>
              <a:t>surtaxé à </a:t>
            </a:r>
            <a:r>
              <a:rPr lang="fr-FR" sz="900" dirty="0"/>
              <a:t>un </a:t>
            </a:r>
            <a:r>
              <a:rPr lang="fr-FR" sz="900" b="1" dirty="0"/>
              <a:t>psychologue clinicien 24 heures sur 24 et 7 jours sur </a:t>
            </a:r>
            <a:r>
              <a:rPr lang="fr-FR" sz="900" b="1" dirty="0"/>
              <a:t>7</a:t>
            </a:r>
          </a:p>
          <a:p>
            <a:pPr lvl="0" algn="l">
              <a:buFont typeface="Wingdings" pitchFamily="2" charset="2"/>
              <a:buChar char="ü"/>
            </a:pPr>
            <a:endParaRPr lang="fr-FR" sz="200" b="1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Possibilité </a:t>
            </a:r>
            <a:r>
              <a:rPr lang="fr-FR" sz="900" dirty="0"/>
              <a:t>d’appels multiples avec un numéro </a:t>
            </a:r>
            <a:r>
              <a:rPr lang="fr-FR" sz="900" dirty="0"/>
              <a:t>d’anonymat</a:t>
            </a:r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algn="l" eaLnBrk="1" hangingPunct="1">
              <a:buFont typeface="Wingdings" pitchFamily="2" charset="2"/>
              <a:buChar char="ü"/>
            </a:pPr>
            <a:r>
              <a:rPr lang="fr-FR" sz="900" dirty="0"/>
              <a:t> Fiche </a:t>
            </a:r>
            <a:r>
              <a:rPr lang="fr-FR" sz="900" dirty="0"/>
              <a:t>de </a:t>
            </a:r>
            <a:r>
              <a:rPr lang="fr-FR" sz="900" b="1" dirty="0"/>
              <a:t>recueil épidémiologique pour chaque appel : </a:t>
            </a:r>
            <a:endParaRPr lang="fr-FR" sz="900" b="1" dirty="0"/>
          </a:p>
          <a:p>
            <a:pPr lvl="1" algn="l">
              <a:buFont typeface="Arial" pitchFamily="34" charset="0"/>
              <a:buChar char="•"/>
            </a:pPr>
            <a:r>
              <a:rPr lang="fr-FR" sz="900" dirty="0">
                <a:latin typeface="Arial" pitchFamily="34" charset="0"/>
                <a:cs typeface="Arial" pitchFamily="34" charset="0"/>
              </a:rPr>
              <a:t> l’appel : date, heure et durée </a:t>
            </a:r>
          </a:p>
          <a:p>
            <a:pPr lvl="1" algn="l">
              <a:buFont typeface="Arial" pitchFamily="34" charset="0"/>
              <a:buChar char="•"/>
            </a:pPr>
            <a:r>
              <a:rPr lang="fr-FR" sz="900" dirty="0">
                <a:latin typeface="Arial" pitchFamily="34" charset="0"/>
                <a:cs typeface="Arial" pitchFamily="34" charset="0"/>
              </a:rPr>
              <a:t> l’appelant : sexe, âge, spécialité, lieu   d’exercice</a:t>
            </a:r>
          </a:p>
          <a:p>
            <a:pPr lvl="1" algn="l">
              <a:buFont typeface="Arial" pitchFamily="34" charset="0"/>
              <a:buChar char="•"/>
            </a:pPr>
            <a:r>
              <a:rPr lang="fr-FR" sz="900" dirty="0">
                <a:latin typeface="Arial" pitchFamily="34" charset="0"/>
                <a:cs typeface="Arial" pitchFamily="34" charset="0"/>
              </a:rPr>
              <a:t> le(s</a:t>
            </a:r>
            <a:r>
              <a:rPr lang="fr-FR" sz="900" dirty="0">
                <a:latin typeface="Arial" pitchFamily="34" charset="0"/>
                <a:cs typeface="Arial" pitchFamily="34" charset="0"/>
              </a:rPr>
              <a:t>) problème(s) : nature, intensité,</a:t>
            </a:r>
          </a:p>
          <a:p>
            <a:pPr lvl="1" algn="l">
              <a:buFont typeface="Arial" pitchFamily="34" charset="0"/>
              <a:buChar char="•"/>
            </a:pPr>
            <a:r>
              <a:rPr lang="fr-FR" sz="9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900" dirty="0">
                <a:latin typeface="Arial" pitchFamily="34" charset="0"/>
                <a:cs typeface="Arial" pitchFamily="34" charset="0"/>
              </a:rPr>
              <a:t>le </a:t>
            </a:r>
            <a:r>
              <a:rPr lang="fr-FR" sz="900" dirty="0">
                <a:latin typeface="Arial" pitchFamily="34" charset="0"/>
                <a:cs typeface="Arial" pitchFamily="34" charset="0"/>
              </a:rPr>
              <a:t>retentissement  : addictions, traitements, psy </a:t>
            </a:r>
          </a:p>
          <a:p>
            <a:pPr lvl="1" algn="l">
              <a:buFont typeface="Arial" pitchFamily="34" charset="0"/>
              <a:buChar char="•"/>
            </a:pPr>
            <a:r>
              <a:rPr lang="fr-FR" sz="9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900" dirty="0">
                <a:latin typeface="Arial" pitchFamily="34" charset="0"/>
                <a:cs typeface="Arial" pitchFamily="34" charset="0"/>
              </a:rPr>
              <a:t>les </a:t>
            </a:r>
            <a:r>
              <a:rPr lang="fr-FR" sz="900" dirty="0">
                <a:latin typeface="Arial" pitchFamily="34" charset="0"/>
                <a:cs typeface="Arial" pitchFamily="34" charset="0"/>
              </a:rPr>
              <a:t>perspectives : </a:t>
            </a:r>
            <a:r>
              <a:rPr lang="fr-FR" sz="900" dirty="0">
                <a:latin typeface="Arial" pitchFamily="34" charset="0"/>
                <a:cs typeface="Arial" pitchFamily="34" charset="0"/>
              </a:rPr>
              <a:t>orientation</a:t>
            </a:r>
          </a:p>
          <a:p>
            <a:pPr lvl="1" algn="l">
              <a:buFont typeface="Arial" pitchFamily="34" charset="0"/>
              <a:buChar char="•"/>
            </a:pPr>
            <a:endParaRPr lang="fr-FR" sz="200" dirty="0">
              <a:latin typeface="Arial" pitchFamily="34" charset="0"/>
              <a:cs typeface="Arial" pitchFamily="34" charset="0"/>
            </a:endParaRPr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Procédure </a:t>
            </a:r>
            <a:r>
              <a:rPr lang="fr-FR" sz="900" dirty="0"/>
              <a:t>spécifique </a:t>
            </a:r>
            <a:r>
              <a:rPr lang="fr-FR" sz="900" b="1" dirty="0"/>
              <a:t>en </a:t>
            </a:r>
            <a:r>
              <a:rPr lang="fr-FR" sz="900" b="1" dirty="0"/>
              <a:t>cas </a:t>
            </a:r>
            <a:r>
              <a:rPr lang="fr-FR" sz="900" b="1" dirty="0"/>
              <a:t>d’urgence</a:t>
            </a:r>
          </a:p>
          <a:p>
            <a:pPr lvl="0" algn="l">
              <a:buFont typeface="Wingdings" pitchFamily="2" charset="2"/>
              <a:buChar char="ü"/>
            </a:pPr>
            <a:r>
              <a:rPr lang="fr-FR" sz="200" b="1" dirty="0"/>
              <a:t> </a:t>
            </a: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b="1" dirty="0"/>
              <a:t> Réunions </a:t>
            </a:r>
            <a:r>
              <a:rPr lang="fr-FR" sz="900" b="1" dirty="0"/>
              <a:t>de suivi avec les psychologues </a:t>
            </a:r>
            <a:r>
              <a:rPr lang="fr-FR" sz="900" dirty="0"/>
              <a:t>régulièrement </a:t>
            </a:r>
            <a:r>
              <a:rPr lang="fr-FR" sz="900" dirty="0"/>
              <a:t>organisées par le médecin coordonnateur du dispositif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751292" y="5701085"/>
            <a:ext cx="3780632" cy="98042"/>
          </a:xfrm>
          <a:prstGeom prst="rect">
            <a:avLst/>
          </a:prstGeom>
        </p:spPr>
        <p:txBody>
          <a:bodyPr lIns="20894" tIns="10447" rIns="20894" bIns="10447">
            <a:spAutoFit/>
          </a:bodyPr>
          <a:lstStyle/>
          <a:p>
            <a:pPr eaLnBrk="1" hangingPunct="1">
              <a:buFontTx/>
              <a:buChar char="-"/>
            </a:pPr>
            <a:endParaRPr lang="fr-FR" sz="500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989722" y="1931082"/>
            <a:ext cx="2558994" cy="4097923"/>
          </a:xfrm>
          <a:prstGeom prst="rect">
            <a:avLst/>
          </a:prstGeom>
          <a:solidFill>
            <a:srgbClr val="AEAFB2"/>
          </a:solidFill>
          <a:ln>
            <a:noFill/>
          </a:ln>
        </p:spPr>
        <p:txBody>
          <a:bodyPr wrap="square" lIns="20894" tIns="10447" rIns="20894" bIns="10447">
            <a:spAutoFit/>
          </a:bodyPr>
          <a:lstStyle/>
          <a:p>
            <a:r>
              <a:rPr lang="fr-FR" sz="900" b="1" cap="small" dirty="0"/>
              <a:t>Quelques données significatives du mal être des soignants </a:t>
            </a:r>
            <a:r>
              <a:rPr lang="fr-FR" sz="900" b="1" cap="small" dirty="0"/>
              <a:t>français</a:t>
            </a:r>
            <a:r>
              <a:rPr lang="fr-FR" sz="900" b="1" u="sng" cap="small" dirty="0"/>
              <a:t> </a:t>
            </a:r>
          </a:p>
          <a:p>
            <a:endParaRPr lang="fr-FR" sz="500" u="sng" cap="small" dirty="0"/>
          </a:p>
          <a:p>
            <a:pPr lvl="0" algn="l">
              <a:buFont typeface="Wingdings" pitchFamily="2" charset="2"/>
              <a:buChar char="ü"/>
            </a:pPr>
            <a:r>
              <a:rPr lang="fr-FR" sz="900" b="1" dirty="0"/>
              <a:t> Plus</a:t>
            </a:r>
            <a:r>
              <a:rPr lang="fr-FR" sz="900" dirty="0"/>
              <a:t> </a:t>
            </a:r>
            <a:r>
              <a:rPr lang="fr-FR" sz="900" b="1" dirty="0"/>
              <a:t>d’un généraliste sur dix est en détresse</a:t>
            </a:r>
            <a:r>
              <a:rPr lang="fr-FR" sz="900" dirty="0"/>
              <a:t> </a:t>
            </a:r>
            <a:r>
              <a:rPr lang="fr-FR" sz="900" b="1" dirty="0"/>
              <a:t>psychologique</a:t>
            </a:r>
            <a:r>
              <a:rPr lang="fr-FR" sz="900" dirty="0"/>
              <a:t> (10 à 17% selon les régions) </a:t>
            </a:r>
            <a:r>
              <a:rPr lang="fr-FR" sz="500" dirty="0"/>
              <a:t>(</a:t>
            </a:r>
            <a:r>
              <a:rPr lang="fr-FR" sz="500" i="1" dirty="0"/>
              <a:t>DREES 2010 </a:t>
            </a:r>
            <a:r>
              <a:rPr lang="fr-FR" sz="500" i="1" dirty="0"/>
              <a:t>Santé physique et psychique des médecins généralistes</a:t>
            </a:r>
            <a:r>
              <a:rPr lang="fr-FR" sz="500" dirty="0"/>
              <a:t>). </a:t>
            </a:r>
            <a:endParaRPr lang="fr-FR" sz="500" dirty="0"/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b="1" dirty="0"/>
              <a:t> Les taux moyens de </a:t>
            </a:r>
            <a:r>
              <a:rPr lang="fr-FR" sz="900" b="1" dirty="0" err="1"/>
              <a:t>burnout</a:t>
            </a:r>
            <a:r>
              <a:rPr lang="fr-FR" sz="900" b="1" dirty="0"/>
              <a:t> pour les médecins libéraux français sont :</a:t>
            </a:r>
          </a:p>
          <a:p>
            <a:pPr lvl="1" algn="l">
              <a:buFont typeface="Arial" pitchFamily="34" charset="0"/>
              <a:buChar char="•"/>
            </a:pPr>
            <a:r>
              <a:rPr lang="fr-FR" sz="900" dirty="0"/>
              <a:t> Epuisement Emotionnel élevé :</a:t>
            </a:r>
            <a:r>
              <a:rPr lang="fr-FR" sz="900" b="1" dirty="0"/>
              <a:t> 43</a:t>
            </a:r>
            <a:r>
              <a:rPr lang="fr-FR" sz="900" dirty="0"/>
              <a:t>%, </a:t>
            </a:r>
          </a:p>
          <a:p>
            <a:pPr lvl="1" algn="l">
              <a:buFont typeface="Arial" pitchFamily="34" charset="0"/>
              <a:buChar char="•"/>
            </a:pPr>
            <a:r>
              <a:rPr lang="fr-FR" sz="900" dirty="0"/>
              <a:t> Dépersonnalisation élevée  : </a:t>
            </a:r>
            <a:r>
              <a:rPr lang="fr-FR" sz="900" b="1" dirty="0"/>
              <a:t>40%</a:t>
            </a:r>
          </a:p>
          <a:p>
            <a:pPr lvl="1" algn="l">
              <a:buFont typeface="Arial" pitchFamily="34" charset="0"/>
              <a:buChar char="•"/>
            </a:pPr>
            <a:r>
              <a:rPr lang="fr-FR" sz="900" b="1" dirty="0"/>
              <a:t> </a:t>
            </a:r>
            <a:r>
              <a:rPr lang="fr-FR" sz="900" dirty="0"/>
              <a:t>Accomplissement personnel bas : </a:t>
            </a:r>
            <a:r>
              <a:rPr lang="fr-FR" sz="900" b="1" dirty="0"/>
              <a:t>33%</a:t>
            </a:r>
            <a:r>
              <a:rPr lang="fr-FR" sz="900" dirty="0"/>
              <a:t> </a:t>
            </a:r>
            <a:br>
              <a:rPr lang="fr-FR" sz="900" dirty="0"/>
            </a:br>
            <a:r>
              <a:rPr lang="fr-FR" sz="500" dirty="0"/>
              <a:t>(</a:t>
            </a:r>
            <a:r>
              <a:rPr lang="fr-FR" sz="500" dirty="0" err="1"/>
              <a:t>Truchot</a:t>
            </a:r>
            <a:r>
              <a:rPr lang="fr-FR" sz="500" dirty="0"/>
              <a:t> 2001, 2006 et 2004)</a:t>
            </a:r>
          </a:p>
          <a:p>
            <a:pPr lvl="1" algn="l">
              <a:buFont typeface="Arial" pitchFamily="34" charset="0"/>
              <a:buChar char="•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b="1" dirty="0"/>
              <a:t> 2 </a:t>
            </a:r>
            <a:r>
              <a:rPr lang="fr-FR" sz="900" b="1" dirty="0"/>
              <a:t>à 4% des médecins généralistes </a:t>
            </a:r>
            <a:r>
              <a:rPr lang="fr-FR" sz="900" dirty="0"/>
              <a:t>avouent avoir eu des</a:t>
            </a:r>
            <a:r>
              <a:rPr lang="fr-FR" sz="900" b="1" dirty="0"/>
              <a:t> idées suicidaires</a:t>
            </a:r>
            <a:r>
              <a:rPr lang="fr-FR" sz="900" dirty="0"/>
              <a:t>. </a:t>
            </a:r>
            <a:r>
              <a:rPr lang="fr-FR" sz="500" dirty="0"/>
              <a:t>(</a:t>
            </a:r>
            <a:r>
              <a:rPr lang="fr-FR" sz="500" i="1" dirty="0"/>
              <a:t>DREES</a:t>
            </a:r>
            <a:r>
              <a:rPr lang="fr-FR" sz="500" dirty="0"/>
              <a:t>). </a:t>
            </a:r>
            <a:endParaRPr lang="fr-FR" sz="500" dirty="0"/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Le </a:t>
            </a:r>
            <a:r>
              <a:rPr lang="fr-FR" sz="900" b="1" dirty="0"/>
              <a:t>sur-risque de suicide </a:t>
            </a:r>
            <a:r>
              <a:rPr lang="fr-FR" sz="900" dirty="0"/>
              <a:t>chez les médecins en activité est de </a:t>
            </a:r>
            <a:r>
              <a:rPr lang="fr-FR" sz="900" b="1" dirty="0"/>
              <a:t>2.3</a:t>
            </a:r>
            <a:r>
              <a:rPr lang="fr-FR" sz="900" dirty="0"/>
              <a:t> </a:t>
            </a:r>
            <a:r>
              <a:rPr lang="fr-FR" sz="500" dirty="0"/>
              <a:t>(Yves Léopold CNOM 2003) </a:t>
            </a:r>
            <a:endParaRPr lang="fr-FR" sz="500" dirty="0"/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</a:t>
            </a:r>
            <a:r>
              <a:rPr lang="fr-FR" sz="900" b="1" dirty="0"/>
              <a:t>53</a:t>
            </a:r>
            <a:r>
              <a:rPr lang="fr-FR" sz="900" b="1" dirty="0"/>
              <a:t>% des médecins libéraux </a:t>
            </a:r>
            <a:r>
              <a:rPr lang="fr-FR" sz="900" dirty="0"/>
              <a:t>(et 60.8% des généralistes) se </a:t>
            </a:r>
            <a:r>
              <a:rPr lang="fr-FR" sz="900" dirty="0"/>
              <a:t>déclarent </a:t>
            </a:r>
            <a:r>
              <a:rPr lang="fr-FR" sz="900" dirty="0"/>
              <a:t>menacés par le </a:t>
            </a:r>
            <a:r>
              <a:rPr lang="fr-FR" sz="900" dirty="0" err="1"/>
              <a:t>burnout</a:t>
            </a:r>
            <a:r>
              <a:rPr lang="fr-FR" sz="900" dirty="0"/>
              <a:t>  </a:t>
            </a:r>
            <a:r>
              <a:rPr lang="fr-FR" sz="500" dirty="0"/>
              <a:t>(</a:t>
            </a:r>
            <a:r>
              <a:rPr lang="fr-FR" sz="500" dirty="0"/>
              <a:t>Galam, </a:t>
            </a:r>
            <a:r>
              <a:rPr lang="fr-FR" sz="500" dirty="0" err="1"/>
              <a:t>Mouriès</a:t>
            </a:r>
            <a:r>
              <a:rPr lang="fr-FR" sz="500" dirty="0"/>
              <a:t>, Fumey </a:t>
            </a:r>
            <a:r>
              <a:rPr lang="fr-FR" sz="500" i="1" dirty="0"/>
              <a:t>Enquête URML Ile-de-France, 2007</a:t>
            </a:r>
            <a:r>
              <a:rPr lang="fr-FR" sz="500" i="1" dirty="0"/>
              <a:t>).</a:t>
            </a:r>
          </a:p>
          <a:p>
            <a:pPr lvl="0" algn="l">
              <a:buFont typeface="Wingdings" pitchFamily="2" charset="2"/>
              <a:buChar char="ü"/>
            </a:pPr>
            <a:endParaRPr lang="fr-FR" sz="200" i="1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Les </a:t>
            </a:r>
            <a:r>
              <a:rPr lang="fr-FR" sz="900" b="1" dirty="0"/>
              <a:t>troubles psychiatriques</a:t>
            </a:r>
            <a:r>
              <a:rPr lang="fr-FR" sz="900" dirty="0"/>
              <a:t> représentent  la </a:t>
            </a:r>
            <a:r>
              <a:rPr lang="fr-FR" sz="900" b="1" dirty="0"/>
              <a:t>principale affection des médecins</a:t>
            </a:r>
            <a:r>
              <a:rPr lang="fr-FR" sz="900" dirty="0"/>
              <a:t> en invalidité définitive </a:t>
            </a:r>
            <a:r>
              <a:rPr lang="fr-FR" sz="500" dirty="0"/>
              <a:t>(</a:t>
            </a:r>
            <a:r>
              <a:rPr lang="fr-FR" sz="500" i="1" dirty="0"/>
              <a:t>Données CARMF 2009</a:t>
            </a:r>
            <a:r>
              <a:rPr lang="fr-FR" sz="500" dirty="0"/>
              <a:t>)</a:t>
            </a:r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Plus </a:t>
            </a:r>
            <a:r>
              <a:rPr lang="fr-FR" sz="900" b="1" dirty="0"/>
              <a:t>d’un soignant sur 10 a l’intention d’abandonner</a:t>
            </a:r>
            <a:r>
              <a:rPr lang="fr-FR" sz="900" dirty="0"/>
              <a:t> sa profession ou de changer d’établissement </a:t>
            </a:r>
            <a:r>
              <a:rPr lang="fr-FR" sz="500" dirty="0"/>
              <a:t>(enquête européenne </a:t>
            </a:r>
            <a:r>
              <a:rPr lang="fr-FR" sz="500" dirty="0" err="1"/>
              <a:t>Press</a:t>
            </a:r>
            <a:r>
              <a:rPr lang="fr-FR" sz="500" dirty="0"/>
              <a:t>-</a:t>
            </a:r>
            <a:r>
              <a:rPr lang="fr-FR" sz="500" dirty="0" err="1"/>
              <a:t>Next</a:t>
            </a:r>
            <a:r>
              <a:rPr lang="fr-FR" sz="500" dirty="0"/>
              <a:t> 2008) </a:t>
            </a:r>
            <a:endParaRPr lang="fr-FR" sz="500" dirty="0"/>
          </a:p>
          <a:p>
            <a:pPr lvl="0" algn="l">
              <a:buFont typeface="Wingdings" pitchFamily="2" charset="2"/>
              <a:buChar char="ü"/>
            </a:pPr>
            <a:endParaRPr lang="fr-FR" sz="200" dirty="0"/>
          </a:p>
          <a:p>
            <a:pPr lvl="0" algn="l">
              <a:buFont typeface="Wingdings" pitchFamily="2" charset="2"/>
              <a:buChar char="ü"/>
            </a:pPr>
            <a:r>
              <a:rPr lang="fr-FR" sz="900" dirty="0"/>
              <a:t> </a:t>
            </a:r>
            <a:r>
              <a:rPr lang="fr-FR" sz="900" b="1" dirty="0"/>
              <a:t>58</a:t>
            </a:r>
            <a:r>
              <a:rPr lang="fr-FR" sz="900" b="1" dirty="0"/>
              <a:t>% des internes de médecine générale</a:t>
            </a:r>
            <a:r>
              <a:rPr lang="fr-FR" sz="900" dirty="0"/>
              <a:t> de France présentent au moins l’un des 3 critères de burnout </a:t>
            </a:r>
            <a:r>
              <a:rPr lang="fr-FR" sz="500" dirty="0"/>
              <a:t>(Le Tourneur, </a:t>
            </a:r>
            <a:r>
              <a:rPr lang="fr-FR" sz="500" dirty="0" err="1"/>
              <a:t>Komly</a:t>
            </a:r>
            <a:r>
              <a:rPr lang="fr-FR" sz="500" dirty="0"/>
              <a:t>, Galam  2011) 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0" y="9243902"/>
            <a:ext cx="1664723" cy="4640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0894" tIns="10447" rIns="20894" bIns="10447" rtlCol="0">
            <a:spAutoFit/>
          </a:bodyPr>
          <a:lstStyle/>
          <a:p>
            <a:pPr algn="l"/>
            <a:r>
              <a:rPr lang="fr-FR" sz="700" i="1" dirty="0"/>
              <a:t>Projet en partenariat avec les URPS Médecins d’Ile-de-France et du Limousin et le Conseil Régional de l’Ordre des Médecins d’Ile-de-France </a:t>
            </a:r>
            <a:endParaRPr lang="fr-FR" sz="700" i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968993"/>
            <a:ext cx="2500418" cy="1016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80431" y="4815917"/>
            <a:ext cx="2329278" cy="1193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87099" y="6350494"/>
            <a:ext cx="2311497" cy="1234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89722" y="6041865"/>
            <a:ext cx="2571541" cy="951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996390" y="7023479"/>
            <a:ext cx="2564873" cy="988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94168" y="8041530"/>
            <a:ext cx="2553760" cy="1120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89322" y="8015811"/>
            <a:ext cx="2311497" cy="1185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3211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8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3211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8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1482</TotalTime>
  <Words>620</Words>
  <Application>Microsoft Office PowerPoint</Application>
  <PresentationFormat>Personnalisé</PresentationFormat>
  <Paragraphs>252</Paragraphs>
  <Slides>4</Slides>
  <Notes>4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Modèle par défaut</vt:lpstr>
      <vt:lpstr>0826 004 580 : des psychologues pour les professionnels de santé en difficulté</vt:lpstr>
      <vt:lpstr>0826 004 580 : des psychologues pour les professionnels de santé en difficulté</vt:lpstr>
      <vt:lpstr>0826 004 580 : des psychologues pour les professionnels de santé en difficulté</vt:lpstr>
      <vt:lpstr>0826 004 580 : des psychologues pour les professionnels de santé en difficulté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Eric Galam</dc:creator>
  <cp:lastModifiedBy>Etudiant</cp:lastModifiedBy>
  <cp:revision>155</cp:revision>
  <cp:lastPrinted>2012-09-06T08:20:09Z</cp:lastPrinted>
  <dcterms:created xsi:type="dcterms:W3CDTF">1601-01-01T00:00:00Z</dcterms:created>
  <dcterms:modified xsi:type="dcterms:W3CDTF">2012-09-06T08:21:14Z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