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12" r:id="rId1"/>
  </p:sldMasterIdLst>
  <p:notesMasterIdLst>
    <p:notesMasterId r:id="rId24"/>
  </p:notesMasterIdLst>
  <p:sldIdLst>
    <p:sldId id="256" r:id="rId2"/>
    <p:sldId id="258" r:id="rId3"/>
    <p:sldId id="259" r:id="rId4"/>
    <p:sldId id="260" r:id="rId5"/>
    <p:sldId id="261" r:id="rId6"/>
    <p:sldId id="265" r:id="rId7"/>
    <p:sldId id="266" r:id="rId8"/>
    <p:sldId id="267" r:id="rId9"/>
    <p:sldId id="274" r:id="rId10"/>
    <p:sldId id="268" r:id="rId11"/>
    <p:sldId id="269" r:id="rId12"/>
    <p:sldId id="276" r:id="rId13"/>
    <p:sldId id="270" r:id="rId14"/>
    <p:sldId id="277" r:id="rId15"/>
    <p:sldId id="271" r:id="rId16"/>
    <p:sldId id="272" r:id="rId17"/>
    <p:sldId id="273" r:id="rId18"/>
    <p:sldId id="278" r:id="rId19"/>
    <p:sldId id="282" r:id="rId20"/>
    <p:sldId id="279" r:id="rId21"/>
    <p:sldId id="280" r:id="rId22"/>
    <p:sldId id="281" r:id="rId2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1765" autoAdjust="0"/>
    <p:restoredTop sz="94671" autoAdjust="0"/>
  </p:normalViewPr>
  <p:slideViewPr>
    <p:cSldViewPr>
      <p:cViewPr>
        <p:scale>
          <a:sx n="70" d="100"/>
          <a:sy n="70" d="100"/>
        </p:scale>
        <p:origin x="-11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hommes</c:v>
                </c:pt>
              </c:strCache>
            </c:strRef>
          </c:tx>
          <c:invertIfNegative val="0"/>
          <c:cat>
            <c:strRef>
              <c:f>Feuil1!$A$2:$A$4</c:f>
              <c:strCache>
                <c:ptCount val="3"/>
                <c:pt idx="0">
                  <c:v>40-49 ans</c:v>
                </c:pt>
                <c:pt idx="1">
                  <c:v>50- 59 ans</c:v>
                </c:pt>
                <c:pt idx="2">
                  <c:v>60-69 ans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femmes</c:v>
                </c:pt>
              </c:strCache>
            </c:strRef>
          </c:tx>
          <c:invertIfNegative val="0"/>
          <c:cat>
            <c:strRef>
              <c:f>Feuil1!$A$2:$A$4</c:f>
              <c:strCache>
                <c:ptCount val="3"/>
                <c:pt idx="0">
                  <c:v>40-49 ans</c:v>
                </c:pt>
                <c:pt idx="1">
                  <c:v>50- 59 ans</c:v>
                </c:pt>
                <c:pt idx="2">
                  <c:v>60-69 ans</c:v>
                </c:pt>
              </c:strCache>
            </c:strRef>
          </c:cat>
          <c:val>
            <c:numRef>
              <c:f>Feuil1!$C$2:$C$4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2058368"/>
        <c:axId val="32064256"/>
        <c:axId val="0"/>
      </c:bar3DChart>
      <c:catAx>
        <c:axId val="32058368"/>
        <c:scaling>
          <c:orientation val="minMax"/>
        </c:scaling>
        <c:delete val="0"/>
        <c:axPos val="b"/>
        <c:majorTickMark val="out"/>
        <c:minorTickMark val="none"/>
        <c:tickLblPos val="nextTo"/>
        <c:crossAx val="32064256"/>
        <c:crosses val="autoZero"/>
        <c:auto val="1"/>
        <c:lblAlgn val="ctr"/>
        <c:lblOffset val="100"/>
        <c:noMultiLvlLbl val="0"/>
      </c:catAx>
      <c:valAx>
        <c:axId val="320642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20583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3152389460531781E-2"/>
          <c:y val="0.15947407358778318"/>
          <c:w val="0.59177024470644812"/>
          <c:h val="0.77639163830281488"/>
        </c:manualLayout>
      </c:layout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FDR CV CITES</c:v>
                </c:pt>
              </c:strCache>
            </c:strRef>
          </c:tx>
          <c:explosion val="25"/>
          <c:cat>
            <c:strRef>
              <c:f>Feuil1!$A$2:$A$9</c:f>
              <c:strCache>
                <c:ptCount val="7"/>
                <c:pt idx="0">
                  <c:v>TABAC</c:v>
                </c:pt>
                <c:pt idx="1">
                  <c:v>ALCOOL</c:v>
                </c:pt>
                <c:pt idx="2">
                  <c:v>ALIMENTATION  </c:v>
                </c:pt>
                <c:pt idx="3">
                  <c:v>CHOLESTEROL</c:v>
                </c:pt>
                <c:pt idx="4">
                  <c:v>HTA </c:v>
                </c:pt>
                <c:pt idx="5">
                  <c:v>SURPOIDS </c:v>
                </c:pt>
                <c:pt idx="6">
                  <c:v>AUTRES</c:v>
                </c:pt>
              </c:strCache>
            </c:strRef>
          </c:cat>
          <c:val>
            <c:numRef>
              <c:f>Feuil1!$B$2:$B$9</c:f>
              <c:numCache>
                <c:formatCode>General</c:formatCode>
                <c:ptCount val="8"/>
                <c:pt idx="0">
                  <c:v>9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7"/>
        <c:delete val="1"/>
      </c:legendEntry>
      <c:layout>
        <c:manualLayout>
          <c:xMode val="edge"/>
          <c:yMode val="edge"/>
          <c:x val="0.69930786896830199"/>
          <c:y val="0.14585909400213865"/>
          <c:w val="0.29107674641631337"/>
          <c:h val="0.6890995917177019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207CA0-1A9B-4C79-A6C6-742B9E942E9F}" type="doc">
      <dgm:prSet loTypeId="urn:microsoft.com/office/officeart/2005/8/layout/pyramid2" loCatId="pyramid" qsTypeId="urn:microsoft.com/office/officeart/2005/8/quickstyle/3d1" qsCatId="3D" csTypeId="urn:microsoft.com/office/officeart/2005/8/colors/accent1_2" csCatId="accent1" phldr="1"/>
      <dgm:spPr/>
    </dgm:pt>
    <dgm:pt modelId="{E8E6FF0B-98EB-4161-BAE7-B353608D8952}">
      <dgm:prSet phldrT="[Texte]" custT="1"/>
      <dgm:spPr/>
      <dgm:t>
        <a:bodyPr/>
        <a:lstStyle/>
        <a:p>
          <a:r>
            <a:rPr lang="fr-FR" sz="1600" dirty="0" smtClean="0"/>
            <a:t>HTA, diabète, drogues, surpoids</a:t>
          </a:r>
          <a:endParaRPr lang="fr-FR" sz="1600" dirty="0"/>
        </a:p>
      </dgm:t>
    </dgm:pt>
    <dgm:pt modelId="{78D1ECC2-94E0-49EB-BAA6-78544E2EF36D}" type="parTrans" cxnId="{EBFA4003-1838-4A1D-A808-FCDAF87E1109}">
      <dgm:prSet/>
      <dgm:spPr/>
      <dgm:t>
        <a:bodyPr/>
        <a:lstStyle/>
        <a:p>
          <a:endParaRPr lang="fr-FR"/>
        </a:p>
      </dgm:t>
    </dgm:pt>
    <dgm:pt modelId="{079F9682-426D-4A62-B066-C14391A66342}" type="sibTrans" cxnId="{EBFA4003-1838-4A1D-A808-FCDAF87E1109}">
      <dgm:prSet/>
      <dgm:spPr/>
      <dgm:t>
        <a:bodyPr/>
        <a:lstStyle/>
        <a:p>
          <a:endParaRPr lang="fr-FR"/>
        </a:p>
      </dgm:t>
    </dgm:pt>
    <dgm:pt modelId="{A54B5B0B-D510-48AD-ABC6-77671837C4DE}">
      <dgm:prSet phldrT="[Texte]" custT="1"/>
      <dgm:spPr/>
      <dgm:t>
        <a:bodyPr/>
        <a:lstStyle/>
        <a:p>
          <a:r>
            <a:rPr lang="fr-FR" sz="1800" dirty="0" smtClean="0"/>
            <a:t>Tabac (9)</a:t>
          </a:r>
          <a:endParaRPr lang="fr-FR" sz="1800" dirty="0"/>
        </a:p>
      </dgm:t>
    </dgm:pt>
    <dgm:pt modelId="{2D8FA1FA-9583-4EC8-BE34-9CACF336736E}" type="parTrans" cxnId="{F9EB6E50-A33C-48A0-8649-CD60574BE4BD}">
      <dgm:prSet/>
      <dgm:spPr/>
      <dgm:t>
        <a:bodyPr/>
        <a:lstStyle/>
        <a:p>
          <a:endParaRPr lang="fr-FR"/>
        </a:p>
      </dgm:t>
    </dgm:pt>
    <dgm:pt modelId="{B9F4024D-362E-4EF1-9C7C-095257E24C42}" type="sibTrans" cxnId="{F9EB6E50-A33C-48A0-8649-CD60574BE4BD}">
      <dgm:prSet/>
      <dgm:spPr/>
      <dgm:t>
        <a:bodyPr/>
        <a:lstStyle/>
        <a:p>
          <a:endParaRPr lang="fr-FR"/>
        </a:p>
      </dgm:t>
    </dgm:pt>
    <dgm:pt modelId="{5DF6CF77-0C3D-4BB5-B8E1-426D4247266A}">
      <dgm:prSet phldrT="[Texte]" custT="1"/>
      <dgm:spPr/>
      <dgm:t>
        <a:bodyPr/>
        <a:lstStyle/>
        <a:p>
          <a:r>
            <a:rPr lang="fr-FR" sz="1800" dirty="0" smtClean="0"/>
            <a:t>Travail (2)</a:t>
          </a:r>
          <a:endParaRPr lang="fr-FR" sz="1800" dirty="0"/>
        </a:p>
      </dgm:t>
    </dgm:pt>
    <dgm:pt modelId="{77D58716-79E4-4F03-AABF-A38BDDCE0E2F}" type="parTrans" cxnId="{5C7C1000-3CFC-4E57-B3F2-E1E84834F92C}">
      <dgm:prSet/>
      <dgm:spPr/>
      <dgm:t>
        <a:bodyPr/>
        <a:lstStyle/>
        <a:p>
          <a:endParaRPr lang="fr-FR"/>
        </a:p>
      </dgm:t>
    </dgm:pt>
    <dgm:pt modelId="{F5840A90-DB70-4C1C-96F3-DE8DC0A5451E}" type="sibTrans" cxnId="{5C7C1000-3CFC-4E57-B3F2-E1E84834F92C}">
      <dgm:prSet/>
      <dgm:spPr/>
      <dgm:t>
        <a:bodyPr/>
        <a:lstStyle/>
        <a:p>
          <a:endParaRPr lang="fr-FR"/>
        </a:p>
      </dgm:t>
    </dgm:pt>
    <dgm:pt modelId="{1C85F3EE-A8CB-4858-B521-019E14C29806}">
      <dgm:prSet phldrT="[Texte]" custT="1"/>
      <dgm:spPr/>
      <dgm:t>
        <a:bodyPr/>
        <a:lstStyle/>
        <a:p>
          <a:r>
            <a:rPr lang="fr-FR" sz="1800" dirty="0" smtClean="0"/>
            <a:t>Sédentarité (3)</a:t>
          </a:r>
          <a:endParaRPr lang="fr-FR" sz="1800" dirty="0"/>
        </a:p>
      </dgm:t>
    </dgm:pt>
    <dgm:pt modelId="{3A1D3699-C4EB-49CB-B0F7-693AD1448ACA}" type="parTrans" cxnId="{8587A684-12F2-45B3-8F0D-8ACD07E7D2DE}">
      <dgm:prSet/>
      <dgm:spPr/>
      <dgm:t>
        <a:bodyPr/>
        <a:lstStyle/>
        <a:p>
          <a:endParaRPr lang="fr-FR"/>
        </a:p>
      </dgm:t>
    </dgm:pt>
    <dgm:pt modelId="{693C2F9C-FB21-430A-91AC-BDA1495759C4}" type="sibTrans" cxnId="{8587A684-12F2-45B3-8F0D-8ACD07E7D2DE}">
      <dgm:prSet/>
      <dgm:spPr/>
      <dgm:t>
        <a:bodyPr/>
        <a:lstStyle/>
        <a:p>
          <a:endParaRPr lang="fr-FR"/>
        </a:p>
      </dgm:t>
    </dgm:pt>
    <dgm:pt modelId="{50CEB444-F3C2-452D-A4F0-B4C9364CDC7B}">
      <dgm:prSet phldrT="[Texte]" custT="1"/>
      <dgm:spPr/>
      <dgm:t>
        <a:bodyPr/>
        <a:lstStyle/>
        <a:p>
          <a:r>
            <a:rPr lang="fr-FR" sz="1800" dirty="0" smtClean="0"/>
            <a:t>Ne pas se soigner (4)</a:t>
          </a:r>
          <a:endParaRPr lang="fr-FR" sz="1800" dirty="0"/>
        </a:p>
      </dgm:t>
    </dgm:pt>
    <dgm:pt modelId="{F42F8A58-6EC9-4AD0-BAFF-6A59B06B8D95}" type="parTrans" cxnId="{C6137712-A4C8-4D74-871D-7F900C3C66CD}">
      <dgm:prSet/>
      <dgm:spPr/>
      <dgm:t>
        <a:bodyPr/>
        <a:lstStyle/>
        <a:p>
          <a:endParaRPr lang="fr-FR"/>
        </a:p>
      </dgm:t>
    </dgm:pt>
    <dgm:pt modelId="{12B9FB07-EB1E-439D-84F3-BC899A151828}" type="sibTrans" cxnId="{C6137712-A4C8-4D74-871D-7F900C3C66CD}">
      <dgm:prSet/>
      <dgm:spPr/>
      <dgm:t>
        <a:bodyPr/>
        <a:lstStyle/>
        <a:p>
          <a:endParaRPr lang="fr-FR"/>
        </a:p>
      </dgm:t>
    </dgm:pt>
    <dgm:pt modelId="{2D991A22-FD3A-4DCD-B5A9-13C60F7A0900}">
      <dgm:prSet phldrT="[Texte]" custT="1"/>
      <dgm:spPr/>
      <dgm:t>
        <a:bodyPr/>
        <a:lstStyle/>
        <a:p>
          <a:r>
            <a:rPr lang="fr-FR" sz="1800" dirty="0" smtClean="0"/>
            <a:t>Alcool (4)</a:t>
          </a:r>
          <a:endParaRPr lang="fr-FR" sz="1800" dirty="0"/>
        </a:p>
      </dgm:t>
    </dgm:pt>
    <dgm:pt modelId="{A0E64CCD-CFED-4EBF-8715-0FC9F20075DF}" type="parTrans" cxnId="{80ED3425-BE2A-4EF2-B7FF-8440E8704DB8}">
      <dgm:prSet/>
      <dgm:spPr/>
      <dgm:t>
        <a:bodyPr/>
        <a:lstStyle/>
        <a:p>
          <a:endParaRPr lang="fr-FR"/>
        </a:p>
      </dgm:t>
    </dgm:pt>
    <dgm:pt modelId="{DC66A33B-1BDF-482E-B3FD-195AEB9B4DB0}" type="sibTrans" cxnId="{80ED3425-BE2A-4EF2-B7FF-8440E8704DB8}">
      <dgm:prSet/>
      <dgm:spPr/>
      <dgm:t>
        <a:bodyPr/>
        <a:lstStyle/>
        <a:p>
          <a:endParaRPr lang="fr-FR"/>
        </a:p>
      </dgm:t>
    </dgm:pt>
    <dgm:pt modelId="{9F137ED2-54D4-4102-A407-CB2A273B86AE}">
      <dgm:prSet phldrT="[Texte]" custT="1"/>
      <dgm:spPr/>
      <dgm:t>
        <a:bodyPr/>
        <a:lstStyle/>
        <a:p>
          <a:r>
            <a:rPr lang="fr-FR" sz="1800" dirty="0" smtClean="0"/>
            <a:t>Alimentation (5)</a:t>
          </a:r>
          <a:endParaRPr lang="fr-FR" sz="1800" dirty="0"/>
        </a:p>
      </dgm:t>
    </dgm:pt>
    <dgm:pt modelId="{69B823F7-926F-4D38-A255-649E414F0DFC}" type="parTrans" cxnId="{AE1F8D2B-E9AA-4D11-A7AF-56FD185B7179}">
      <dgm:prSet/>
      <dgm:spPr/>
      <dgm:t>
        <a:bodyPr/>
        <a:lstStyle/>
        <a:p>
          <a:endParaRPr lang="fr-FR"/>
        </a:p>
      </dgm:t>
    </dgm:pt>
    <dgm:pt modelId="{D9E99575-2F8B-43F7-A8E9-AE259A239CF4}" type="sibTrans" cxnId="{AE1F8D2B-E9AA-4D11-A7AF-56FD185B7179}">
      <dgm:prSet/>
      <dgm:spPr/>
      <dgm:t>
        <a:bodyPr/>
        <a:lstStyle/>
        <a:p>
          <a:endParaRPr lang="fr-FR"/>
        </a:p>
      </dgm:t>
    </dgm:pt>
    <dgm:pt modelId="{1E62621C-C4D2-4CA9-83CE-664EB777F6D3}" type="pres">
      <dgm:prSet presAssocID="{DD207CA0-1A9B-4C79-A6C6-742B9E942E9F}" presName="compositeShape" presStyleCnt="0">
        <dgm:presLayoutVars>
          <dgm:dir/>
          <dgm:resizeHandles/>
        </dgm:presLayoutVars>
      </dgm:prSet>
      <dgm:spPr/>
    </dgm:pt>
    <dgm:pt modelId="{0A8AD2A5-185C-4518-B2F3-20197CE9B8DC}" type="pres">
      <dgm:prSet presAssocID="{DD207CA0-1A9B-4C79-A6C6-742B9E942E9F}" presName="pyramid" presStyleLbl="node1" presStyleIdx="0" presStyleCnt="1" custLinFactNeighborX="2255"/>
      <dgm:spPr>
        <a:solidFill>
          <a:schemeClr val="accent2"/>
        </a:solidFill>
      </dgm:spPr>
    </dgm:pt>
    <dgm:pt modelId="{E18ED79F-A6AD-43A4-ADF3-21C2AFD8B1E1}" type="pres">
      <dgm:prSet presAssocID="{DD207CA0-1A9B-4C79-A6C6-742B9E942E9F}" presName="theList" presStyleCnt="0"/>
      <dgm:spPr/>
    </dgm:pt>
    <dgm:pt modelId="{893968F3-F486-4D5B-805C-388E046392FF}" type="pres">
      <dgm:prSet presAssocID="{E8E6FF0B-98EB-4161-BAE7-B353608D8952}" presName="aNode" presStyleLbl="fgAcc1" presStyleIdx="0" presStyleCnt="7" custLinFactY="103661" custLinFactNeighborX="-10407" custLinFactNeighborY="2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4C246C2-45A0-4CBC-8114-0F56E0165EEC}" type="pres">
      <dgm:prSet presAssocID="{E8E6FF0B-98EB-4161-BAE7-B353608D8952}" presName="aSpace" presStyleCnt="0"/>
      <dgm:spPr/>
    </dgm:pt>
    <dgm:pt modelId="{0E30057B-5CF6-4649-870E-5F8497A917B3}" type="pres">
      <dgm:prSet presAssocID="{5DF6CF77-0C3D-4BB5-B8E1-426D4247266A}" presName="aNode" presStyleLbl="fgAcc1" presStyleIdx="1" presStyleCnt="7" custLinFactY="101550" custLinFactNeighborX="-10407" custLinFactNeighborY="2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D3A0ECE-20E8-4D12-8B43-B9E4D92D6F1F}" type="pres">
      <dgm:prSet presAssocID="{5DF6CF77-0C3D-4BB5-B8E1-426D4247266A}" presName="aSpace" presStyleCnt="0"/>
      <dgm:spPr/>
    </dgm:pt>
    <dgm:pt modelId="{AD15F30C-A345-4B94-8E1A-73473F12DF52}" type="pres">
      <dgm:prSet presAssocID="{1C85F3EE-A8CB-4858-B521-019E14C29806}" presName="aNode" presStyleLbl="fgAcc1" presStyleIdx="2" presStyleCnt="7" custLinFactY="100000" custLinFactNeighborX="-10407" custLinFactNeighborY="11239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28C6DBF-5098-48B6-BA50-04341826F47D}" type="pres">
      <dgm:prSet presAssocID="{1C85F3EE-A8CB-4858-B521-019E14C29806}" presName="aSpace" presStyleCnt="0"/>
      <dgm:spPr/>
    </dgm:pt>
    <dgm:pt modelId="{31A7380B-18FC-4EE5-AF7E-3912BB34AB7B}" type="pres">
      <dgm:prSet presAssocID="{50CEB444-F3C2-452D-A4F0-B4C9364CDC7B}" presName="aNode" presStyleLbl="fgAcc1" presStyleIdx="3" presStyleCnt="7" custLinFactY="89619" custLinFactNeighborX="-10407" custLinFactNeighborY="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6E2C75-3D77-4189-9FE2-DD690D7EA778}" type="pres">
      <dgm:prSet presAssocID="{50CEB444-F3C2-452D-A4F0-B4C9364CDC7B}" presName="aSpace" presStyleCnt="0"/>
      <dgm:spPr/>
    </dgm:pt>
    <dgm:pt modelId="{B850CCEA-6A1B-48DD-82C1-95A3541463DE}" type="pres">
      <dgm:prSet presAssocID="{2D991A22-FD3A-4DCD-B5A9-13C60F7A0900}" presName="aNode" presStyleLbl="fgAcc1" presStyleIdx="4" presStyleCnt="7" custLinFactY="77119" custLinFactNeighborX="-10407" custLinFactNeighborY="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765C03C-7A54-4571-BCA2-7BBE94E74317}" type="pres">
      <dgm:prSet presAssocID="{2D991A22-FD3A-4DCD-B5A9-13C60F7A0900}" presName="aSpace" presStyleCnt="0"/>
      <dgm:spPr/>
    </dgm:pt>
    <dgm:pt modelId="{CB3A6A3B-7568-4699-899F-2F051F0AE3A5}" type="pres">
      <dgm:prSet presAssocID="{9F137ED2-54D4-4102-A407-CB2A273B86AE}" presName="aNode" presStyleLbl="fgAcc1" presStyleIdx="5" presStyleCnt="7" custLinFactY="65189" custLinFactNeighborX="-10407" custLinFactNeighborY="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123B30E-657F-4568-A0DD-AA07CBCB5631}" type="pres">
      <dgm:prSet presAssocID="{9F137ED2-54D4-4102-A407-CB2A273B86AE}" presName="aSpace" presStyleCnt="0"/>
      <dgm:spPr/>
    </dgm:pt>
    <dgm:pt modelId="{C5521436-BE87-4FC9-8F69-19BF6A43C1B3}" type="pres">
      <dgm:prSet presAssocID="{A54B5B0B-D510-48AD-ABC6-77671837C4DE}" presName="aNode" presStyleLbl="fgAcc1" presStyleIdx="6" presStyleCnt="7" custLinFactY="52689" custLinFactNeighborX="-10407" custLinFactNeighborY="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2CEEEBB-9480-424D-AEEA-4262D3600B02}" type="pres">
      <dgm:prSet presAssocID="{A54B5B0B-D510-48AD-ABC6-77671837C4DE}" presName="aSpace" presStyleCnt="0"/>
      <dgm:spPr/>
    </dgm:pt>
  </dgm:ptLst>
  <dgm:cxnLst>
    <dgm:cxn modelId="{8587A684-12F2-45B3-8F0D-8ACD07E7D2DE}" srcId="{DD207CA0-1A9B-4C79-A6C6-742B9E942E9F}" destId="{1C85F3EE-A8CB-4858-B521-019E14C29806}" srcOrd="2" destOrd="0" parTransId="{3A1D3699-C4EB-49CB-B0F7-693AD1448ACA}" sibTransId="{693C2F9C-FB21-430A-91AC-BDA1495759C4}"/>
    <dgm:cxn modelId="{F9EB6E50-A33C-48A0-8649-CD60574BE4BD}" srcId="{DD207CA0-1A9B-4C79-A6C6-742B9E942E9F}" destId="{A54B5B0B-D510-48AD-ABC6-77671837C4DE}" srcOrd="6" destOrd="0" parTransId="{2D8FA1FA-9583-4EC8-BE34-9CACF336736E}" sibTransId="{B9F4024D-362E-4EF1-9C7C-095257E24C42}"/>
    <dgm:cxn modelId="{7049C7F3-4045-4A6B-B8AE-B4C31B8FA5F8}" type="presOf" srcId="{2D991A22-FD3A-4DCD-B5A9-13C60F7A0900}" destId="{B850CCEA-6A1B-48DD-82C1-95A3541463DE}" srcOrd="0" destOrd="0" presId="urn:microsoft.com/office/officeart/2005/8/layout/pyramid2"/>
    <dgm:cxn modelId="{FB0600C3-7399-47F3-98C6-DA0F6E115150}" type="presOf" srcId="{5DF6CF77-0C3D-4BB5-B8E1-426D4247266A}" destId="{0E30057B-5CF6-4649-870E-5F8497A917B3}" srcOrd="0" destOrd="0" presId="urn:microsoft.com/office/officeart/2005/8/layout/pyramid2"/>
    <dgm:cxn modelId="{E52E3967-C253-4F36-BE82-63000AD53C1D}" type="presOf" srcId="{DD207CA0-1A9B-4C79-A6C6-742B9E942E9F}" destId="{1E62621C-C4D2-4CA9-83CE-664EB777F6D3}" srcOrd="0" destOrd="0" presId="urn:microsoft.com/office/officeart/2005/8/layout/pyramid2"/>
    <dgm:cxn modelId="{3757D216-B17E-4F16-BBD8-9795A5741586}" type="presOf" srcId="{50CEB444-F3C2-452D-A4F0-B4C9364CDC7B}" destId="{31A7380B-18FC-4EE5-AF7E-3912BB34AB7B}" srcOrd="0" destOrd="0" presId="urn:microsoft.com/office/officeart/2005/8/layout/pyramid2"/>
    <dgm:cxn modelId="{EBFA4003-1838-4A1D-A808-FCDAF87E1109}" srcId="{DD207CA0-1A9B-4C79-A6C6-742B9E942E9F}" destId="{E8E6FF0B-98EB-4161-BAE7-B353608D8952}" srcOrd="0" destOrd="0" parTransId="{78D1ECC2-94E0-49EB-BAA6-78544E2EF36D}" sibTransId="{079F9682-426D-4A62-B066-C14391A66342}"/>
    <dgm:cxn modelId="{5C7C1000-3CFC-4E57-B3F2-E1E84834F92C}" srcId="{DD207CA0-1A9B-4C79-A6C6-742B9E942E9F}" destId="{5DF6CF77-0C3D-4BB5-B8E1-426D4247266A}" srcOrd="1" destOrd="0" parTransId="{77D58716-79E4-4F03-AABF-A38BDDCE0E2F}" sibTransId="{F5840A90-DB70-4C1C-96F3-DE8DC0A5451E}"/>
    <dgm:cxn modelId="{80ED3425-BE2A-4EF2-B7FF-8440E8704DB8}" srcId="{DD207CA0-1A9B-4C79-A6C6-742B9E942E9F}" destId="{2D991A22-FD3A-4DCD-B5A9-13C60F7A0900}" srcOrd="4" destOrd="0" parTransId="{A0E64CCD-CFED-4EBF-8715-0FC9F20075DF}" sibTransId="{DC66A33B-1BDF-482E-B3FD-195AEB9B4DB0}"/>
    <dgm:cxn modelId="{65460509-1521-4012-B368-EF5915E80E27}" type="presOf" srcId="{9F137ED2-54D4-4102-A407-CB2A273B86AE}" destId="{CB3A6A3B-7568-4699-899F-2F051F0AE3A5}" srcOrd="0" destOrd="0" presId="urn:microsoft.com/office/officeart/2005/8/layout/pyramid2"/>
    <dgm:cxn modelId="{2360D157-571B-47C4-97EA-242CCFC59599}" type="presOf" srcId="{1C85F3EE-A8CB-4858-B521-019E14C29806}" destId="{AD15F30C-A345-4B94-8E1A-73473F12DF52}" srcOrd="0" destOrd="0" presId="urn:microsoft.com/office/officeart/2005/8/layout/pyramid2"/>
    <dgm:cxn modelId="{C6137712-A4C8-4D74-871D-7F900C3C66CD}" srcId="{DD207CA0-1A9B-4C79-A6C6-742B9E942E9F}" destId="{50CEB444-F3C2-452D-A4F0-B4C9364CDC7B}" srcOrd="3" destOrd="0" parTransId="{F42F8A58-6EC9-4AD0-BAFF-6A59B06B8D95}" sibTransId="{12B9FB07-EB1E-439D-84F3-BC899A151828}"/>
    <dgm:cxn modelId="{A424D47B-1908-4390-934D-0814C8EFC2FE}" type="presOf" srcId="{E8E6FF0B-98EB-4161-BAE7-B353608D8952}" destId="{893968F3-F486-4D5B-805C-388E046392FF}" srcOrd="0" destOrd="0" presId="urn:microsoft.com/office/officeart/2005/8/layout/pyramid2"/>
    <dgm:cxn modelId="{0C6C5300-A31E-43D2-8857-733CAF88F5E6}" type="presOf" srcId="{A54B5B0B-D510-48AD-ABC6-77671837C4DE}" destId="{C5521436-BE87-4FC9-8F69-19BF6A43C1B3}" srcOrd="0" destOrd="0" presId="urn:microsoft.com/office/officeart/2005/8/layout/pyramid2"/>
    <dgm:cxn modelId="{AE1F8D2B-E9AA-4D11-A7AF-56FD185B7179}" srcId="{DD207CA0-1A9B-4C79-A6C6-742B9E942E9F}" destId="{9F137ED2-54D4-4102-A407-CB2A273B86AE}" srcOrd="5" destOrd="0" parTransId="{69B823F7-926F-4D38-A255-649E414F0DFC}" sibTransId="{D9E99575-2F8B-43F7-A8E9-AE259A239CF4}"/>
    <dgm:cxn modelId="{C3E17B83-7F1A-4B72-996B-9112573E1472}" type="presParOf" srcId="{1E62621C-C4D2-4CA9-83CE-664EB777F6D3}" destId="{0A8AD2A5-185C-4518-B2F3-20197CE9B8DC}" srcOrd="0" destOrd="0" presId="urn:microsoft.com/office/officeart/2005/8/layout/pyramid2"/>
    <dgm:cxn modelId="{AA788EB9-0FC0-46A7-9339-248759CDB0C9}" type="presParOf" srcId="{1E62621C-C4D2-4CA9-83CE-664EB777F6D3}" destId="{E18ED79F-A6AD-43A4-ADF3-21C2AFD8B1E1}" srcOrd="1" destOrd="0" presId="urn:microsoft.com/office/officeart/2005/8/layout/pyramid2"/>
    <dgm:cxn modelId="{84405A6E-A462-4763-9575-74FE4ED778DA}" type="presParOf" srcId="{E18ED79F-A6AD-43A4-ADF3-21C2AFD8B1E1}" destId="{893968F3-F486-4D5B-805C-388E046392FF}" srcOrd="0" destOrd="0" presId="urn:microsoft.com/office/officeart/2005/8/layout/pyramid2"/>
    <dgm:cxn modelId="{A722E2C5-9A7B-45BE-BB2C-8139183DCC03}" type="presParOf" srcId="{E18ED79F-A6AD-43A4-ADF3-21C2AFD8B1E1}" destId="{54C246C2-45A0-4CBC-8114-0F56E0165EEC}" srcOrd="1" destOrd="0" presId="urn:microsoft.com/office/officeart/2005/8/layout/pyramid2"/>
    <dgm:cxn modelId="{93D6144D-2C45-4614-9F21-B9E8C1846376}" type="presParOf" srcId="{E18ED79F-A6AD-43A4-ADF3-21C2AFD8B1E1}" destId="{0E30057B-5CF6-4649-870E-5F8497A917B3}" srcOrd="2" destOrd="0" presId="urn:microsoft.com/office/officeart/2005/8/layout/pyramid2"/>
    <dgm:cxn modelId="{880E29F9-3A9A-4AC3-B8E5-CB6EACECBDD0}" type="presParOf" srcId="{E18ED79F-A6AD-43A4-ADF3-21C2AFD8B1E1}" destId="{4D3A0ECE-20E8-4D12-8B43-B9E4D92D6F1F}" srcOrd="3" destOrd="0" presId="urn:microsoft.com/office/officeart/2005/8/layout/pyramid2"/>
    <dgm:cxn modelId="{27E5A254-8BCE-4766-BCA0-47A14CF24AF0}" type="presParOf" srcId="{E18ED79F-A6AD-43A4-ADF3-21C2AFD8B1E1}" destId="{AD15F30C-A345-4B94-8E1A-73473F12DF52}" srcOrd="4" destOrd="0" presId="urn:microsoft.com/office/officeart/2005/8/layout/pyramid2"/>
    <dgm:cxn modelId="{08D76B6D-29EF-44C7-B63B-2A8AC8E8CD47}" type="presParOf" srcId="{E18ED79F-A6AD-43A4-ADF3-21C2AFD8B1E1}" destId="{C28C6DBF-5098-48B6-BA50-04341826F47D}" srcOrd="5" destOrd="0" presId="urn:microsoft.com/office/officeart/2005/8/layout/pyramid2"/>
    <dgm:cxn modelId="{A157115F-CBBA-4CEF-B083-3CAC73445D2C}" type="presParOf" srcId="{E18ED79F-A6AD-43A4-ADF3-21C2AFD8B1E1}" destId="{31A7380B-18FC-4EE5-AF7E-3912BB34AB7B}" srcOrd="6" destOrd="0" presId="urn:microsoft.com/office/officeart/2005/8/layout/pyramid2"/>
    <dgm:cxn modelId="{91C3458E-C8E4-44FA-8501-8F80ECBC4AA9}" type="presParOf" srcId="{E18ED79F-A6AD-43A4-ADF3-21C2AFD8B1E1}" destId="{9B6E2C75-3D77-4189-9FE2-DD690D7EA778}" srcOrd="7" destOrd="0" presId="urn:microsoft.com/office/officeart/2005/8/layout/pyramid2"/>
    <dgm:cxn modelId="{582BA574-69E9-4BBB-AC51-1D6ECC06C841}" type="presParOf" srcId="{E18ED79F-A6AD-43A4-ADF3-21C2AFD8B1E1}" destId="{B850CCEA-6A1B-48DD-82C1-95A3541463DE}" srcOrd="8" destOrd="0" presId="urn:microsoft.com/office/officeart/2005/8/layout/pyramid2"/>
    <dgm:cxn modelId="{603043C3-D293-4820-8E94-8B783A31BF9A}" type="presParOf" srcId="{E18ED79F-A6AD-43A4-ADF3-21C2AFD8B1E1}" destId="{6765C03C-7A54-4571-BCA2-7BBE94E74317}" srcOrd="9" destOrd="0" presId="urn:microsoft.com/office/officeart/2005/8/layout/pyramid2"/>
    <dgm:cxn modelId="{058423D7-4AE9-429A-9AF3-0413BFB3C058}" type="presParOf" srcId="{E18ED79F-A6AD-43A4-ADF3-21C2AFD8B1E1}" destId="{CB3A6A3B-7568-4699-899F-2F051F0AE3A5}" srcOrd="10" destOrd="0" presId="urn:microsoft.com/office/officeart/2005/8/layout/pyramid2"/>
    <dgm:cxn modelId="{F25978BF-2AE1-4557-A49D-AF3308E7BA16}" type="presParOf" srcId="{E18ED79F-A6AD-43A4-ADF3-21C2AFD8B1E1}" destId="{4123B30E-657F-4568-A0DD-AA07CBCB5631}" srcOrd="11" destOrd="0" presId="urn:microsoft.com/office/officeart/2005/8/layout/pyramid2"/>
    <dgm:cxn modelId="{A20E3FB5-5BF7-4F30-A97F-146CBCFB4407}" type="presParOf" srcId="{E18ED79F-A6AD-43A4-ADF3-21C2AFD8B1E1}" destId="{C5521436-BE87-4FC9-8F69-19BF6A43C1B3}" srcOrd="12" destOrd="0" presId="urn:microsoft.com/office/officeart/2005/8/layout/pyramid2"/>
    <dgm:cxn modelId="{AE9D5E54-BBFB-4C67-BB03-5DBB39D5EAC0}" type="presParOf" srcId="{E18ED79F-A6AD-43A4-ADF3-21C2AFD8B1E1}" destId="{72CEEEBB-9480-424D-AEEA-4262D3600B02}" srcOrd="1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8AD2A5-185C-4518-B2F3-20197CE9B8DC}">
      <dsp:nvSpPr>
        <dsp:cNvPr id="0" name=""/>
        <dsp:cNvSpPr/>
      </dsp:nvSpPr>
      <dsp:spPr>
        <a:xfrm>
          <a:off x="72011" y="0"/>
          <a:ext cx="3193398" cy="3744416"/>
        </a:xfrm>
        <a:prstGeom prst="triangle">
          <a:avLst/>
        </a:prstGeom>
        <a:solidFill>
          <a:schemeClr val="accent2"/>
        </a:soli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3968F3-F486-4D5B-805C-388E046392FF}">
      <dsp:nvSpPr>
        <dsp:cNvPr id="0" name=""/>
        <dsp:cNvSpPr/>
      </dsp:nvSpPr>
      <dsp:spPr>
        <a:xfrm>
          <a:off x="1380680" y="864095"/>
          <a:ext cx="2075708" cy="38029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HTA, diabète, drogues, surpoids</a:t>
          </a:r>
          <a:endParaRPr lang="fr-FR" sz="1600" kern="1200" dirty="0"/>
        </a:p>
      </dsp:txBody>
      <dsp:txXfrm>
        <a:off x="1399244" y="882659"/>
        <a:ext cx="2038580" cy="343164"/>
      </dsp:txXfrm>
    </dsp:sp>
    <dsp:sp modelId="{0E30057B-5CF6-4649-870E-5F8497A917B3}">
      <dsp:nvSpPr>
        <dsp:cNvPr id="0" name=""/>
        <dsp:cNvSpPr/>
      </dsp:nvSpPr>
      <dsp:spPr>
        <a:xfrm>
          <a:off x="1380680" y="1283895"/>
          <a:ext cx="2075708" cy="38029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Travail (2)</a:t>
          </a:r>
          <a:endParaRPr lang="fr-FR" sz="1800" kern="1200" dirty="0"/>
        </a:p>
      </dsp:txBody>
      <dsp:txXfrm>
        <a:off x="1399244" y="1302459"/>
        <a:ext cx="2038580" cy="343164"/>
      </dsp:txXfrm>
    </dsp:sp>
    <dsp:sp modelId="{AD15F30C-A345-4B94-8E1A-73473F12DF52}">
      <dsp:nvSpPr>
        <dsp:cNvPr id="0" name=""/>
        <dsp:cNvSpPr/>
      </dsp:nvSpPr>
      <dsp:spPr>
        <a:xfrm>
          <a:off x="1380680" y="1664185"/>
          <a:ext cx="2075708" cy="38029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Sédentarité (3)</a:t>
          </a:r>
          <a:endParaRPr lang="fr-FR" sz="1800" kern="1200" dirty="0"/>
        </a:p>
      </dsp:txBody>
      <dsp:txXfrm>
        <a:off x="1399244" y="1682749"/>
        <a:ext cx="2038580" cy="343164"/>
      </dsp:txXfrm>
    </dsp:sp>
    <dsp:sp modelId="{31A7380B-18FC-4EE5-AF7E-3912BB34AB7B}">
      <dsp:nvSpPr>
        <dsp:cNvPr id="0" name=""/>
        <dsp:cNvSpPr/>
      </dsp:nvSpPr>
      <dsp:spPr>
        <a:xfrm>
          <a:off x="1380680" y="2046644"/>
          <a:ext cx="2075708" cy="38029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Ne pas se soigner (4)</a:t>
          </a:r>
          <a:endParaRPr lang="fr-FR" sz="1800" kern="1200" dirty="0"/>
        </a:p>
      </dsp:txBody>
      <dsp:txXfrm>
        <a:off x="1399244" y="2065208"/>
        <a:ext cx="2038580" cy="343164"/>
      </dsp:txXfrm>
    </dsp:sp>
    <dsp:sp modelId="{B850CCEA-6A1B-48DD-82C1-95A3541463DE}">
      <dsp:nvSpPr>
        <dsp:cNvPr id="0" name=""/>
        <dsp:cNvSpPr/>
      </dsp:nvSpPr>
      <dsp:spPr>
        <a:xfrm>
          <a:off x="1380680" y="2426936"/>
          <a:ext cx="2075708" cy="38029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Alcool (4)</a:t>
          </a:r>
          <a:endParaRPr lang="fr-FR" sz="1800" kern="1200" dirty="0"/>
        </a:p>
      </dsp:txBody>
      <dsp:txXfrm>
        <a:off x="1399244" y="2445500"/>
        <a:ext cx="2038580" cy="343164"/>
      </dsp:txXfrm>
    </dsp:sp>
    <dsp:sp modelId="{CB3A6A3B-7568-4699-899F-2F051F0AE3A5}">
      <dsp:nvSpPr>
        <dsp:cNvPr id="0" name=""/>
        <dsp:cNvSpPr/>
      </dsp:nvSpPr>
      <dsp:spPr>
        <a:xfrm>
          <a:off x="1380680" y="2809396"/>
          <a:ext cx="2075708" cy="38029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Alimentation (5)</a:t>
          </a:r>
          <a:endParaRPr lang="fr-FR" sz="1800" kern="1200" dirty="0"/>
        </a:p>
      </dsp:txBody>
      <dsp:txXfrm>
        <a:off x="1399244" y="2827960"/>
        <a:ext cx="2038580" cy="343164"/>
      </dsp:txXfrm>
    </dsp:sp>
    <dsp:sp modelId="{C5521436-BE87-4FC9-8F69-19BF6A43C1B3}">
      <dsp:nvSpPr>
        <dsp:cNvPr id="0" name=""/>
        <dsp:cNvSpPr/>
      </dsp:nvSpPr>
      <dsp:spPr>
        <a:xfrm>
          <a:off x="1380680" y="3189688"/>
          <a:ext cx="2075708" cy="38029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Tabac (9)</a:t>
          </a:r>
          <a:endParaRPr lang="fr-FR" sz="1800" kern="1200" dirty="0"/>
        </a:p>
      </dsp:txBody>
      <dsp:txXfrm>
        <a:off x="1399244" y="3208252"/>
        <a:ext cx="2038580" cy="3431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C1396-15DE-4C6D-B159-794B78016880}" type="datetimeFigureOut">
              <a:rPr lang="fr-FR" smtClean="0"/>
              <a:t>07/01/2013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28392C-EE98-4118-B82B-20D66643C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8291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8392C-EE98-4118-B82B-20D66643CAB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75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8392C-EE98-4118-B82B-20D66643CAB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719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2FE01-8BB6-4F4D-AF83-A85076031812}" type="datetimeFigureOut">
              <a:rPr lang="fr-FR" smtClean="0"/>
              <a:t>07/01/2013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5435-7B10-440C-ABEF-EE457FA9BA31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2FE01-8BB6-4F4D-AF83-A85076031812}" type="datetimeFigureOut">
              <a:rPr lang="fr-FR" smtClean="0"/>
              <a:t>07/01/2013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5435-7B10-440C-ABEF-EE457FA9BA3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2FE01-8BB6-4F4D-AF83-A85076031812}" type="datetimeFigureOut">
              <a:rPr lang="fr-FR" smtClean="0"/>
              <a:t>07/01/2013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5435-7B10-440C-ABEF-EE457FA9BA3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2FE01-8BB6-4F4D-AF83-A85076031812}" type="datetimeFigureOut">
              <a:rPr lang="fr-FR" smtClean="0"/>
              <a:t>07/01/2013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5435-7B10-440C-ABEF-EE457FA9BA3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2FE01-8BB6-4F4D-AF83-A85076031812}" type="datetimeFigureOut">
              <a:rPr lang="fr-FR" smtClean="0"/>
              <a:t>07/01/2013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5435-7B10-440C-ABEF-EE457FA9BA3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2FE01-8BB6-4F4D-AF83-A85076031812}" type="datetimeFigureOut">
              <a:rPr lang="fr-FR" smtClean="0"/>
              <a:t>07/01/2013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5435-7B10-440C-ABEF-EE457FA9BA3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2FE01-8BB6-4F4D-AF83-A85076031812}" type="datetimeFigureOut">
              <a:rPr lang="fr-FR" smtClean="0"/>
              <a:t>07/01/2013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5435-7B10-440C-ABEF-EE457FA9BA3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2FE01-8BB6-4F4D-AF83-A85076031812}" type="datetimeFigureOut">
              <a:rPr lang="fr-FR" smtClean="0"/>
              <a:t>07/01/2013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5435-7B10-440C-ABEF-EE457FA9BA3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2FE01-8BB6-4F4D-AF83-A85076031812}" type="datetimeFigureOut">
              <a:rPr lang="fr-FR" smtClean="0"/>
              <a:t>07/01/2013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5435-7B10-440C-ABEF-EE457FA9BA3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2FE01-8BB6-4F4D-AF83-A85076031812}" type="datetimeFigureOut">
              <a:rPr lang="fr-FR" smtClean="0"/>
              <a:t>07/01/2013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5435-7B10-440C-ABEF-EE457FA9BA3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2FE01-8BB6-4F4D-AF83-A85076031812}" type="datetimeFigureOut">
              <a:rPr lang="fr-FR" smtClean="0"/>
              <a:t>07/01/2013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5435-7B10-440C-ABEF-EE457FA9BA3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F552FE01-8BB6-4F4D-AF83-A85076031812}" type="datetimeFigureOut">
              <a:rPr lang="fr-FR" smtClean="0"/>
              <a:t>07/01/2013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17285435-7B10-440C-ABEF-EE457FA9BA31}" type="slidenum">
              <a:rPr lang="fr-FR" smtClean="0"/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1520" y="3861048"/>
            <a:ext cx="8640960" cy="2808312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effectLst/>
                <a:latin typeface="Arial" pitchFamily="34" charset="0"/>
                <a:cs typeface="Arial" pitchFamily="34" charset="0"/>
              </a:rPr>
              <a:t>CONNAISSANCES ET PERCEPTION DE LA NOTION </a:t>
            </a:r>
            <a:r>
              <a:rPr lang="fr-FR" sz="2000" b="1" dirty="0" smtClean="0">
                <a:effectLst/>
                <a:latin typeface="Arial" pitchFamily="34" charset="0"/>
                <a:cs typeface="Arial" pitchFamily="34" charset="0"/>
              </a:rPr>
              <a:t>DE </a:t>
            </a:r>
            <a:r>
              <a:rPr lang="fr-FR" sz="2000" b="1" dirty="0">
                <a:effectLst/>
                <a:latin typeface="Arial" pitchFamily="34" charset="0"/>
                <a:cs typeface="Arial" pitchFamily="34" charset="0"/>
              </a:rPr>
              <a:t>FACTEURS DE RISQUE </a:t>
            </a:r>
            <a:r>
              <a:rPr lang="fr-FR" sz="2000" b="1" dirty="0" smtClean="0">
                <a:effectLst/>
                <a:latin typeface="Arial" pitchFamily="34" charset="0"/>
                <a:cs typeface="Arial" pitchFamily="34" charset="0"/>
              </a:rPr>
              <a:t>CARDIO-VASCULAIRE CHEZ </a:t>
            </a:r>
            <a:r>
              <a:rPr lang="fr-FR" sz="2000" b="1" dirty="0">
                <a:effectLst/>
                <a:latin typeface="Arial" pitchFamily="34" charset="0"/>
                <a:cs typeface="Arial" pitchFamily="34" charset="0"/>
              </a:rPr>
              <a:t>LES PATIENTS EN MEDECINE </a:t>
            </a:r>
            <a:r>
              <a:rPr lang="fr-FR" sz="2000" b="1" dirty="0" smtClean="0">
                <a:effectLst/>
                <a:latin typeface="Arial" pitchFamily="34" charset="0"/>
                <a:cs typeface="Arial" pitchFamily="34" charset="0"/>
              </a:rPr>
              <a:t>GENERALE</a:t>
            </a:r>
          </a:p>
          <a:p>
            <a:pPr>
              <a:lnSpc>
                <a:spcPct val="150000"/>
              </a:lnSpc>
            </a:pPr>
            <a:endParaRPr lang="fr-FR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2000" dirty="0" smtClean="0">
                <a:effectLst/>
                <a:latin typeface="Arial" pitchFamily="34" charset="0"/>
                <a:cs typeface="Arial" pitchFamily="34" charset="0"/>
              </a:rPr>
              <a:t>Président de thèse : Pr Ronan ROUSSEL</a:t>
            </a:r>
          </a:p>
          <a:p>
            <a:r>
              <a:rPr lang="fr-FR" sz="2000" dirty="0" smtClean="0">
                <a:effectLst/>
                <a:latin typeface="Arial" pitchFamily="34" charset="0"/>
                <a:cs typeface="Arial" pitchFamily="34" charset="0"/>
              </a:rPr>
              <a:t>Directeur de thèse : Dr Laurence BAUMANN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5536" y="404665"/>
            <a:ext cx="8424936" cy="1512168"/>
          </a:xfrm>
        </p:spPr>
        <p:txBody>
          <a:bodyPr/>
          <a:lstStyle/>
          <a:p>
            <a:r>
              <a:rPr lang="fr-FR" sz="2000" dirty="0" smtClean="0">
                <a:effectLst/>
                <a:latin typeface="Arial" pitchFamily="34" charset="0"/>
                <a:cs typeface="Arial" pitchFamily="34" charset="0"/>
              </a:rPr>
              <a:t>UNIVERSITÉ </a:t>
            </a:r>
            <a:r>
              <a:rPr lang="fr-FR" altLang="ja-JP" sz="2000" dirty="0">
                <a:effectLst/>
                <a:latin typeface="Arial" pitchFamily="34" charset="0"/>
                <a:ea typeface="ＭＳ Ｐゴシック" pitchFamily="1" charset="-128"/>
                <a:cs typeface="Arial" pitchFamily="34" charset="0"/>
              </a:rPr>
              <a:t>PARIS 7 - DENIS DIDEROT</a:t>
            </a:r>
            <a:r>
              <a:rPr lang="fr-FR" sz="2000" dirty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fr-FR" sz="20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fr-FR" sz="2000" dirty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fr-FR" sz="2000" dirty="0">
                <a:effectLst/>
                <a:latin typeface="Arial" pitchFamily="34" charset="0"/>
                <a:cs typeface="Arial" pitchFamily="34" charset="0"/>
              </a:rPr>
            </a:br>
            <a:r>
              <a:rPr lang="fr-FR" sz="2000" dirty="0">
                <a:effectLst/>
                <a:latin typeface="Arial" pitchFamily="34" charset="0"/>
                <a:cs typeface="Arial" pitchFamily="34" charset="0"/>
              </a:rPr>
              <a:t>THÈSE POUR LE DOCTORAT EN MÉDECINE </a:t>
            </a:r>
            <a:r>
              <a:rPr lang="fr-FR" sz="2000" dirty="0" smtClean="0">
                <a:effectLst/>
                <a:latin typeface="Arial" pitchFamily="34" charset="0"/>
                <a:cs typeface="Arial" pitchFamily="34" charset="0"/>
              </a:rPr>
              <a:t>GÉNÉRALE</a:t>
            </a:r>
            <a:r>
              <a:rPr lang="fr-FR" sz="1800" dirty="0" smtClean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fr-FR" sz="18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fr-FR" sz="1800" dirty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fr-FR" sz="1800" dirty="0">
                <a:effectLst/>
                <a:latin typeface="Arial" pitchFamily="34" charset="0"/>
                <a:cs typeface="Arial" pitchFamily="34" charset="0"/>
              </a:rPr>
            </a:br>
            <a:endParaRPr lang="fr-FR" sz="1800" dirty="0"/>
          </a:p>
        </p:txBody>
      </p:sp>
      <p:sp>
        <p:nvSpPr>
          <p:cNvPr id="4" name="ZoneTexte 3"/>
          <p:cNvSpPr txBox="1"/>
          <p:nvPr/>
        </p:nvSpPr>
        <p:spPr>
          <a:xfrm>
            <a:off x="539552" y="2204864"/>
            <a:ext cx="806489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Arial" pitchFamily="34" charset="0"/>
                <a:cs typeface="Arial" pitchFamily="34" charset="0"/>
              </a:rPr>
              <a:t>Leïla MANSOURI</a:t>
            </a:r>
          </a:p>
          <a:p>
            <a:pPr algn="ctr"/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fr-FR" sz="2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dirty="0" smtClean="0">
                <a:latin typeface="Arial" pitchFamily="34" charset="0"/>
                <a:cs typeface="Arial" pitchFamily="34" charset="0"/>
              </a:rPr>
              <a:t>28 juin 2012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19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-252536" y="1340768"/>
            <a:ext cx="4824536" cy="4374232"/>
          </a:xfrm>
        </p:spPr>
        <p:txBody>
          <a:bodyPr>
            <a:normAutofit fontScale="92500" lnSpcReduction="10000"/>
          </a:bodyPr>
          <a:lstStyle/>
          <a:p>
            <a:pPr marL="457200" lvl="1" indent="0" algn="ctr">
              <a:lnSpc>
                <a:spcPct val="120000"/>
              </a:lnSpc>
              <a:buNone/>
            </a:pPr>
            <a:r>
              <a:rPr lang="fr-FR" sz="1900" u="sng" dirty="0" smtClean="0">
                <a:latin typeface="Arial" pitchFamily="34" charset="0"/>
                <a:cs typeface="Arial" pitchFamily="34" charset="0"/>
              </a:rPr>
              <a:t>MALADIES CARDIO-VASCULAIRES</a:t>
            </a:r>
          </a:p>
          <a:p>
            <a:pPr marL="457200" lvl="1" indent="0">
              <a:buNone/>
            </a:pPr>
            <a:endParaRPr lang="fr-FR" sz="2000" dirty="0">
              <a:latin typeface="Arial" pitchFamily="34" charset="0"/>
              <a:cs typeface="Arial" pitchFamily="34" charset="0"/>
            </a:endParaRPr>
          </a:p>
          <a:p>
            <a:pPr marL="457200" lvl="1" indent="0" algn="ctr">
              <a:buNone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fr-FR" sz="2000" baseline="30000" dirty="0" smtClean="0">
                <a:latin typeface="Arial" pitchFamily="34" charset="0"/>
                <a:cs typeface="Arial" pitchFamily="34" charset="0"/>
              </a:rPr>
              <a:t>e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cause de mortalité dans le monde</a:t>
            </a:r>
          </a:p>
          <a:p>
            <a:pPr marL="457200" lvl="1" indent="0" algn="ctr">
              <a:buNone/>
            </a:pPr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pPr marL="457200" lvl="1" indent="0" algn="ctr">
              <a:buNone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000" baseline="30000" dirty="0" smtClean="0">
                <a:latin typeface="Arial" pitchFamily="34" charset="0"/>
                <a:cs typeface="Arial" pitchFamily="34" charset="0"/>
              </a:rPr>
              <a:t>e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cause de mortalité en France</a:t>
            </a:r>
          </a:p>
          <a:p>
            <a:pPr marL="457200" lvl="1" indent="0" algn="ctr">
              <a:buNone/>
            </a:pPr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pPr marL="457200" lvl="1" indent="0" algn="ctr">
              <a:buNone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Poste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le plus important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de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consommation de soins et de biens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médicaux</a:t>
            </a:r>
          </a:p>
          <a:p>
            <a:pPr marL="457200" lvl="1" indent="0" algn="ctr">
              <a:buNone/>
            </a:pPr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pPr marL="457200" lvl="1" indent="0" algn="ctr">
              <a:buNone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11,5 % des hospitalisations</a:t>
            </a:r>
          </a:p>
          <a:p>
            <a:pPr marL="457200" lvl="1" indent="0" algn="ctr">
              <a:buNone/>
            </a:pPr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pPr marL="457200" lvl="1" indent="0" algn="ctr">
              <a:buNone/>
            </a:pPr>
            <a:endParaRPr lang="fr-FR" sz="2000" dirty="0">
              <a:latin typeface="Arial" pitchFamily="34" charset="0"/>
              <a:cs typeface="Arial" pitchFamily="34" charset="0"/>
            </a:endParaRPr>
          </a:p>
          <a:p>
            <a:pPr marL="457200" lvl="1" indent="0" algn="ctr">
              <a:buNone/>
            </a:pPr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pPr marL="457200" lvl="1" indent="0">
              <a:buNone/>
            </a:pPr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endParaRPr lang="fr-FR" sz="20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4"/>
          </p:nvPr>
        </p:nvSpPr>
        <p:spPr>
          <a:xfrm>
            <a:off x="4644008" y="1340768"/>
            <a:ext cx="4499992" cy="437423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1800" u="sng" dirty="0" smtClean="0">
                <a:latin typeface="Arial" pitchFamily="34" charset="0"/>
                <a:cs typeface="Arial" pitchFamily="34" charset="0"/>
              </a:rPr>
              <a:t>FACTEURS DE RISQUE CARDIO-VASCULAIRE</a:t>
            </a:r>
          </a:p>
          <a:p>
            <a:pPr marL="0" indent="0" algn="ctr">
              <a:buNone/>
            </a:pPr>
            <a:endParaRPr lang="fr-FR" sz="1900" u="sng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fr-FR" sz="1800" b="1" dirty="0">
                <a:latin typeface="Arial" pitchFamily="34" charset="0"/>
                <a:cs typeface="Arial" pitchFamily="34" charset="0"/>
              </a:rPr>
              <a:t>HYPERTENSION ARTERIELLE</a:t>
            </a:r>
          </a:p>
          <a:p>
            <a:pPr marL="0" indent="0" algn="ctr">
              <a:buNone/>
            </a:pPr>
            <a:r>
              <a:rPr lang="fr-FR" sz="1800" b="1" dirty="0">
                <a:latin typeface="Arial" pitchFamily="34" charset="0"/>
                <a:cs typeface="Arial" pitchFamily="34" charset="0"/>
              </a:rPr>
              <a:t>DIABETE</a:t>
            </a:r>
          </a:p>
          <a:p>
            <a:pPr marL="0" indent="0" algn="ctr">
              <a:buNone/>
            </a:pPr>
            <a:r>
              <a:rPr lang="fr-FR" sz="1800" b="1" dirty="0" smtClean="0">
                <a:latin typeface="Arial" pitchFamily="34" charset="0"/>
                <a:cs typeface="Arial" pitchFamily="34" charset="0"/>
              </a:rPr>
              <a:t>DYSLIPIDEMIE</a:t>
            </a:r>
            <a:endParaRPr lang="fr-FR" sz="1800" b="1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fr-FR" sz="1800" b="1" dirty="0" smtClean="0">
                <a:latin typeface="Arial" pitchFamily="34" charset="0"/>
                <a:cs typeface="Arial" pitchFamily="34" charset="0"/>
              </a:rPr>
              <a:t>TABAGISME</a:t>
            </a:r>
          </a:p>
          <a:p>
            <a:pPr marL="0" indent="0" algn="ctr">
              <a:buNone/>
            </a:pPr>
            <a:endParaRPr lang="fr-FR" sz="18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fr-FR" sz="1800" i="1" dirty="0" smtClean="0">
                <a:latin typeface="Arial" pitchFamily="34" charset="0"/>
                <a:cs typeface="Arial" pitchFamily="34" charset="0"/>
              </a:rPr>
              <a:t>Modifiables</a:t>
            </a:r>
          </a:p>
          <a:p>
            <a:pPr marL="0" indent="0" algn="ctr">
              <a:buNone/>
            </a:pPr>
            <a:endParaRPr lang="fr-FR" sz="1800" i="1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fr-FR" sz="1800" dirty="0" smtClean="0">
                <a:latin typeface="Arial" pitchFamily="34" charset="0"/>
                <a:cs typeface="Arial" pitchFamily="34" charset="0"/>
              </a:rPr>
              <a:t>Cibles de la prévention</a:t>
            </a:r>
          </a:p>
          <a:p>
            <a:pPr marL="0" indent="0" algn="ctr">
              <a:buNone/>
            </a:pPr>
            <a:r>
              <a:rPr lang="fr-FR" sz="1800" dirty="0" smtClean="0">
                <a:latin typeface="Arial" pitchFamily="34" charset="0"/>
                <a:cs typeface="Arial" pitchFamily="34" charset="0"/>
              </a:rPr>
              <a:t>Bonne maitrise par les généralistes </a:t>
            </a:r>
            <a:endParaRPr lang="fr-FR" sz="1800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fr-FR" sz="1900" u="sng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FR" sz="1900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11560" y="188640"/>
            <a:ext cx="7924800" cy="778098"/>
          </a:xfrm>
        </p:spPr>
        <p:txBody>
          <a:bodyPr/>
          <a:lstStyle/>
          <a:p>
            <a:pPr algn="ctr"/>
            <a:r>
              <a:rPr lang="fr-FR" sz="44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fr-FR" sz="4000" dirty="0" smtClean="0">
                <a:latin typeface="Arial" pitchFamily="34" charset="0"/>
                <a:cs typeface="Arial" pitchFamily="34" charset="0"/>
              </a:rPr>
              <a:t>INTRODUCTION</a:t>
            </a:r>
            <a:endParaRPr lang="fr-FR" sz="4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4644008" y="1340768"/>
            <a:ext cx="0" cy="4392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747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44624"/>
            <a:ext cx="7924800" cy="792088"/>
          </a:xfrm>
        </p:spPr>
        <p:txBody>
          <a:bodyPr/>
          <a:lstStyle/>
          <a:p>
            <a:pPr algn="ctr"/>
            <a:r>
              <a:rPr lang="fr-FR" sz="3600" dirty="0" smtClean="0">
                <a:latin typeface="Arial" pitchFamily="34" charset="0"/>
                <a:cs typeface="Arial" pitchFamily="34" charset="0"/>
              </a:rPr>
              <a:t>QUESTION DE RECHERCHE</a:t>
            </a:r>
            <a:endParaRPr lang="fr-F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609600" y="1124744"/>
            <a:ext cx="7924800" cy="4590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Qu’en 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est-il de la perception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de 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la notion de facteurs de risque cardio-vasculaire chez les patients en médecine générale : </a:t>
            </a: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qu’en savent-ils</a:t>
            </a:r>
          </a:p>
          <a:p>
            <a:pPr marL="0" indent="0" algn="ctr">
              <a:buNone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t</a:t>
            </a:r>
          </a:p>
          <a:p>
            <a:pPr marL="0" indent="0" algn="ctr"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quelles représentations s’en font-ils ? </a:t>
            </a:r>
          </a:p>
          <a:p>
            <a:pPr marL="0" indent="0">
              <a:buNone/>
            </a:pPr>
            <a:endParaRPr lang="fr-FR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4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-27384"/>
            <a:ext cx="7924800" cy="936104"/>
          </a:xfrm>
        </p:spPr>
        <p:txBody>
          <a:bodyPr/>
          <a:lstStyle/>
          <a:p>
            <a:pPr algn="ctr"/>
            <a:r>
              <a:rPr lang="fr-FR" sz="4000" dirty="0" smtClean="0">
                <a:latin typeface="Arial" pitchFamily="34" charset="0"/>
                <a:cs typeface="Arial" pitchFamily="34" charset="0"/>
              </a:rPr>
              <a:t>OBJECTIF</a:t>
            </a:r>
            <a:endParaRPr lang="fr-FR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609600" y="1052736"/>
            <a:ext cx="7924800" cy="4662264"/>
          </a:xfrm>
        </p:spPr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fr-FR" sz="2800" dirty="0" smtClean="0">
                <a:latin typeface="Arial" pitchFamily="34" charset="0"/>
                <a:cs typeface="Arial" pitchFamily="34" charset="0"/>
              </a:rPr>
              <a:t>Evaluer </a:t>
            </a:r>
            <a:r>
              <a:rPr lang="fr-FR" sz="2800" dirty="0">
                <a:latin typeface="Arial" pitchFamily="34" charset="0"/>
                <a:cs typeface="Arial" pitchFamily="34" charset="0"/>
              </a:rPr>
              <a:t>les connaissances, la compréhension de la notion de facteurs de risque cardio-vasculaire chez nos patients, et leurs éventuelles </a:t>
            </a:r>
            <a:r>
              <a:rPr lang="fr-FR" sz="2800" dirty="0" smtClean="0">
                <a:latin typeface="Arial" pitchFamily="34" charset="0"/>
                <a:cs typeface="Arial" pitchFamily="34" charset="0"/>
              </a:rPr>
              <a:t>insuffisances.</a:t>
            </a:r>
            <a:endParaRPr lang="fr-F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84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-27384"/>
            <a:ext cx="7924800" cy="778098"/>
          </a:xfrm>
        </p:spPr>
        <p:txBody>
          <a:bodyPr/>
          <a:lstStyle/>
          <a:p>
            <a:pPr algn="ctr"/>
            <a:r>
              <a:rPr lang="fr-FR" sz="4000" dirty="0" smtClean="0">
                <a:latin typeface="Arial" pitchFamily="34" charset="0"/>
                <a:cs typeface="Arial" pitchFamily="34" charset="0"/>
              </a:rPr>
              <a:t>METHODE</a:t>
            </a:r>
            <a:endParaRPr lang="fr-FR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611560" y="1196752"/>
            <a:ext cx="7924800" cy="4637112"/>
          </a:xfrm>
        </p:spPr>
        <p:txBody>
          <a:bodyPr>
            <a:normAutofit fontScale="92500" lnSpcReduction="20000"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ETUDE QUALITATIVE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Entretiens individuels semi-dirigés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Guide d’entretien: 3 axes</a:t>
            </a:r>
          </a:p>
          <a:p>
            <a:pPr marL="0" indent="0" algn="ctr">
              <a:buNone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LE PATIENT - LES MOTS -  LES SOURCES D’INFORMATIONS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Echantillon choisi et raisonné : </a:t>
            </a:r>
          </a:p>
          <a:p>
            <a:pPr lvl="1"/>
            <a:r>
              <a:rPr lang="fr-FR" sz="2400" dirty="0" smtClean="0">
                <a:latin typeface="Arial" pitchFamily="34" charset="0"/>
                <a:cs typeface="Arial" pitchFamily="34" charset="0"/>
              </a:rPr>
              <a:t>≥ 35 ans</a:t>
            </a:r>
          </a:p>
          <a:p>
            <a:pPr lvl="1"/>
            <a:r>
              <a:rPr lang="fr-FR" sz="2400" dirty="0" smtClean="0">
                <a:latin typeface="Arial" pitchFamily="34" charset="0"/>
                <a:cs typeface="Arial" pitchFamily="34" charset="0"/>
              </a:rPr>
              <a:t>2 facteurs de risque cardio-vasculaires dont tabagisme</a:t>
            </a:r>
          </a:p>
          <a:p>
            <a:pPr lvl="1"/>
            <a:r>
              <a:rPr lang="fr-FR" sz="2400" dirty="0" smtClean="0">
                <a:latin typeface="Arial" pitchFamily="34" charset="0"/>
                <a:cs typeface="Arial" pitchFamily="34" charset="0"/>
              </a:rPr>
              <a:t>Prévention primaire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Nombre de patients non établi à l'avance: recueil jusqu’à saturation des données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Codage des données après retranscription</a:t>
            </a:r>
          </a:p>
          <a:p>
            <a:pPr marL="0" indent="0">
              <a:buNone/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139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44624"/>
            <a:ext cx="7924800" cy="778098"/>
          </a:xfrm>
        </p:spPr>
        <p:txBody>
          <a:bodyPr/>
          <a:lstStyle/>
          <a:p>
            <a:pPr algn="ctr"/>
            <a:r>
              <a:rPr lang="fr-FR" sz="4000" dirty="0" smtClean="0">
                <a:latin typeface="Arial" pitchFamily="34" charset="0"/>
                <a:cs typeface="Arial" pitchFamily="34" charset="0"/>
              </a:rPr>
              <a:t>RESULTATS</a:t>
            </a:r>
            <a:endParaRPr lang="fr-FR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2840" cy="4133056"/>
          </a:xfrm>
        </p:spPr>
        <p:txBody>
          <a:bodyPr>
            <a:normAutofit/>
          </a:bodyPr>
          <a:lstStyle/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9 entretiens réalisés</a:t>
            </a:r>
          </a:p>
          <a:p>
            <a:endParaRPr lang="fr-FR" sz="2000" dirty="0">
              <a:latin typeface="Arial" pitchFamily="34" charset="0"/>
              <a:cs typeface="Arial" pitchFamily="34" charset="0"/>
            </a:endParaRPr>
          </a:p>
          <a:p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endParaRPr lang="fr-FR" sz="2000" dirty="0">
              <a:latin typeface="Arial" pitchFamily="34" charset="0"/>
              <a:cs typeface="Arial" pitchFamily="34" charset="0"/>
            </a:endParaRPr>
          </a:p>
          <a:p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endParaRPr lang="fr-FR" sz="2000" dirty="0">
              <a:latin typeface="Arial" pitchFamily="34" charset="0"/>
              <a:cs typeface="Arial" pitchFamily="34" charset="0"/>
            </a:endParaRPr>
          </a:p>
          <a:p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8 thèmes retenus après codage et analyse</a:t>
            </a:r>
          </a:p>
          <a:p>
            <a:endParaRPr lang="fr-FR" sz="2000" dirty="0">
              <a:latin typeface="Arial" pitchFamily="34" charset="0"/>
              <a:cs typeface="Arial" pitchFamily="34" charset="0"/>
            </a:endParaRPr>
          </a:p>
          <a:p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endParaRPr lang="fr-FR" sz="2000" dirty="0">
              <a:latin typeface="Arial" pitchFamily="34" charset="0"/>
              <a:cs typeface="Arial" pitchFamily="34" charset="0"/>
            </a:endParaRPr>
          </a:p>
          <a:p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endParaRPr lang="fr-FR" sz="2000" dirty="0">
              <a:latin typeface="Arial" pitchFamily="34" charset="0"/>
              <a:cs typeface="Arial" pitchFamily="34" charset="0"/>
            </a:endParaRPr>
          </a:p>
          <a:p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endParaRPr lang="fr-FR" sz="2000" dirty="0">
              <a:latin typeface="Arial" pitchFamily="34" charset="0"/>
              <a:cs typeface="Arial" pitchFamily="34" charset="0"/>
            </a:endParaRPr>
          </a:p>
          <a:p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Graphique 3"/>
          <p:cNvGraphicFramePr/>
          <p:nvPr>
            <p:extLst>
              <p:ext uri="{D42A27DB-BD31-4B8C-83A1-F6EECF244321}">
                <p14:modId xmlns:p14="http://schemas.microsoft.com/office/powerpoint/2010/main" val="2027918496"/>
              </p:ext>
            </p:extLst>
          </p:nvPr>
        </p:nvGraphicFramePr>
        <p:xfrm>
          <a:off x="2483768" y="1988840"/>
          <a:ext cx="460851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7443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924800" cy="634082"/>
          </a:xfrm>
        </p:spPr>
        <p:txBody>
          <a:bodyPr/>
          <a:lstStyle/>
          <a:p>
            <a:pPr algn="ctr"/>
            <a:r>
              <a:rPr lang="fr-FR" sz="2800" dirty="0" smtClean="0">
                <a:latin typeface="Arial" pitchFamily="34" charset="0"/>
                <a:cs typeface="Arial" pitchFamily="34" charset="0"/>
              </a:rPr>
              <a:t>RESULTATS (1) : LE RESSENTI DU PATIENT</a:t>
            </a:r>
            <a:endParaRPr lang="fr-F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179512" y="1600200"/>
            <a:ext cx="8640960" cy="4114800"/>
          </a:xfrm>
        </p:spPr>
        <p:txBody>
          <a:bodyPr/>
          <a:lstStyle/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VOUS CONSIDEREZ VOUS EN BONNE SANTE?</a:t>
            </a:r>
          </a:p>
          <a:p>
            <a:pPr marL="0" indent="0">
              <a:buNone/>
            </a:pPr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3  personnes ne se considèrent pas en bonne santé, les autres se sentent en forme:</a:t>
            </a:r>
          </a:p>
          <a:p>
            <a:pPr marL="0" indent="0" algn="ctr">
              <a:buNone/>
            </a:pPr>
            <a:r>
              <a:rPr lang="fr-FR" sz="2000" i="1" dirty="0" smtClean="0">
                <a:latin typeface="Arial" pitchFamily="34" charset="0"/>
                <a:cs typeface="Arial" pitchFamily="34" charset="0"/>
              </a:rPr>
              <a:t>« Si </a:t>
            </a:r>
            <a:r>
              <a:rPr lang="fr-FR" sz="2000" i="1" dirty="0">
                <a:latin typeface="Arial" pitchFamily="34" charset="0"/>
                <a:cs typeface="Arial" pitchFamily="34" charset="0"/>
              </a:rPr>
              <a:t>je fais pas de contrôles, pour moi tout va </a:t>
            </a:r>
            <a:r>
              <a:rPr lang="fr-FR" sz="2000" i="1" dirty="0" smtClean="0">
                <a:latin typeface="Arial" pitchFamily="34" charset="0"/>
                <a:cs typeface="Arial" pitchFamily="34" charset="0"/>
              </a:rPr>
              <a:t>bien »</a:t>
            </a:r>
          </a:p>
          <a:p>
            <a:pPr marL="0" indent="0" algn="ctr">
              <a:buNone/>
            </a:pPr>
            <a:endParaRPr lang="fr-FR" sz="2000" i="1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LIMITES: symptômes ressentis</a:t>
            </a:r>
          </a:p>
          <a:p>
            <a:pPr marL="0" indent="0" algn="ctr">
              <a:buNone/>
            </a:pPr>
            <a:r>
              <a:rPr lang="fr-FR" sz="2000" dirty="0">
                <a:latin typeface="Arial" pitchFamily="34" charset="0"/>
                <a:cs typeface="Arial" pitchFamily="34" charset="0"/>
              </a:rPr>
              <a:t>« </a:t>
            </a:r>
            <a:r>
              <a:rPr lang="fr-FR" sz="2000" i="1" dirty="0">
                <a:latin typeface="Arial" pitchFamily="34" charset="0"/>
                <a:cs typeface="Arial" pitchFamily="34" charset="0"/>
              </a:rPr>
              <a:t>Je tousse, je crache et je manque de souffle » </a:t>
            </a:r>
            <a:endParaRPr lang="fr-FR" sz="2000" i="1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fr-FR" i="1" dirty="0"/>
          </a:p>
          <a:p>
            <a:pPr marL="0" indent="0" algn="ctr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372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6632"/>
            <a:ext cx="7924800" cy="648072"/>
          </a:xfrm>
        </p:spPr>
        <p:txBody>
          <a:bodyPr/>
          <a:lstStyle/>
          <a:p>
            <a:pPr algn="ctr"/>
            <a:r>
              <a:rPr lang="fr-FR" sz="2800" dirty="0" smtClean="0">
                <a:latin typeface="Arial" pitchFamily="34" charset="0"/>
                <a:cs typeface="Arial" pitchFamily="34" charset="0"/>
              </a:rPr>
              <a:t>RESULTATS (2) : Le patient et le risque</a:t>
            </a:r>
            <a:endParaRPr lang="fr-F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0" y="980728"/>
            <a:ext cx="5256583" cy="5040560"/>
          </a:xfrm>
        </p:spPr>
        <p:txBody>
          <a:bodyPr>
            <a:normAutofit/>
          </a:bodyPr>
          <a:lstStyle/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PENSEZ VOUS PRENDRE DES RISQUES POUR VOTRE SANTE?</a:t>
            </a:r>
          </a:p>
          <a:p>
            <a:pPr marL="0" indent="0" algn="ctr">
              <a:buNone/>
            </a:pPr>
            <a:r>
              <a:rPr lang="fr-FR" sz="1800" dirty="0">
                <a:latin typeface="Arial" pitchFamily="34" charset="0"/>
                <a:cs typeface="Arial" pitchFamily="34" charset="0"/>
              </a:rPr>
              <a:t>« </a:t>
            </a:r>
            <a:r>
              <a:rPr lang="fr-FR" sz="1800" i="1" dirty="0">
                <a:latin typeface="Arial" pitchFamily="34" charset="0"/>
                <a:cs typeface="Arial" pitchFamily="34" charset="0"/>
              </a:rPr>
              <a:t>J’en prends, j’en prends mais c’est par épisodes </a:t>
            </a:r>
            <a:r>
              <a:rPr lang="fr-FR" sz="1800" dirty="0">
                <a:latin typeface="Arial" pitchFamily="34" charset="0"/>
                <a:cs typeface="Arial" pitchFamily="34" charset="0"/>
              </a:rPr>
              <a:t>» </a:t>
            </a:r>
          </a:p>
          <a:p>
            <a:pPr marL="0" indent="0" algn="ctr">
              <a:buNone/>
            </a:pPr>
            <a:r>
              <a:rPr lang="fr-FR" sz="1800" dirty="0" smtClean="0">
                <a:latin typeface="Arial" pitchFamily="34" charset="0"/>
                <a:cs typeface="Arial" pitchFamily="34" charset="0"/>
              </a:rPr>
              <a:t> « </a:t>
            </a:r>
            <a:r>
              <a:rPr lang="fr-FR" sz="1800" i="1" dirty="0">
                <a:latin typeface="Arial" pitchFamily="34" charset="0"/>
                <a:cs typeface="Arial" pitchFamily="34" charset="0"/>
              </a:rPr>
              <a:t>Y a toujours des risques, y a pas de risque zéro </a:t>
            </a:r>
            <a:r>
              <a:rPr lang="fr-FR" sz="1800" dirty="0">
                <a:latin typeface="Arial" pitchFamily="34" charset="0"/>
                <a:cs typeface="Arial" pitchFamily="34" charset="0"/>
              </a:rPr>
              <a:t>» </a:t>
            </a:r>
            <a:endParaRPr lang="fr-FR" sz="1800" dirty="0" smtClean="0">
              <a:latin typeface="Arial" pitchFamily="34" charset="0"/>
              <a:cs typeface="Arial" pitchFamily="34" charset="0"/>
            </a:endParaRPr>
          </a:p>
          <a:p>
            <a:endParaRPr lang="fr-FR" sz="2000" dirty="0">
              <a:latin typeface="Arial" pitchFamily="34" charset="0"/>
              <a:cs typeface="Arial" pitchFamily="34" charset="0"/>
            </a:endParaRPr>
          </a:p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IDENTIFICATION DES RISQUES :</a:t>
            </a:r>
          </a:p>
          <a:p>
            <a:pPr marL="457200" lvl="1" indent="0" algn="ctr">
              <a:buNone/>
            </a:pPr>
            <a:r>
              <a:rPr lang="fr-FR" sz="1800" i="1" dirty="0" smtClean="0">
                <a:latin typeface="Arial" pitchFamily="34" charset="0"/>
                <a:cs typeface="Arial" pitchFamily="34" charset="0"/>
              </a:rPr>
              <a:t>«Le </a:t>
            </a:r>
            <a:r>
              <a:rPr lang="fr-FR" sz="1800" i="1" dirty="0">
                <a:latin typeface="Arial" pitchFamily="34" charset="0"/>
                <a:cs typeface="Arial" pitchFamily="34" charset="0"/>
              </a:rPr>
              <a:t>diabète que j’appelle </a:t>
            </a:r>
            <a:r>
              <a:rPr lang="fr-FR" sz="1800" i="1" dirty="0" smtClean="0">
                <a:latin typeface="Arial" pitchFamily="34" charset="0"/>
                <a:cs typeface="Arial" pitchFamily="34" charset="0"/>
              </a:rPr>
              <a:t>un </a:t>
            </a:r>
            <a:r>
              <a:rPr lang="fr-FR" sz="1800" i="1" dirty="0">
                <a:latin typeface="Arial" pitchFamily="34" charset="0"/>
                <a:cs typeface="Arial" pitchFamily="34" charset="0"/>
              </a:rPr>
              <a:t>cancer </a:t>
            </a:r>
            <a:r>
              <a:rPr lang="fr-FR" sz="1800" i="1" dirty="0" smtClean="0">
                <a:latin typeface="Arial" pitchFamily="34" charset="0"/>
                <a:cs typeface="Arial" pitchFamily="34" charset="0"/>
              </a:rPr>
              <a:t>permanent»</a:t>
            </a:r>
          </a:p>
          <a:p>
            <a:pPr marL="457200" lvl="1" indent="0" algn="ctr">
              <a:buNone/>
            </a:pPr>
            <a:r>
              <a:rPr lang="fr-FR" sz="1800" i="1" dirty="0">
                <a:latin typeface="Arial" pitchFamily="34" charset="0"/>
                <a:cs typeface="Arial" pitchFamily="34" charset="0"/>
              </a:rPr>
              <a:t>« C’est vrai, on vit dans une société où la bouffe est considérée comme une action dangereuse </a:t>
            </a:r>
            <a:r>
              <a:rPr lang="fr-FR" sz="1800" i="1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pPr marL="457200" lvl="1" indent="0" algn="ctr">
              <a:buNone/>
            </a:pPr>
            <a:endParaRPr lang="fr-FR" sz="2000" i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19607"/>
              </p:ext>
            </p:extLst>
          </p:nvPr>
        </p:nvGraphicFramePr>
        <p:xfrm>
          <a:off x="5292080" y="1988840"/>
          <a:ext cx="3672408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749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0"/>
            <a:ext cx="7924800" cy="836712"/>
          </a:xfrm>
        </p:spPr>
        <p:txBody>
          <a:bodyPr/>
          <a:lstStyle/>
          <a:p>
            <a:pPr algn="ctr"/>
            <a:r>
              <a:rPr lang="fr-FR" sz="2800" dirty="0">
                <a:latin typeface="Arial" pitchFamily="34" charset="0"/>
                <a:cs typeface="Arial" pitchFamily="34" charset="0"/>
              </a:rPr>
              <a:t>RESULTATS (2) : Le patient et le risque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179512" y="1124744"/>
            <a:ext cx="8712968" cy="5184576"/>
          </a:xfrm>
        </p:spPr>
        <p:txBody>
          <a:bodyPr/>
          <a:lstStyle/>
          <a:p>
            <a:pPr indent="-285750">
              <a:lnSpc>
                <a:spcPct val="170000"/>
              </a:lnSpc>
            </a:pPr>
            <a:r>
              <a:rPr lang="fr-FR" dirty="0">
                <a:latin typeface="Arial" pitchFamily="34" charset="0"/>
                <a:cs typeface="Arial" pitchFamily="34" charset="0"/>
              </a:rPr>
              <a:t>REPRESENTATION DU RISQUE :</a:t>
            </a:r>
          </a:p>
          <a:p>
            <a:pPr lvl="1">
              <a:buFont typeface="Wingdings" pitchFamily="2" charset="2"/>
              <a:buChar char="ü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La mort : </a:t>
            </a:r>
            <a:r>
              <a:rPr lang="fr-FR" i="1" dirty="0">
                <a:latin typeface="Arial" pitchFamily="34" charset="0"/>
                <a:cs typeface="Arial" pitchFamily="34" charset="0"/>
              </a:rPr>
              <a:t>« du jour au lendemain je peux passer l’arme à gauche ! »</a:t>
            </a:r>
          </a:p>
          <a:p>
            <a:pPr lvl="1">
              <a:buFont typeface="Wingdings" pitchFamily="2" charset="2"/>
              <a:buChar char="ü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Risque </a:t>
            </a:r>
            <a:r>
              <a:rPr lang="fr-FR" dirty="0">
                <a:latin typeface="Arial" pitchFamily="34" charset="0"/>
                <a:cs typeface="Arial" pitchFamily="34" charset="0"/>
              </a:rPr>
              <a:t>inéluctable : </a:t>
            </a:r>
            <a:r>
              <a:rPr lang="fr-FR" i="1" dirty="0">
                <a:latin typeface="Arial" pitchFamily="34" charset="0"/>
                <a:cs typeface="Arial" pitchFamily="34" charset="0"/>
              </a:rPr>
              <a:t>« Même sans facteurs de </a:t>
            </a:r>
            <a:r>
              <a:rPr lang="fr-FR" i="1" dirty="0" smtClean="0">
                <a:latin typeface="Arial" pitchFamily="34" charset="0"/>
                <a:cs typeface="Arial" pitchFamily="34" charset="0"/>
              </a:rPr>
              <a:t>risque </a:t>
            </a:r>
            <a:r>
              <a:rPr lang="fr-FR" i="1" dirty="0">
                <a:latin typeface="Arial" pitchFamily="34" charset="0"/>
                <a:cs typeface="Arial" pitchFamily="34" charset="0"/>
              </a:rPr>
              <a:t>on a toujours un </a:t>
            </a:r>
            <a:r>
              <a:rPr lang="fr-FR" i="1" dirty="0" smtClean="0">
                <a:latin typeface="Arial" pitchFamily="34" charset="0"/>
                <a:cs typeface="Arial" pitchFamily="34" charset="0"/>
              </a:rPr>
              <a:t>risque»</a:t>
            </a:r>
            <a:endParaRPr lang="fr-FR" i="1" dirty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Risque </a:t>
            </a:r>
            <a:r>
              <a:rPr lang="fr-FR" dirty="0">
                <a:latin typeface="Arial" pitchFamily="34" charset="0"/>
                <a:cs typeface="Arial" pitchFamily="34" charset="0"/>
              </a:rPr>
              <a:t>et plaisir : « </a:t>
            </a:r>
            <a:r>
              <a:rPr lang="fr-FR" i="1" dirty="0">
                <a:latin typeface="Arial" pitchFamily="34" charset="0"/>
                <a:cs typeface="Arial" pitchFamily="34" charset="0"/>
              </a:rPr>
              <a:t>il n’y a pas que le coté addictif, il y a aussi ce plaisir procuré </a:t>
            </a:r>
            <a:r>
              <a:rPr lang="fr-FR" i="1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pPr marL="457200" lvl="1" indent="0">
              <a:buNone/>
            </a:pPr>
            <a:endParaRPr lang="fr-FR" dirty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LE FACTEUR DE RISQUE :</a:t>
            </a:r>
          </a:p>
          <a:p>
            <a:pPr marL="0" indent="0" algn="ctr">
              <a:buNone/>
            </a:pPr>
            <a:r>
              <a:rPr lang="fr-FR" i="1" dirty="0">
                <a:latin typeface="Arial" pitchFamily="34" charset="0"/>
                <a:cs typeface="Arial" pitchFamily="34" charset="0"/>
              </a:rPr>
              <a:t>« Ça peut entrainer facilement… dans des ennuis, voilà quoi »</a:t>
            </a:r>
          </a:p>
          <a:p>
            <a:pPr marL="0" indent="0" algn="ctr">
              <a:buNone/>
            </a:pPr>
            <a:r>
              <a:rPr lang="fr-FR" i="1" dirty="0">
                <a:latin typeface="Arial" pitchFamily="34" charset="0"/>
                <a:cs typeface="Arial" pitchFamily="34" charset="0"/>
              </a:rPr>
              <a:t>« Euh…. Comment je pourrais vous dire ? Ben par exemple si on monte sur une échelle euh…. et qu’on ne fait pas attention et boum on tombe ! C’est un facteur de risque ! »</a:t>
            </a:r>
          </a:p>
        </p:txBody>
      </p:sp>
    </p:spTree>
    <p:extLst>
      <p:ext uri="{BB962C8B-B14F-4D97-AF65-F5344CB8AC3E}">
        <p14:creationId xmlns:p14="http://schemas.microsoft.com/office/powerpoint/2010/main" val="255694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0"/>
            <a:ext cx="7924800" cy="1143000"/>
          </a:xfrm>
        </p:spPr>
        <p:txBody>
          <a:bodyPr/>
          <a:lstStyle/>
          <a:p>
            <a:pPr algn="ctr"/>
            <a:r>
              <a:rPr lang="fr-FR" sz="2400" dirty="0" smtClean="0">
                <a:latin typeface="Arial" pitchFamily="34" charset="0"/>
                <a:cs typeface="Arial" pitchFamily="34" charset="0"/>
              </a:rPr>
              <a:t>Résultats (3) : LE PATIENT ET LES Maladies cardio-vasculaires </a:t>
            </a:r>
            <a:endParaRPr lang="fr-F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107504" y="1484784"/>
            <a:ext cx="8856984" cy="4464496"/>
          </a:xfrm>
        </p:spPr>
        <p:txBody>
          <a:bodyPr>
            <a:normAutofit fontScale="85000" lnSpcReduction="10000"/>
          </a:bodyPr>
          <a:lstStyle/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AVEZ-VOUS DÉJÀ ENTENDU PARLER DE MALADIES CARDIO-VASCULAIRES?</a:t>
            </a:r>
          </a:p>
          <a:p>
            <a:pPr marL="0" indent="0">
              <a:buNone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     Oui, sauf un : </a:t>
            </a:r>
            <a:r>
              <a:rPr lang="fr-FR" sz="1900" dirty="0">
                <a:latin typeface="Arial" pitchFamily="34" charset="0"/>
                <a:cs typeface="Arial" pitchFamily="34" charset="0"/>
              </a:rPr>
              <a:t>« </a:t>
            </a:r>
            <a:r>
              <a:rPr lang="fr-FR" sz="1900" i="1" dirty="0">
                <a:latin typeface="Arial" pitchFamily="34" charset="0"/>
                <a:cs typeface="Arial" pitchFamily="34" charset="0"/>
              </a:rPr>
              <a:t>Pas trop ! J’en entends parler mais pas trop » </a:t>
            </a:r>
            <a:endParaRPr lang="fr-FR" sz="19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LES CONNAISSANCES :</a:t>
            </a:r>
          </a:p>
          <a:p>
            <a:pPr lvl="1">
              <a:buFont typeface="Wingdings" pitchFamily="2" charset="2"/>
              <a:buChar char="ü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Cœur: </a:t>
            </a:r>
            <a:r>
              <a:rPr lang="fr-FR" sz="1900" dirty="0" smtClean="0">
                <a:latin typeface="Arial" pitchFamily="34" charset="0"/>
                <a:cs typeface="Arial" pitchFamily="34" charset="0"/>
              </a:rPr>
              <a:t>« </a:t>
            </a:r>
            <a:r>
              <a:rPr lang="fr-FR" sz="1900" i="1" dirty="0" smtClean="0">
                <a:latin typeface="Arial" pitchFamily="34" charset="0"/>
                <a:cs typeface="Arial" pitchFamily="34" charset="0"/>
              </a:rPr>
              <a:t>Arrêt cardiaque </a:t>
            </a:r>
            <a:r>
              <a:rPr lang="fr-FR" sz="1900" dirty="0" smtClean="0">
                <a:latin typeface="Arial" pitchFamily="34" charset="0"/>
                <a:cs typeface="Arial" pitchFamily="34" charset="0"/>
              </a:rPr>
              <a:t>», « </a:t>
            </a:r>
            <a:r>
              <a:rPr lang="fr-FR" sz="1900" i="1" dirty="0" smtClean="0">
                <a:latin typeface="Arial" pitchFamily="34" charset="0"/>
                <a:cs typeface="Arial" pitchFamily="34" charset="0"/>
              </a:rPr>
              <a:t>Infarctus</a:t>
            </a:r>
            <a:r>
              <a:rPr lang="fr-FR" sz="1900" dirty="0" smtClean="0">
                <a:latin typeface="Arial" pitchFamily="34" charset="0"/>
                <a:cs typeface="Arial" pitchFamily="34" charset="0"/>
              </a:rPr>
              <a:t> », « </a:t>
            </a:r>
            <a:r>
              <a:rPr lang="fr-FR" sz="1900" i="1" dirty="0" smtClean="0">
                <a:latin typeface="Arial" pitchFamily="34" charset="0"/>
                <a:cs typeface="Arial" pitchFamily="34" charset="0"/>
              </a:rPr>
              <a:t>Crise cardiaque </a:t>
            </a:r>
            <a:r>
              <a:rPr lang="fr-FR" sz="190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pPr lvl="1">
              <a:buFont typeface="Wingdings" pitchFamily="2" charset="2"/>
              <a:buChar char="ü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Cerveau: </a:t>
            </a:r>
            <a:r>
              <a:rPr lang="fr-FR" sz="1900" dirty="0" smtClean="0">
                <a:latin typeface="Arial" pitchFamily="34" charset="0"/>
                <a:cs typeface="Arial" pitchFamily="34" charset="0"/>
              </a:rPr>
              <a:t>« </a:t>
            </a:r>
            <a:r>
              <a:rPr lang="fr-FR" sz="1900" i="1" dirty="0" smtClean="0">
                <a:latin typeface="Arial" pitchFamily="34" charset="0"/>
                <a:cs typeface="Arial" pitchFamily="34" charset="0"/>
              </a:rPr>
              <a:t>rupture d’anévrysme </a:t>
            </a:r>
            <a:r>
              <a:rPr lang="fr-FR" sz="1900" dirty="0" smtClean="0">
                <a:latin typeface="Arial" pitchFamily="34" charset="0"/>
                <a:cs typeface="Arial" pitchFamily="34" charset="0"/>
              </a:rPr>
              <a:t>»  &gt; « </a:t>
            </a:r>
            <a:r>
              <a:rPr lang="fr-FR" sz="1900" i="1" dirty="0" smtClean="0">
                <a:latin typeface="Arial" pitchFamily="34" charset="0"/>
                <a:cs typeface="Arial" pitchFamily="34" charset="0"/>
              </a:rPr>
              <a:t>AVC</a:t>
            </a:r>
            <a:r>
              <a:rPr lang="fr-FR" sz="1900" dirty="0" smtClean="0">
                <a:latin typeface="Arial" pitchFamily="34" charset="0"/>
                <a:cs typeface="Arial" pitchFamily="34" charset="0"/>
              </a:rPr>
              <a:t> »</a:t>
            </a:r>
          </a:p>
          <a:p>
            <a:pPr marL="457200" lvl="1" indent="0" algn="ctr">
              <a:buNone/>
            </a:pPr>
            <a:r>
              <a:rPr lang="fr-FR" sz="1900" dirty="0">
                <a:latin typeface="Arial" pitchFamily="34" charset="0"/>
                <a:cs typeface="Arial" pitchFamily="34" charset="0"/>
              </a:rPr>
              <a:t>« </a:t>
            </a:r>
            <a:r>
              <a:rPr lang="fr-FR" sz="1900" i="1" dirty="0">
                <a:latin typeface="Arial" pitchFamily="34" charset="0"/>
                <a:cs typeface="Arial" pitchFamily="34" charset="0"/>
              </a:rPr>
              <a:t>Ben, moi la seule chose dont j’ai peur c’est le truc d’anévrysme, ça me semble un truc sournois, j’ai pas très peur de l’infarctus</a:t>
            </a:r>
            <a:r>
              <a:rPr lang="fr-FR" sz="1900" dirty="0">
                <a:latin typeface="Arial" pitchFamily="34" charset="0"/>
                <a:cs typeface="Arial" pitchFamily="34" charset="0"/>
              </a:rPr>
              <a:t>. » </a:t>
            </a:r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FR" sz="2000" dirty="0">
              <a:latin typeface="Arial" pitchFamily="34" charset="0"/>
              <a:cs typeface="Arial" pitchFamily="34" charset="0"/>
            </a:endParaRPr>
          </a:p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LES REPRESENTATIONS :</a:t>
            </a:r>
          </a:p>
          <a:p>
            <a:pPr marL="0" indent="0" algn="ctr">
              <a:buNone/>
            </a:pPr>
            <a:r>
              <a:rPr lang="fr-FR" sz="1900" i="1" dirty="0">
                <a:latin typeface="Arial" pitchFamily="34" charset="0"/>
                <a:cs typeface="Arial" pitchFamily="34" charset="0"/>
              </a:rPr>
              <a:t>« AVC, c’est souvent quand il y a un vaisseau qui se bouche, qui n’arrive pas jusqu’au </a:t>
            </a:r>
            <a:r>
              <a:rPr lang="fr-FR" sz="1900" i="1" dirty="0" smtClean="0">
                <a:latin typeface="Arial" pitchFamily="34" charset="0"/>
                <a:cs typeface="Arial" pitchFamily="34" charset="0"/>
              </a:rPr>
              <a:t>cœur… »</a:t>
            </a:r>
          </a:p>
          <a:p>
            <a:pPr marL="0" indent="0" algn="ctr">
              <a:buNone/>
            </a:pPr>
            <a:r>
              <a:rPr lang="fr-FR" sz="1900" i="1" dirty="0">
                <a:latin typeface="Arial" pitchFamily="34" charset="0"/>
                <a:cs typeface="Arial" pitchFamily="34" charset="0"/>
              </a:rPr>
              <a:t>« ben parce que ça a trait à tout ce qui est veineux en fait, je pense ! »</a:t>
            </a:r>
            <a:endParaRPr lang="fr-FR" sz="1900" i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95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922114"/>
          </a:xfrm>
        </p:spPr>
        <p:txBody>
          <a:bodyPr/>
          <a:lstStyle/>
          <a:p>
            <a:pPr algn="ctr"/>
            <a:r>
              <a:rPr lang="fr-FR" sz="2400" dirty="0" smtClean="0">
                <a:latin typeface="Arial" pitchFamily="34" charset="0"/>
                <a:cs typeface="Arial" pitchFamily="34" charset="0"/>
              </a:rPr>
              <a:t>RESULTATS (4) : LE PATIENT ET LES FACTEURS de risque cardio-vasculaire</a:t>
            </a:r>
            <a:endParaRPr lang="fr-F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189784" y="1556792"/>
            <a:ext cx="8928992" cy="4104456"/>
          </a:xfrm>
        </p:spPr>
        <p:txBody>
          <a:bodyPr>
            <a:noAutofit/>
          </a:bodyPr>
          <a:lstStyle/>
          <a:p>
            <a:r>
              <a:rPr lang="fr-FR" sz="1800" dirty="0" smtClean="0">
                <a:latin typeface="Arial" pitchFamily="34" charset="0"/>
                <a:cs typeface="Arial" pitchFamily="34" charset="0"/>
              </a:rPr>
              <a:t>AVEZ-VOUS DÉJÀ ENTENDU PARLER DE FACTEURS DE RISQUE CARDIO-VASCULAIRE?</a:t>
            </a:r>
          </a:p>
          <a:p>
            <a:pPr marL="0" indent="0">
              <a:buNone/>
            </a:pPr>
            <a:r>
              <a:rPr lang="fr-FR" sz="1800" dirty="0" smtClean="0">
                <a:latin typeface="Arial" pitchFamily="34" charset="0"/>
                <a:cs typeface="Arial" pitchFamily="34" charset="0"/>
              </a:rPr>
              <a:t>     2 personnes n’en ont jamais entendu parler; les autres plus ou moins:</a:t>
            </a:r>
          </a:p>
          <a:p>
            <a:pPr marL="0" indent="0" algn="ctr">
              <a:buNone/>
            </a:pPr>
            <a:r>
              <a:rPr lang="fr-FR" sz="1800" i="1" dirty="0">
                <a:latin typeface="Arial" pitchFamily="34" charset="0"/>
                <a:cs typeface="Arial" pitchFamily="34" charset="0"/>
              </a:rPr>
              <a:t>« Oui oui, oui et non, comme…comme partout, dans les medias, mais pas vraiment, pas vraiment. </a:t>
            </a:r>
            <a:r>
              <a:rPr lang="fr-FR" sz="1800" i="1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pPr marL="0" indent="0" algn="ctr">
              <a:buNone/>
            </a:pPr>
            <a:endParaRPr lang="fr-FR" sz="1800" dirty="0">
              <a:latin typeface="Arial" pitchFamily="34" charset="0"/>
              <a:cs typeface="Arial" pitchFamily="34" charset="0"/>
            </a:endParaRPr>
          </a:p>
          <a:p>
            <a:r>
              <a:rPr lang="fr-FR" sz="1800" dirty="0" smtClean="0">
                <a:latin typeface="Arial" pitchFamily="34" charset="0"/>
                <a:cs typeface="Arial" pitchFamily="34" charset="0"/>
              </a:rPr>
              <a:t>IDENTIFICATION DES FACTEURS DE RISQUE CARDIO-VASCULAIRE </a:t>
            </a:r>
          </a:p>
          <a:p>
            <a:pPr marL="0" indent="0">
              <a:buNone/>
            </a:pPr>
            <a:endParaRPr lang="fr-FR" sz="1800" dirty="0">
              <a:latin typeface="Arial" pitchFamily="34" charset="0"/>
              <a:cs typeface="Arial" pitchFamily="34" charset="0"/>
            </a:endParaRPr>
          </a:p>
          <a:p>
            <a:r>
              <a:rPr lang="fr-FR" sz="1800" dirty="0" smtClean="0">
                <a:latin typeface="Arial" pitchFamily="34" charset="0"/>
                <a:cs typeface="Arial" pitchFamily="34" charset="0"/>
              </a:rPr>
              <a:t>HIERARCHISATION DES FACTEURS DE RISQUES:</a:t>
            </a:r>
          </a:p>
          <a:p>
            <a:pPr marL="0" indent="0" algn="ctr">
              <a:buNone/>
            </a:pPr>
            <a:r>
              <a:rPr lang="fr-FR" sz="1800" dirty="0">
                <a:latin typeface="Arial" pitchFamily="34" charset="0"/>
                <a:cs typeface="Arial" pitchFamily="34" charset="0"/>
              </a:rPr>
              <a:t>« </a:t>
            </a:r>
            <a:r>
              <a:rPr lang="fr-FR" sz="1800" i="1" dirty="0">
                <a:latin typeface="Arial" pitchFamily="34" charset="0"/>
                <a:cs typeface="Arial" pitchFamily="34" charset="0"/>
              </a:rPr>
              <a:t>Ben le cholestérol, bon ben, </a:t>
            </a:r>
            <a:r>
              <a:rPr lang="fr-FR" sz="1800" i="1" dirty="0" smtClean="0">
                <a:latin typeface="Arial" pitchFamily="34" charset="0"/>
                <a:cs typeface="Arial" pitchFamily="34" charset="0"/>
              </a:rPr>
              <a:t>… ça </a:t>
            </a:r>
            <a:r>
              <a:rPr lang="fr-FR" sz="1800" i="1" dirty="0">
                <a:latin typeface="Arial" pitchFamily="34" charset="0"/>
                <a:cs typeface="Arial" pitchFamily="34" charset="0"/>
              </a:rPr>
              <a:t>m’a rien fait le cholestérol à la limite, le tabac plus que le cholestérol </a:t>
            </a:r>
            <a:r>
              <a:rPr lang="fr-FR" sz="1800" dirty="0">
                <a:latin typeface="Arial" pitchFamily="34" charset="0"/>
                <a:cs typeface="Arial" pitchFamily="34" charset="0"/>
              </a:rPr>
              <a:t>» </a:t>
            </a:r>
            <a:endParaRPr lang="fr-FR" sz="18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fr-FR" sz="1800" dirty="0">
                <a:latin typeface="Arial" pitchFamily="34" charset="0"/>
                <a:cs typeface="Arial" pitchFamily="34" charset="0"/>
              </a:rPr>
              <a:t>« </a:t>
            </a:r>
            <a:r>
              <a:rPr lang="fr-FR" sz="1800" i="1" dirty="0">
                <a:latin typeface="Arial" pitchFamily="34" charset="0"/>
                <a:cs typeface="Arial" pitchFamily="34" charset="0"/>
              </a:rPr>
              <a:t>mon facteur premier de risque c’est le poids </a:t>
            </a:r>
            <a:r>
              <a:rPr lang="fr-FR" sz="1800" dirty="0">
                <a:latin typeface="Arial" pitchFamily="34" charset="0"/>
                <a:cs typeface="Arial" pitchFamily="34" charset="0"/>
              </a:rPr>
              <a:t>» </a:t>
            </a:r>
          </a:p>
        </p:txBody>
      </p:sp>
    </p:spTree>
    <p:extLst>
      <p:ext uri="{BB962C8B-B14F-4D97-AF65-F5344CB8AC3E}">
        <p14:creationId xmlns:p14="http://schemas.microsoft.com/office/powerpoint/2010/main" val="173015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32873275"/>
              </p:ext>
            </p:extLst>
          </p:nvPr>
        </p:nvGraphicFramePr>
        <p:xfrm>
          <a:off x="609600" y="764704"/>
          <a:ext cx="7924800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179512" y="5013176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AUTRES: </a:t>
            </a:r>
            <a:r>
              <a:rPr lang="fr-FR" sz="2800" b="1" dirty="0" smtClean="0"/>
              <a:t>diabète</a:t>
            </a:r>
            <a:r>
              <a:rPr lang="fr-FR" sz="2800" dirty="0" smtClean="0"/>
              <a:t>, automédication</a:t>
            </a:r>
            <a:r>
              <a:rPr lang="fr-FR" sz="2800" dirty="0"/>
              <a:t>, </a:t>
            </a:r>
            <a:r>
              <a:rPr lang="fr-FR" sz="2800" dirty="0" smtClean="0"/>
              <a:t>hygiène </a:t>
            </a:r>
            <a:r>
              <a:rPr lang="fr-FR" sz="2800" dirty="0"/>
              <a:t>de vie, </a:t>
            </a:r>
            <a:r>
              <a:rPr lang="fr-FR" sz="2800" dirty="0" smtClean="0"/>
              <a:t>entourage</a:t>
            </a:r>
            <a:r>
              <a:rPr lang="fr-FR" sz="2800" dirty="0"/>
              <a:t>, </a:t>
            </a:r>
            <a:r>
              <a:rPr lang="fr-FR" sz="2800" dirty="0" smtClean="0"/>
              <a:t>conditions </a:t>
            </a:r>
            <a:r>
              <a:rPr lang="fr-FR" sz="2800" dirty="0"/>
              <a:t>de travail</a:t>
            </a:r>
            <a:r>
              <a:rPr lang="fr-FR" sz="2800" dirty="0" smtClean="0"/>
              <a:t>, agressivité, </a:t>
            </a:r>
            <a:r>
              <a:rPr lang="fr-FR" sz="2800" dirty="0"/>
              <a:t>pauvreté, </a:t>
            </a:r>
            <a:r>
              <a:rPr lang="fr-FR" sz="2800" dirty="0" smtClean="0"/>
              <a:t>ne </a:t>
            </a:r>
            <a:r>
              <a:rPr lang="fr-FR" sz="2800" dirty="0"/>
              <a:t>pas se soigner. </a:t>
            </a:r>
          </a:p>
        </p:txBody>
      </p:sp>
    </p:spTree>
    <p:extLst>
      <p:ext uri="{BB962C8B-B14F-4D97-AF65-F5344CB8AC3E}">
        <p14:creationId xmlns:p14="http://schemas.microsoft.com/office/powerpoint/2010/main" val="48662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323528" y="1556792"/>
            <a:ext cx="4320480" cy="4248472"/>
          </a:xfrm>
        </p:spPr>
        <p:txBody>
          <a:bodyPr>
            <a:normAutofit fontScale="62500" lnSpcReduction="20000"/>
          </a:bodyPr>
          <a:lstStyle/>
          <a:p>
            <a:r>
              <a:rPr lang="fr-FR" sz="2600" u="sng" dirty="0" smtClean="0">
                <a:latin typeface="Arial" pitchFamily="34" charset="0"/>
                <a:cs typeface="Arial" pitchFamily="34" charset="0"/>
              </a:rPr>
              <a:t>QUALITES RECONNUES</a:t>
            </a:r>
          </a:p>
          <a:p>
            <a:pPr lvl="1">
              <a:buFont typeface="Wingdings" pitchFamily="2" charset="2"/>
              <a:buChar char="ü"/>
            </a:pPr>
            <a:r>
              <a:rPr lang="fr-FR" sz="2600" dirty="0" smtClean="0">
                <a:latin typeface="Arial" pitchFamily="34" charset="0"/>
                <a:cs typeface="Arial" pitchFamily="34" charset="0"/>
              </a:rPr>
              <a:t>Conseiller, accompagnement, aide</a:t>
            </a:r>
          </a:p>
          <a:p>
            <a:pPr lvl="1">
              <a:buFont typeface="Wingdings" pitchFamily="2" charset="2"/>
              <a:buChar char="ü"/>
            </a:pPr>
            <a:r>
              <a:rPr lang="fr-FR" sz="2600" dirty="0" smtClean="0">
                <a:latin typeface="Arial" pitchFamily="34" charset="0"/>
                <a:cs typeface="Arial" pitchFamily="34" charset="0"/>
              </a:rPr>
              <a:t>Guérir</a:t>
            </a:r>
          </a:p>
          <a:p>
            <a:pPr lvl="1">
              <a:buFont typeface="Wingdings" pitchFamily="2" charset="2"/>
              <a:buChar char="ü"/>
            </a:pPr>
            <a:r>
              <a:rPr lang="fr-FR" sz="2600" dirty="0" smtClean="0">
                <a:latin typeface="Arial" pitchFamily="34" charset="0"/>
                <a:cs typeface="Arial" pitchFamily="34" charset="0"/>
              </a:rPr>
              <a:t>Compétence, professionnalisme</a:t>
            </a:r>
          </a:p>
          <a:p>
            <a:pPr lvl="1">
              <a:buFont typeface="Wingdings" pitchFamily="2" charset="2"/>
              <a:buChar char="ü"/>
            </a:pPr>
            <a:r>
              <a:rPr lang="fr-FR" sz="2600" b="1" dirty="0" smtClean="0">
                <a:latin typeface="Arial" pitchFamily="34" charset="0"/>
                <a:cs typeface="Arial" pitchFamily="34" charset="0"/>
              </a:rPr>
              <a:t>Confiance</a:t>
            </a:r>
            <a:r>
              <a:rPr lang="fr-FR" sz="2600" dirty="0" smtClean="0">
                <a:latin typeface="Arial" pitchFamily="34" charset="0"/>
                <a:cs typeface="Arial" pitchFamily="34" charset="0"/>
              </a:rPr>
              <a:t>, complicité</a:t>
            </a:r>
          </a:p>
          <a:p>
            <a:pPr lvl="1">
              <a:buFont typeface="Wingdings" pitchFamily="2" charset="2"/>
              <a:buChar char="ü"/>
            </a:pPr>
            <a:r>
              <a:rPr lang="fr-FR" sz="2600" dirty="0" smtClean="0">
                <a:latin typeface="Arial" pitchFamily="34" charset="0"/>
                <a:cs typeface="Arial" pitchFamily="34" charset="0"/>
              </a:rPr>
              <a:t>Moralisateur</a:t>
            </a:r>
          </a:p>
          <a:p>
            <a:endParaRPr lang="fr-FR" sz="2600" dirty="0">
              <a:latin typeface="Arial" pitchFamily="34" charset="0"/>
              <a:cs typeface="Arial" pitchFamily="34" charset="0"/>
            </a:endParaRPr>
          </a:p>
          <a:p>
            <a:r>
              <a:rPr lang="fr-FR" sz="2600" u="sng" dirty="0" smtClean="0">
                <a:latin typeface="Arial" pitchFamily="34" charset="0"/>
                <a:cs typeface="Arial" pitchFamily="34" charset="0"/>
              </a:rPr>
              <a:t>ROLE ATTENDU</a:t>
            </a:r>
          </a:p>
          <a:p>
            <a:pPr lvl="1">
              <a:buFont typeface="Wingdings" pitchFamily="2" charset="2"/>
              <a:buChar char="ü"/>
            </a:pPr>
            <a:r>
              <a:rPr lang="fr-FR" sz="2600" dirty="0" smtClean="0">
                <a:latin typeface="Arial" pitchFamily="34" charset="0"/>
                <a:cs typeface="Arial" pitchFamily="34" charset="0"/>
              </a:rPr>
              <a:t>Stimuler</a:t>
            </a:r>
          </a:p>
          <a:p>
            <a:pPr lvl="1">
              <a:buFont typeface="Wingdings" pitchFamily="2" charset="2"/>
              <a:buChar char="ü"/>
            </a:pPr>
            <a:r>
              <a:rPr lang="fr-FR" sz="2600" dirty="0" smtClean="0">
                <a:latin typeface="Arial" pitchFamily="34" charset="0"/>
                <a:cs typeface="Arial" pitchFamily="34" charset="0"/>
              </a:rPr>
              <a:t>Rassurer </a:t>
            </a:r>
          </a:p>
          <a:p>
            <a:pPr lvl="1">
              <a:buFont typeface="Wingdings" pitchFamily="2" charset="2"/>
              <a:buChar char="ü"/>
            </a:pPr>
            <a:r>
              <a:rPr lang="fr-FR" sz="2600" dirty="0" smtClean="0">
                <a:latin typeface="Arial" pitchFamily="34" charset="0"/>
                <a:cs typeface="Arial" pitchFamily="34" charset="0"/>
              </a:rPr>
              <a:t>Prévenir</a:t>
            </a:r>
          </a:p>
          <a:p>
            <a:pPr lvl="1">
              <a:buFont typeface="Wingdings" pitchFamily="2" charset="2"/>
              <a:buChar char="ü"/>
            </a:pPr>
            <a:r>
              <a:rPr lang="fr-FR" sz="2600" dirty="0" smtClean="0">
                <a:latin typeface="Arial" pitchFamily="34" charset="0"/>
                <a:cs typeface="Arial" pitchFamily="34" charset="0"/>
              </a:rPr>
              <a:t>Contrôler, surveiller</a:t>
            </a:r>
          </a:p>
          <a:p>
            <a:pPr lvl="1">
              <a:buFont typeface="Wingdings" pitchFamily="2" charset="2"/>
              <a:buChar char="ü"/>
            </a:pPr>
            <a:endParaRPr lang="fr-FR" dirty="0" smtClean="0"/>
          </a:p>
          <a:p>
            <a:pPr lvl="1">
              <a:buFont typeface="Wingdings" pitchFamily="2" charset="2"/>
              <a:buChar char="ü"/>
            </a:pPr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4"/>
          </p:nvPr>
        </p:nvSpPr>
        <p:spPr>
          <a:xfrm>
            <a:off x="4800600" y="1556792"/>
            <a:ext cx="4019872" cy="4248472"/>
          </a:xfrm>
        </p:spPr>
        <p:txBody>
          <a:bodyPr>
            <a:normAutofit/>
          </a:bodyPr>
          <a:lstStyle/>
          <a:p>
            <a:r>
              <a:rPr lang="fr-FR" sz="1600" u="sng" dirty="0" smtClean="0">
                <a:latin typeface="Arial" pitchFamily="34" charset="0"/>
                <a:cs typeface="Arial" pitchFamily="34" charset="0"/>
              </a:rPr>
              <a:t>MESSAGES RETENUS</a:t>
            </a:r>
          </a:p>
          <a:p>
            <a:pPr lvl="1">
              <a:buFont typeface="Wingdings" pitchFamily="2" charset="2"/>
              <a:buChar char="ü"/>
            </a:pPr>
            <a:r>
              <a:rPr lang="fr-FR" sz="1600" dirty="0" smtClean="0">
                <a:latin typeface="Arial" pitchFamily="34" charset="0"/>
                <a:cs typeface="Arial" pitchFamily="34" charset="0"/>
              </a:rPr>
              <a:t>Faire attention…!</a:t>
            </a:r>
          </a:p>
          <a:p>
            <a:pPr lvl="1">
              <a:buFont typeface="Wingdings" pitchFamily="2" charset="2"/>
              <a:buChar char="ü"/>
            </a:pPr>
            <a:r>
              <a:rPr lang="fr-FR" sz="1600" dirty="0" smtClean="0">
                <a:latin typeface="Arial" pitchFamily="34" charset="0"/>
                <a:cs typeface="Arial" pitchFamily="34" charset="0"/>
              </a:rPr>
              <a:t>Diminuer/arrêter fumer</a:t>
            </a:r>
          </a:p>
          <a:p>
            <a:pPr lvl="1">
              <a:buFont typeface="Wingdings" pitchFamily="2" charset="2"/>
              <a:buChar char="ü"/>
            </a:pPr>
            <a:endParaRPr lang="fr-FR" sz="1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FR" sz="1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FR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1600" u="sng" dirty="0" smtClean="0">
                <a:latin typeface="Arial" pitchFamily="34" charset="0"/>
                <a:cs typeface="Arial" pitchFamily="34" charset="0"/>
              </a:rPr>
              <a:t>INFLUENCE DU MEDECIN</a:t>
            </a:r>
          </a:p>
          <a:p>
            <a:pPr lvl="1">
              <a:buFont typeface="Wingdings" pitchFamily="2" charset="2"/>
              <a:buChar char="ü"/>
            </a:pPr>
            <a:r>
              <a:rPr lang="fr-FR" sz="1600" dirty="0" smtClean="0">
                <a:latin typeface="Arial" pitchFamily="34" charset="0"/>
                <a:cs typeface="Arial" pitchFamily="34" charset="0"/>
              </a:rPr>
              <a:t>Principale source d’informations</a:t>
            </a:r>
          </a:p>
          <a:p>
            <a:pPr lvl="1">
              <a:buFont typeface="Wingdings" pitchFamily="2" charset="2"/>
              <a:buChar char="ü"/>
            </a:pPr>
            <a:r>
              <a:rPr lang="fr-FR" sz="1600" dirty="0" smtClean="0">
                <a:latin typeface="Arial" pitchFamily="34" charset="0"/>
                <a:cs typeface="Arial" pitchFamily="34" charset="0"/>
              </a:rPr>
              <a:t>Autonomie et prise de risque assumée</a:t>
            </a:r>
            <a:endParaRPr lang="fr-F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-171400"/>
            <a:ext cx="7924800" cy="864096"/>
          </a:xfrm>
        </p:spPr>
        <p:txBody>
          <a:bodyPr/>
          <a:lstStyle/>
          <a:p>
            <a:pPr algn="ctr"/>
            <a:r>
              <a:rPr lang="fr-FR" sz="2600" dirty="0" smtClean="0">
                <a:latin typeface="Arial" pitchFamily="34" charset="0"/>
                <a:cs typeface="Arial" pitchFamily="34" charset="0"/>
              </a:rPr>
              <a:t>RESULTATS (5) : Le patient et son médecin</a:t>
            </a:r>
            <a:endParaRPr lang="fr-FR" sz="2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48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10"/>
          <p:cNvSpPr>
            <a:spLocks noGrp="1"/>
          </p:cNvSpPr>
          <p:nvPr>
            <p:ph sz="quarter" idx="13"/>
          </p:nvPr>
        </p:nvSpPr>
        <p:spPr>
          <a:xfrm>
            <a:off x="0" y="1600200"/>
            <a:ext cx="4644008" cy="4421088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/>
              <a:t>« </a:t>
            </a:r>
            <a:r>
              <a:rPr lang="fr-FR" i="1" dirty="0"/>
              <a:t>et puis… on sortait fumer une cigarette </a:t>
            </a:r>
            <a:r>
              <a:rPr lang="fr-FR" i="1" dirty="0" smtClean="0"/>
              <a:t>ensemble </a:t>
            </a:r>
            <a:r>
              <a:rPr lang="fr-FR" dirty="0" smtClean="0"/>
              <a:t>» </a:t>
            </a:r>
            <a:endParaRPr lang="fr-FR" dirty="0"/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i="1" dirty="0" smtClean="0"/>
              <a:t>« …mon </a:t>
            </a:r>
            <a:r>
              <a:rPr lang="fr-FR" i="1" dirty="0"/>
              <a:t>médecin est très bon mais des fois, il a tendance à en faire un peu trop ! </a:t>
            </a:r>
            <a:r>
              <a:rPr lang="fr-FR" dirty="0" smtClean="0"/>
              <a:t>»</a:t>
            </a:r>
          </a:p>
          <a:p>
            <a:pPr marL="0" indent="0" algn="ctr">
              <a:buNone/>
            </a:pPr>
            <a:endParaRPr lang="fr-FR" dirty="0" smtClean="0"/>
          </a:p>
          <a:p>
            <a:pPr marL="0" indent="0" algn="ctr">
              <a:buNone/>
            </a:pPr>
            <a:endParaRPr lang="fr-FR" dirty="0" smtClean="0"/>
          </a:p>
          <a:p>
            <a:pPr marL="0" indent="0" algn="ctr">
              <a:buNone/>
            </a:pPr>
            <a:endParaRPr lang="fr-FR" dirty="0" smtClean="0"/>
          </a:p>
          <a:p>
            <a:pPr marL="0" indent="0" algn="ctr">
              <a:buNone/>
            </a:pPr>
            <a:r>
              <a:rPr lang="fr-FR" dirty="0" smtClean="0"/>
              <a:t>« </a:t>
            </a:r>
            <a:r>
              <a:rPr lang="fr-FR" i="1" dirty="0"/>
              <a:t>Mon médecin ? C’est la p’tite </a:t>
            </a:r>
            <a:r>
              <a:rPr lang="fr-FR" i="1" dirty="0" smtClean="0"/>
              <a:t>voix! ...C’est </a:t>
            </a:r>
            <a:r>
              <a:rPr lang="fr-FR" i="1" dirty="0"/>
              <a:t>ma p’tite voix qui me ramène dans le droit </a:t>
            </a:r>
            <a:r>
              <a:rPr lang="fr-FR" i="1" dirty="0" smtClean="0"/>
              <a:t>chemin! </a:t>
            </a:r>
            <a:r>
              <a:rPr lang="fr-FR" dirty="0" smtClean="0"/>
              <a:t>»  </a:t>
            </a:r>
          </a:p>
          <a:p>
            <a:pPr marL="0" indent="0" algn="ctr">
              <a:buNone/>
            </a:pPr>
            <a:endParaRPr lang="fr-FR" dirty="0" smtClean="0"/>
          </a:p>
          <a:p>
            <a:endParaRPr lang="fr-FR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4644008" y="1600200"/>
            <a:ext cx="4392488" cy="4114800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/>
              <a:t>« </a:t>
            </a:r>
            <a:r>
              <a:rPr lang="fr-FR" i="1" dirty="0"/>
              <a:t>Et ben qu’il fallait que je fasse </a:t>
            </a:r>
            <a:r>
              <a:rPr lang="fr-FR" i="1" dirty="0" smtClean="0"/>
              <a:t>attention »</a:t>
            </a:r>
          </a:p>
          <a:p>
            <a:pPr marL="0" indent="0" algn="ctr">
              <a:buNone/>
            </a:pPr>
            <a:endParaRPr lang="fr-FR" i="1" dirty="0" smtClean="0"/>
          </a:p>
          <a:p>
            <a:pPr marL="0" indent="0" algn="ctr">
              <a:buNone/>
            </a:pPr>
            <a:r>
              <a:rPr lang="fr-FR" i="1" dirty="0" smtClean="0"/>
              <a:t>« « </a:t>
            </a:r>
            <a:r>
              <a:rPr lang="fr-FR" i="1" dirty="0"/>
              <a:t>je vous préviens, si vous continuez, je vous soigne plus » …ça fait peur quand même quand votre médecin vous dis ça</a:t>
            </a:r>
            <a:r>
              <a:rPr lang="fr-FR" i="1" dirty="0" smtClean="0"/>
              <a:t>….</a:t>
            </a:r>
            <a:r>
              <a:rPr lang="fr-FR" dirty="0" smtClean="0"/>
              <a:t>» </a:t>
            </a:r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/>
              <a:t>« </a:t>
            </a:r>
            <a:r>
              <a:rPr lang="fr-FR" i="1" dirty="0"/>
              <a:t>j’ai 50 ans, je suis pas un gamin, je suis suffisamment mur pour être responsable de mes actes </a:t>
            </a:r>
            <a:r>
              <a:rPr lang="fr-FR" dirty="0"/>
              <a:t>» </a:t>
            </a:r>
            <a:endParaRPr lang="fr-FR" dirty="0" smtClean="0"/>
          </a:p>
          <a:p>
            <a:pPr marL="0" indent="0" algn="ctr">
              <a:buNone/>
            </a:pPr>
            <a:endParaRPr lang="fr-FR" dirty="0" smtClean="0"/>
          </a:p>
          <a:p>
            <a:pPr marL="0" indent="0" algn="ctr">
              <a:buNone/>
            </a:pPr>
            <a:r>
              <a:rPr lang="fr-FR" dirty="0" smtClean="0"/>
              <a:t>« </a:t>
            </a:r>
            <a:r>
              <a:rPr lang="fr-FR" i="1" dirty="0"/>
              <a:t>Moi sincèrement, c’est pas le médecin qui va m’aider, c’est moi qui vais m’aider. </a:t>
            </a:r>
            <a:r>
              <a:rPr lang="fr-FR" dirty="0"/>
              <a:t>» </a:t>
            </a:r>
            <a:endParaRPr lang="fr-FR" dirty="0" smtClean="0"/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609600" y="-171400"/>
            <a:ext cx="7924800" cy="864096"/>
          </a:xfrm>
        </p:spPr>
        <p:txBody>
          <a:bodyPr/>
          <a:lstStyle/>
          <a:p>
            <a:r>
              <a:rPr lang="fr-FR" sz="2600" dirty="0">
                <a:latin typeface="Arial" pitchFamily="34" charset="0"/>
                <a:cs typeface="Arial" pitchFamily="34" charset="0"/>
              </a:rPr>
              <a:t>RESULTATS (5) : Le patient et son médecin</a:t>
            </a:r>
          </a:p>
        </p:txBody>
      </p:sp>
      <p:cxnSp>
        <p:nvCxnSpPr>
          <p:cNvPr id="14" name="Connecteur droit 13"/>
          <p:cNvCxnSpPr/>
          <p:nvPr/>
        </p:nvCxnSpPr>
        <p:spPr>
          <a:xfrm>
            <a:off x="1043608" y="3429000"/>
            <a:ext cx="302433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5436096" y="3429000"/>
            <a:ext cx="302433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399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-99392"/>
            <a:ext cx="7924800" cy="778098"/>
          </a:xfrm>
        </p:spPr>
        <p:txBody>
          <a:bodyPr/>
          <a:lstStyle/>
          <a:p>
            <a:pPr algn="ctr"/>
            <a:r>
              <a:rPr lang="fr-FR" sz="2600" dirty="0" smtClean="0">
                <a:latin typeface="Arial" pitchFamily="34" charset="0"/>
                <a:cs typeface="Arial" pitchFamily="34" charset="0"/>
              </a:rPr>
              <a:t>RESULTATS (6) : LES QUESTIONS DU PATIENT</a:t>
            </a:r>
            <a:endParaRPr lang="fr-FR" sz="2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179512" y="1052736"/>
            <a:ext cx="8712968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800" u="sng" dirty="0" smtClean="0">
                <a:latin typeface="Arial" pitchFamily="34" charset="0"/>
                <a:cs typeface="Arial" pitchFamily="34" charset="0"/>
              </a:rPr>
              <a:t>PEU DE QUESTIONS SOULEVEES</a:t>
            </a:r>
            <a:r>
              <a:rPr lang="fr-FR" sz="1800" dirty="0" smtClean="0">
                <a:latin typeface="Arial" pitchFamily="34" charset="0"/>
                <a:cs typeface="Arial" pitchFamily="34" charset="0"/>
              </a:rPr>
              <a:t> :</a:t>
            </a:r>
          </a:p>
          <a:p>
            <a:pPr marL="0" indent="0">
              <a:buNone/>
            </a:pPr>
            <a:endParaRPr lang="fr-FR" sz="18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fr-FR" sz="1800" dirty="0" smtClean="0">
                <a:latin typeface="Arial" pitchFamily="34" charset="0"/>
                <a:cs typeface="Arial" pitchFamily="34" charset="0"/>
              </a:rPr>
              <a:t>Tabac, alimentation, activité physique, médicaments</a:t>
            </a:r>
          </a:p>
          <a:p>
            <a:pPr marL="0" indent="0">
              <a:buNone/>
            </a:pPr>
            <a:endParaRPr lang="fr-FR" sz="18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fr-FR" sz="18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fr-FR" sz="1800" dirty="0" smtClean="0">
                <a:latin typeface="Arial" pitchFamily="34" charset="0"/>
                <a:cs typeface="Arial" pitchFamily="34" charset="0"/>
              </a:rPr>
              <a:t> « </a:t>
            </a:r>
            <a:r>
              <a:rPr lang="fr-FR" sz="1800" i="1" dirty="0">
                <a:latin typeface="Arial" pitchFamily="34" charset="0"/>
                <a:cs typeface="Arial" pitchFamily="34" charset="0"/>
              </a:rPr>
              <a:t>Bon après qu’est-ce que je pourrais manger de moins pour perdre du poids</a:t>
            </a:r>
            <a:r>
              <a:rPr lang="fr-FR" sz="1800" i="1" dirty="0" smtClean="0">
                <a:latin typeface="Arial" pitchFamily="34" charset="0"/>
                <a:cs typeface="Arial" pitchFamily="34" charset="0"/>
              </a:rPr>
              <a:t>? »</a:t>
            </a:r>
            <a:endParaRPr lang="fr-FR" sz="18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fr-FR" sz="1800" dirty="0" smtClean="0">
                <a:latin typeface="Arial" pitchFamily="34" charset="0"/>
                <a:cs typeface="Arial" pitchFamily="34" charset="0"/>
              </a:rPr>
              <a:t>« </a:t>
            </a:r>
            <a:r>
              <a:rPr lang="fr-FR" sz="1800" i="1" dirty="0" smtClean="0">
                <a:latin typeface="Arial" pitchFamily="34" charset="0"/>
                <a:cs typeface="Arial" pitchFamily="34" charset="0"/>
              </a:rPr>
              <a:t>J’aimerais </a:t>
            </a:r>
            <a:r>
              <a:rPr lang="fr-FR" sz="1800" i="1" dirty="0">
                <a:latin typeface="Arial" pitchFamily="34" charset="0"/>
                <a:cs typeface="Arial" pitchFamily="34" charset="0"/>
              </a:rPr>
              <a:t>savoir si il y avait une avancée pour les médicaments du diabète </a:t>
            </a:r>
            <a:r>
              <a:rPr lang="fr-FR" sz="1800" i="1" dirty="0" smtClean="0">
                <a:latin typeface="Arial" pitchFamily="34" charset="0"/>
                <a:cs typeface="Arial" pitchFamily="34" charset="0"/>
              </a:rPr>
              <a:t>? </a:t>
            </a:r>
            <a:r>
              <a:rPr lang="fr-FR" sz="1800" dirty="0" smtClean="0">
                <a:latin typeface="Arial" pitchFamily="34" charset="0"/>
                <a:cs typeface="Arial" pitchFamily="34" charset="0"/>
              </a:rPr>
              <a:t>»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fr-FR" sz="1800" dirty="0">
                <a:latin typeface="Arial" pitchFamily="34" charset="0"/>
                <a:cs typeface="Arial" pitchFamily="34" charset="0"/>
              </a:rPr>
              <a:t>« </a:t>
            </a:r>
            <a:r>
              <a:rPr lang="fr-FR" sz="1800" i="1" dirty="0">
                <a:latin typeface="Arial" pitchFamily="34" charset="0"/>
                <a:cs typeface="Arial" pitchFamily="34" charset="0"/>
              </a:rPr>
              <a:t>Je me suis demandé si on était obligé de maintenir un traitement à </a:t>
            </a:r>
            <a:r>
              <a:rPr lang="fr-FR" sz="1800" i="1" dirty="0" smtClean="0">
                <a:latin typeface="Arial" pitchFamily="34" charset="0"/>
                <a:cs typeface="Arial" pitchFamily="34" charset="0"/>
              </a:rPr>
              <a:t>vie » </a:t>
            </a:r>
            <a:r>
              <a:rPr lang="fr-FR" sz="1800" dirty="0" smtClean="0">
                <a:latin typeface="Arial" pitchFamily="34" charset="0"/>
                <a:cs typeface="Arial" pitchFamily="34" charset="0"/>
              </a:rPr>
              <a:t>HTA</a:t>
            </a:r>
            <a:endParaRPr lang="fr-FR" sz="1800" i="1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807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0"/>
            <a:ext cx="7924800" cy="692696"/>
          </a:xfrm>
        </p:spPr>
        <p:txBody>
          <a:bodyPr/>
          <a:lstStyle/>
          <a:p>
            <a:r>
              <a:rPr lang="fr-FR" dirty="0" smtClean="0"/>
              <a:t>RESULTATS (7) : LES solutions du patient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251520" y="908720"/>
            <a:ext cx="8568952" cy="5184576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LES ACTIONS :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marL="457200" lvl="1" indent="0" algn="ctr"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« </a:t>
            </a:r>
            <a:r>
              <a:rPr lang="fr-FR" i="1" dirty="0">
                <a:latin typeface="Arial" pitchFamily="34" charset="0"/>
                <a:cs typeface="Arial" pitchFamily="34" charset="0"/>
              </a:rPr>
              <a:t>la seule astuce qu’on a trouvé, minable, c’est d’acheter un paquet par jour, de le diviser, et de fumer chacun 10 cigarettes par </a:t>
            </a:r>
            <a:r>
              <a:rPr lang="fr-FR" i="1" dirty="0" smtClean="0">
                <a:latin typeface="Arial" pitchFamily="34" charset="0"/>
                <a:cs typeface="Arial" pitchFamily="34" charset="0"/>
              </a:rPr>
              <a:t>jour »</a:t>
            </a:r>
          </a:p>
          <a:p>
            <a:pPr marL="457200" lvl="1" indent="0" algn="ctr"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dirty="0">
                <a:latin typeface="Arial" pitchFamily="34" charset="0"/>
                <a:cs typeface="Arial" pitchFamily="34" charset="0"/>
              </a:rPr>
              <a:t>« </a:t>
            </a:r>
            <a:r>
              <a:rPr lang="fr-FR" i="1" dirty="0">
                <a:latin typeface="Arial" pitchFamily="34" charset="0"/>
                <a:cs typeface="Arial" pitchFamily="34" charset="0"/>
              </a:rPr>
              <a:t>mais on essaye de manger … du bio, du naturel. Les conserves chez moi, il y en a pas </a:t>
            </a:r>
            <a:r>
              <a:rPr lang="fr-FR" dirty="0">
                <a:latin typeface="Arial" pitchFamily="34" charset="0"/>
                <a:cs typeface="Arial" pitchFamily="34" charset="0"/>
              </a:rPr>
              <a:t>! » 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marL="457200" lvl="1" indent="0" algn="ctr"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« </a:t>
            </a:r>
            <a:r>
              <a:rPr lang="fr-FR" i="1" dirty="0">
                <a:latin typeface="Arial" pitchFamily="34" charset="0"/>
                <a:cs typeface="Arial" pitchFamily="34" charset="0"/>
              </a:rPr>
              <a:t>Je marche beaucoup, je fais de la gym </a:t>
            </a:r>
            <a:r>
              <a:rPr lang="fr-FR" dirty="0">
                <a:latin typeface="Arial" pitchFamily="34" charset="0"/>
                <a:cs typeface="Arial" pitchFamily="34" charset="0"/>
              </a:rPr>
              <a:t>» 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marL="457200" lvl="1" indent="0" algn="ctr"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i="1" dirty="0">
                <a:latin typeface="Arial" pitchFamily="34" charset="0"/>
                <a:cs typeface="Arial" pitchFamily="34" charset="0"/>
              </a:rPr>
              <a:t>« J’ai la chance de bien dormir, de me coucher tôt, c’est important </a:t>
            </a:r>
            <a:r>
              <a:rPr lang="fr-FR" i="1" dirty="0" smtClean="0">
                <a:latin typeface="Arial" pitchFamily="34" charset="0"/>
                <a:cs typeface="Arial" pitchFamily="34" charset="0"/>
              </a:rPr>
              <a:t>ça »; « 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i="1" dirty="0">
                <a:latin typeface="Arial" pitchFamily="34" charset="0"/>
                <a:cs typeface="Arial" pitchFamily="34" charset="0"/>
              </a:rPr>
              <a:t>Je fais attention à ne pas tomber dans les escaliers</a:t>
            </a:r>
            <a:r>
              <a:rPr lang="fr-FR" i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» </a:t>
            </a:r>
          </a:p>
          <a:p>
            <a:pPr marL="457200" lvl="1" indent="0" algn="ctr"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«  </a:t>
            </a:r>
            <a:r>
              <a:rPr lang="fr-FR" i="1" dirty="0">
                <a:latin typeface="Arial" pitchFamily="34" charset="0"/>
                <a:cs typeface="Arial" pitchFamily="34" charset="0"/>
              </a:rPr>
              <a:t>Et ben laisser faire les choses comme elles doivent se faire </a:t>
            </a:r>
            <a:r>
              <a:rPr lang="fr-FR" dirty="0">
                <a:latin typeface="Arial" pitchFamily="34" charset="0"/>
                <a:cs typeface="Arial" pitchFamily="34" charset="0"/>
              </a:rPr>
              <a:t>» </a:t>
            </a:r>
            <a:endParaRPr lang="fr-FR" i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FR" dirty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LES ESPOIRS :</a:t>
            </a:r>
          </a:p>
          <a:p>
            <a:pPr marL="457200" lvl="1" indent="0" algn="ctr">
              <a:buNone/>
            </a:pPr>
            <a:r>
              <a:rPr lang="fr-FR" i="1" dirty="0" smtClean="0">
                <a:latin typeface="Arial" pitchFamily="34" charset="0"/>
                <a:cs typeface="Arial" pitchFamily="34" charset="0"/>
              </a:rPr>
              <a:t>  « je </a:t>
            </a:r>
            <a:r>
              <a:rPr lang="fr-FR" i="1" dirty="0">
                <a:latin typeface="Arial" pitchFamily="34" charset="0"/>
                <a:cs typeface="Arial" pitchFamily="34" charset="0"/>
              </a:rPr>
              <a:t>caresse un vieux rêve, celui de ne plus prendre de </a:t>
            </a:r>
            <a:r>
              <a:rPr lang="fr-FR" i="1" dirty="0" err="1">
                <a:latin typeface="Arial" pitchFamily="34" charset="0"/>
                <a:cs typeface="Arial" pitchFamily="34" charset="0"/>
              </a:rPr>
              <a:t>Tenormine</a:t>
            </a:r>
            <a:r>
              <a:rPr lang="fr-FR" i="1" dirty="0">
                <a:latin typeface="Arial" pitchFamily="34" charset="0"/>
                <a:cs typeface="Arial" pitchFamily="34" charset="0"/>
              </a:rPr>
              <a:t>® mais je pense que je dois faire le deuil la </a:t>
            </a:r>
            <a:r>
              <a:rPr lang="fr-FR" i="1" dirty="0" smtClean="0">
                <a:latin typeface="Arial" pitchFamily="34" charset="0"/>
                <a:cs typeface="Arial" pitchFamily="34" charset="0"/>
              </a:rPr>
              <a:t>dessus »</a:t>
            </a:r>
          </a:p>
          <a:p>
            <a:pPr marL="457200" lvl="1" indent="0" algn="ctr"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marL="457200" lvl="1" indent="0" algn="ctr">
              <a:buNone/>
            </a:pPr>
            <a:r>
              <a:rPr lang="fr-FR" i="1" dirty="0">
                <a:latin typeface="Arial" pitchFamily="34" charset="0"/>
                <a:cs typeface="Arial" pitchFamily="34" charset="0"/>
              </a:rPr>
              <a:t>« Ah le diabète, j’aimerais bien guérir ! J’attends un </a:t>
            </a:r>
            <a:r>
              <a:rPr lang="fr-FR" i="1" dirty="0" smtClean="0">
                <a:latin typeface="Arial" pitchFamily="34" charset="0"/>
                <a:cs typeface="Arial" pitchFamily="34" charset="0"/>
              </a:rPr>
              <a:t>miracle »</a:t>
            </a:r>
            <a:endParaRPr lang="fr-FR" i="1" dirty="0">
              <a:latin typeface="Arial" pitchFamily="34" charset="0"/>
              <a:cs typeface="Arial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953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396552" y="-27384"/>
            <a:ext cx="9721080" cy="706090"/>
          </a:xfrm>
        </p:spPr>
        <p:txBody>
          <a:bodyPr/>
          <a:lstStyle/>
          <a:p>
            <a:pPr algn="ctr"/>
            <a:r>
              <a:rPr lang="fr-FR" sz="2800" dirty="0" smtClean="0">
                <a:latin typeface="Arial" pitchFamily="34" charset="0"/>
                <a:cs typeface="Arial" pitchFamily="34" charset="0"/>
              </a:rPr>
              <a:t> Résultats (8) : le patients ET SES obstacles</a:t>
            </a:r>
            <a:endParaRPr lang="fr-F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107504" y="1052736"/>
            <a:ext cx="8784976" cy="5256584"/>
          </a:xfrm>
        </p:spPr>
        <p:txBody>
          <a:bodyPr>
            <a:normAutofit/>
          </a:bodyPr>
          <a:lstStyle/>
          <a:p>
            <a:r>
              <a:rPr lang="fr-FR" dirty="0" smtClean="0"/>
              <a:t>FACE A LA MALADIE</a:t>
            </a:r>
          </a:p>
          <a:p>
            <a:pPr marL="0" indent="0" algn="ctr">
              <a:buNone/>
            </a:pPr>
            <a:r>
              <a:rPr lang="fr-FR" dirty="0"/>
              <a:t>« </a:t>
            </a:r>
            <a:r>
              <a:rPr lang="fr-FR" i="1" dirty="0"/>
              <a:t>Ben en fait je me pose pas de questions ! Ben pour se poser des questions, faut avoir des trucs, des problèmes, moi je ressens rien ! </a:t>
            </a:r>
            <a:r>
              <a:rPr lang="fr-FR" dirty="0"/>
              <a:t>» 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FACE A L’ENTOURAGE</a:t>
            </a:r>
          </a:p>
          <a:p>
            <a:pPr marL="0" indent="0" algn="ctr">
              <a:buNone/>
            </a:pPr>
            <a:r>
              <a:rPr lang="fr-FR" dirty="0"/>
              <a:t>« </a:t>
            </a:r>
            <a:r>
              <a:rPr lang="fr-FR" i="1" dirty="0"/>
              <a:t>mais je n’y arrive pas pour la simple et bonne raison que mon époux fume aussi </a:t>
            </a:r>
            <a:r>
              <a:rPr lang="fr-FR" dirty="0"/>
              <a:t>» </a:t>
            </a:r>
            <a:endParaRPr lang="fr-FR" dirty="0" smtClean="0"/>
          </a:p>
          <a:p>
            <a:pPr marL="0" indent="0" algn="ctr">
              <a:buNone/>
            </a:pPr>
            <a:r>
              <a:rPr lang="fr-FR" i="1" dirty="0" smtClean="0"/>
              <a:t>« on </a:t>
            </a:r>
            <a:r>
              <a:rPr lang="fr-FR" i="1" dirty="0"/>
              <a:t>vit longtemps dans ma famille! </a:t>
            </a:r>
            <a:r>
              <a:rPr lang="fr-FR" dirty="0"/>
              <a:t>» </a:t>
            </a:r>
            <a:endParaRPr lang="fr-FR" dirty="0" smtClean="0"/>
          </a:p>
          <a:p>
            <a:pPr marL="0" indent="0" algn="ctr">
              <a:buNone/>
            </a:pPr>
            <a:endParaRPr lang="fr-FR" dirty="0" smtClean="0"/>
          </a:p>
          <a:p>
            <a:r>
              <a:rPr lang="fr-FR" dirty="0" smtClean="0"/>
              <a:t>FACE AU RISQUE</a:t>
            </a:r>
          </a:p>
          <a:p>
            <a:pPr marL="0" indent="0" algn="ctr">
              <a:buNone/>
            </a:pPr>
            <a:r>
              <a:rPr lang="fr-FR" dirty="0"/>
              <a:t>« </a:t>
            </a:r>
            <a:r>
              <a:rPr lang="fr-FR" i="1" dirty="0"/>
              <a:t>je sais que c’est pas bon, et quelque part ce que je fais, j’en prends un peu la responsabilité </a:t>
            </a:r>
            <a:r>
              <a:rPr lang="fr-FR" dirty="0"/>
              <a:t>» </a:t>
            </a:r>
            <a:endParaRPr lang="fr-FR" dirty="0" smtClean="0"/>
          </a:p>
          <a:p>
            <a:pPr marL="0" indent="0" algn="ctr">
              <a:buNone/>
            </a:pPr>
            <a:r>
              <a:rPr lang="fr-FR" i="1" dirty="0"/>
              <a:t>« je m’aperçois qu’y a des gens qui fument pas et qui meurent de crise cardiaque </a:t>
            </a:r>
            <a:r>
              <a:rPr lang="fr-FR" dirty="0"/>
              <a:t>» </a:t>
            </a:r>
            <a:endParaRPr lang="fr-FR" dirty="0" smtClean="0"/>
          </a:p>
          <a:p>
            <a:pPr marL="0" indent="0" algn="ctr">
              <a:buNone/>
            </a:pPr>
            <a:r>
              <a:rPr lang="fr-FR" dirty="0"/>
              <a:t>« </a:t>
            </a:r>
            <a:r>
              <a:rPr lang="fr-FR" i="1" dirty="0"/>
              <a:t>Moi je pense que tant que ça me fait plaisir, ça ne pose pas de problème. </a:t>
            </a:r>
            <a:r>
              <a:rPr lang="fr-FR" dirty="0"/>
              <a:t>» </a:t>
            </a:r>
            <a:endParaRPr lang="fr-FR" dirty="0" smtClean="0"/>
          </a:p>
          <a:p>
            <a:pPr marL="0" indent="0" algn="ctr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516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179512" y="620688"/>
            <a:ext cx="8856984" cy="55446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fr-FR" sz="150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fr-FR" sz="15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1/ LES PERCEPTIONS DU PATIENT</a:t>
            </a:r>
          </a:p>
          <a:p>
            <a:pPr marL="0" indent="0">
              <a:buNone/>
            </a:pPr>
            <a:r>
              <a:rPr lang="fr-FR" sz="1500" dirty="0" smtClean="0">
                <a:latin typeface="Arial" pitchFamily="34" charset="0"/>
                <a:cs typeface="Arial" pitchFamily="34" charset="0"/>
              </a:rPr>
              <a:t>Patients asymptomatiques: bonne santé malgré les facteurs de risque</a:t>
            </a:r>
          </a:p>
          <a:p>
            <a:pPr marL="0" indent="0">
              <a:buNone/>
            </a:pPr>
            <a:r>
              <a:rPr lang="fr-FR" sz="1500" dirty="0" smtClean="0">
                <a:latin typeface="Arial" pitchFamily="34" charset="0"/>
                <a:cs typeface="Arial" pitchFamily="34" charset="0"/>
              </a:rPr>
              <a:t>Limite floue entre le normal et le pathologique</a:t>
            </a:r>
          </a:p>
          <a:p>
            <a:pPr marL="0" indent="0">
              <a:buNone/>
            </a:pPr>
            <a:r>
              <a:rPr lang="fr-FR" sz="1500" dirty="0" smtClean="0">
                <a:latin typeface="Arial" pitchFamily="34" charset="0"/>
                <a:cs typeface="Arial" pitchFamily="34" charset="0"/>
              </a:rPr>
              <a:t>Absence de symptômes : facteur de mauvaise observance</a:t>
            </a:r>
          </a:p>
          <a:p>
            <a:pPr marL="0" indent="0">
              <a:buNone/>
            </a:pPr>
            <a:endParaRPr lang="fr-FR" sz="1500" dirty="0" smtClean="0">
              <a:latin typeface="Arial" pitchFamily="34" charset="0"/>
              <a:cs typeface="Arial" pitchFamily="34" charset="0"/>
            </a:endParaRPr>
          </a:p>
          <a:p>
            <a:pPr marL="57150" indent="0">
              <a:buNone/>
            </a:pPr>
            <a:r>
              <a:rPr lang="fr-FR" sz="1500" u="sng" dirty="0" smtClean="0">
                <a:latin typeface="Arial" pitchFamily="34" charset="0"/>
                <a:cs typeface="Arial" pitchFamily="34" charset="0"/>
              </a:rPr>
              <a:t>2/ CONSCIENCE DU RISQUE</a:t>
            </a:r>
          </a:p>
          <a:p>
            <a:pPr marL="57150" indent="0">
              <a:buNone/>
            </a:pPr>
            <a:r>
              <a:rPr lang="fr-FR" sz="1500" dirty="0" smtClean="0">
                <a:latin typeface="Arial" pitchFamily="34" charset="0"/>
                <a:cs typeface="Arial" pitchFamily="34" charset="0"/>
              </a:rPr>
              <a:t>Pas par tous</a:t>
            </a:r>
          </a:p>
          <a:p>
            <a:pPr marL="57150" indent="0">
              <a:buNone/>
            </a:pPr>
            <a:r>
              <a:rPr lang="fr-FR" sz="1500" dirty="0" smtClean="0">
                <a:latin typeface="Arial" pitchFamily="34" charset="0"/>
                <a:cs typeface="Arial" pitchFamily="34" charset="0"/>
              </a:rPr>
              <a:t>Perception du risque subjective :</a:t>
            </a:r>
          </a:p>
          <a:p>
            <a:pPr marL="57150" indent="0">
              <a:buNone/>
            </a:pPr>
            <a:r>
              <a:rPr lang="fr-FR" sz="1500" dirty="0" smtClean="0">
                <a:latin typeface="Arial" pitchFamily="34" charset="0"/>
                <a:cs typeface="Arial" pitchFamily="34" charset="0"/>
              </a:rPr>
              <a:t>      FATALITE – EVENEMENTS ENTOURAGE – PLAISIR</a:t>
            </a:r>
          </a:p>
          <a:p>
            <a:pPr marL="57150" indent="0">
              <a:buNone/>
            </a:pPr>
            <a:endParaRPr lang="fr-FR" sz="1500" dirty="0">
              <a:latin typeface="Arial" pitchFamily="34" charset="0"/>
              <a:cs typeface="Arial" pitchFamily="34" charset="0"/>
            </a:endParaRPr>
          </a:p>
          <a:p>
            <a:pPr marL="57150" indent="0">
              <a:buNone/>
            </a:pPr>
            <a:r>
              <a:rPr lang="fr-FR" sz="1500" u="sng" dirty="0" smtClean="0">
                <a:latin typeface="Arial" pitchFamily="34" charset="0"/>
                <a:cs typeface="Arial" pitchFamily="34" charset="0"/>
              </a:rPr>
              <a:t>3/ IDENTIFICATION DES FACTEURS DE RISQUE CV</a:t>
            </a:r>
          </a:p>
          <a:p>
            <a:pPr marL="57150" indent="0">
              <a:buNone/>
            </a:pPr>
            <a:r>
              <a:rPr lang="fr-FR" sz="1500" dirty="0" smtClean="0">
                <a:latin typeface="Arial" pitchFamily="34" charset="0"/>
                <a:cs typeface="Arial" pitchFamily="34" charset="0"/>
              </a:rPr>
              <a:t>Alcool récurrent, trio de tête :  TABAC/ ALCOOL/ ALIMENTATION</a:t>
            </a:r>
          </a:p>
          <a:p>
            <a:pPr marL="57150" indent="0">
              <a:buNone/>
            </a:pPr>
            <a:r>
              <a:rPr lang="fr-FR" sz="15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Diabète éludé, même par les patients diabétiques</a:t>
            </a:r>
          </a:p>
          <a:p>
            <a:pPr marL="57150" indent="0">
              <a:buNone/>
            </a:pPr>
            <a:r>
              <a:rPr lang="fr-FR" sz="1500" dirty="0" smtClean="0">
                <a:latin typeface="Arial" pitchFamily="34" charset="0"/>
                <a:cs typeface="Arial" pitchFamily="34" charset="0"/>
              </a:rPr>
              <a:t>HTA et dyslipidémie: peu cités</a:t>
            </a:r>
          </a:p>
          <a:p>
            <a:pPr marL="57150" indent="0">
              <a:buNone/>
            </a:pPr>
            <a:r>
              <a:rPr lang="fr-FR" sz="1500" dirty="0" smtClean="0">
                <a:latin typeface="Arial" pitchFamily="34" charset="0"/>
                <a:cs typeface="Arial" pitchFamily="34" charset="0"/>
              </a:rPr>
              <a:t>Hiérarchisation des facteurs de risque</a:t>
            </a:r>
          </a:p>
          <a:p>
            <a:pPr marL="57150" indent="0">
              <a:buNone/>
            </a:pPr>
            <a:endParaRPr lang="fr-FR" sz="1500" dirty="0" smtClean="0">
              <a:latin typeface="Arial" pitchFamily="34" charset="0"/>
              <a:cs typeface="Arial" pitchFamily="34" charset="0"/>
            </a:endParaRPr>
          </a:p>
          <a:p>
            <a:pPr marL="457200" lvl="1" indent="0" algn="ctr">
              <a:buNone/>
            </a:pP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6632"/>
            <a:ext cx="7924800" cy="562074"/>
          </a:xfrm>
        </p:spPr>
        <p:txBody>
          <a:bodyPr/>
          <a:lstStyle/>
          <a:p>
            <a:pPr algn="ctr"/>
            <a:r>
              <a:rPr lang="fr-FR" sz="3600" dirty="0" smtClean="0">
                <a:latin typeface="Arial" pitchFamily="34" charset="0"/>
                <a:cs typeface="Arial" pitchFamily="34" charset="0"/>
              </a:rPr>
              <a:t>DISCUSSION (1)</a:t>
            </a:r>
            <a:endParaRPr lang="fr-F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Accolade fermante 10"/>
          <p:cNvSpPr/>
          <p:nvPr/>
        </p:nvSpPr>
        <p:spPr>
          <a:xfrm>
            <a:off x="6300192" y="908720"/>
            <a:ext cx="360040" cy="151216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6732240" y="1124744"/>
            <a:ext cx="2160240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 smtClean="0"/>
          </a:p>
          <a:p>
            <a:pPr algn="ctr"/>
            <a:r>
              <a:rPr lang="fr-FR" b="1" dirty="0" smtClean="0"/>
              <a:t>Impact </a:t>
            </a:r>
            <a:r>
              <a:rPr lang="fr-FR" b="1" dirty="0"/>
              <a:t>des messages de prévention?</a:t>
            </a:r>
          </a:p>
          <a:p>
            <a:pPr algn="ctr"/>
            <a:endParaRPr lang="fr-FR" dirty="0"/>
          </a:p>
        </p:txBody>
      </p:sp>
      <p:sp>
        <p:nvSpPr>
          <p:cNvPr id="13" name="Accolade fermante 12"/>
          <p:cNvSpPr/>
          <p:nvPr/>
        </p:nvSpPr>
        <p:spPr>
          <a:xfrm>
            <a:off x="6300192" y="4221088"/>
            <a:ext cx="360040" cy="151216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6732240" y="4437112"/>
            <a:ext cx="2232248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" indent="0" algn="ctr">
              <a:buNone/>
            </a:pPr>
            <a:r>
              <a:rPr lang="fr-FR" b="1" dirty="0"/>
              <a:t>Mauvaise identification des facteurs de risque cardio-vasculaires</a:t>
            </a:r>
          </a:p>
        </p:txBody>
      </p:sp>
    </p:spTree>
    <p:extLst>
      <p:ext uri="{BB962C8B-B14F-4D97-AF65-F5344CB8AC3E}">
        <p14:creationId xmlns:p14="http://schemas.microsoft.com/office/powerpoint/2010/main" val="210871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79512" y="44624"/>
            <a:ext cx="8712968" cy="634082"/>
          </a:xfrm>
        </p:spPr>
        <p:txBody>
          <a:bodyPr/>
          <a:lstStyle/>
          <a:p>
            <a:pPr algn="ctr"/>
            <a:r>
              <a:rPr lang="fr-FR" sz="3600" dirty="0" smtClean="0">
                <a:latin typeface="Arial" pitchFamily="34" charset="0"/>
                <a:cs typeface="Arial" pitchFamily="34" charset="0"/>
              </a:rPr>
              <a:t>Discussion (2) </a:t>
            </a:r>
            <a:endParaRPr lang="fr-F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07504" y="836712"/>
            <a:ext cx="8856984" cy="4878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u="sng" dirty="0" smtClean="0">
                <a:latin typeface="Arial" pitchFamily="34" charset="0"/>
                <a:cs typeface="Arial" pitchFamily="34" charset="0"/>
              </a:rPr>
              <a:t>1/  FACTEUR DE RISQUE CARDIO-VASCULAIRE</a:t>
            </a:r>
          </a:p>
          <a:p>
            <a:pPr marL="0" indent="0"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1 seule personne a su expliquer clairement ce qu’est un facteur de risque</a:t>
            </a:r>
          </a:p>
          <a:p>
            <a:pPr marL="0" indent="0">
              <a:buNone/>
            </a:pPr>
            <a:endParaRPr lang="fr-FR" u="sng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FR" u="sng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fr-FR" u="sng" dirty="0" smtClean="0">
                <a:latin typeface="Arial" pitchFamily="34" charset="0"/>
                <a:cs typeface="Arial" pitchFamily="34" charset="0"/>
              </a:rPr>
              <a:t>2/ MALADIES CARDIO-VASCULAIRES</a:t>
            </a:r>
          </a:p>
          <a:p>
            <a:pPr marL="0" indent="0"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CŒUR infarctus parfois banalisé </a:t>
            </a:r>
          </a:p>
          <a:p>
            <a:pPr marL="0" indent="0"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CERVEAU anévrysme redouté, attaque cérébrale</a:t>
            </a:r>
          </a:p>
          <a:p>
            <a:pPr marL="0" indent="0"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AUTRES non cités</a:t>
            </a:r>
          </a:p>
          <a:p>
            <a:pPr marL="0" indent="0">
              <a:buNone/>
            </a:pPr>
            <a:endParaRPr lang="fr-FR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FR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fr-FR" u="sng" dirty="0" smtClean="0">
                <a:latin typeface="Arial" pitchFamily="34" charset="0"/>
                <a:cs typeface="Arial" pitchFamily="34" charset="0"/>
              </a:rPr>
              <a:t>3/ LES SOURCES D’INFORMATIONS</a:t>
            </a:r>
          </a:p>
          <a:p>
            <a:pPr marL="0" indent="0"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Principale source: le médecin traitant</a:t>
            </a:r>
          </a:p>
          <a:p>
            <a:pPr marL="0" indent="0"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FR" dirty="0">
              <a:latin typeface="Arial" pitchFamily="34" charset="0"/>
              <a:cs typeface="Arial" pitchFamily="34" charset="0"/>
            </a:endParaRPr>
          </a:p>
          <a:p>
            <a:endParaRPr lang="fr-FR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4572000" y="1772816"/>
            <a:ext cx="453650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Expression complexe, mal comprise par les patients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4572000" y="3573016"/>
            <a:ext cx="4536504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latin typeface="Arial" pitchFamily="34" charset="0"/>
                <a:cs typeface="Arial" pitchFamily="34" charset="0"/>
              </a:rPr>
              <a:t>Notion floue, englobe de multiples  entités pas toujours bien connue par les patients 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4572000" y="5085184"/>
            <a:ext cx="4536504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latin typeface="Arial" pitchFamily="34" charset="0"/>
                <a:cs typeface="Arial" pitchFamily="34" charset="0"/>
              </a:rPr>
              <a:t>Confiance et fiabilité</a:t>
            </a:r>
          </a:p>
          <a:p>
            <a:pPr algn="ctr"/>
            <a:r>
              <a:rPr lang="fr-FR" b="1" dirty="0" smtClean="0">
                <a:latin typeface="Arial" pitchFamily="34" charset="0"/>
                <a:cs typeface="Arial" pitchFamily="34" charset="0"/>
              </a:rPr>
              <a:t>MAIS  quel impact au quotidien?</a:t>
            </a:r>
          </a:p>
        </p:txBody>
      </p:sp>
    </p:spTree>
    <p:extLst>
      <p:ext uri="{BB962C8B-B14F-4D97-AF65-F5344CB8AC3E}">
        <p14:creationId xmlns:p14="http://schemas.microsoft.com/office/powerpoint/2010/main" val="206109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44624"/>
            <a:ext cx="7924800" cy="634082"/>
          </a:xfrm>
        </p:spPr>
        <p:txBody>
          <a:bodyPr/>
          <a:lstStyle/>
          <a:p>
            <a:pPr algn="ctr"/>
            <a:r>
              <a:rPr lang="fr-FR" sz="3600" dirty="0" smtClean="0">
                <a:latin typeface="Arial" pitchFamily="34" charset="0"/>
                <a:cs typeface="Arial" pitchFamily="34" charset="0"/>
              </a:rPr>
              <a:t>DISCUSSION (3)</a:t>
            </a:r>
            <a:endParaRPr lang="fr-F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467544" y="764704"/>
            <a:ext cx="8496944" cy="51125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fr-FR" sz="2000" u="sng" dirty="0" smtClean="0">
                <a:latin typeface="Arial" pitchFamily="34" charset="0"/>
                <a:cs typeface="Arial" pitchFamily="34" charset="0"/>
              </a:rPr>
              <a:t>LIMITES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Qualité de communication nécessaire : certaines personnes sont exclues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Nombre restreint de personnes interrogées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Même interviewer : entretiens menés d’une même façon </a:t>
            </a:r>
          </a:p>
          <a:p>
            <a:pPr marL="0" indent="0">
              <a:buNone/>
            </a:pPr>
            <a:endParaRPr lang="fr-FR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fr-FR" sz="2000" u="sng" dirty="0" smtClean="0">
                <a:latin typeface="Arial" pitchFamily="34" charset="0"/>
                <a:cs typeface="Arial" pitchFamily="34" charset="0"/>
              </a:rPr>
              <a:t>FORCES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Variété des personnes interrogées : âge, profession, origines, département, profil du médecin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Entretien individuel : liberté parole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Codage par 3 personnes différentes puis mise en commun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Résultats superposables à études quantitatives sur le même sujet  (REACT…)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Petit échantillon, mais durée entretiens importante =&gt; profondeur info récoltées</a:t>
            </a:r>
          </a:p>
          <a:p>
            <a:pPr marL="0" indent="0">
              <a:buNone/>
            </a:pP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739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6632"/>
            <a:ext cx="7924800" cy="634082"/>
          </a:xfrm>
        </p:spPr>
        <p:txBody>
          <a:bodyPr/>
          <a:lstStyle/>
          <a:p>
            <a:pPr algn="ctr"/>
            <a:r>
              <a:rPr lang="fr-FR" sz="3600" dirty="0" smtClean="0">
                <a:latin typeface="Arial" pitchFamily="34" charset="0"/>
                <a:cs typeface="Arial" pitchFamily="34" charset="0"/>
              </a:rPr>
              <a:t>CONCLUSION</a:t>
            </a:r>
            <a:endParaRPr lang="fr-F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179512" y="1124744"/>
            <a:ext cx="8712968" cy="48245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Connaissances imprécises</a:t>
            </a:r>
          </a:p>
          <a:p>
            <a:pPr marL="0" indent="0"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Expressions médicales mal comprises </a:t>
            </a:r>
          </a:p>
          <a:p>
            <a:pPr marL="0" indent="0"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Perception du risque subjective</a:t>
            </a:r>
          </a:p>
          <a:p>
            <a:pPr marL="0" indent="0"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Patients asymptomatiques</a:t>
            </a:r>
          </a:p>
          <a:p>
            <a:pPr marL="0" indent="0"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Impact relatif du discours médical dans la  vie quotidienne</a:t>
            </a:r>
          </a:p>
          <a:p>
            <a:pPr marL="0" indent="0"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Morcellement des facteurs de risque , sans lien évident dans l’esprit des patients</a:t>
            </a:r>
          </a:p>
          <a:p>
            <a:pPr marL="0" indent="0"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Autant de freins à la prévention cardio-vasculaire</a:t>
            </a:r>
          </a:p>
          <a:p>
            <a:pPr marL="0" indent="0">
              <a:buNone/>
            </a:pPr>
            <a:endParaRPr lang="fr-FR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PERSPECTIVES</a:t>
            </a:r>
          </a:p>
          <a:p>
            <a:pPr marL="0" indent="0" algn="ctr">
              <a:buNone/>
            </a:pPr>
            <a:r>
              <a:rPr lang="fr-FR" dirty="0">
                <a:latin typeface="Arial" pitchFamily="34" charset="0"/>
                <a:cs typeface="Arial" pitchFamily="34" charset="0"/>
              </a:rPr>
              <a:t>M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odifier la façon d’informer les patients</a:t>
            </a:r>
          </a:p>
          <a:p>
            <a:pPr marL="0" indent="0" algn="ctr"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Plus de simplicité, plus de cohésion </a:t>
            </a:r>
          </a:p>
          <a:p>
            <a:pPr marL="0" indent="0" algn="ctr">
              <a:buNone/>
            </a:pPr>
            <a:r>
              <a:rPr lang="fr-FR" dirty="0">
                <a:latin typeface="Arial" pitchFamily="34" charset="0"/>
                <a:cs typeface="Arial" pitchFamily="34" charset="0"/>
              </a:rPr>
              <a:t>Expliquer la lésion initiale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commune : </a:t>
            </a:r>
            <a:r>
              <a:rPr lang="fr-FR" dirty="0">
                <a:latin typeface="Arial" pitchFamily="34" charset="0"/>
                <a:cs typeface="Arial" pitchFamily="34" charset="0"/>
              </a:rPr>
              <a:t>athérosclérose</a:t>
            </a:r>
          </a:p>
          <a:p>
            <a:pPr marL="0" indent="0" algn="ctr"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Risque cardio-vasculaire global</a:t>
            </a:r>
          </a:p>
          <a:p>
            <a:pPr marL="0" indent="0" algn="ctr"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FR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FR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F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34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607640" y="2780928"/>
            <a:ext cx="7924800" cy="208823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dirty="0" smtClean="0"/>
          </a:p>
          <a:p>
            <a:pPr marL="0" indent="0" algn="ctr">
              <a:buNone/>
            </a:pPr>
            <a:endParaRPr lang="fr-FR" dirty="0" smtClean="0"/>
          </a:p>
          <a:p>
            <a:pPr marL="0" indent="0" algn="ctr">
              <a:buNone/>
            </a:pPr>
            <a:r>
              <a:rPr lang="fr-FR" sz="2800" dirty="0" smtClean="0">
                <a:latin typeface="Arial" pitchFamily="34" charset="0"/>
                <a:cs typeface="Arial" pitchFamily="34" charset="0"/>
              </a:rPr>
              <a:t>MERCI DE VOTRE ATTENTION</a:t>
            </a:r>
            <a:endParaRPr lang="fr-F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83568" y="836712"/>
            <a:ext cx="7848872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600" b="1" dirty="0">
                <a:latin typeface="Arial" pitchFamily="34" charset="0"/>
                <a:cs typeface="Arial" pitchFamily="34" charset="0"/>
              </a:rPr>
              <a:t>CONNAISSANCES ET PERCEPTION DE LA NOTION DE FACTEURS DE RISQUE CARDIO-VASCULAIRE CHEZ LES PATIENTS EN MEDECINE GENERALE</a:t>
            </a:r>
          </a:p>
        </p:txBody>
      </p:sp>
    </p:spTree>
    <p:extLst>
      <p:ext uri="{BB962C8B-B14F-4D97-AF65-F5344CB8AC3E}">
        <p14:creationId xmlns:p14="http://schemas.microsoft.com/office/powerpoint/2010/main" val="292076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4329</TotalTime>
  <Words>1185</Words>
  <Application>Microsoft Office PowerPoint</Application>
  <PresentationFormat>Affichage à l'écran (4:3)</PresentationFormat>
  <Paragraphs>284</Paragraphs>
  <Slides>22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Horizon</vt:lpstr>
      <vt:lpstr>UNIVERSITÉ PARIS 7 - DENIS DIDEROT   THÈSE POUR LE DOCTORAT EN MÉDECINE GÉNÉRALE  </vt:lpstr>
      <vt:lpstr>   INTRODUCTION</vt:lpstr>
      <vt:lpstr>QUESTION DE RECHERCHE</vt:lpstr>
      <vt:lpstr>OBJECTIF</vt:lpstr>
      <vt:lpstr>METHODE</vt:lpstr>
      <vt:lpstr>RESULTATS</vt:lpstr>
      <vt:lpstr>RESULTATS (1) : LE RESSENTI DU PATIENT</vt:lpstr>
      <vt:lpstr>RESULTATS (2) : Le patient et le risque</vt:lpstr>
      <vt:lpstr>RESULTATS (2) : Le patient et le risque</vt:lpstr>
      <vt:lpstr>Résultats (3) : LE PATIENT ET LES Maladies cardio-vasculaires </vt:lpstr>
      <vt:lpstr>RESULTATS (4) : LE PATIENT ET LES FACTEURS de risque cardio-vasculaire</vt:lpstr>
      <vt:lpstr>Présentation PowerPoint</vt:lpstr>
      <vt:lpstr>RESULTATS (5) : Le patient et son médecin</vt:lpstr>
      <vt:lpstr>RESULTATS (5) : Le patient et son médecin</vt:lpstr>
      <vt:lpstr>RESULTATS (6) : LES QUESTIONS DU PATIENT</vt:lpstr>
      <vt:lpstr>RESULTATS (7) : LES solutions du patient</vt:lpstr>
      <vt:lpstr> Résultats (8) : le patients ET SES obstacles</vt:lpstr>
      <vt:lpstr>DISCUSSION (1)</vt:lpstr>
      <vt:lpstr>Discussion (2) </vt:lpstr>
      <vt:lpstr>DISCUSSION (3)</vt:lpstr>
      <vt:lpstr>CONCLUSION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mansouri</dc:creator>
  <cp:lastModifiedBy>mansouri </cp:lastModifiedBy>
  <cp:revision>110</cp:revision>
  <dcterms:created xsi:type="dcterms:W3CDTF">2012-06-19T10:30:46Z</dcterms:created>
  <dcterms:modified xsi:type="dcterms:W3CDTF">2013-01-07T09:06:26Z</dcterms:modified>
</cp:coreProperties>
</file>