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77" r:id="rId1"/>
  </p:sldMasterIdLst>
  <p:notesMasterIdLst>
    <p:notesMasterId r:id="rId31"/>
  </p:notesMasterIdLst>
  <p:handoutMasterIdLst>
    <p:handoutMasterId r:id="rId32"/>
  </p:handoutMasterIdLst>
  <p:sldIdLst>
    <p:sldId id="256" r:id="rId2"/>
    <p:sldId id="285" r:id="rId3"/>
    <p:sldId id="272" r:id="rId4"/>
    <p:sldId id="271" r:id="rId5"/>
    <p:sldId id="286" r:id="rId6"/>
    <p:sldId id="258" r:id="rId7"/>
    <p:sldId id="259" r:id="rId8"/>
    <p:sldId id="260" r:id="rId9"/>
    <p:sldId id="287" r:id="rId10"/>
    <p:sldId id="278" r:id="rId11"/>
    <p:sldId id="261" r:id="rId12"/>
    <p:sldId id="281" r:id="rId13"/>
    <p:sldId id="289" r:id="rId14"/>
    <p:sldId id="283" r:id="rId15"/>
    <p:sldId id="288" r:id="rId16"/>
    <p:sldId id="265" r:id="rId17"/>
    <p:sldId id="266" r:id="rId18"/>
    <p:sldId id="264" r:id="rId19"/>
    <p:sldId id="267" r:id="rId20"/>
    <p:sldId id="268" r:id="rId21"/>
    <p:sldId id="292" r:id="rId22"/>
    <p:sldId id="293" r:id="rId23"/>
    <p:sldId id="269" r:id="rId24"/>
    <p:sldId id="296" r:id="rId25"/>
    <p:sldId id="295" r:id="rId26"/>
    <p:sldId id="277" r:id="rId27"/>
    <p:sldId id="291" r:id="rId28"/>
    <p:sldId id="284" r:id="rId29"/>
    <p:sldId id="294"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0" d="100"/>
          <a:sy n="90" d="100"/>
        </p:scale>
        <p:origin x="-1888" y="1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2E5B0C-47C4-0D40-B6D7-C4025D517F8A}" type="doc">
      <dgm:prSet loTypeId="urn:microsoft.com/office/officeart/2005/8/layout/venn1" loCatId="" qsTypeId="urn:microsoft.com/office/officeart/2005/8/quickstyle/simple4" qsCatId="simple" csTypeId="urn:microsoft.com/office/officeart/2005/8/colors/accent1_2#5" csCatId="accent1" phldr="1"/>
      <dgm:spPr/>
    </dgm:pt>
    <dgm:pt modelId="{0FDB5C66-2449-4944-B818-8644B9D0FE61}">
      <dgm:prSet phldrT="[Text]" custT="1"/>
      <dgm:spPr/>
      <dgm:t>
        <a:bodyPr/>
        <a:lstStyle/>
        <a:p>
          <a:r>
            <a:rPr lang="en-US" sz="2400" dirty="0" smtClean="0"/>
            <a:t>DIABETE</a:t>
          </a:r>
          <a:endParaRPr lang="en-US" sz="2400" dirty="0"/>
        </a:p>
      </dgm:t>
    </dgm:pt>
    <dgm:pt modelId="{BB7DC308-4D6B-B940-9786-D841DC21C7F4}" type="parTrans" cxnId="{BC3B0FC0-8056-5144-9603-C0E96B88EE17}">
      <dgm:prSet/>
      <dgm:spPr/>
      <dgm:t>
        <a:bodyPr/>
        <a:lstStyle/>
        <a:p>
          <a:endParaRPr lang="en-US"/>
        </a:p>
      </dgm:t>
    </dgm:pt>
    <dgm:pt modelId="{B00946D9-15E4-5E4D-BCC7-CA17FBD42FD8}" type="sibTrans" cxnId="{BC3B0FC0-8056-5144-9603-C0E96B88EE17}">
      <dgm:prSet/>
      <dgm:spPr/>
      <dgm:t>
        <a:bodyPr/>
        <a:lstStyle/>
        <a:p>
          <a:endParaRPr lang="en-US"/>
        </a:p>
      </dgm:t>
    </dgm:pt>
    <dgm:pt modelId="{387FAB59-8A1D-DF4C-92CA-0677C3E8A2C9}">
      <dgm:prSet phldrT="[Text]" custT="1"/>
      <dgm:spPr/>
      <dgm:t>
        <a:bodyPr/>
        <a:lstStyle/>
        <a:p>
          <a:r>
            <a:rPr lang="en-US" sz="2400" dirty="0" smtClean="0"/>
            <a:t>TROUBLES</a:t>
          </a:r>
        </a:p>
        <a:p>
          <a:r>
            <a:rPr lang="en-US" sz="2400" dirty="0" smtClean="0"/>
            <a:t>COGNITIFS</a:t>
          </a:r>
          <a:endParaRPr lang="en-US" sz="2400" dirty="0"/>
        </a:p>
      </dgm:t>
    </dgm:pt>
    <dgm:pt modelId="{2B016464-8D1C-F241-91A4-84F1062196B4}" type="parTrans" cxnId="{DE5D4CF1-ED20-434E-B4BC-06CCB18B8C2C}">
      <dgm:prSet/>
      <dgm:spPr/>
      <dgm:t>
        <a:bodyPr/>
        <a:lstStyle/>
        <a:p>
          <a:endParaRPr lang="en-US"/>
        </a:p>
      </dgm:t>
    </dgm:pt>
    <dgm:pt modelId="{30FACD32-B017-D04E-8A94-B57CFB8B08EE}" type="sibTrans" cxnId="{DE5D4CF1-ED20-434E-B4BC-06CCB18B8C2C}">
      <dgm:prSet/>
      <dgm:spPr/>
      <dgm:t>
        <a:bodyPr/>
        <a:lstStyle/>
        <a:p>
          <a:endParaRPr lang="en-US"/>
        </a:p>
      </dgm:t>
    </dgm:pt>
    <dgm:pt modelId="{C94DC0CB-13A5-4C4D-868E-8F910D3B2474}" type="pres">
      <dgm:prSet presAssocID="{7F2E5B0C-47C4-0D40-B6D7-C4025D517F8A}" presName="compositeShape" presStyleCnt="0">
        <dgm:presLayoutVars>
          <dgm:chMax val="7"/>
          <dgm:dir/>
          <dgm:resizeHandles val="exact"/>
        </dgm:presLayoutVars>
      </dgm:prSet>
      <dgm:spPr/>
    </dgm:pt>
    <dgm:pt modelId="{32EEF8D3-C154-C549-AD08-795DA243B856}" type="pres">
      <dgm:prSet presAssocID="{0FDB5C66-2449-4944-B818-8644B9D0FE61}" presName="circ1" presStyleLbl="vennNode1" presStyleIdx="0" presStyleCnt="2" custScaleX="80163" custScaleY="77229" custLinFactNeighborX="2788" custLinFactNeighborY="-2154"/>
      <dgm:spPr/>
      <dgm:t>
        <a:bodyPr/>
        <a:lstStyle/>
        <a:p>
          <a:endParaRPr lang="en-US"/>
        </a:p>
      </dgm:t>
    </dgm:pt>
    <dgm:pt modelId="{EEE13D3C-9DE1-6C46-B9F5-039A9C966FEB}" type="pres">
      <dgm:prSet presAssocID="{0FDB5C66-2449-4944-B818-8644B9D0FE61}" presName="circ1Tx" presStyleLbl="revTx" presStyleIdx="0" presStyleCnt="0">
        <dgm:presLayoutVars>
          <dgm:chMax val="0"/>
          <dgm:chPref val="0"/>
          <dgm:bulletEnabled val="1"/>
        </dgm:presLayoutVars>
      </dgm:prSet>
      <dgm:spPr/>
      <dgm:t>
        <a:bodyPr/>
        <a:lstStyle/>
        <a:p>
          <a:endParaRPr lang="en-US"/>
        </a:p>
      </dgm:t>
    </dgm:pt>
    <dgm:pt modelId="{98DBE8BE-95FF-424D-BEE4-11261905E3AD}" type="pres">
      <dgm:prSet presAssocID="{387FAB59-8A1D-DF4C-92CA-0677C3E8A2C9}" presName="circ2" presStyleLbl="vennNode1" presStyleIdx="1" presStyleCnt="2" custScaleX="83613" custScaleY="76511" custLinFactNeighborY="-2513"/>
      <dgm:spPr/>
      <dgm:t>
        <a:bodyPr/>
        <a:lstStyle/>
        <a:p>
          <a:endParaRPr lang="en-US"/>
        </a:p>
      </dgm:t>
    </dgm:pt>
    <dgm:pt modelId="{F2AE06C2-7555-A042-A19C-20D88B5CE814}" type="pres">
      <dgm:prSet presAssocID="{387FAB59-8A1D-DF4C-92CA-0677C3E8A2C9}" presName="circ2Tx" presStyleLbl="revTx" presStyleIdx="0" presStyleCnt="0">
        <dgm:presLayoutVars>
          <dgm:chMax val="0"/>
          <dgm:chPref val="0"/>
          <dgm:bulletEnabled val="1"/>
        </dgm:presLayoutVars>
      </dgm:prSet>
      <dgm:spPr/>
      <dgm:t>
        <a:bodyPr/>
        <a:lstStyle/>
        <a:p>
          <a:endParaRPr lang="en-US"/>
        </a:p>
      </dgm:t>
    </dgm:pt>
  </dgm:ptLst>
  <dgm:cxnLst>
    <dgm:cxn modelId="{B538AF06-CBE9-AE43-A853-BBEC636FF913}" type="presOf" srcId="{387FAB59-8A1D-DF4C-92CA-0677C3E8A2C9}" destId="{F2AE06C2-7555-A042-A19C-20D88B5CE814}" srcOrd="1" destOrd="0" presId="urn:microsoft.com/office/officeart/2005/8/layout/venn1"/>
    <dgm:cxn modelId="{05B7CCED-0277-2D4D-B7E1-C4CF2532BD33}" type="presOf" srcId="{7F2E5B0C-47C4-0D40-B6D7-C4025D517F8A}" destId="{C94DC0CB-13A5-4C4D-868E-8F910D3B2474}" srcOrd="0" destOrd="0" presId="urn:microsoft.com/office/officeart/2005/8/layout/venn1"/>
    <dgm:cxn modelId="{DE5D4CF1-ED20-434E-B4BC-06CCB18B8C2C}" srcId="{7F2E5B0C-47C4-0D40-B6D7-C4025D517F8A}" destId="{387FAB59-8A1D-DF4C-92CA-0677C3E8A2C9}" srcOrd="1" destOrd="0" parTransId="{2B016464-8D1C-F241-91A4-84F1062196B4}" sibTransId="{30FACD32-B017-D04E-8A94-B57CFB8B08EE}"/>
    <dgm:cxn modelId="{BC3B0FC0-8056-5144-9603-C0E96B88EE17}" srcId="{7F2E5B0C-47C4-0D40-B6D7-C4025D517F8A}" destId="{0FDB5C66-2449-4944-B818-8644B9D0FE61}" srcOrd="0" destOrd="0" parTransId="{BB7DC308-4D6B-B940-9786-D841DC21C7F4}" sibTransId="{B00946D9-15E4-5E4D-BCC7-CA17FBD42FD8}"/>
    <dgm:cxn modelId="{61F04C55-18C2-8D44-A70F-AC8F75F8FA52}" type="presOf" srcId="{0FDB5C66-2449-4944-B818-8644B9D0FE61}" destId="{EEE13D3C-9DE1-6C46-B9F5-039A9C966FEB}" srcOrd="1" destOrd="0" presId="urn:microsoft.com/office/officeart/2005/8/layout/venn1"/>
    <dgm:cxn modelId="{A206C56B-369B-224D-ABB1-3BFE5619F4D4}" type="presOf" srcId="{0FDB5C66-2449-4944-B818-8644B9D0FE61}" destId="{32EEF8D3-C154-C549-AD08-795DA243B856}" srcOrd="0" destOrd="0" presId="urn:microsoft.com/office/officeart/2005/8/layout/venn1"/>
    <dgm:cxn modelId="{F1419CF1-00FC-0E41-BC6F-E1252E438C65}" type="presOf" srcId="{387FAB59-8A1D-DF4C-92CA-0677C3E8A2C9}" destId="{98DBE8BE-95FF-424D-BEE4-11261905E3AD}" srcOrd="0" destOrd="0" presId="urn:microsoft.com/office/officeart/2005/8/layout/venn1"/>
    <dgm:cxn modelId="{45AE413A-8837-9942-8D70-D58795B58320}" type="presParOf" srcId="{C94DC0CB-13A5-4C4D-868E-8F910D3B2474}" destId="{32EEF8D3-C154-C549-AD08-795DA243B856}" srcOrd="0" destOrd="0" presId="urn:microsoft.com/office/officeart/2005/8/layout/venn1"/>
    <dgm:cxn modelId="{3459507D-1508-D947-921D-613010E5DB44}" type="presParOf" srcId="{C94DC0CB-13A5-4C4D-868E-8F910D3B2474}" destId="{EEE13D3C-9DE1-6C46-B9F5-039A9C966FEB}" srcOrd="1" destOrd="0" presId="urn:microsoft.com/office/officeart/2005/8/layout/venn1"/>
    <dgm:cxn modelId="{74A3173B-1A8F-184C-A7BA-B949AFE87A08}" type="presParOf" srcId="{C94DC0CB-13A5-4C4D-868E-8F910D3B2474}" destId="{98DBE8BE-95FF-424D-BEE4-11261905E3AD}" srcOrd="2" destOrd="0" presId="urn:microsoft.com/office/officeart/2005/8/layout/venn1"/>
    <dgm:cxn modelId="{515D65E2-8B47-424F-9146-3FC1515CBFAB}" type="presParOf" srcId="{C94DC0CB-13A5-4C4D-868E-8F910D3B2474}" destId="{F2AE06C2-7555-A042-A19C-20D88B5CE81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679431-8775-6A47-9E26-3C7D60118FFD}" type="doc">
      <dgm:prSet loTypeId="urn:microsoft.com/office/officeart/2005/8/layout/gear1" loCatId="" qsTypeId="urn:microsoft.com/office/officeart/2005/8/quickstyle/simple4" qsCatId="simple" csTypeId="urn:microsoft.com/office/officeart/2005/8/colors/accent1_2#6" csCatId="accent1" phldr="1"/>
      <dgm:spPr/>
    </dgm:pt>
    <dgm:pt modelId="{17395BFF-426A-CE43-83F2-77EBE42667A4}">
      <dgm:prSet phldrT="[Text]"/>
      <dgm:spPr/>
      <dgm:t>
        <a:bodyPr/>
        <a:lstStyle/>
        <a:p>
          <a:r>
            <a:rPr lang="en-US" dirty="0" smtClean="0"/>
            <a:t>H2:</a:t>
          </a:r>
        </a:p>
        <a:p>
          <a:r>
            <a:rPr lang="en-US" dirty="0" smtClean="0"/>
            <a:t>AUTRE FACTEUR</a:t>
          </a:r>
        </a:p>
        <a:p>
          <a:r>
            <a:rPr lang="en-US" dirty="0" smtClean="0"/>
            <a:t>???</a:t>
          </a:r>
          <a:endParaRPr lang="en-US" dirty="0"/>
        </a:p>
      </dgm:t>
    </dgm:pt>
    <dgm:pt modelId="{668757BB-6507-5F41-B185-170A2E6D1485}" type="parTrans" cxnId="{4FC8C31B-5489-BA4C-A849-9E835A4FE452}">
      <dgm:prSet/>
      <dgm:spPr/>
      <dgm:t>
        <a:bodyPr/>
        <a:lstStyle/>
        <a:p>
          <a:endParaRPr lang="en-US"/>
        </a:p>
      </dgm:t>
    </dgm:pt>
    <dgm:pt modelId="{42F710D4-EDD2-6B4E-82BE-B7976E2F1B99}" type="sibTrans" cxnId="{4FC8C31B-5489-BA4C-A849-9E835A4FE452}">
      <dgm:prSet/>
      <dgm:spPr/>
      <dgm:t>
        <a:bodyPr/>
        <a:lstStyle/>
        <a:p>
          <a:endParaRPr lang="en-US"/>
        </a:p>
      </dgm:t>
    </dgm:pt>
    <dgm:pt modelId="{7232CC74-67D2-B148-9152-E3A6A442030C}">
      <dgm:prSet phldrT="[Text]" custT="1"/>
      <dgm:spPr>
        <a:solidFill>
          <a:schemeClr val="accent5">
            <a:lumMod val="60000"/>
            <a:lumOff val="40000"/>
          </a:schemeClr>
        </a:solidFill>
      </dgm:spPr>
      <dgm:t>
        <a:bodyPr/>
        <a:lstStyle/>
        <a:p>
          <a:r>
            <a:rPr lang="en-US" sz="1900" dirty="0" smtClean="0"/>
            <a:t>TROUBLES COGNITIFS</a:t>
          </a:r>
        </a:p>
        <a:p>
          <a:r>
            <a:rPr lang="en-US" sz="1900" dirty="0" smtClean="0"/>
            <a:t>ET</a:t>
          </a:r>
        </a:p>
        <a:p>
          <a:r>
            <a:rPr lang="en-US" sz="1900" dirty="0" smtClean="0"/>
            <a:t>DIABETE</a:t>
          </a:r>
        </a:p>
      </dgm:t>
    </dgm:pt>
    <dgm:pt modelId="{92B105F2-B518-D84E-9998-4F7A3B2292BC}" type="parTrans" cxnId="{17115936-DC65-004B-8D67-2980F5A5B56F}">
      <dgm:prSet/>
      <dgm:spPr/>
      <dgm:t>
        <a:bodyPr/>
        <a:lstStyle/>
        <a:p>
          <a:endParaRPr lang="en-US"/>
        </a:p>
      </dgm:t>
    </dgm:pt>
    <dgm:pt modelId="{9CB1F481-8FD6-E74B-9971-3FA72E85E22F}" type="sibTrans" cxnId="{17115936-DC65-004B-8D67-2980F5A5B56F}">
      <dgm:prSet/>
      <dgm:spPr/>
      <dgm:t>
        <a:bodyPr/>
        <a:lstStyle/>
        <a:p>
          <a:endParaRPr lang="en-US"/>
        </a:p>
      </dgm:t>
    </dgm:pt>
    <dgm:pt modelId="{3DDAF3FE-F51D-2140-AF75-D8C3F4581106}">
      <dgm:prSet phldrT="[Text]" custT="1"/>
      <dgm:spPr/>
      <dgm:t>
        <a:bodyPr/>
        <a:lstStyle/>
        <a:p>
          <a:r>
            <a:rPr lang="en-US" sz="2300" dirty="0" smtClean="0"/>
            <a:t>H1:</a:t>
          </a:r>
        </a:p>
        <a:p>
          <a:r>
            <a:rPr lang="en-US" sz="2300" dirty="0" smtClean="0"/>
            <a:t>EQUILIBRE GLYCEMIQUE</a:t>
          </a:r>
        </a:p>
        <a:p>
          <a:r>
            <a:rPr lang="en-US" sz="2300" dirty="0" smtClean="0"/>
            <a:t>???</a:t>
          </a:r>
          <a:endParaRPr lang="en-US" sz="2300" dirty="0"/>
        </a:p>
      </dgm:t>
    </dgm:pt>
    <dgm:pt modelId="{FEF95E81-1F82-224F-A01F-E393054D97D0}" type="parTrans" cxnId="{029AEB15-1CA0-DF49-A55F-C3A8FADF3F47}">
      <dgm:prSet/>
      <dgm:spPr/>
      <dgm:t>
        <a:bodyPr/>
        <a:lstStyle/>
        <a:p>
          <a:endParaRPr lang="en-US"/>
        </a:p>
      </dgm:t>
    </dgm:pt>
    <dgm:pt modelId="{2D5A19AC-1281-8E45-90B2-015EBD62BE4F}" type="sibTrans" cxnId="{029AEB15-1CA0-DF49-A55F-C3A8FADF3F47}">
      <dgm:prSet/>
      <dgm:spPr/>
      <dgm:t>
        <a:bodyPr/>
        <a:lstStyle/>
        <a:p>
          <a:endParaRPr lang="en-US"/>
        </a:p>
      </dgm:t>
    </dgm:pt>
    <dgm:pt modelId="{D3A1C4DD-62F7-E14A-B59A-7DD2287D85F9}" type="pres">
      <dgm:prSet presAssocID="{A0679431-8775-6A47-9E26-3C7D60118FFD}" presName="composite" presStyleCnt="0">
        <dgm:presLayoutVars>
          <dgm:chMax val="3"/>
          <dgm:animLvl val="lvl"/>
          <dgm:resizeHandles val="exact"/>
        </dgm:presLayoutVars>
      </dgm:prSet>
      <dgm:spPr/>
    </dgm:pt>
    <dgm:pt modelId="{4D901077-5791-754C-A789-EF73C1769756}" type="pres">
      <dgm:prSet presAssocID="{17395BFF-426A-CE43-83F2-77EBE42667A4}" presName="gear1" presStyleLbl="node1" presStyleIdx="0" presStyleCnt="3" custScaleX="98594" custScaleY="85774" custLinFactNeighborX="-38573" custLinFactNeighborY="-714">
        <dgm:presLayoutVars>
          <dgm:chMax val="1"/>
          <dgm:bulletEnabled val="1"/>
        </dgm:presLayoutVars>
      </dgm:prSet>
      <dgm:spPr/>
      <dgm:t>
        <a:bodyPr/>
        <a:lstStyle/>
        <a:p>
          <a:endParaRPr lang="en-US"/>
        </a:p>
      </dgm:t>
    </dgm:pt>
    <dgm:pt modelId="{F59DBC8E-B5D7-AF4C-B4D8-E0AF741CCCB7}" type="pres">
      <dgm:prSet presAssocID="{17395BFF-426A-CE43-83F2-77EBE42667A4}" presName="gear1srcNode" presStyleLbl="node1" presStyleIdx="0" presStyleCnt="3"/>
      <dgm:spPr/>
      <dgm:t>
        <a:bodyPr/>
        <a:lstStyle/>
        <a:p>
          <a:endParaRPr lang="en-US"/>
        </a:p>
      </dgm:t>
    </dgm:pt>
    <dgm:pt modelId="{34492A84-2EBB-4347-A9DD-D98071AEFF34}" type="pres">
      <dgm:prSet presAssocID="{17395BFF-426A-CE43-83F2-77EBE42667A4}" presName="gear1dstNode" presStyleLbl="node1" presStyleIdx="0" presStyleCnt="3"/>
      <dgm:spPr/>
      <dgm:t>
        <a:bodyPr/>
        <a:lstStyle/>
        <a:p>
          <a:endParaRPr lang="en-US"/>
        </a:p>
      </dgm:t>
    </dgm:pt>
    <dgm:pt modelId="{35131221-843B-194B-8B3E-92D8B151F3A7}" type="pres">
      <dgm:prSet presAssocID="{7232CC74-67D2-B148-9152-E3A6A442030C}" presName="gear2" presStyleLbl="node1" presStyleIdx="1" presStyleCnt="3" custScaleX="148656" custScaleY="129903" custLinFactNeighborX="-50390" custLinFactNeighborY="-45132">
        <dgm:presLayoutVars>
          <dgm:chMax val="1"/>
          <dgm:bulletEnabled val="1"/>
        </dgm:presLayoutVars>
      </dgm:prSet>
      <dgm:spPr/>
      <dgm:t>
        <a:bodyPr/>
        <a:lstStyle/>
        <a:p>
          <a:endParaRPr lang="en-US"/>
        </a:p>
      </dgm:t>
    </dgm:pt>
    <dgm:pt modelId="{B53A6472-BABA-AE4C-AAA2-602DF3E09825}" type="pres">
      <dgm:prSet presAssocID="{7232CC74-67D2-B148-9152-E3A6A442030C}" presName="gear2srcNode" presStyleLbl="node1" presStyleIdx="1" presStyleCnt="3"/>
      <dgm:spPr/>
      <dgm:t>
        <a:bodyPr/>
        <a:lstStyle/>
        <a:p>
          <a:endParaRPr lang="en-US"/>
        </a:p>
      </dgm:t>
    </dgm:pt>
    <dgm:pt modelId="{478D61E3-9B32-0947-AAC3-97CDB55FA81D}" type="pres">
      <dgm:prSet presAssocID="{7232CC74-67D2-B148-9152-E3A6A442030C}" presName="gear2dstNode" presStyleLbl="node1" presStyleIdx="1" presStyleCnt="3"/>
      <dgm:spPr/>
      <dgm:t>
        <a:bodyPr/>
        <a:lstStyle/>
        <a:p>
          <a:endParaRPr lang="en-US"/>
        </a:p>
      </dgm:t>
    </dgm:pt>
    <dgm:pt modelId="{223CCA58-208E-4546-B0FF-CE9D7889E839}" type="pres">
      <dgm:prSet presAssocID="{3DDAF3FE-F51D-2140-AF75-D8C3F4581106}" presName="gear3" presStyleLbl="node1" presStyleIdx="2" presStyleCnt="3" custAng="900000" custScaleX="153758" custScaleY="139105" custLinFactNeighborX="23900" custLinFactNeighborY="-9252"/>
      <dgm:spPr/>
      <dgm:t>
        <a:bodyPr/>
        <a:lstStyle/>
        <a:p>
          <a:endParaRPr lang="en-US"/>
        </a:p>
      </dgm:t>
    </dgm:pt>
    <dgm:pt modelId="{38C347CD-2DBA-0644-8D9D-39D9F91564DC}" type="pres">
      <dgm:prSet presAssocID="{3DDAF3FE-F51D-2140-AF75-D8C3F4581106}" presName="gear3tx" presStyleLbl="node1" presStyleIdx="2" presStyleCnt="3">
        <dgm:presLayoutVars>
          <dgm:chMax val="1"/>
          <dgm:bulletEnabled val="1"/>
        </dgm:presLayoutVars>
      </dgm:prSet>
      <dgm:spPr/>
      <dgm:t>
        <a:bodyPr/>
        <a:lstStyle/>
        <a:p>
          <a:endParaRPr lang="en-US"/>
        </a:p>
      </dgm:t>
    </dgm:pt>
    <dgm:pt modelId="{89309F1B-C34F-124B-8D91-069B726E65F6}" type="pres">
      <dgm:prSet presAssocID="{3DDAF3FE-F51D-2140-AF75-D8C3F4581106}" presName="gear3srcNode" presStyleLbl="node1" presStyleIdx="2" presStyleCnt="3"/>
      <dgm:spPr/>
      <dgm:t>
        <a:bodyPr/>
        <a:lstStyle/>
        <a:p>
          <a:endParaRPr lang="en-US"/>
        </a:p>
      </dgm:t>
    </dgm:pt>
    <dgm:pt modelId="{09CEAE37-9D48-CD49-A7E6-F3271B640331}" type="pres">
      <dgm:prSet presAssocID="{3DDAF3FE-F51D-2140-AF75-D8C3F4581106}" presName="gear3dstNode" presStyleLbl="node1" presStyleIdx="2" presStyleCnt="3"/>
      <dgm:spPr/>
      <dgm:t>
        <a:bodyPr/>
        <a:lstStyle/>
        <a:p>
          <a:endParaRPr lang="en-US"/>
        </a:p>
      </dgm:t>
    </dgm:pt>
    <dgm:pt modelId="{2477816B-0FBF-FB49-B87E-53D88581DE29}" type="pres">
      <dgm:prSet presAssocID="{42F710D4-EDD2-6B4E-82BE-B7976E2F1B99}" presName="connector1" presStyleLbl="sibTrans2D1" presStyleIdx="0" presStyleCnt="3" custAng="10572231" custScaleX="39864" custScaleY="39509" custLinFactNeighborX="-67162" custLinFactNeighborY="6301"/>
      <dgm:spPr/>
      <dgm:t>
        <a:bodyPr/>
        <a:lstStyle/>
        <a:p>
          <a:endParaRPr lang="en-US"/>
        </a:p>
      </dgm:t>
    </dgm:pt>
    <dgm:pt modelId="{FAC1FF69-6348-E24E-B1BA-5526B5E8E58F}" type="pres">
      <dgm:prSet presAssocID="{9CB1F481-8FD6-E74B-9971-3FA72E85E22F}" presName="connector2" presStyleLbl="sibTrans2D1" presStyleIdx="1" presStyleCnt="3" custAng="1581580" custLinFactNeighborX="-34761" custLinFactNeighborY="-50696"/>
      <dgm:spPr/>
      <dgm:t>
        <a:bodyPr/>
        <a:lstStyle/>
        <a:p>
          <a:endParaRPr lang="en-US"/>
        </a:p>
      </dgm:t>
    </dgm:pt>
    <dgm:pt modelId="{07689A1E-38C3-CC45-A850-9A10C606756C}" type="pres">
      <dgm:prSet presAssocID="{2D5A19AC-1281-8E45-90B2-015EBD62BE4F}" presName="connector3" presStyleLbl="sibTrans2D1" presStyleIdx="2" presStyleCnt="3" custAng="9078753" custLinFactNeighborX="48399" custLinFactNeighborY="-3548"/>
      <dgm:spPr/>
      <dgm:t>
        <a:bodyPr/>
        <a:lstStyle/>
        <a:p>
          <a:endParaRPr lang="en-US"/>
        </a:p>
      </dgm:t>
    </dgm:pt>
  </dgm:ptLst>
  <dgm:cxnLst>
    <dgm:cxn modelId="{A76B9862-034C-BC40-9760-E6D045FEC755}" type="presOf" srcId="{7232CC74-67D2-B148-9152-E3A6A442030C}" destId="{478D61E3-9B32-0947-AAC3-97CDB55FA81D}" srcOrd="2" destOrd="0" presId="urn:microsoft.com/office/officeart/2005/8/layout/gear1"/>
    <dgm:cxn modelId="{1983BD68-C2E2-054A-8657-C64F3EC5B333}" type="presOf" srcId="{A0679431-8775-6A47-9E26-3C7D60118FFD}" destId="{D3A1C4DD-62F7-E14A-B59A-7DD2287D85F9}" srcOrd="0" destOrd="0" presId="urn:microsoft.com/office/officeart/2005/8/layout/gear1"/>
    <dgm:cxn modelId="{4442A694-0EA1-4442-82F9-4EC967A24494}" type="presOf" srcId="{17395BFF-426A-CE43-83F2-77EBE42667A4}" destId="{F59DBC8E-B5D7-AF4C-B4D8-E0AF741CCCB7}" srcOrd="1" destOrd="0" presId="urn:microsoft.com/office/officeart/2005/8/layout/gear1"/>
    <dgm:cxn modelId="{4AB0E5BB-1BD6-1E40-BAFF-4D4478CCE46B}" type="presOf" srcId="{7232CC74-67D2-B148-9152-E3A6A442030C}" destId="{35131221-843B-194B-8B3E-92D8B151F3A7}" srcOrd="0" destOrd="0" presId="urn:microsoft.com/office/officeart/2005/8/layout/gear1"/>
    <dgm:cxn modelId="{17115936-DC65-004B-8D67-2980F5A5B56F}" srcId="{A0679431-8775-6A47-9E26-3C7D60118FFD}" destId="{7232CC74-67D2-B148-9152-E3A6A442030C}" srcOrd="1" destOrd="0" parTransId="{92B105F2-B518-D84E-9998-4F7A3B2292BC}" sibTransId="{9CB1F481-8FD6-E74B-9971-3FA72E85E22F}"/>
    <dgm:cxn modelId="{4D99AD6F-80EA-6F42-A4C0-FAE768F18023}" type="presOf" srcId="{3DDAF3FE-F51D-2140-AF75-D8C3F4581106}" destId="{89309F1B-C34F-124B-8D91-069B726E65F6}" srcOrd="2" destOrd="0" presId="urn:microsoft.com/office/officeart/2005/8/layout/gear1"/>
    <dgm:cxn modelId="{4FC8C31B-5489-BA4C-A849-9E835A4FE452}" srcId="{A0679431-8775-6A47-9E26-3C7D60118FFD}" destId="{17395BFF-426A-CE43-83F2-77EBE42667A4}" srcOrd="0" destOrd="0" parTransId="{668757BB-6507-5F41-B185-170A2E6D1485}" sibTransId="{42F710D4-EDD2-6B4E-82BE-B7976E2F1B99}"/>
    <dgm:cxn modelId="{029AEB15-1CA0-DF49-A55F-C3A8FADF3F47}" srcId="{A0679431-8775-6A47-9E26-3C7D60118FFD}" destId="{3DDAF3FE-F51D-2140-AF75-D8C3F4581106}" srcOrd="2" destOrd="0" parTransId="{FEF95E81-1F82-224F-A01F-E393054D97D0}" sibTransId="{2D5A19AC-1281-8E45-90B2-015EBD62BE4F}"/>
    <dgm:cxn modelId="{0E9B638F-E03A-1B43-949F-F8EFD97A462F}" type="presOf" srcId="{7232CC74-67D2-B148-9152-E3A6A442030C}" destId="{B53A6472-BABA-AE4C-AAA2-602DF3E09825}" srcOrd="1" destOrd="0" presId="urn:microsoft.com/office/officeart/2005/8/layout/gear1"/>
    <dgm:cxn modelId="{EEBA1D7B-D5B8-9D4B-94A4-0D6947F60B85}" type="presOf" srcId="{17395BFF-426A-CE43-83F2-77EBE42667A4}" destId="{34492A84-2EBB-4347-A9DD-D98071AEFF34}" srcOrd="2" destOrd="0" presId="urn:microsoft.com/office/officeart/2005/8/layout/gear1"/>
    <dgm:cxn modelId="{626A5782-C441-BE47-B699-F0C3D2ECDF6D}" type="presOf" srcId="{3DDAF3FE-F51D-2140-AF75-D8C3F4581106}" destId="{09CEAE37-9D48-CD49-A7E6-F3271B640331}" srcOrd="3" destOrd="0" presId="urn:microsoft.com/office/officeart/2005/8/layout/gear1"/>
    <dgm:cxn modelId="{43A22B2B-37BC-5D41-8CE3-44587988126C}" type="presOf" srcId="{2D5A19AC-1281-8E45-90B2-015EBD62BE4F}" destId="{07689A1E-38C3-CC45-A850-9A10C606756C}" srcOrd="0" destOrd="0" presId="urn:microsoft.com/office/officeart/2005/8/layout/gear1"/>
    <dgm:cxn modelId="{FAF87B4C-4A4D-4144-ACF3-B4903CBABB06}" type="presOf" srcId="{42F710D4-EDD2-6B4E-82BE-B7976E2F1B99}" destId="{2477816B-0FBF-FB49-B87E-53D88581DE29}" srcOrd="0" destOrd="0" presId="urn:microsoft.com/office/officeart/2005/8/layout/gear1"/>
    <dgm:cxn modelId="{8B00A156-2037-9341-83AF-5D791ADFB2F4}" type="presOf" srcId="{3DDAF3FE-F51D-2140-AF75-D8C3F4581106}" destId="{223CCA58-208E-4546-B0FF-CE9D7889E839}" srcOrd="0" destOrd="0" presId="urn:microsoft.com/office/officeart/2005/8/layout/gear1"/>
    <dgm:cxn modelId="{D75BA659-C570-8545-ACE1-6B459BD40935}" type="presOf" srcId="{3DDAF3FE-F51D-2140-AF75-D8C3F4581106}" destId="{38C347CD-2DBA-0644-8D9D-39D9F91564DC}" srcOrd="1" destOrd="0" presId="urn:microsoft.com/office/officeart/2005/8/layout/gear1"/>
    <dgm:cxn modelId="{714FC371-E642-DA4F-A823-B36D51AADF32}" type="presOf" srcId="{17395BFF-426A-CE43-83F2-77EBE42667A4}" destId="{4D901077-5791-754C-A789-EF73C1769756}" srcOrd="0" destOrd="0" presId="urn:microsoft.com/office/officeart/2005/8/layout/gear1"/>
    <dgm:cxn modelId="{04FEEFDD-0E62-9344-8976-65A37F783185}" type="presOf" srcId="{9CB1F481-8FD6-E74B-9971-3FA72E85E22F}" destId="{FAC1FF69-6348-E24E-B1BA-5526B5E8E58F}" srcOrd="0" destOrd="0" presId="urn:microsoft.com/office/officeart/2005/8/layout/gear1"/>
    <dgm:cxn modelId="{87B1D7E6-F02F-DE4E-9EE1-670D72A9E00F}" type="presParOf" srcId="{D3A1C4DD-62F7-E14A-B59A-7DD2287D85F9}" destId="{4D901077-5791-754C-A789-EF73C1769756}" srcOrd="0" destOrd="0" presId="urn:microsoft.com/office/officeart/2005/8/layout/gear1"/>
    <dgm:cxn modelId="{0D0F5179-B8C5-8146-B46A-1873562C04B6}" type="presParOf" srcId="{D3A1C4DD-62F7-E14A-B59A-7DD2287D85F9}" destId="{F59DBC8E-B5D7-AF4C-B4D8-E0AF741CCCB7}" srcOrd="1" destOrd="0" presId="urn:microsoft.com/office/officeart/2005/8/layout/gear1"/>
    <dgm:cxn modelId="{7AA9D1A8-A775-6F46-A6F3-CC9758C24A3C}" type="presParOf" srcId="{D3A1C4DD-62F7-E14A-B59A-7DD2287D85F9}" destId="{34492A84-2EBB-4347-A9DD-D98071AEFF34}" srcOrd="2" destOrd="0" presId="urn:microsoft.com/office/officeart/2005/8/layout/gear1"/>
    <dgm:cxn modelId="{95858055-A9B7-044C-99F0-943ABCA15913}" type="presParOf" srcId="{D3A1C4DD-62F7-E14A-B59A-7DD2287D85F9}" destId="{35131221-843B-194B-8B3E-92D8B151F3A7}" srcOrd="3" destOrd="0" presId="urn:microsoft.com/office/officeart/2005/8/layout/gear1"/>
    <dgm:cxn modelId="{C1065741-B3EC-A94D-A95D-DDEABCB81D28}" type="presParOf" srcId="{D3A1C4DD-62F7-E14A-B59A-7DD2287D85F9}" destId="{B53A6472-BABA-AE4C-AAA2-602DF3E09825}" srcOrd="4" destOrd="0" presId="urn:microsoft.com/office/officeart/2005/8/layout/gear1"/>
    <dgm:cxn modelId="{B8BF325F-70AF-BD48-920D-C6043D618E60}" type="presParOf" srcId="{D3A1C4DD-62F7-E14A-B59A-7DD2287D85F9}" destId="{478D61E3-9B32-0947-AAC3-97CDB55FA81D}" srcOrd="5" destOrd="0" presId="urn:microsoft.com/office/officeart/2005/8/layout/gear1"/>
    <dgm:cxn modelId="{ADD18165-3B8E-0C44-B06F-CC006744D03D}" type="presParOf" srcId="{D3A1C4DD-62F7-E14A-B59A-7DD2287D85F9}" destId="{223CCA58-208E-4546-B0FF-CE9D7889E839}" srcOrd="6" destOrd="0" presId="urn:microsoft.com/office/officeart/2005/8/layout/gear1"/>
    <dgm:cxn modelId="{6BBD94EC-3D5A-EE4A-AF17-AA0EFA3E6897}" type="presParOf" srcId="{D3A1C4DD-62F7-E14A-B59A-7DD2287D85F9}" destId="{38C347CD-2DBA-0644-8D9D-39D9F91564DC}" srcOrd="7" destOrd="0" presId="urn:microsoft.com/office/officeart/2005/8/layout/gear1"/>
    <dgm:cxn modelId="{588D9D15-570D-0B44-A117-2846422CF8A0}" type="presParOf" srcId="{D3A1C4DD-62F7-E14A-B59A-7DD2287D85F9}" destId="{89309F1B-C34F-124B-8D91-069B726E65F6}" srcOrd="8" destOrd="0" presId="urn:microsoft.com/office/officeart/2005/8/layout/gear1"/>
    <dgm:cxn modelId="{5196CF51-537E-CA48-89E8-324CE6F8729F}" type="presParOf" srcId="{D3A1C4DD-62F7-E14A-B59A-7DD2287D85F9}" destId="{09CEAE37-9D48-CD49-A7E6-F3271B640331}" srcOrd="9" destOrd="0" presId="urn:microsoft.com/office/officeart/2005/8/layout/gear1"/>
    <dgm:cxn modelId="{EDA5B8C7-FE98-B448-8C46-02F3CAC56D1A}" type="presParOf" srcId="{D3A1C4DD-62F7-E14A-B59A-7DD2287D85F9}" destId="{2477816B-0FBF-FB49-B87E-53D88581DE29}" srcOrd="10" destOrd="0" presId="urn:microsoft.com/office/officeart/2005/8/layout/gear1"/>
    <dgm:cxn modelId="{65B36BF4-9C5F-214A-A9F2-8B74443E9EF2}" type="presParOf" srcId="{D3A1C4DD-62F7-E14A-B59A-7DD2287D85F9}" destId="{FAC1FF69-6348-E24E-B1BA-5526B5E8E58F}" srcOrd="11" destOrd="0" presId="urn:microsoft.com/office/officeart/2005/8/layout/gear1"/>
    <dgm:cxn modelId="{A800EC4C-39D8-B448-83B8-F3FAF708C21B}" type="presParOf" srcId="{D3A1C4DD-62F7-E14A-B59A-7DD2287D85F9}" destId="{07689A1E-38C3-CC45-A850-9A10C606756C}"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A1E06F-2339-6046-9178-1800F18EBCA0}" type="doc">
      <dgm:prSet loTypeId="urn:microsoft.com/office/officeart/2005/8/layout/orgChart1" loCatId="" qsTypeId="urn:microsoft.com/office/officeart/2005/8/quickstyle/simple3" qsCatId="simple" csTypeId="urn:microsoft.com/office/officeart/2005/8/colors/accent0_1" csCatId="mainScheme" phldr="1"/>
      <dgm:spPr/>
      <dgm:t>
        <a:bodyPr/>
        <a:lstStyle/>
        <a:p>
          <a:endParaRPr lang="en-US"/>
        </a:p>
      </dgm:t>
    </dgm:pt>
    <dgm:pt modelId="{8E357454-9A56-DC4F-BB6D-96A8D4622448}">
      <dgm:prSet phldrT="[Text]"/>
      <dgm:spPr/>
      <dgm:t>
        <a:bodyPr/>
        <a:lstStyle/>
        <a:p>
          <a:r>
            <a:rPr lang="en-US"/>
            <a:t>Hôpital Lariboisière - Paris</a:t>
          </a:r>
        </a:p>
        <a:p>
          <a:r>
            <a:rPr lang="en-US"/>
            <a:t>Hôpital de jour</a:t>
          </a:r>
        </a:p>
        <a:p>
          <a:r>
            <a:rPr lang="en-US"/>
            <a:t>Novembre 2010- Février 2012</a:t>
          </a:r>
        </a:p>
      </dgm:t>
    </dgm:pt>
    <dgm:pt modelId="{9FA66D16-0E07-AD48-AAF2-9A76E39369C8}" type="parTrans" cxnId="{8EE53716-10D3-F348-9254-33A290BAC5AC}">
      <dgm:prSet/>
      <dgm:spPr/>
      <dgm:t>
        <a:bodyPr/>
        <a:lstStyle/>
        <a:p>
          <a:endParaRPr lang="en-US"/>
        </a:p>
      </dgm:t>
    </dgm:pt>
    <dgm:pt modelId="{D7B03691-BC89-3746-8078-F163EF38456B}" type="sibTrans" cxnId="{8EE53716-10D3-F348-9254-33A290BAC5AC}">
      <dgm:prSet/>
      <dgm:spPr/>
      <dgm:t>
        <a:bodyPr/>
        <a:lstStyle/>
        <a:p>
          <a:endParaRPr lang="en-US"/>
        </a:p>
      </dgm:t>
    </dgm:pt>
    <dgm:pt modelId="{EA2B5889-26E8-B84E-AFD7-B90F14CC96F1}" type="asst">
      <dgm:prSet phldrT="[Text]"/>
      <dgm:spPr/>
      <dgm:t>
        <a:bodyPr/>
        <a:lstStyle/>
        <a:p>
          <a:r>
            <a:rPr lang="en-US" u="sng"/>
            <a:t>Exlusion:</a:t>
          </a:r>
          <a:r>
            <a:rPr lang="en-US"/>
            <a:t> </a:t>
          </a:r>
        </a:p>
        <a:p>
          <a:r>
            <a:rPr lang="en-US"/>
            <a:t>non éligibilité pour les tests neuropsychologiques et les épreuves motrices</a:t>
          </a:r>
        </a:p>
      </dgm:t>
    </dgm:pt>
    <dgm:pt modelId="{CD90DAD9-8058-A44D-9F6C-06E37F734A69}" type="parTrans" cxnId="{05E9A988-4449-5546-810B-C8CDB0A83BCC}">
      <dgm:prSet/>
      <dgm:spPr/>
      <dgm:t>
        <a:bodyPr/>
        <a:lstStyle/>
        <a:p>
          <a:endParaRPr lang="en-US"/>
        </a:p>
      </dgm:t>
    </dgm:pt>
    <dgm:pt modelId="{E1ED5494-2B29-A245-8323-0AA0D97A04D5}" type="sibTrans" cxnId="{05E9A988-4449-5546-810B-C8CDB0A83BCC}">
      <dgm:prSet/>
      <dgm:spPr/>
      <dgm:t>
        <a:bodyPr/>
        <a:lstStyle/>
        <a:p>
          <a:endParaRPr lang="en-US"/>
        </a:p>
      </dgm:t>
    </dgm:pt>
    <dgm:pt modelId="{B8039143-3743-4841-941A-ED457AAC2791}">
      <dgm:prSet phldrT="[Text]"/>
      <dgm:spPr/>
      <dgm:t>
        <a:bodyPr/>
        <a:lstStyle/>
        <a:p>
          <a:r>
            <a:rPr lang="en-US" dirty="0"/>
            <a:t>32 patients</a:t>
          </a:r>
        </a:p>
        <a:p>
          <a:r>
            <a:rPr lang="en-US" dirty="0"/>
            <a:t>Diabète de type 2</a:t>
          </a:r>
        </a:p>
        <a:p>
          <a:r>
            <a:rPr lang="en-US" dirty="0"/>
            <a:t>Age&gt; 65 ans</a:t>
          </a:r>
        </a:p>
      </dgm:t>
    </dgm:pt>
    <dgm:pt modelId="{54B52BA1-3596-284C-BAEF-A6459201F270}" type="sibTrans" cxnId="{8E23D8F5-3928-4649-A4AD-51A06D65E208}">
      <dgm:prSet/>
      <dgm:spPr/>
      <dgm:t>
        <a:bodyPr/>
        <a:lstStyle/>
        <a:p>
          <a:endParaRPr lang="en-US"/>
        </a:p>
      </dgm:t>
    </dgm:pt>
    <dgm:pt modelId="{7FCEE41B-8629-284C-A6D5-C8EF744081F2}" type="parTrans" cxnId="{8E23D8F5-3928-4649-A4AD-51A06D65E208}">
      <dgm:prSet/>
      <dgm:spPr/>
      <dgm:t>
        <a:bodyPr/>
        <a:lstStyle/>
        <a:p>
          <a:endParaRPr lang="en-US"/>
        </a:p>
      </dgm:t>
    </dgm:pt>
    <dgm:pt modelId="{25359F4D-1840-9B44-BEFD-26B0D75810FA}">
      <dgm:prSet/>
      <dgm:spPr/>
      <dgm:t>
        <a:bodyPr/>
        <a:lstStyle/>
        <a:p>
          <a:r>
            <a:rPr lang="en-US" dirty="0"/>
            <a:t>1) HbA1c et </a:t>
          </a:r>
          <a:r>
            <a:rPr lang="en-US" dirty="0" err="1"/>
            <a:t>équilibre</a:t>
          </a:r>
          <a:r>
            <a:rPr lang="en-US" dirty="0"/>
            <a:t> </a:t>
          </a:r>
          <a:r>
            <a:rPr lang="en-US" dirty="0" err="1"/>
            <a:t>glycémique</a:t>
          </a:r>
          <a:r>
            <a:rPr lang="en-US" dirty="0"/>
            <a:t> face aux troubles cognitifs</a:t>
          </a:r>
        </a:p>
        <a:p>
          <a:r>
            <a:rPr lang="en-US" dirty="0"/>
            <a:t>2) Facteurs </a:t>
          </a:r>
          <a:r>
            <a:rPr lang="en-US" dirty="0" err="1" smtClean="0"/>
            <a:t>clinicobiologiques</a:t>
          </a:r>
          <a:r>
            <a:rPr lang="en-US" dirty="0" smtClean="0"/>
            <a:t> et </a:t>
          </a:r>
          <a:r>
            <a:rPr lang="en-US" dirty="0" err="1" smtClean="0"/>
            <a:t>morphologiques</a:t>
          </a:r>
          <a:r>
            <a:rPr lang="en-US" dirty="0" smtClean="0"/>
            <a:t> </a:t>
          </a:r>
          <a:r>
            <a:rPr lang="en-US" dirty="0"/>
            <a:t>associés </a:t>
          </a:r>
          <a:r>
            <a:rPr lang="en-US" dirty="0" err="1"/>
            <a:t>à</a:t>
          </a:r>
          <a:r>
            <a:rPr lang="en-US" dirty="0"/>
            <a:t> la </a:t>
          </a:r>
          <a:r>
            <a:rPr lang="en-US" dirty="0" err="1"/>
            <a:t>présence</a:t>
          </a:r>
          <a:r>
            <a:rPr lang="en-US" dirty="0"/>
            <a:t> de troubles cognitifs</a:t>
          </a:r>
        </a:p>
      </dgm:t>
    </dgm:pt>
    <dgm:pt modelId="{27E4B9AF-DFD9-D348-8011-AE803F5435F1}" type="parTrans" cxnId="{6355F884-15FE-724C-BC61-3B7004C433DE}">
      <dgm:prSet/>
      <dgm:spPr/>
      <dgm:t>
        <a:bodyPr/>
        <a:lstStyle/>
        <a:p>
          <a:endParaRPr lang="en-US"/>
        </a:p>
      </dgm:t>
    </dgm:pt>
    <dgm:pt modelId="{5FB591C5-8A64-C043-B3C7-6D404AEC9FD2}" type="sibTrans" cxnId="{6355F884-15FE-724C-BC61-3B7004C433DE}">
      <dgm:prSet/>
      <dgm:spPr/>
      <dgm:t>
        <a:bodyPr/>
        <a:lstStyle/>
        <a:p>
          <a:endParaRPr lang="en-US"/>
        </a:p>
      </dgm:t>
    </dgm:pt>
    <dgm:pt modelId="{C468C2E6-C4E0-9B4F-983D-C5D6AA9F0292}" type="pres">
      <dgm:prSet presAssocID="{47A1E06F-2339-6046-9178-1800F18EBCA0}" presName="hierChild1" presStyleCnt="0">
        <dgm:presLayoutVars>
          <dgm:orgChart val="1"/>
          <dgm:chPref val="1"/>
          <dgm:dir/>
          <dgm:animOne val="branch"/>
          <dgm:animLvl val="lvl"/>
          <dgm:resizeHandles/>
        </dgm:presLayoutVars>
      </dgm:prSet>
      <dgm:spPr/>
      <dgm:t>
        <a:bodyPr/>
        <a:lstStyle/>
        <a:p>
          <a:endParaRPr lang="en-US"/>
        </a:p>
      </dgm:t>
    </dgm:pt>
    <dgm:pt modelId="{F3C92E21-2196-5941-82CD-DB71A5F00FDE}" type="pres">
      <dgm:prSet presAssocID="{8E357454-9A56-DC4F-BB6D-96A8D4622448}" presName="hierRoot1" presStyleCnt="0">
        <dgm:presLayoutVars>
          <dgm:hierBranch val="init"/>
        </dgm:presLayoutVars>
      </dgm:prSet>
      <dgm:spPr/>
    </dgm:pt>
    <dgm:pt modelId="{E5408FED-5508-784B-86A8-3E69FFEE2EE5}" type="pres">
      <dgm:prSet presAssocID="{8E357454-9A56-DC4F-BB6D-96A8D4622448}" presName="rootComposite1" presStyleCnt="0"/>
      <dgm:spPr/>
    </dgm:pt>
    <dgm:pt modelId="{3CAF1D81-045F-784F-BEB0-A940196687E0}" type="pres">
      <dgm:prSet presAssocID="{8E357454-9A56-DC4F-BB6D-96A8D4622448}" presName="rootText1" presStyleLbl="node0" presStyleIdx="0" presStyleCnt="1" custScaleX="212777">
        <dgm:presLayoutVars>
          <dgm:chPref val="3"/>
        </dgm:presLayoutVars>
      </dgm:prSet>
      <dgm:spPr/>
      <dgm:t>
        <a:bodyPr/>
        <a:lstStyle/>
        <a:p>
          <a:endParaRPr lang="en-US"/>
        </a:p>
      </dgm:t>
    </dgm:pt>
    <dgm:pt modelId="{B2CF3439-5AB7-A248-9B7C-3F2D804E3403}" type="pres">
      <dgm:prSet presAssocID="{8E357454-9A56-DC4F-BB6D-96A8D4622448}" presName="rootConnector1" presStyleLbl="node1" presStyleIdx="0" presStyleCnt="0"/>
      <dgm:spPr/>
      <dgm:t>
        <a:bodyPr/>
        <a:lstStyle/>
        <a:p>
          <a:endParaRPr lang="en-US"/>
        </a:p>
      </dgm:t>
    </dgm:pt>
    <dgm:pt modelId="{6F6ED2F2-6AD6-F54F-B539-E555B6D90C58}" type="pres">
      <dgm:prSet presAssocID="{8E357454-9A56-DC4F-BB6D-96A8D4622448}" presName="hierChild2" presStyleCnt="0"/>
      <dgm:spPr/>
    </dgm:pt>
    <dgm:pt modelId="{4C6179C8-97D9-D74A-BE46-FD41FEF8D7E8}" type="pres">
      <dgm:prSet presAssocID="{7FCEE41B-8629-284C-A6D5-C8EF744081F2}" presName="Name37" presStyleLbl="parChTrans1D2" presStyleIdx="0" presStyleCnt="2"/>
      <dgm:spPr/>
      <dgm:t>
        <a:bodyPr/>
        <a:lstStyle/>
        <a:p>
          <a:endParaRPr lang="en-US"/>
        </a:p>
      </dgm:t>
    </dgm:pt>
    <dgm:pt modelId="{7CD9BDD3-3D0D-B54E-B25D-EE40C741A342}" type="pres">
      <dgm:prSet presAssocID="{B8039143-3743-4841-941A-ED457AAC2791}" presName="hierRoot2" presStyleCnt="0">
        <dgm:presLayoutVars>
          <dgm:hierBranch val="init"/>
        </dgm:presLayoutVars>
      </dgm:prSet>
      <dgm:spPr/>
    </dgm:pt>
    <dgm:pt modelId="{9E427C95-9EE2-F54F-9DD6-CC598FEB0069}" type="pres">
      <dgm:prSet presAssocID="{B8039143-3743-4841-941A-ED457AAC2791}" presName="rootComposite" presStyleCnt="0"/>
      <dgm:spPr/>
    </dgm:pt>
    <dgm:pt modelId="{3B79CE91-80F7-034C-814C-C85C40F3F2BC}" type="pres">
      <dgm:prSet presAssocID="{B8039143-3743-4841-941A-ED457AAC2791}" presName="rootText" presStyleLbl="node2" presStyleIdx="0" presStyleCnt="1">
        <dgm:presLayoutVars>
          <dgm:chPref val="3"/>
        </dgm:presLayoutVars>
      </dgm:prSet>
      <dgm:spPr/>
      <dgm:t>
        <a:bodyPr/>
        <a:lstStyle/>
        <a:p>
          <a:endParaRPr lang="en-US"/>
        </a:p>
      </dgm:t>
    </dgm:pt>
    <dgm:pt modelId="{263D402A-2FBA-FB4E-B830-DDF903D1C39D}" type="pres">
      <dgm:prSet presAssocID="{B8039143-3743-4841-941A-ED457AAC2791}" presName="rootConnector" presStyleLbl="node2" presStyleIdx="0" presStyleCnt="1"/>
      <dgm:spPr/>
      <dgm:t>
        <a:bodyPr/>
        <a:lstStyle/>
        <a:p>
          <a:endParaRPr lang="en-US"/>
        </a:p>
      </dgm:t>
    </dgm:pt>
    <dgm:pt modelId="{38BB434B-2580-5347-90BE-643E68992EEC}" type="pres">
      <dgm:prSet presAssocID="{B8039143-3743-4841-941A-ED457AAC2791}" presName="hierChild4" presStyleCnt="0"/>
      <dgm:spPr/>
    </dgm:pt>
    <dgm:pt modelId="{A8A9B656-B929-C04A-8106-E49F859B9636}" type="pres">
      <dgm:prSet presAssocID="{27E4B9AF-DFD9-D348-8011-AE803F5435F1}" presName="Name37" presStyleLbl="parChTrans1D3" presStyleIdx="0" presStyleCnt="1"/>
      <dgm:spPr/>
      <dgm:t>
        <a:bodyPr/>
        <a:lstStyle/>
        <a:p>
          <a:endParaRPr lang="en-US"/>
        </a:p>
      </dgm:t>
    </dgm:pt>
    <dgm:pt modelId="{F9E69A36-EAA5-A448-9995-A6EF01DEDE66}" type="pres">
      <dgm:prSet presAssocID="{25359F4D-1840-9B44-BEFD-26B0D75810FA}" presName="hierRoot2" presStyleCnt="0">
        <dgm:presLayoutVars>
          <dgm:hierBranch val="init"/>
        </dgm:presLayoutVars>
      </dgm:prSet>
      <dgm:spPr/>
    </dgm:pt>
    <dgm:pt modelId="{4C51088D-03E3-754B-A777-6B7DCC6E3FB2}" type="pres">
      <dgm:prSet presAssocID="{25359F4D-1840-9B44-BEFD-26B0D75810FA}" presName="rootComposite" presStyleCnt="0"/>
      <dgm:spPr/>
    </dgm:pt>
    <dgm:pt modelId="{64AF5785-7713-884F-9BF3-B1637FCE618D}" type="pres">
      <dgm:prSet presAssocID="{25359F4D-1840-9B44-BEFD-26B0D75810FA}" presName="rootText" presStyleLbl="node3" presStyleIdx="0" presStyleCnt="1" custScaleX="253971">
        <dgm:presLayoutVars>
          <dgm:chPref val="3"/>
        </dgm:presLayoutVars>
      </dgm:prSet>
      <dgm:spPr/>
      <dgm:t>
        <a:bodyPr/>
        <a:lstStyle/>
        <a:p>
          <a:endParaRPr lang="en-US"/>
        </a:p>
      </dgm:t>
    </dgm:pt>
    <dgm:pt modelId="{BBA0A629-B897-CA43-B95B-CF116816C889}" type="pres">
      <dgm:prSet presAssocID="{25359F4D-1840-9B44-BEFD-26B0D75810FA}" presName="rootConnector" presStyleLbl="node3" presStyleIdx="0" presStyleCnt="1"/>
      <dgm:spPr/>
      <dgm:t>
        <a:bodyPr/>
        <a:lstStyle/>
        <a:p>
          <a:endParaRPr lang="en-US"/>
        </a:p>
      </dgm:t>
    </dgm:pt>
    <dgm:pt modelId="{FD18493E-0609-C447-9B54-8B2CCC830227}" type="pres">
      <dgm:prSet presAssocID="{25359F4D-1840-9B44-BEFD-26B0D75810FA}" presName="hierChild4" presStyleCnt="0"/>
      <dgm:spPr/>
    </dgm:pt>
    <dgm:pt modelId="{5270DBF3-7242-674C-9E8D-34752966B01A}" type="pres">
      <dgm:prSet presAssocID="{25359F4D-1840-9B44-BEFD-26B0D75810FA}" presName="hierChild5" presStyleCnt="0"/>
      <dgm:spPr/>
    </dgm:pt>
    <dgm:pt modelId="{D13EE85E-99FB-5E40-A78B-63408A102DA1}" type="pres">
      <dgm:prSet presAssocID="{B8039143-3743-4841-941A-ED457AAC2791}" presName="hierChild5" presStyleCnt="0"/>
      <dgm:spPr/>
    </dgm:pt>
    <dgm:pt modelId="{2524D64D-7570-AF4D-A9EB-EE8F41BD4DC8}" type="pres">
      <dgm:prSet presAssocID="{8E357454-9A56-DC4F-BB6D-96A8D4622448}" presName="hierChild3" presStyleCnt="0"/>
      <dgm:spPr/>
    </dgm:pt>
    <dgm:pt modelId="{7CE5417B-D147-904E-8A4B-1CF31730584D}" type="pres">
      <dgm:prSet presAssocID="{CD90DAD9-8058-A44D-9F6C-06E37F734A69}" presName="Name111" presStyleLbl="parChTrans1D2" presStyleIdx="1" presStyleCnt="2"/>
      <dgm:spPr/>
      <dgm:t>
        <a:bodyPr/>
        <a:lstStyle/>
        <a:p>
          <a:endParaRPr lang="en-US"/>
        </a:p>
      </dgm:t>
    </dgm:pt>
    <dgm:pt modelId="{4E3D57D2-206B-0746-B225-3F5C13B5AA5B}" type="pres">
      <dgm:prSet presAssocID="{EA2B5889-26E8-B84E-AFD7-B90F14CC96F1}" presName="hierRoot3" presStyleCnt="0">
        <dgm:presLayoutVars>
          <dgm:hierBranch val="init"/>
        </dgm:presLayoutVars>
      </dgm:prSet>
      <dgm:spPr/>
    </dgm:pt>
    <dgm:pt modelId="{A0035CAA-7094-104C-A526-678738ACF05A}" type="pres">
      <dgm:prSet presAssocID="{EA2B5889-26E8-B84E-AFD7-B90F14CC96F1}" presName="rootComposite3" presStyleCnt="0"/>
      <dgm:spPr/>
    </dgm:pt>
    <dgm:pt modelId="{0490D583-D4CF-BB4D-A948-BE752791C47C}" type="pres">
      <dgm:prSet presAssocID="{EA2B5889-26E8-B84E-AFD7-B90F14CC96F1}" presName="rootText3" presStyleLbl="asst1" presStyleIdx="0" presStyleCnt="1" custScaleX="173011" custScaleY="122942" custLinFactX="100000" custLinFactNeighborX="115854" custLinFactNeighborY="-3617">
        <dgm:presLayoutVars>
          <dgm:chPref val="3"/>
        </dgm:presLayoutVars>
      </dgm:prSet>
      <dgm:spPr/>
      <dgm:t>
        <a:bodyPr/>
        <a:lstStyle/>
        <a:p>
          <a:endParaRPr lang="en-US"/>
        </a:p>
      </dgm:t>
    </dgm:pt>
    <dgm:pt modelId="{B27D2460-2CD8-5A4D-B1E9-08DE0BC4A021}" type="pres">
      <dgm:prSet presAssocID="{EA2B5889-26E8-B84E-AFD7-B90F14CC96F1}" presName="rootConnector3" presStyleLbl="asst1" presStyleIdx="0" presStyleCnt="1"/>
      <dgm:spPr/>
      <dgm:t>
        <a:bodyPr/>
        <a:lstStyle/>
        <a:p>
          <a:endParaRPr lang="en-US"/>
        </a:p>
      </dgm:t>
    </dgm:pt>
    <dgm:pt modelId="{4C6D0405-D8D1-8B42-A870-7D6D21671AED}" type="pres">
      <dgm:prSet presAssocID="{EA2B5889-26E8-B84E-AFD7-B90F14CC96F1}" presName="hierChild6" presStyleCnt="0"/>
      <dgm:spPr/>
    </dgm:pt>
    <dgm:pt modelId="{E34105B0-451B-9D40-97BA-EA0EC4A0BD12}" type="pres">
      <dgm:prSet presAssocID="{EA2B5889-26E8-B84E-AFD7-B90F14CC96F1}" presName="hierChild7" presStyleCnt="0"/>
      <dgm:spPr/>
    </dgm:pt>
  </dgm:ptLst>
  <dgm:cxnLst>
    <dgm:cxn modelId="{6355F884-15FE-724C-BC61-3B7004C433DE}" srcId="{B8039143-3743-4841-941A-ED457AAC2791}" destId="{25359F4D-1840-9B44-BEFD-26B0D75810FA}" srcOrd="0" destOrd="0" parTransId="{27E4B9AF-DFD9-D348-8011-AE803F5435F1}" sibTransId="{5FB591C5-8A64-C043-B3C7-6D404AEC9FD2}"/>
    <dgm:cxn modelId="{05E9A988-4449-5546-810B-C8CDB0A83BCC}" srcId="{8E357454-9A56-DC4F-BB6D-96A8D4622448}" destId="{EA2B5889-26E8-B84E-AFD7-B90F14CC96F1}" srcOrd="1" destOrd="0" parTransId="{CD90DAD9-8058-A44D-9F6C-06E37F734A69}" sibTransId="{E1ED5494-2B29-A245-8323-0AA0D97A04D5}"/>
    <dgm:cxn modelId="{DD4F577C-A38E-CB44-B9E2-242924BD5E25}" type="presOf" srcId="{7FCEE41B-8629-284C-A6D5-C8EF744081F2}" destId="{4C6179C8-97D9-D74A-BE46-FD41FEF8D7E8}" srcOrd="0" destOrd="0" presId="urn:microsoft.com/office/officeart/2005/8/layout/orgChart1"/>
    <dgm:cxn modelId="{25747E02-7921-2E4B-9478-BF8413476F3A}" type="presOf" srcId="{25359F4D-1840-9B44-BEFD-26B0D75810FA}" destId="{64AF5785-7713-884F-9BF3-B1637FCE618D}" srcOrd="0" destOrd="0" presId="urn:microsoft.com/office/officeart/2005/8/layout/orgChart1"/>
    <dgm:cxn modelId="{ADC51682-7866-094F-8F3C-71DD051DD800}" type="presOf" srcId="{CD90DAD9-8058-A44D-9F6C-06E37F734A69}" destId="{7CE5417B-D147-904E-8A4B-1CF31730584D}" srcOrd="0" destOrd="0" presId="urn:microsoft.com/office/officeart/2005/8/layout/orgChart1"/>
    <dgm:cxn modelId="{FC8611BD-F3B5-1F42-87E3-7351A8E5B7DB}" type="presOf" srcId="{27E4B9AF-DFD9-D348-8011-AE803F5435F1}" destId="{A8A9B656-B929-C04A-8106-E49F859B9636}" srcOrd="0" destOrd="0" presId="urn:microsoft.com/office/officeart/2005/8/layout/orgChart1"/>
    <dgm:cxn modelId="{6DF33566-F76C-2C44-A187-B43A137B0EDD}" type="presOf" srcId="{47A1E06F-2339-6046-9178-1800F18EBCA0}" destId="{C468C2E6-C4E0-9B4F-983D-C5D6AA9F0292}" srcOrd="0" destOrd="0" presId="urn:microsoft.com/office/officeart/2005/8/layout/orgChart1"/>
    <dgm:cxn modelId="{5285BE88-8756-1242-BEF5-ED1C5BF6A9CD}" type="presOf" srcId="{EA2B5889-26E8-B84E-AFD7-B90F14CC96F1}" destId="{B27D2460-2CD8-5A4D-B1E9-08DE0BC4A021}" srcOrd="1" destOrd="0" presId="urn:microsoft.com/office/officeart/2005/8/layout/orgChart1"/>
    <dgm:cxn modelId="{5BFEC223-C4EE-7B47-A79D-FD0997BF74AA}" type="presOf" srcId="{B8039143-3743-4841-941A-ED457AAC2791}" destId="{3B79CE91-80F7-034C-814C-C85C40F3F2BC}" srcOrd="0" destOrd="0" presId="urn:microsoft.com/office/officeart/2005/8/layout/orgChart1"/>
    <dgm:cxn modelId="{8E23D8F5-3928-4649-A4AD-51A06D65E208}" srcId="{8E357454-9A56-DC4F-BB6D-96A8D4622448}" destId="{B8039143-3743-4841-941A-ED457AAC2791}" srcOrd="0" destOrd="0" parTransId="{7FCEE41B-8629-284C-A6D5-C8EF744081F2}" sibTransId="{54B52BA1-3596-284C-BAEF-A6459201F270}"/>
    <dgm:cxn modelId="{1AA35C17-364E-0C41-BBDC-335EF7B57110}" type="presOf" srcId="{B8039143-3743-4841-941A-ED457AAC2791}" destId="{263D402A-2FBA-FB4E-B830-DDF903D1C39D}" srcOrd="1" destOrd="0" presId="urn:microsoft.com/office/officeart/2005/8/layout/orgChart1"/>
    <dgm:cxn modelId="{DC60A309-EC96-0547-9EFD-3440769A60C6}" type="presOf" srcId="{25359F4D-1840-9B44-BEFD-26B0D75810FA}" destId="{BBA0A629-B897-CA43-B95B-CF116816C889}" srcOrd="1" destOrd="0" presId="urn:microsoft.com/office/officeart/2005/8/layout/orgChart1"/>
    <dgm:cxn modelId="{5B0FA659-B99D-F84B-82B6-7BA77BB92215}" type="presOf" srcId="{EA2B5889-26E8-B84E-AFD7-B90F14CC96F1}" destId="{0490D583-D4CF-BB4D-A948-BE752791C47C}" srcOrd="0" destOrd="0" presId="urn:microsoft.com/office/officeart/2005/8/layout/orgChart1"/>
    <dgm:cxn modelId="{2AC4757A-88E1-7F4D-81BB-EB00C46CB3F9}" type="presOf" srcId="{8E357454-9A56-DC4F-BB6D-96A8D4622448}" destId="{3CAF1D81-045F-784F-BEB0-A940196687E0}" srcOrd="0" destOrd="0" presId="urn:microsoft.com/office/officeart/2005/8/layout/orgChart1"/>
    <dgm:cxn modelId="{8EE53716-10D3-F348-9254-33A290BAC5AC}" srcId="{47A1E06F-2339-6046-9178-1800F18EBCA0}" destId="{8E357454-9A56-DC4F-BB6D-96A8D4622448}" srcOrd="0" destOrd="0" parTransId="{9FA66D16-0E07-AD48-AAF2-9A76E39369C8}" sibTransId="{D7B03691-BC89-3746-8078-F163EF38456B}"/>
    <dgm:cxn modelId="{3D238E6E-B389-294A-A3E5-E8981CABBBFD}" type="presOf" srcId="{8E357454-9A56-DC4F-BB6D-96A8D4622448}" destId="{B2CF3439-5AB7-A248-9B7C-3F2D804E3403}" srcOrd="1" destOrd="0" presId="urn:microsoft.com/office/officeart/2005/8/layout/orgChart1"/>
    <dgm:cxn modelId="{9DDAC522-EC0A-E743-B1EE-39D3F0719623}" type="presParOf" srcId="{C468C2E6-C4E0-9B4F-983D-C5D6AA9F0292}" destId="{F3C92E21-2196-5941-82CD-DB71A5F00FDE}" srcOrd="0" destOrd="0" presId="urn:microsoft.com/office/officeart/2005/8/layout/orgChart1"/>
    <dgm:cxn modelId="{A4FA2AE4-71FB-BE4A-A206-C815BAEB159B}" type="presParOf" srcId="{F3C92E21-2196-5941-82CD-DB71A5F00FDE}" destId="{E5408FED-5508-784B-86A8-3E69FFEE2EE5}" srcOrd="0" destOrd="0" presId="urn:microsoft.com/office/officeart/2005/8/layout/orgChart1"/>
    <dgm:cxn modelId="{CDB2EDB0-2712-DC4A-8734-656336531940}" type="presParOf" srcId="{E5408FED-5508-784B-86A8-3E69FFEE2EE5}" destId="{3CAF1D81-045F-784F-BEB0-A940196687E0}" srcOrd="0" destOrd="0" presId="urn:microsoft.com/office/officeart/2005/8/layout/orgChart1"/>
    <dgm:cxn modelId="{52EBFC08-B1DB-874D-BACA-9C1F637F2410}" type="presParOf" srcId="{E5408FED-5508-784B-86A8-3E69FFEE2EE5}" destId="{B2CF3439-5AB7-A248-9B7C-3F2D804E3403}" srcOrd="1" destOrd="0" presId="urn:microsoft.com/office/officeart/2005/8/layout/orgChart1"/>
    <dgm:cxn modelId="{2166F7A7-86EE-9B4B-AC9E-187AECC6D275}" type="presParOf" srcId="{F3C92E21-2196-5941-82CD-DB71A5F00FDE}" destId="{6F6ED2F2-6AD6-F54F-B539-E555B6D90C58}" srcOrd="1" destOrd="0" presId="urn:microsoft.com/office/officeart/2005/8/layout/orgChart1"/>
    <dgm:cxn modelId="{58A812AC-91FA-004B-8013-053D8F9545BC}" type="presParOf" srcId="{6F6ED2F2-6AD6-F54F-B539-E555B6D90C58}" destId="{4C6179C8-97D9-D74A-BE46-FD41FEF8D7E8}" srcOrd="0" destOrd="0" presId="urn:microsoft.com/office/officeart/2005/8/layout/orgChart1"/>
    <dgm:cxn modelId="{974ACF65-1F39-CB41-B712-BAFFD26FD0A7}" type="presParOf" srcId="{6F6ED2F2-6AD6-F54F-B539-E555B6D90C58}" destId="{7CD9BDD3-3D0D-B54E-B25D-EE40C741A342}" srcOrd="1" destOrd="0" presId="urn:microsoft.com/office/officeart/2005/8/layout/orgChart1"/>
    <dgm:cxn modelId="{AD4A9A91-B382-2049-A641-B902FEAB7C39}" type="presParOf" srcId="{7CD9BDD3-3D0D-B54E-B25D-EE40C741A342}" destId="{9E427C95-9EE2-F54F-9DD6-CC598FEB0069}" srcOrd="0" destOrd="0" presId="urn:microsoft.com/office/officeart/2005/8/layout/orgChart1"/>
    <dgm:cxn modelId="{B585440D-CF75-3549-BE09-E1BB0B37B86F}" type="presParOf" srcId="{9E427C95-9EE2-F54F-9DD6-CC598FEB0069}" destId="{3B79CE91-80F7-034C-814C-C85C40F3F2BC}" srcOrd="0" destOrd="0" presId="urn:microsoft.com/office/officeart/2005/8/layout/orgChart1"/>
    <dgm:cxn modelId="{6B567DC5-935A-DA45-9FA0-A44D285BF0D2}" type="presParOf" srcId="{9E427C95-9EE2-F54F-9DD6-CC598FEB0069}" destId="{263D402A-2FBA-FB4E-B830-DDF903D1C39D}" srcOrd="1" destOrd="0" presId="urn:microsoft.com/office/officeart/2005/8/layout/orgChart1"/>
    <dgm:cxn modelId="{5E742475-B068-D141-A479-1DBCCEB96E66}" type="presParOf" srcId="{7CD9BDD3-3D0D-B54E-B25D-EE40C741A342}" destId="{38BB434B-2580-5347-90BE-643E68992EEC}" srcOrd="1" destOrd="0" presId="urn:microsoft.com/office/officeart/2005/8/layout/orgChart1"/>
    <dgm:cxn modelId="{FDE65D66-C4C1-384F-A58C-E60C03DE3A45}" type="presParOf" srcId="{38BB434B-2580-5347-90BE-643E68992EEC}" destId="{A8A9B656-B929-C04A-8106-E49F859B9636}" srcOrd="0" destOrd="0" presId="urn:microsoft.com/office/officeart/2005/8/layout/orgChart1"/>
    <dgm:cxn modelId="{21C0A16F-E407-1741-A7D7-52F24112449D}" type="presParOf" srcId="{38BB434B-2580-5347-90BE-643E68992EEC}" destId="{F9E69A36-EAA5-A448-9995-A6EF01DEDE66}" srcOrd="1" destOrd="0" presId="urn:microsoft.com/office/officeart/2005/8/layout/orgChart1"/>
    <dgm:cxn modelId="{A2961906-1315-5646-9937-356687F310EA}" type="presParOf" srcId="{F9E69A36-EAA5-A448-9995-A6EF01DEDE66}" destId="{4C51088D-03E3-754B-A777-6B7DCC6E3FB2}" srcOrd="0" destOrd="0" presId="urn:microsoft.com/office/officeart/2005/8/layout/orgChart1"/>
    <dgm:cxn modelId="{8123D049-54AC-6A44-A3C0-AB3EC5DC7E08}" type="presParOf" srcId="{4C51088D-03E3-754B-A777-6B7DCC6E3FB2}" destId="{64AF5785-7713-884F-9BF3-B1637FCE618D}" srcOrd="0" destOrd="0" presId="urn:microsoft.com/office/officeart/2005/8/layout/orgChart1"/>
    <dgm:cxn modelId="{A72D359E-43E8-7341-B875-65BDAF84AAA2}" type="presParOf" srcId="{4C51088D-03E3-754B-A777-6B7DCC6E3FB2}" destId="{BBA0A629-B897-CA43-B95B-CF116816C889}" srcOrd="1" destOrd="0" presId="urn:microsoft.com/office/officeart/2005/8/layout/orgChart1"/>
    <dgm:cxn modelId="{C75EA3B5-86CD-8444-A14A-851AD9860A29}" type="presParOf" srcId="{F9E69A36-EAA5-A448-9995-A6EF01DEDE66}" destId="{FD18493E-0609-C447-9B54-8B2CCC830227}" srcOrd="1" destOrd="0" presId="urn:microsoft.com/office/officeart/2005/8/layout/orgChart1"/>
    <dgm:cxn modelId="{0F858C40-3BEE-6B4A-8EB4-FDB9F8A52E2D}" type="presParOf" srcId="{F9E69A36-EAA5-A448-9995-A6EF01DEDE66}" destId="{5270DBF3-7242-674C-9E8D-34752966B01A}" srcOrd="2" destOrd="0" presId="urn:microsoft.com/office/officeart/2005/8/layout/orgChart1"/>
    <dgm:cxn modelId="{A991D252-7248-CE48-AF4F-77714EB08C27}" type="presParOf" srcId="{7CD9BDD3-3D0D-B54E-B25D-EE40C741A342}" destId="{D13EE85E-99FB-5E40-A78B-63408A102DA1}" srcOrd="2" destOrd="0" presId="urn:microsoft.com/office/officeart/2005/8/layout/orgChart1"/>
    <dgm:cxn modelId="{EE8E129B-3359-9143-A9A3-E044F3620286}" type="presParOf" srcId="{F3C92E21-2196-5941-82CD-DB71A5F00FDE}" destId="{2524D64D-7570-AF4D-A9EB-EE8F41BD4DC8}" srcOrd="2" destOrd="0" presId="urn:microsoft.com/office/officeart/2005/8/layout/orgChart1"/>
    <dgm:cxn modelId="{F0FAC6E1-D080-3941-93B7-43175995AFF5}" type="presParOf" srcId="{2524D64D-7570-AF4D-A9EB-EE8F41BD4DC8}" destId="{7CE5417B-D147-904E-8A4B-1CF31730584D}" srcOrd="0" destOrd="0" presId="urn:microsoft.com/office/officeart/2005/8/layout/orgChart1"/>
    <dgm:cxn modelId="{790298F1-5A4A-104D-93FC-35AE1836A75B}" type="presParOf" srcId="{2524D64D-7570-AF4D-A9EB-EE8F41BD4DC8}" destId="{4E3D57D2-206B-0746-B225-3F5C13B5AA5B}" srcOrd="1" destOrd="0" presId="urn:microsoft.com/office/officeart/2005/8/layout/orgChart1"/>
    <dgm:cxn modelId="{6056BF53-D228-2347-A6E7-CAEF3751FB10}" type="presParOf" srcId="{4E3D57D2-206B-0746-B225-3F5C13B5AA5B}" destId="{A0035CAA-7094-104C-A526-678738ACF05A}" srcOrd="0" destOrd="0" presId="urn:microsoft.com/office/officeart/2005/8/layout/orgChart1"/>
    <dgm:cxn modelId="{D475CD2B-4623-6D4C-8BF5-3C509B29BEDA}" type="presParOf" srcId="{A0035CAA-7094-104C-A526-678738ACF05A}" destId="{0490D583-D4CF-BB4D-A948-BE752791C47C}" srcOrd="0" destOrd="0" presId="urn:microsoft.com/office/officeart/2005/8/layout/orgChart1"/>
    <dgm:cxn modelId="{7D16F977-FBBC-BF43-97F5-47B0342ED73E}" type="presParOf" srcId="{A0035CAA-7094-104C-A526-678738ACF05A}" destId="{B27D2460-2CD8-5A4D-B1E9-08DE0BC4A021}" srcOrd="1" destOrd="0" presId="urn:microsoft.com/office/officeart/2005/8/layout/orgChart1"/>
    <dgm:cxn modelId="{AEA7556E-57B3-F148-B632-1877A3B58453}" type="presParOf" srcId="{4E3D57D2-206B-0746-B225-3F5C13B5AA5B}" destId="{4C6D0405-D8D1-8B42-A870-7D6D21671AED}" srcOrd="1" destOrd="0" presId="urn:microsoft.com/office/officeart/2005/8/layout/orgChart1"/>
    <dgm:cxn modelId="{4BCFF356-CBDE-824C-9384-9E9F548B20BE}" type="presParOf" srcId="{4E3D57D2-206B-0746-B225-3F5C13B5AA5B}" destId="{E34105B0-451B-9D40-97BA-EA0EC4A0BD1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6DD46B-4CBD-5B4F-96BC-8842D271751E}" type="doc">
      <dgm:prSet loTypeId="urn:microsoft.com/office/officeart/2008/layout/AlternatingHexagons" loCatId="" qsTypeId="urn:microsoft.com/office/officeart/2005/8/quickstyle/simple4" qsCatId="simple" csTypeId="urn:microsoft.com/office/officeart/2005/8/colors/accent1_2#7" csCatId="accent1" phldr="1"/>
      <dgm:spPr/>
      <dgm:t>
        <a:bodyPr/>
        <a:lstStyle/>
        <a:p>
          <a:endParaRPr lang="en-US"/>
        </a:p>
      </dgm:t>
    </dgm:pt>
    <dgm:pt modelId="{C553726B-7D81-9C44-BBA2-05092C9DC890}">
      <dgm:prSet phldrT="[Text]"/>
      <dgm:spPr/>
      <dgm:t>
        <a:bodyPr/>
        <a:lstStyle/>
        <a:p>
          <a:r>
            <a:rPr lang="en-US" dirty="0" smtClean="0"/>
            <a:t>TG</a:t>
          </a:r>
          <a:endParaRPr lang="en-US" dirty="0"/>
        </a:p>
      </dgm:t>
    </dgm:pt>
    <dgm:pt modelId="{3059E507-A319-AD46-81D6-DF137E432EE9}" type="parTrans" cxnId="{A9B1AC7D-6232-1E4C-840B-781D0D15B05A}">
      <dgm:prSet/>
      <dgm:spPr/>
      <dgm:t>
        <a:bodyPr/>
        <a:lstStyle/>
        <a:p>
          <a:endParaRPr lang="en-US"/>
        </a:p>
      </dgm:t>
    </dgm:pt>
    <dgm:pt modelId="{5C5950C7-F00E-8C46-939B-E96931E4C00F}" type="sibTrans" cxnId="{A9B1AC7D-6232-1E4C-840B-781D0D15B05A}">
      <dgm:prSet/>
      <dgm:spPr/>
      <dgm:t>
        <a:bodyPr/>
        <a:lstStyle/>
        <a:p>
          <a:r>
            <a:rPr lang="en-US" dirty="0" smtClean="0"/>
            <a:t>HDL</a:t>
          </a:r>
          <a:endParaRPr lang="en-US" dirty="0"/>
        </a:p>
      </dgm:t>
    </dgm:pt>
    <dgm:pt modelId="{54D657B1-6EF2-9442-94F7-3D26E758D201}">
      <dgm:prSet/>
      <dgm:spPr/>
      <dgm:t>
        <a:bodyPr/>
        <a:lstStyle/>
        <a:p>
          <a:r>
            <a:rPr lang="en-US" dirty="0" smtClean="0"/>
            <a:t>PAD</a:t>
          </a:r>
          <a:endParaRPr lang="en-US" dirty="0"/>
        </a:p>
      </dgm:t>
    </dgm:pt>
    <dgm:pt modelId="{852AA7C1-429F-C640-A7B3-3610702C26B2}" type="parTrans" cxnId="{41C39A7D-DA55-8245-908D-86DBD096FC54}">
      <dgm:prSet/>
      <dgm:spPr/>
      <dgm:t>
        <a:bodyPr/>
        <a:lstStyle/>
        <a:p>
          <a:endParaRPr lang="en-US"/>
        </a:p>
      </dgm:t>
    </dgm:pt>
    <dgm:pt modelId="{87815526-77B4-2E41-B751-37DFA78B6684}" type="sibTrans" cxnId="{41C39A7D-DA55-8245-908D-86DBD096FC54}">
      <dgm:prSet/>
      <dgm:spPr/>
      <dgm:t>
        <a:bodyPr/>
        <a:lstStyle/>
        <a:p>
          <a:r>
            <a:rPr lang="en-US" dirty="0" err="1" smtClean="0"/>
            <a:t>Expliquée</a:t>
          </a:r>
          <a:r>
            <a:rPr lang="en-US" dirty="0" smtClean="0"/>
            <a:t> par le </a:t>
          </a:r>
          <a:r>
            <a:rPr lang="en-US" dirty="0" err="1" smtClean="0"/>
            <a:t>niveau</a:t>
          </a:r>
          <a:r>
            <a:rPr lang="en-US" dirty="0" smtClean="0"/>
            <a:t> </a:t>
          </a:r>
          <a:r>
            <a:rPr lang="en-US" dirty="0" err="1" smtClean="0"/>
            <a:t>d’études</a:t>
          </a:r>
          <a:endParaRPr lang="en-US" dirty="0"/>
        </a:p>
      </dgm:t>
    </dgm:pt>
    <dgm:pt modelId="{6165568A-5D4E-D447-9B44-F84DC2A31A2F}" type="pres">
      <dgm:prSet presAssocID="{F26DD46B-4CBD-5B4F-96BC-8842D271751E}" presName="Name0" presStyleCnt="0">
        <dgm:presLayoutVars>
          <dgm:chMax/>
          <dgm:chPref/>
          <dgm:dir/>
          <dgm:animLvl val="lvl"/>
        </dgm:presLayoutVars>
      </dgm:prSet>
      <dgm:spPr/>
      <dgm:t>
        <a:bodyPr/>
        <a:lstStyle/>
        <a:p>
          <a:endParaRPr lang="en-US"/>
        </a:p>
      </dgm:t>
    </dgm:pt>
    <dgm:pt modelId="{DD0E2CB3-5E41-AD40-944B-9B55D331A802}" type="pres">
      <dgm:prSet presAssocID="{C553726B-7D81-9C44-BBA2-05092C9DC890}" presName="composite" presStyleCnt="0"/>
      <dgm:spPr/>
    </dgm:pt>
    <dgm:pt modelId="{201A4C21-CE3F-EB4C-A388-3DE41C4A5749}" type="pres">
      <dgm:prSet presAssocID="{C553726B-7D81-9C44-BBA2-05092C9DC890}" presName="Parent1" presStyleLbl="node1" presStyleIdx="0" presStyleCnt="4" custLinFactNeighborX="-69263" custLinFactNeighborY="-18652">
        <dgm:presLayoutVars>
          <dgm:chMax val="1"/>
          <dgm:chPref val="1"/>
          <dgm:bulletEnabled val="1"/>
        </dgm:presLayoutVars>
      </dgm:prSet>
      <dgm:spPr/>
      <dgm:t>
        <a:bodyPr/>
        <a:lstStyle/>
        <a:p>
          <a:endParaRPr lang="en-US"/>
        </a:p>
      </dgm:t>
    </dgm:pt>
    <dgm:pt modelId="{18EC8FB0-6FBD-494C-A17F-7EACD2ABF859}" type="pres">
      <dgm:prSet presAssocID="{C553726B-7D81-9C44-BBA2-05092C9DC890}" presName="Childtext1" presStyleLbl="revTx" presStyleIdx="0" presStyleCnt="2">
        <dgm:presLayoutVars>
          <dgm:chMax val="0"/>
          <dgm:chPref val="0"/>
          <dgm:bulletEnabled val="1"/>
        </dgm:presLayoutVars>
      </dgm:prSet>
      <dgm:spPr/>
      <dgm:t>
        <a:bodyPr/>
        <a:lstStyle/>
        <a:p>
          <a:endParaRPr lang="en-US"/>
        </a:p>
      </dgm:t>
    </dgm:pt>
    <dgm:pt modelId="{E104CB39-3F13-114B-A0F9-EF71FFDDDD9A}" type="pres">
      <dgm:prSet presAssocID="{C553726B-7D81-9C44-BBA2-05092C9DC890}" presName="BalanceSpacing" presStyleCnt="0"/>
      <dgm:spPr/>
    </dgm:pt>
    <dgm:pt modelId="{B4A3FA2A-1BB1-8846-AC63-4A29B0EAC528}" type="pres">
      <dgm:prSet presAssocID="{C553726B-7D81-9C44-BBA2-05092C9DC890}" presName="BalanceSpacing1" presStyleCnt="0"/>
      <dgm:spPr/>
    </dgm:pt>
    <dgm:pt modelId="{6FAB7ACD-E294-F048-A4EB-0B29E04A55C4}" type="pres">
      <dgm:prSet presAssocID="{5C5950C7-F00E-8C46-939B-E96931E4C00F}" presName="Accent1Text" presStyleLbl="node1" presStyleIdx="1" presStyleCnt="4" custLinFactNeighborX="-68437" custLinFactNeighborY="-20086"/>
      <dgm:spPr/>
      <dgm:t>
        <a:bodyPr/>
        <a:lstStyle/>
        <a:p>
          <a:endParaRPr lang="en-US"/>
        </a:p>
      </dgm:t>
    </dgm:pt>
    <dgm:pt modelId="{51EC4FE5-2377-C541-BF9D-C59A6A8AB9E5}" type="pres">
      <dgm:prSet presAssocID="{5C5950C7-F00E-8C46-939B-E96931E4C00F}" presName="spaceBetweenRectangles" presStyleCnt="0"/>
      <dgm:spPr/>
    </dgm:pt>
    <dgm:pt modelId="{6CFE1427-1CBD-1E49-BE39-17F53B36492E}" type="pres">
      <dgm:prSet presAssocID="{54D657B1-6EF2-9442-94F7-3D26E758D201}" presName="composite" presStyleCnt="0"/>
      <dgm:spPr/>
    </dgm:pt>
    <dgm:pt modelId="{6244CFA2-9616-6343-BCA2-0F0DFFD5DC25}" type="pres">
      <dgm:prSet presAssocID="{54D657B1-6EF2-9442-94F7-3D26E758D201}" presName="Parent1" presStyleLbl="node1" presStyleIdx="2" presStyleCnt="4" custLinFactX="-8017" custLinFactNeighborX="-100000" custLinFactNeighborY="15782">
        <dgm:presLayoutVars>
          <dgm:chMax val="1"/>
          <dgm:chPref val="1"/>
          <dgm:bulletEnabled val="1"/>
        </dgm:presLayoutVars>
      </dgm:prSet>
      <dgm:spPr/>
      <dgm:t>
        <a:bodyPr/>
        <a:lstStyle/>
        <a:p>
          <a:endParaRPr lang="en-US"/>
        </a:p>
      </dgm:t>
    </dgm:pt>
    <dgm:pt modelId="{5522C8CA-8593-E34B-A165-FC90B590E1D2}" type="pres">
      <dgm:prSet presAssocID="{54D657B1-6EF2-9442-94F7-3D26E758D201}" presName="Childtext1" presStyleLbl="revTx" presStyleIdx="1" presStyleCnt="2">
        <dgm:presLayoutVars>
          <dgm:chMax val="0"/>
          <dgm:chPref val="0"/>
          <dgm:bulletEnabled val="1"/>
        </dgm:presLayoutVars>
      </dgm:prSet>
      <dgm:spPr/>
    </dgm:pt>
    <dgm:pt modelId="{253DEA9A-CAD4-1445-A0B7-BEA2D1B6D642}" type="pres">
      <dgm:prSet presAssocID="{54D657B1-6EF2-9442-94F7-3D26E758D201}" presName="BalanceSpacing" presStyleCnt="0"/>
      <dgm:spPr/>
    </dgm:pt>
    <dgm:pt modelId="{91E90A4A-9376-AF40-8652-0F518CC50525}" type="pres">
      <dgm:prSet presAssocID="{54D657B1-6EF2-9442-94F7-3D26E758D201}" presName="BalanceSpacing1" presStyleCnt="0"/>
      <dgm:spPr/>
    </dgm:pt>
    <dgm:pt modelId="{E0A4AB36-FB92-A94E-8B07-073B7B0EBEDA}" type="pres">
      <dgm:prSet presAssocID="{87815526-77B4-2E41-B751-37DFA78B6684}" presName="Accent1Text" presStyleLbl="node1" presStyleIdx="3" presStyleCnt="4" custLinFactX="-111" custLinFactNeighborX="-100000" custLinFactNeighborY="-3587"/>
      <dgm:spPr/>
      <dgm:t>
        <a:bodyPr/>
        <a:lstStyle/>
        <a:p>
          <a:endParaRPr lang="en-US"/>
        </a:p>
      </dgm:t>
    </dgm:pt>
  </dgm:ptLst>
  <dgm:cxnLst>
    <dgm:cxn modelId="{1D97D6E5-8291-1347-9EE4-9F1A482BC92F}" type="presOf" srcId="{87815526-77B4-2E41-B751-37DFA78B6684}" destId="{E0A4AB36-FB92-A94E-8B07-073B7B0EBEDA}" srcOrd="0" destOrd="0" presId="urn:microsoft.com/office/officeart/2008/layout/AlternatingHexagons"/>
    <dgm:cxn modelId="{BA142F00-6F65-DA4D-A71E-2AA8AD5DB02C}" type="presOf" srcId="{C553726B-7D81-9C44-BBA2-05092C9DC890}" destId="{201A4C21-CE3F-EB4C-A388-3DE41C4A5749}" srcOrd="0" destOrd="0" presId="urn:microsoft.com/office/officeart/2008/layout/AlternatingHexagons"/>
    <dgm:cxn modelId="{0E8730BE-0505-F348-8F66-945DE6F80C11}" type="presOf" srcId="{5C5950C7-F00E-8C46-939B-E96931E4C00F}" destId="{6FAB7ACD-E294-F048-A4EB-0B29E04A55C4}" srcOrd="0" destOrd="0" presId="urn:microsoft.com/office/officeart/2008/layout/AlternatingHexagons"/>
    <dgm:cxn modelId="{0D4A770E-F41A-AF41-B33C-8CFC67B20B16}" type="presOf" srcId="{54D657B1-6EF2-9442-94F7-3D26E758D201}" destId="{6244CFA2-9616-6343-BCA2-0F0DFFD5DC25}" srcOrd="0" destOrd="0" presId="urn:microsoft.com/office/officeart/2008/layout/AlternatingHexagons"/>
    <dgm:cxn modelId="{5CDDDD61-72E9-524A-A233-FB6B5562055F}" type="presOf" srcId="{F26DD46B-4CBD-5B4F-96BC-8842D271751E}" destId="{6165568A-5D4E-D447-9B44-F84DC2A31A2F}" srcOrd="0" destOrd="0" presId="urn:microsoft.com/office/officeart/2008/layout/AlternatingHexagons"/>
    <dgm:cxn modelId="{41C39A7D-DA55-8245-908D-86DBD096FC54}" srcId="{F26DD46B-4CBD-5B4F-96BC-8842D271751E}" destId="{54D657B1-6EF2-9442-94F7-3D26E758D201}" srcOrd="1" destOrd="0" parTransId="{852AA7C1-429F-C640-A7B3-3610702C26B2}" sibTransId="{87815526-77B4-2E41-B751-37DFA78B6684}"/>
    <dgm:cxn modelId="{A9B1AC7D-6232-1E4C-840B-781D0D15B05A}" srcId="{F26DD46B-4CBD-5B4F-96BC-8842D271751E}" destId="{C553726B-7D81-9C44-BBA2-05092C9DC890}" srcOrd="0" destOrd="0" parTransId="{3059E507-A319-AD46-81D6-DF137E432EE9}" sibTransId="{5C5950C7-F00E-8C46-939B-E96931E4C00F}"/>
    <dgm:cxn modelId="{8FD86600-45B7-1247-906C-4770DBE2F938}" type="presParOf" srcId="{6165568A-5D4E-D447-9B44-F84DC2A31A2F}" destId="{DD0E2CB3-5E41-AD40-944B-9B55D331A802}" srcOrd="0" destOrd="0" presId="urn:microsoft.com/office/officeart/2008/layout/AlternatingHexagons"/>
    <dgm:cxn modelId="{4D5D79DD-9E3B-A243-BAD4-96C33A3A4FEC}" type="presParOf" srcId="{DD0E2CB3-5E41-AD40-944B-9B55D331A802}" destId="{201A4C21-CE3F-EB4C-A388-3DE41C4A5749}" srcOrd="0" destOrd="0" presId="urn:microsoft.com/office/officeart/2008/layout/AlternatingHexagons"/>
    <dgm:cxn modelId="{AE047650-2EA7-6040-838A-5FF8D3B89BFC}" type="presParOf" srcId="{DD0E2CB3-5E41-AD40-944B-9B55D331A802}" destId="{18EC8FB0-6FBD-494C-A17F-7EACD2ABF859}" srcOrd="1" destOrd="0" presId="urn:microsoft.com/office/officeart/2008/layout/AlternatingHexagons"/>
    <dgm:cxn modelId="{8A2DA9C1-A009-654E-BE8F-4FDEBE480E1A}" type="presParOf" srcId="{DD0E2CB3-5E41-AD40-944B-9B55D331A802}" destId="{E104CB39-3F13-114B-A0F9-EF71FFDDDD9A}" srcOrd="2" destOrd="0" presId="urn:microsoft.com/office/officeart/2008/layout/AlternatingHexagons"/>
    <dgm:cxn modelId="{EB5A11A0-F85B-A14A-ABE1-1F235003C4E2}" type="presParOf" srcId="{DD0E2CB3-5E41-AD40-944B-9B55D331A802}" destId="{B4A3FA2A-1BB1-8846-AC63-4A29B0EAC528}" srcOrd="3" destOrd="0" presId="urn:microsoft.com/office/officeart/2008/layout/AlternatingHexagons"/>
    <dgm:cxn modelId="{F29D93D1-7ADC-344F-8FE9-85530CE32E23}" type="presParOf" srcId="{DD0E2CB3-5E41-AD40-944B-9B55D331A802}" destId="{6FAB7ACD-E294-F048-A4EB-0B29E04A55C4}" srcOrd="4" destOrd="0" presId="urn:microsoft.com/office/officeart/2008/layout/AlternatingHexagons"/>
    <dgm:cxn modelId="{5A464C9F-3E38-0D46-B6E5-077F8F8AA197}" type="presParOf" srcId="{6165568A-5D4E-D447-9B44-F84DC2A31A2F}" destId="{51EC4FE5-2377-C541-BF9D-C59A6A8AB9E5}" srcOrd="1" destOrd="0" presId="urn:microsoft.com/office/officeart/2008/layout/AlternatingHexagons"/>
    <dgm:cxn modelId="{5B9B09A8-43A2-6E4F-93DA-2D91EF22E6C7}" type="presParOf" srcId="{6165568A-5D4E-D447-9B44-F84DC2A31A2F}" destId="{6CFE1427-1CBD-1E49-BE39-17F53B36492E}" srcOrd="2" destOrd="0" presId="urn:microsoft.com/office/officeart/2008/layout/AlternatingHexagons"/>
    <dgm:cxn modelId="{834546B3-860A-3446-A65C-22947424207D}" type="presParOf" srcId="{6CFE1427-1CBD-1E49-BE39-17F53B36492E}" destId="{6244CFA2-9616-6343-BCA2-0F0DFFD5DC25}" srcOrd="0" destOrd="0" presId="urn:microsoft.com/office/officeart/2008/layout/AlternatingHexagons"/>
    <dgm:cxn modelId="{356F856C-C993-E443-A264-747DC2711E3F}" type="presParOf" srcId="{6CFE1427-1CBD-1E49-BE39-17F53B36492E}" destId="{5522C8CA-8593-E34B-A165-FC90B590E1D2}" srcOrd="1" destOrd="0" presId="urn:microsoft.com/office/officeart/2008/layout/AlternatingHexagons"/>
    <dgm:cxn modelId="{EF856B54-47A8-AE47-8884-C7677A541AB9}" type="presParOf" srcId="{6CFE1427-1CBD-1E49-BE39-17F53B36492E}" destId="{253DEA9A-CAD4-1445-A0B7-BEA2D1B6D642}" srcOrd="2" destOrd="0" presId="urn:microsoft.com/office/officeart/2008/layout/AlternatingHexagons"/>
    <dgm:cxn modelId="{CDF1CC24-7BDF-BB4F-B91A-C5677F2ADB80}" type="presParOf" srcId="{6CFE1427-1CBD-1E49-BE39-17F53B36492E}" destId="{91E90A4A-9376-AF40-8652-0F518CC50525}" srcOrd="3" destOrd="0" presId="urn:microsoft.com/office/officeart/2008/layout/AlternatingHexagons"/>
    <dgm:cxn modelId="{08BBCDD4-119D-CA41-A8AC-E0209B654374}" type="presParOf" srcId="{6CFE1427-1CBD-1E49-BE39-17F53B36492E}" destId="{E0A4AB36-FB92-A94E-8B07-073B7B0EBEDA}"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D50C05-4F87-AB4C-91AB-CA271D439CB8}" type="doc">
      <dgm:prSet loTypeId="urn:microsoft.com/office/officeart/2005/8/layout/radial6" loCatId="" qsTypeId="urn:microsoft.com/office/officeart/2005/8/quickstyle/simple4" qsCatId="simple" csTypeId="urn:microsoft.com/office/officeart/2005/8/colors/accent1_2#8" csCatId="accent1" phldr="1"/>
      <dgm:spPr/>
      <dgm:t>
        <a:bodyPr/>
        <a:lstStyle/>
        <a:p>
          <a:endParaRPr lang="en-US"/>
        </a:p>
      </dgm:t>
    </dgm:pt>
    <dgm:pt modelId="{5D13BD7A-CD12-2249-AC72-2F757550A657}">
      <dgm:prSet phldrT="[Text]"/>
      <dgm:spPr>
        <a:solidFill>
          <a:schemeClr val="accent5">
            <a:lumMod val="40000"/>
            <a:lumOff val="60000"/>
          </a:schemeClr>
        </a:solidFill>
      </dgm:spPr>
      <dgm:t>
        <a:bodyPr/>
        <a:lstStyle/>
        <a:p>
          <a:r>
            <a:rPr lang="en-US" dirty="0" smtClean="0">
              <a:solidFill>
                <a:schemeClr val="tx1"/>
              </a:solidFill>
            </a:rPr>
            <a:t>Facteurs associés aux troubles cognitifs</a:t>
          </a:r>
          <a:endParaRPr lang="en-US" dirty="0">
            <a:solidFill>
              <a:schemeClr val="tx1"/>
            </a:solidFill>
          </a:endParaRPr>
        </a:p>
      </dgm:t>
    </dgm:pt>
    <dgm:pt modelId="{BD8F000C-C222-5243-B7F2-2AA868E2A620}" type="parTrans" cxnId="{7944A774-442B-E14B-81CA-9CAB26AD685A}">
      <dgm:prSet/>
      <dgm:spPr/>
      <dgm:t>
        <a:bodyPr/>
        <a:lstStyle/>
        <a:p>
          <a:endParaRPr lang="en-US"/>
        </a:p>
      </dgm:t>
    </dgm:pt>
    <dgm:pt modelId="{6410F74F-D753-174F-8AA9-15490764C10B}" type="sibTrans" cxnId="{7944A774-442B-E14B-81CA-9CAB26AD685A}">
      <dgm:prSet/>
      <dgm:spPr/>
      <dgm:t>
        <a:bodyPr/>
        <a:lstStyle/>
        <a:p>
          <a:endParaRPr lang="en-US"/>
        </a:p>
      </dgm:t>
    </dgm:pt>
    <dgm:pt modelId="{46A12D0F-F9F3-4741-9EC3-BC8B63C2AC1E}" type="pres">
      <dgm:prSet presAssocID="{94D50C05-4F87-AB4C-91AB-CA271D439CB8}" presName="Name0" presStyleCnt="0">
        <dgm:presLayoutVars>
          <dgm:chMax val="1"/>
          <dgm:dir/>
          <dgm:animLvl val="ctr"/>
          <dgm:resizeHandles val="exact"/>
        </dgm:presLayoutVars>
      </dgm:prSet>
      <dgm:spPr/>
      <dgm:t>
        <a:bodyPr/>
        <a:lstStyle/>
        <a:p>
          <a:endParaRPr lang="en-US"/>
        </a:p>
      </dgm:t>
    </dgm:pt>
    <dgm:pt modelId="{D8EFEE0D-7D1E-A64F-A51F-D25C9F39B166}" type="pres">
      <dgm:prSet presAssocID="{5D13BD7A-CD12-2249-AC72-2F757550A657}" presName="centerShape" presStyleLbl="node0" presStyleIdx="0" presStyleCnt="1" custLinFactNeighborX="-2197" custLinFactNeighborY="-13794"/>
      <dgm:spPr/>
      <dgm:t>
        <a:bodyPr/>
        <a:lstStyle/>
        <a:p>
          <a:endParaRPr lang="en-US"/>
        </a:p>
      </dgm:t>
    </dgm:pt>
  </dgm:ptLst>
  <dgm:cxnLst>
    <dgm:cxn modelId="{37BDBBE3-26EC-3B43-90A1-60C8FF6F0F1A}" type="presOf" srcId="{94D50C05-4F87-AB4C-91AB-CA271D439CB8}" destId="{46A12D0F-F9F3-4741-9EC3-BC8B63C2AC1E}" srcOrd="0" destOrd="0" presId="urn:microsoft.com/office/officeart/2005/8/layout/radial6"/>
    <dgm:cxn modelId="{8F58FE8B-E661-034C-8665-FAFFCD0C1080}" type="presOf" srcId="{5D13BD7A-CD12-2249-AC72-2F757550A657}" destId="{D8EFEE0D-7D1E-A64F-A51F-D25C9F39B166}" srcOrd="0" destOrd="0" presId="urn:microsoft.com/office/officeart/2005/8/layout/radial6"/>
    <dgm:cxn modelId="{7944A774-442B-E14B-81CA-9CAB26AD685A}" srcId="{94D50C05-4F87-AB4C-91AB-CA271D439CB8}" destId="{5D13BD7A-CD12-2249-AC72-2F757550A657}" srcOrd="0" destOrd="0" parTransId="{BD8F000C-C222-5243-B7F2-2AA868E2A620}" sibTransId="{6410F74F-D753-174F-8AA9-15490764C10B}"/>
    <dgm:cxn modelId="{3B45F9AE-AD3D-4F47-AE56-CFAE39A534F2}" type="presParOf" srcId="{46A12D0F-F9F3-4741-9EC3-BC8B63C2AC1E}" destId="{D8EFEE0D-7D1E-A64F-A51F-D25C9F39B166}" srcOrd="0" destOrd="0" presId="urn:microsoft.com/office/officeart/2005/8/layout/radial6"/>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EF8D3-C154-C549-AD08-795DA243B856}">
      <dsp:nvSpPr>
        <dsp:cNvPr id="0" name=""/>
        <dsp:cNvSpPr/>
      </dsp:nvSpPr>
      <dsp:spPr>
        <a:xfrm>
          <a:off x="661587" y="703745"/>
          <a:ext cx="3335930" cy="3213834"/>
        </a:xfrm>
        <a:prstGeom prst="ellipse">
          <a:avLst/>
        </a:prstGeom>
        <a:gradFill rotWithShape="0">
          <a:gsLst>
            <a:gs pos="0">
              <a:schemeClr val="accent1">
                <a:alpha val="50000"/>
                <a:hueOff val="0"/>
                <a:satOff val="0"/>
                <a:lumOff val="0"/>
                <a:alphaOff val="0"/>
                <a:tint val="92000"/>
                <a:satMod val="170000"/>
              </a:schemeClr>
            </a:gs>
            <a:gs pos="15000">
              <a:schemeClr val="accent1">
                <a:alpha val="50000"/>
                <a:hueOff val="0"/>
                <a:satOff val="0"/>
                <a:lumOff val="0"/>
                <a:alphaOff val="0"/>
                <a:tint val="92000"/>
                <a:shade val="99000"/>
                <a:satMod val="170000"/>
              </a:schemeClr>
            </a:gs>
            <a:gs pos="62000">
              <a:schemeClr val="accent1">
                <a:alpha val="50000"/>
                <a:hueOff val="0"/>
                <a:satOff val="0"/>
                <a:lumOff val="0"/>
                <a:alphaOff val="0"/>
                <a:tint val="96000"/>
                <a:shade val="80000"/>
                <a:satMod val="170000"/>
              </a:schemeClr>
            </a:gs>
            <a:gs pos="97000">
              <a:schemeClr val="accent1">
                <a:alpha val="50000"/>
                <a:hueOff val="0"/>
                <a:satOff val="0"/>
                <a:lumOff val="0"/>
                <a:alphaOff val="0"/>
                <a:tint val="98000"/>
                <a:shade val="63000"/>
                <a:satMod val="170000"/>
              </a:schemeClr>
            </a:gs>
            <a:gs pos="100000">
              <a:schemeClr val="accent1">
                <a:alpha val="50000"/>
                <a:hueOff val="0"/>
                <a:satOff val="0"/>
                <a:lumOff val="0"/>
                <a:alphaOff val="0"/>
                <a:shade val="62000"/>
                <a:satMod val="170000"/>
              </a:schemeClr>
            </a:gs>
          </a:gsLst>
          <a:path path="circle">
            <a:fillToRect l="50000" t="50000" r="50000" b="5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DIABETE</a:t>
          </a:r>
          <a:endParaRPr lang="en-US" sz="2400" kern="1200" dirty="0"/>
        </a:p>
      </dsp:txBody>
      <dsp:txXfrm>
        <a:off x="1127415" y="1082725"/>
        <a:ext cx="1923419" cy="2455873"/>
      </dsp:txXfrm>
    </dsp:sp>
    <dsp:sp modelId="{98DBE8BE-95FF-424D-BEE4-11261905E3AD}">
      <dsp:nvSpPr>
        <dsp:cNvPr id="0" name=""/>
        <dsp:cNvSpPr/>
      </dsp:nvSpPr>
      <dsp:spPr>
        <a:xfrm>
          <a:off x="3473013" y="703745"/>
          <a:ext cx="3479500" cy="3183955"/>
        </a:xfrm>
        <a:prstGeom prst="ellipse">
          <a:avLst/>
        </a:prstGeom>
        <a:gradFill rotWithShape="0">
          <a:gsLst>
            <a:gs pos="0">
              <a:schemeClr val="accent1">
                <a:alpha val="50000"/>
                <a:hueOff val="0"/>
                <a:satOff val="0"/>
                <a:lumOff val="0"/>
                <a:alphaOff val="0"/>
                <a:tint val="92000"/>
                <a:satMod val="170000"/>
              </a:schemeClr>
            </a:gs>
            <a:gs pos="15000">
              <a:schemeClr val="accent1">
                <a:alpha val="50000"/>
                <a:hueOff val="0"/>
                <a:satOff val="0"/>
                <a:lumOff val="0"/>
                <a:alphaOff val="0"/>
                <a:tint val="92000"/>
                <a:shade val="99000"/>
                <a:satMod val="170000"/>
              </a:schemeClr>
            </a:gs>
            <a:gs pos="62000">
              <a:schemeClr val="accent1">
                <a:alpha val="50000"/>
                <a:hueOff val="0"/>
                <a:satOff val="0"/>
                <a:lumOff val="0"/>
                <a:alphaOff val="0"/>
                <a:tint val="96000"/>
                <a:shade val="80000"/>
                <a:satMod val="170000"/>
              </a:schemeClr>
            </a:gs>
            <a:gs pos="97000">
              <a:schemeClr val="accent1">
                <a:alpha val="50000"/>
                <a:hueOff val="0"/>
                <a:satOff val="0"/>
                <a:lumOff val="0"/>
                <a:alphaOff val="0"/>
                <a:tint val="98000"/>
                <a:shade val="63000"/>
                <a:satMod val="170000"/>
              </a:schemeClr>
            </a:gs>
            <a:gs pos="100000">
              <a:schemeClr val="accent1">
                <a:alpha val="50000"/>
                <a:hueOff val="0"/>
                <a:satOff val="0"/>
                <a:lumOff val="0"/>
                <a:alphaOff val="0"/>
                <a:shade val="62000"/>
                <a:satMod val="170000"/>
              </a:schemeClr>
            </a:gs>
          </a:gsLst>
          <a:path path="circle">
            <a:fillToRect l="50000" t="50000" r="50000" b="5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TROUBLES</a:t>
          </a:r>
        </a:p>
        <a:p>
          <a:pPr lvl="0" algn="ctr" defTabSz="1066800">
            <a:lnSpc>
              <a:spcPct val="90000"/>
            </a:lnSpc>
            <a:spcBef>
              <a:spcPct val="0"/>
            </a:spcBef>
            <a:spcAft>
              <a:spcPct val="35000"/>
            </a:spcAft>
          </a:pPr>
          <a:r>
            <a:rPr lang="en-US" sz="2400" kern="1200" dirty="0" smtClean="0"/>
            <a:t>COGNITIFS</a:t>
          </a:r>
          <a:endParaRPr lang="en-US" sz="2400" kern="1200" dirty="0"/>
        </a:p>
      </dsp:txBody>
      <dsp:txXfrm>
        <a:off x="4460439" y="1079202"/>
        <a:ext cx="2006198" cy="2433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01077-5791-754C-A789-EF73C1769756}">
      <dsp:nvSpPr>
        <dsp:cNvPr id="0" name=""/>
        <dsp:cNvSpPr/>
      </dsp:nvSpPr>
      <dsp:spPr>
        <a:xfrm>
          <a:off x="2552851" y="3058272"/>
          <a:ext cx="2963818" cy="2615208"/>
        </a:xfrm>
        <a:prstGeom prst="gear9">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H2:</a:t>
          </a:r>
        </a:p>
        <a:p>
          <a:pPr lvl="0" algn="ctr" defTabSz="844550">
            <a:lnSpc>
              <a:spcPct val="90000"/>
            </a:lnSpc>
            <a:spcBef>
              <a:spcPct val="0"/>
            </a:spcBef>
            <a:spcAft>
              <a:spcPct val="35000"/>
            </a:spcAft>
          </a:pPr>
          <a:r>
            <a:rPr lang="en-US" sz="1900" kern="1200" dirty="0" smtClean="0"/>
            <a:t>AUTRE FACTEUR</a:t>
          </a:r>
        </a:p>
        <a:p>
          <a:pPr lvl="0" algn="ctr" defTabSz="844550">
            <a:lnSpc>
              <a:spcPct val="90000"/>
            </a:lnSpc>
            <a:spcBef>
              <a:spcPct val="0"/>
            </a:spcBef>
            <a:spcAft>
              <a:spcPct val="35000"/>
            </a:spcAft>
          </a:pPr>
          <a:r>
            <a:rPr lang="en-US" sz="1900" kern="1200" dirty="0" smtClean="0"/>
            <a:t>???</a:t>
          </a:r>
          <a:endParaRPr lang="en-US" sz="1900" kern="1200" dirty="0"/>
        </a:p>
      </dsp:txBody>
      <dsp:txXfrm>
        <a:off x="3122656" y="3670872"/>
        <a:ext cx="1824208" cy="1344271"/>
      </dsp:txXfrm>
    </dsp:sp>
    <dsp:sp modelId="{35131221-843B-194B-8B3E-92D8B151F3A7}">
      <dsp:nvSpPr>
        <dsp:cNvPr id="0" name=""/>
        <dsp:cNvSpPr/>
      </dsp:nvSpPr>
      <dsp:spPr>
        <a:xfrm>
          <a:off x="260507" y="810204"/>
          <a:ext cx="3296327" cy="2880494"/>
        </a:xfrm>
        <a:prstGeom prst="gear6">
          <a:avLst/>
        </a:prstGeom>
        <a:solidFill>
          <a:schemeClr val="accent5">
            <a:lumMod val="60000"/>
            <a:lumOff val="4000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TROUBLES COGNITIFS</a:t>
          </a:r>
        </a:p>
        <a:p>
          <a:pPr lvl="0" algn="ctr" defTabSz="844550">
            <a:lnSpc>
              <a:spcPct val="90000"/>
            </a:lnSpc>
            <a:spcBef>
              <a:spcPct val="0"/>
            </a:spcBef>
            <a:spcAft>
              <a:spcPct val="35000"/>
            </a:spcAft>
          </a:pPr>
          <a:r>
            <a:rPr lang="en-US" sz="1900" kern="1200" dirty="0" smtClean="0"/>
            <a:t>ET</a:t>
          </a:r>
        </a:p>
        <a:p>
          <a:pPr lvl="0" algn="ctr" defTabSz="844550">
            <a:lnSpc>
              <a:spcPct val="90000"/>
            </a:lnSpc>
            <a:spcBef>
              <a:spcPct val="0"/>
            </a:spcBef>
            <a:spcAft>
              <a:spcPct val="35000"/>
            </a:spcAft>
          </a:pPr>
          <a:r>
            <a:rPr lang="en-US" sz="1900" kern="1200" dirty="0" smtClean="0"/>
            <a:t>DIABETE</a:t>
          </a:r>
        </a:p>
      </dsp:txBody>
      <dsp:txXfrm>
        <a:off x="1046126" y="1539760"/>
        <a:ext cx="1725089" cy="1421382"/>
      </dsp:txXfrm>
    </dsp:sp>
    <dsp:sp modelId="{223CCA58-208E-4546-B0FF-CE9D7889E839}">
      <dsp:nvSpPr>
        <dsp:cNvPr id="0" name=""/>
        <dsp:cNvSpPr/>
      </dsp:nvSpPr>
      <dsp:spPr>
        <a:xfrm>
          <a:off x="3153015" y="246176"/>
          <a:ext cx="3457100" cy="2905695"/>
        </a:xfrm>
        <a:prstGeom prst="gear6">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H1:</a:t>
          </a:r>
        </a:p>
        <a:p>
          <a:pPr lvl="0" algn="ctr" defTabSz="1022350">
            <a:lnSpc>
              <a:spcPct val="90000"/>
            </a:lnSpc>
            <a:spcBef>
              <a:spcPct val="0"/>
            </a:spcBef>
            <a:spcAft>
              <a:spcPct val="35000"/>
            </a:spcAft>
          </a:pPr>
          <a:r>
            <a:rPr lang="en-US" sz="2300" kern="1200" dirty="0" smtClean="0"/>
            <a:t>EQUILIBRE GLYCEMIQUE</a:t>
          </a:r>
        </a:p>
        <a:p>
          <a:pPr lvl="0" algn="ctr" defTabSz="1022350">
            <a:lnSpc>
              <a:spcPct val="90000"/>
            </a:lnSpc>
            <a:spcBef>
              <a:spcPct val="0"/>
            </a:spcBef>
            <a:spcAft>
              <a:spcPct val="35000"/>
            </a:spcAft>
          </a:pPr>
          <a:r>
            <a:rPr lang="en-US" sz="2300" kern="1200" dirty="0" smtClean="0"/>
            <a:t>???</a:t>
          </a:r>
          <a:endParaRPr lang="en-US" sz="2300" kern="1200" dirty="0"/>
        </a:p>
      </dsp:txBody>
      <dsp:txXfrm rot="900000">
        <a:off x="3943964" y="850775"/>
        <a:ext cx="1875203" cy="1696497"/>
      </dsp:txXfrm>
    </dsp:sp>
    <dsp:sp modelId="{2477816B-0FBF-FB49-B87E-53D88581DE29}">
      <dsp:nvSpPr>
        <dsp:cNvPr id="0" name=""/>
        <dsp:cNvSpPr/>
      </dsp:nvSpPr>
      <dsp:spPr>
        <a:xfrm rot="10572231">
          <a:off x="2024250" y="3820739"/>
          <a:ext cx="1555755" cy="1541901"/>
        </a:xfrm>
        <a:prstGeom prst="circularArrow">
          <a:avLst>
            <a:gd name="adj1" fmla="val 4688"/>
            <a:gd name="adj2" fmla="val 299029"/>
            <a:gd name="adj3" fmla="val 2541132"/>
            <a:gd name="adj4" fmla="val 15808506"/>
            <a:gd name="adj5" fmla="val 5469"/>
          </a:avLst>
        </a:prstGeom>
        <a:gradFill rotWithShape="0">
          <a:gsLst>
            <a:gs pos="0">
              <a:schemeClr val="accent1">
                <a:tint val="60000"/>
                <a:hueOff val="0"/>
                <a:satOff val="0"/>
                <a:lumOff val="0"/>
                <a:alphaOff val="0"/>
                <a:tint val="92000"/>
                <a:satMod val="170000"/>
              </a:schemeClr>
            </a:gs>
            <a:gs pos="15000">
              <a:schemeClr val="accent1">
                <a:tint val="60000"/>
                <a:hueOff val="0"/>
                <a:satOff val="0"/>
                <a:lumOff val="0"/>
                <a:alphaOff val="0"/>
                <a:tint val="92000"/>
                <a:shade val="99000"/>
                <a:satMod val="170000"/>
              </a:schemeClr>
            </a:gs>
            <a:gs pos="62000">
              <a:schemeClr val="accent1">
                <a:tint val="60000"/>
                <a:hueOff val="0"/>
                <a:satOff val="0"/>
                <a:lumOff val="0"/>
                <a:alphaOff val="0"/>
                <a:tint val="96000"/>
                <a:shade val="80000"/>
                <a:satMod val="170000"/>
              </a:schemeClr>
            </a:gs>
            <a:gs pos="97000">
              <a:schemeClr val="accent1">
                <a:tint val="60000"/>
                <a:hueOff val="0"/>
                <a:satOff val="0"/>
                <a:lumOff val="0"/>
                <a:alphaOff val="0"/>
                <a:tint val="98000"/>
                <a:shade val="63000"/>
                <a:satMod val="170000"/>
              </a:schemeClr>
            </a:gs>
            <a:gs pos="100000">
              <a:schemeClr val="accent1">
                <a:tint val="60000"/>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tint val="60000"/>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FAC1FF69-6348-E24E-B1BA-5526B5E8E58F}">
      <dsp:nvSpPr>
        <dsp:cNvPr id="0" name=""/>
        <dsp:cNvSpPr/>
      </dsp:nvSpPr>
      <dsp:spPr>
        <a:xfrm rot="1581580">
          <a:off x="538961" y="208588"/>
          <a:ext cx="2835525" cy="2835525"/>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tint val="92000"/>
                <a:satMod val="170000"/>
              </a:schemeClr>
            </a:gs>
            <a:gs pos="15000">
              <a:schemeClr val="accent1">
                <a:tint val="60000"/>
                <a:hueOff val="0"/>
                <a:satOff val="0"/>
                <a:lumOff val="0"/>
                <a:alphaOff val="0"/>
                <a:tint val="92000"/>
                <a:shade val="99000"/>
                <a:satMod val="170000"/>
              </a:schemeClr>
            </a:gs>
            <a:gs pos="62000">
              <a:schemeClr val="accent1">
                <a:tint val="60000"/>
                <a:hueOff val="0"/>
                <a:satOff val="0"/>
                <a:lumOff val="0"/>
                <a:alphaOff val="0"/>
                <a:tint val="96000"/>
                <a:shade val="80000"/>
                <a:satMod val="170000"/>
              </a:schemeClr>
            </a:gs>
            <a:gs pos="97000">
              <a:schemeClr val="accent1">
                <a:tint val="60000"/>
                <a:hueOff val="0"/>
                <a:satOff val="0"/>
                <a:lumOff val="0"/>
                <a:alphaOff val="0"/>
                <a:tint val="98000"/>
                <a:shade val="63000"/>
                <a:satMod val="170000"/>
              </a:schemeClr>
            </a:gs>
            <a:gs pos="100000">
              <a:schemeClr val="accent1">
                <a:tint val="60000"/>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tint val="60000"/>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07689A1E-38C3-CC45-A850-9A10C606756C}">
      <dsp:nvSpPr>
        <dsp:cNvPr id="0" name=""/>
        <dsp:cNvSpPr/>
      </dsp:nvSpPr>
      <dsp:spPr>
        <a:xfrm rot="9078753">
          <a:off x="4136438" y="22567"/>
          <a:ext cx="3057267" cy="3057267"/>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tint val="92000"/>
                <a:satMod val="170000"/>
              </a:schemeClr>
            </a:gs>
            <a:gs pos="15000">
              <a:schemeClr val="accent1">
                <a:tint val="60000"/>
                <a:hueOff val="0"/>
                <a:satOff val="0"/>
                <a:lumOff val="0"/>
                <a:alphaOff val="0"/>
                <a:tint val="92000"/>
                <a:shade val="99000"/>
                <a:satMod val="170000"/>
              </a:schemeClr>
            </a:gs>
            <a:gs pos="62000">
              <a:schemeClr val="accent1">
                <a:tint val="60000"/>
                <a:hueOff val="0"/>
                <a:satOff val="0"/>
                <a:lumOff val="0"/>
                <a:alphaOff val="0"/>
                <a:tint val="96000"/>
                <a:shade val="80000"/>
                <a:satMod val="170000"/>
              </a:schemeClr>
            </a:gs>
            <a:gs pos="97000">
              <a:schemeClr val="accent1">
                <a:tint val="60000"/>
                <a:hueOff val="0"/>
                <a:satOff val="0"/>
                <a:lumOff val="0"/>
                <a:alphaOff val="0"/>
                <a:tint val="98000"/>
                <a:shade val="63000"/>
                <a:satMod val="170000"/>
              </a:schemeClr>
            </a:gs>
            <a:gs pos="100000">
              <a:schemeClr val="accent1">
                <a:tint val="60000"/>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tint val="60000"/>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E5417B-D147-904E-8A4B-1CF31730584D}">
      <dsp:nvSpPr>
        <dsp:cNvPr id="0" name=""/>
        <dsp:cNvSpPr/>
      </dsp:nvSpPr>
      <dsp:spPr>
        <a:xfrm>
          <a:off x="3226170" y="859162"/>
          <a:ext cx="553831" cy="854933"/>
        </a:xfrm>
        <a:custGeom>
          <a:avLst/>
          <a:gdLst/>
          <a:ahLst/>
          <a:cxnLst/>
          <a:rect l="0" t="0" r="0" b="0"/>
          <a:pathLst>
            <a:path>
              <a:moveTo>
                <a:pt x="0" y="0"/>
              </a:moveTo>
              <a:lnTo>
                <a:pt x="0" y="854933"/>
              </a:lnTo>
              <a:lnTo>
                <a:pt x="553831" y="854933"/>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A9B656-B929-C04A-8106-E49F859B9636}">
      <dsp:nvSpPr>
        <dsp:cNvPr id="0" name=""/>
        <dsp:cNvSpPr/>
      </dsp:nvSpPr>
      <dsp:spPr>
        <a:xfrm>
          <a:off x="2541223" y="3487150"/>
          <a:ext cx="256855" cy="787689"/>
        </a:xfrm>
        <a:custGeom>
          <a:avLst/>
          <a:gdLst/>
          <a:ahLst/>
          <a:cxnLst/>
          <a:rect l="0" t="0" r="0" b="0"/>
          <a:pathLst>
            <a:path>
              <a:moveTo>
                <a:pt x="0" y="0"/>
              </a:moveTo>
              <a:lnTo>
                <a:pt x="0" y="787689"/>
              </a:lnTo>
              <a:lnTo>
                <a:pt x="256855" y="787689"/>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6179C8-97D9-D74A-BE46-FD41FEF8D7E8}">
      <dsp:nvSpPr>
        <dsp:cNvPr id="0" name=""/>
        <dsp:cNvSpPr/>
      </dsp:nvSpPr>
      <dsp:spPr>
        <a:xfrm>
          <a:off x="3180450" y="859162"/>
          <a:ext cx="91440" cy="1771804"/>
        </a:xfrm>
        <a:custGeom>
          <a:avLst/>
          <a:gdLst/>
          <a:ahLst/>
          <a:cxnLst/>
          <a:rect l="0" t="0" r="0" b="0"/>
          <a:pathLst>
            <a:path>
              <a:moveTo>
                <a:pt x="45720" y="0"/>
              </a:moveTo>
              <a:lnTo>
                <a:pt x="45720" y="177180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F1D81-045F-784F-BEB0-A940196687E0}">
      <dsp:nvSpPr>
        <dsp:cNvPr id="0" name=""/>
        <dsp:cNvSpPr/>
      </dsp:nvSpPr>
      <dsp:spPr>
        <a:xfrm>
          <a:off x="1404407" y="2978"/>
          <a:ext cx="3643525" cy="856184"/>
        </a:xfrm>
        <a:prstGeom prst="rect">
          <a:avLst/>
        </a:prstGeom>
        <a:gradFill rotWithShape="0">
          <a:gsLst>
            <a:gs pos="0">
              <a:schemeClr val="lt1">
                <a:hueOff val="0"/>
                <a:satOff val="0"/>
                <a:lumOff val="0"/>
                <a:alphaOff val="0"/>
                <a:tint val="35000"/>
                <a:satMod val="253000"/>
              </a:schemeClr>
            </a:gs>
            <a:gs pos="50000">
              <a:schemeClr val="lt1">
                <a:hueOff val="0"/>
                <a:satOff val="0"/>
                <a:lumOff val="0"/>
                <a:alphaOff val="0"/>
                <a:tint val="42000"/>
                <a:satMod val="255000"/>
              </a:schemeClr>
            </a:gs>
            <a:gs pos="97000">
              <a:schemeClr val="lt1">
                <a:hueOff val="0"/>
                <a:satOff val="0"/>
                <a:lumOff val="0"/>
                <a:alphaOff val="0"/>
                <a:tint val="53000"/>
                <a:satMod val="260000"/>
              </a:schemeClr>
            </a:gs>
            <a:gs pos="100000">
              <a:schemeClr val="l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a:t>Hôpital Lariboisière - Paris</a:t>
          </a:r>
        </a:p>
        <a:p>
          <a:pPr lvl="0" algn="ctr" defTabSz="622300">
            <a:lnSpc>
              <a:spcPct val="90000"/>
            </a:lnSpc>
            <a:spcBef>
              <a:spcPct val="0"/>
            </a:spcBef>
            <a:spcAft>
              <a:spcPct val="35000"/>
            </a:spcAft>
          </a:pPr>
          <a:r>
            <a:rPr lang="en-US" sz="1400" kern="1200"/>
            <a:t>Hôpital de jour</a:t>
          </a:r>
        </a:p>
        <a:p>
          <a:pPr lvl="0" algn="ctr" defTabSz="622300">
            <a:lnSpc>
              <a:spcPct val="90000"/>
            </a:lnSpc>
            <a:spcBef>
              <a:spcPct val="0"/>
            </a:spcBef>
            <a:spcAft>
              <a:spcPct val="35000"/>
            </a:spcAft>
          </a:pPr>
          <a:r>
            <a:rPr lang="en-US" sz="1400" kern="1200"/>
            <a:t>Novembre 2010- Février 2012</a:t>
          </a:r>
        </a:p>
      </dsp:txBody>
      <dsp:txXfrm>
        <a:off x="1404407" y="2978"/>
        <a:ext cx="3643525" cy="856184"/>
      </dsp:txXfrm>
    </dsp:sp>
    <dsp:sp modelId="{3B79CE91-80F7-034C-814C-C85C40F3F2BC}">
      <dsp:nvSpPr>
        <dsp:cNvPr id="0" name=""/>
        <dsp:cNvSpPr/>
      </dsp:nvSpPr>
      <dsp:spPr>
        <a:xfrm>
          <a:off x="2369986" y="2630966"/>
          <a:ext cx="1712368" cy="856184"/>
        </a:xfrm>
        <a:prstGeom prst="rect">
          <a:avLst/>
        </a:prstGeom>
        <a:gradFill rotWithShape="0">
          <a:gsLst>
            <a:gs pos="0">
              <a:schemeClr val="lt1">
                <a:hueOff val="0"/>
                <a:satOff val="0"/>
                <a:lumOff val="0"/>
                <a:alphaOff val="0"/>
                <a:tint val="35000"/>
                <a:satMod val="253000"/>
              </a:schemeClr>
            </a:gs>
            <a:gs pos="50000">
              <a:schemeClr val="lt1">
                <a:hueOff val="0"/>
                <a:satOff val="0"/>
                <a:lumOff val="0"/>
                <a:alphaOff val="0"/>
                <a:tint val="42000"/>
                <a:satMod val="255000"/>
              </a:schemeClr>
            </a:gs>
            <a:gs pos="97000">
              <a:schemeClr val="lt1">
                <a:hueOff val="0"/>
                <a:satOff val="0"/>
                <a:lumOff val="0"/>
                <a:alphaOff val="0"/>
                <a:tint val="53000"/>
                <a:satMod val="260000"/>
              </a:schemeClr>
            </a:gs>
            <a:gs pos="100000">
              <a:schemeClr val="l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32 patients</a:t>
          </a:r>
        </a:p>
        <a:p>
          <a:pPr lvl="0" algn="ctr" defTabSz="622300">
            <a:lnSpc>
              <a:spcPct val="90000"/>
            </a:lnSpc>
            <a:spcBef>
              <a:spcPct val="0"/>
            </a:spcBef>
            <a:spcAft>
              <a:spcPct val="35000"/>
            </a:spcAft>
          </a:pPr>
          <a:r>
            <a:rPr lang="en-US" sz="1400" kern="1200" dirty="0"/>
            <a:t>Diabète de type 2</a:t>
          </a:r>
        </a:p>
        <a:p>
          <a:pPr lvl="0" algn="ctr" defTabSz="622300">
            <a:lnSpc>
              <a:spcPct val="90000"/>
            </a:lnSpc>
            <a:spcBef>
              <a:spcPct val="0"/>
            </a:spcBef>
            <a:spcAft>
              <a:spcPct val="35000"/>
            </a:spcAft>
          </a:pPr>
          <a:r>
            <a:rPr lang="en-US" sz="1400" kern="1200" dirty="0"/>
            <a:t>Age&gt; 65 ans</a:t>
          </a:r>
        </a:p>
      </dsp:txBody>
      <dsp:txXfrm>
        <a:off x="2369986" y="2630966"/>
        <a:ext cx="1712368" cy="856184"/>
      </dsp:txXfrm>
    </dsp:sp>
    <dsp:sp modelId="{64AF5785-7713-884F-9BF3-B1637FCE618D}">
      <dsp:nvSpPr>
        <dsp:cNvPr id="0" name=""/>
        <dsp:cNvSpPr/>
      </dsp:nvSpPr>
      <dsp:spPr>
        <a:xfrm>
          <a:off x="2798078" y="3846747"/>
          <a:ext cx="4348918" cy="856184"/>
        </a:xfrm>
        <a:prstGeom prst="rect">
          <a:avLst/>
        </a:prstGeom>
        <a:gradFill rotWithShape="0">
          <a:gsLst>
            <a:gs pos="0">
              <a:schemeClr val="lt1">
                <a:hueOff val="0"/>
                <a:satOff val="0"/>
                <a:lumOff val="0"/>
                <a:alphaOff val="0"/>
                <a:tint val="35000"/>
                <a:satMod val="253000"/>
              </a:schemeClr>
            </a:gs>
            <a:gs pos="50000">
              <a:schemeClr val="lt1">
                <a:hueOff val="0"/>
                <a:satOff val="0"/>
                <a:lumOff val="0"/>
                <a:alphaOff val="0"/>
                <a:tint val="42000"/>
                <a:satMod val="255000"/>
              </a:schemeClr>
            </a:gs>
            <a:gs pos="97000">
              <a:schemeClr val="lt1">
                <a:hueOff val="0"/>
                <a:satOff val="0"/>
                <a:lumOff val="0"/>
                <a:alphaOff val="0"/>
                <a:tint val="53000"/>
                <a:satMod val="260000"/>
              </a:schemeClr>
            </a:gs>
            <a:gs pos="100000">
              <a:schemeClr val="l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1) HbA1c et </a:t>
          </a:r>
          <a:r>
            <a:rPr lang="en-US" sz="1400" kern="1200" dirty="0" err="1"/>
            <a:t>équilibre</a:t>
          </a:r>
          <a:r>
            <a:rPr lang="en-US" sz="1400" kern="1200" dirty="0"/>
            <a:t> </a:t>
          </a:r>
          <a:r>
            <a:rPr lang="en-US" sz="1400" kern="1200" dirty="0" err="1"/>
            <a:t>glycémique</a:t>
          </a:r>
          <a:r>
            <a:rPr lang="en-US" sz="1400" kern="1200" dirty="0"/>
            <a:t> face aux troubles cognitifs</a:t>
          </a:r>
        </a:p>
        <a:p>
          <a:pPr lvl="0" algn="ctr" defTabSz="622300">
            <a:lnSpc>
              <a:spcPct val="90000"/>
            </a:lnSpc>
            <a:spcBef>
              <a:spcPct val="0"/>
            </a:spcBef>
            <a:spcAft>
              <a:spcPct val="35000"/>
            </a:spcAft>
          </a:pPr>
          <a:r>
            <a:rPr lang="en-US" sz="1400" kern="1200" dirty="0"/>
            <a:t>2) Facteurs </a:t>
          </a:r>
          <a:r>
            <a:rPr lang="en-US" sz="1400" kern="1200" dirty="0" err="1" smtClean="0"/>
            <a:t>clinicobiologiques</a:t>
          </a:r>
          <a:r>
            <a:rPr lang="en-US" sz="1400" kern="1200" dirty="0" smtClean="0"/>
            <a:t> et </a:t>
          </a:r>
          <a:r>
            <a:rPr lang="en-US" sz="1400" kern="1200" dirty="0" err="1" smtClean="0"/>
            <a:t>morphologiques</a:t>
          </a:r>
          <a:r>
            <a:rPr lang="en-US" sz="1400" kern="1200" dirty="0" smtClean="0"/>
            <a:t> </a:t>
          </a:r>
          <a:r>
            <a:rPr lang="en-US" sz="1400" kern="1200" dirty="0"/>
            <a:t>associés </a:t>
          </a:r>
          <a:r>
            <a:rPr lang="en-US" sz="1400" kern="1200" dirty="0" err="1"/>
            <a:t>à</a:t>
          </a:r>
          <a:r>
            <a:rPr lang="en-US" sz="1400" kern="1200" dirty="0"/>
            <a:t> la </a:t>
          </a:r>
          <a:r>
            <a:rPr lang="en-US" sz="1400" kern="1200" dirty="0" err="1"/>
            <a:t>présence</a:t>
          </a:r>
          <a:r>
            <a:rPr lang="en-US" sz="1400" kern="1200" dirty="0"/>
            <a:t> de troubles cognitifs</a:t>
          </a:r>
        </a:p>
      </dsp:txBody>
      <dsp:txXfrm>
        <a:off x="2798078" y="3846747"/>
        <a:ext cx="4348918" cy="856184"/>
      </dsp:txXfrm>
    </dsp:sp>
    <dsp:sp modelId="{0490D583-D4CF-BB4D-A948-BE752791C47C}">
      <dsp:nvSpPr>
        <dsp:cNvPr id="0" name=""/>
        <dsp:cNvSpPr/>
      </dsp:nvSpPr>
      <dsp:spPr>
        <a:xfrm>
          <a:off x="3780001" y="1187791"/>
          <a:ext cx="2962585" cy="1052609"/>
        </a:xfrm>
        <a:prstGeom prst="rect">
          <a:avLst/>
        </a:prstGeom>
        <a:gradFill rotWithShape="0">
          <a:gsLst>
            <a:gs pos="0">
              <a:schemeClr val="lt1">
                <a:hueOff val="0"/>
                <a:satOff val="0"/>
                <a:lumOff val="0"/>
                <a:alphaOff val="0"/>
                <a:tint val="35000"/>
                <a:satMod val="253000"/>
              </a:schemeClr>
            </a:gs>
            <a:gs pos="50000">
              <a:schemeClr val="lt1">
                <a:hueOff val="0"/>
                <a:satOff val="0"/>
                <a:lumOff val="0"/>
                <a:alphaOff val="0"/>
                <a:tint val="42000"/>
                <a:satMod val="255000"/>
              </a:schemeClr>
            </a:gs>
            <a:gs pos="97000">
              <a:schemeClr val="lt1">
                <a:hueOff val="0"/>
                <a:satOff val="0"/>
                <a:lumOff val="0"/>
                <a:alphaOff val="0"/>
                <a:tint val="53000"/>
                <a:satMod val="260000"/>
              </a:schemeClr>
            </a:gs>
            <a:gs pos="100000">
              <a:schemeClr val="l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u="sng" kern="1200"/>
            <a:t>Exlusion:</a:t>
          </a:r>
          <a:r>
            <a:rPr lang="en-US" sz="1400" kern="1200"/>
            <a:t> </a:t>
          </a:r>
        </a:p>
        <a:p>
          <a:pPr lvl="0" algn="ctr" defTabSz="622300">
            <a:lnSpc>
              <a:spcPct val="90000"/>
            </a:lnSpc>
            <a:spcBef>
              <a:spcPct val="0"/>
            </a:spcBef>
            <a:spcAft>
              <a:spcPct val="35000"/>
            </a:spcAft>
          </a:pPr>
          <a:r>
            <a:rPr lang="en-US" sz="1400" kern="1200"/>
            <a:t>non éligibilité pour les tests neuropsychologiques et les épreuves motrices</a:t>
          </a:r>
        </a:p>
      </dsp:txBody>
      <dsp:txXfrm>
        <a:off x="3780001" y="1187791"/>
        <a:ext cx="2962585" cy="1052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5088610-BC31-48A4-86E4-3D5D403FC9CC}" type="datetime1">
              <a:rPr lang="fr-FR"/>
              <a:pPr>
                <a:defRPr/>
              </a:pPr>
              <a:t>22/01/13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r>
              <a:rPr lang="fr-FR"/>
              <a:t>JULIE TALFOURNIER 23/01/13 Thèse d'exercice</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ECA3722-1A1F-4E8C-9D05-29E52C559E7F}" type="slidenum">
              <a:rPr lang="en-US"/>
              <a:pPr>
                <a:defRPr/>
              </a:pPr>
              <a:t>‹#›</a:t>
            </a:fld>
            <a:endParaRPr lang="en-US"/>
          </a:p>
        </p:txBody>
      </p:sp>
    </p:spTree>
    <p:extLst>
      <p:ext uri="{BB962C8B-B14F-4D97-AF65-F5344CB8AC3E}">
        <p14:creationId xmlns:p14="http://schemas.microsoft.com/office/powerpoint/2010/main" val="4073074944"/>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534DDBF-3ADC-44C9-A4AE-7C1CF541C616}" type="datetime1">
              <a:rPr lang="fr-FR"/>
              <a:pPr>
                <a:defRPr/>
              </a:pPr>
              <a:t>22/01/13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smtClean="0"/>
              <a:t>Click to edit Master text styles</a:t>
            </a:r>
          </a:p>
          <a:p>
            <a:pPr lvl="1"/>
            <a:r>
              <a:rPr lang="fr-FR" noProof="0" smtClean="0"/>
              <a:t>Second level</a:t>
            </a:r>
          </a:p>
          <a:p>
            <a:pPr lvl="2"/>
            <a:r>
              <a:rPr lang="fr-FR" noProof="0" smtClean="0"/>
              <a:t>Third level</a:t>
            </a:r>
          </a:p>
          <a:p>
            <a:pPr lvl="3"/>
            <a:r>
              <a:rPr lang="fr-FR" noProof="0" smtClean="0"/>
              <a:t>Fourth level</a:t>
            </a:r>
          </a:p>
          <a:p>
            <a:pPr lvl="4"/>
            <a:r>
              <a:rPr lang="fr-FR"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r>
              <a:rPr lang="fr-FR"/>
              <a:t>JULIE TALFOURNIER 23/01/13 Thèse d'exercice</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38929DF-374F-4AAC-98ED-4D8B048A0C1C}" type="slidenum">
              <a:rPr lang="en-US"/>
              <a:pPr>
                <a:defRPr/>
              </a:pPr>
              <a:t>‹#›</a:t>
            </a:fld>
            <a:endParaRPr lang="en-US"/>
          </a:p>
        </p:txBody>
      </p:sp>
    </p:spTree>
    <p:extLst>
      <p:ext uri="{BB962C8B-B14F-4D97-AF65-F5344CB8AC3E}">
        <p14:creationId xmlns:p14="http://schemas.microsoft.com/office/powerpoint/2010/main" val="3760436327"/>
      </p:ext>
    </p:extLst>
  </p:cSld>
  <p:clrMap bg1="lt1" tx1="dk1" bg2="lt2" tx2="dk2" accent1="accent1" accent2="accent2" accent3="accent3" accent4="accent4" accent5="accent5" accent6="accent6" hlink="hlink" folHlink="folHlink"/>
  <p:hf sldNum="0" hd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19459"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JULIE TALFOURNIER 23/01/13 Thèse d'exercice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fr-FR"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fr-FR"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9836ABE8-A41E-4251-95CF-0DA5D31FE049}" type="datetime1">
              <a:rPr lang="fr-FR"/>
              <a:pPr>
                <a:defRPr/>
              </a:pPr>
              <a:t>22/01/13</a:t>
            </a:fld>
            <a:endParaRPr lang="en-US"/>
          </a:p>
        </p:txBody>
      </p:sp>
      <p:sp>
        <p:nvSpPr>
          <p:cNvPr id="7" name="Footer Placeholder 19"/>
          <p:cNvSpPr>
            <a:spLocks noGrp="1"/>
          </p:cNvSpPr>
          <p:nvPr>
            <p:ph type="ftr" sz="quarter" idx="11"/>
          </p:nvPr>
        </p:nvSpPr>
        <p:spPr/>
        <p:txBody>
          <a:bodyPr/>
          <a:lstStyle>
            <a:lvl1pPr>
              <a:defRPr/>
            </a:lvl1pPr>
            <a:extLst/>
          </a:lstStyle>
          <a:p>
            <a:pPr>
              <a:defRPr/>
            </a:pPr>
            <a:r>
              <a:rPr lang="fr-FR"/>
              <a:t>JULIE TALFOURNIER      Thèse d'exercice   le 23 janvier 2013   Université Paris VII</a:t>
            </a: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34F82FF7-32B5-46EC-ADCB-82BA23E1F38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fr-FR" smtClean="0"/>
              <a:t>Click to edit Master title style</a:t>
            </a:r>
            <a:endParaRPr lang="en-US"/>
          </a:p>
        </p:txBody>
      </p:sp>
      <p:sp>
        <p:nvSpPr>
          <p:cNvPr id="3" name="Content Placeholder 2"/>
          <p:cNvSpPr>
            <a:spLocks noGrp="1"/>
          </p:cNvSpPr>
          <p:nvPr>
            <p:ph idx="1"/>
          </p:nvPr>
        </p:nvSpPr>
        <p:spPr/>
        <p:txBody>
          <a:bodyPr/>
          <a:lstStyle>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F676B247-F735-45C8-BBDB-89238334AB1A}" type="datetime1">
              <a:rPr lang="fr-FR"/>
              <a:pPr>
                <a:defRPr/>
              </a:pPr>
              <a:t>22/01/13</a:t>
            </a:fld>
            <a:endParaRPr lang="en-US"/>
          </a:p>
        </p:txBody>
      </p:sp>
      <p:sp>
        <p:nvSpPr>
          <p:cNvPr id="5" name="Footer Placeholder 9"/>
          <p:cNvSpPr>
            <a:spLocks noGrp="1"/>
          </p:cNvSpPr>
          <p:nvPr>
            <p:ph type="ftr" sz="quarter" idx="11"/>
          </p:nvPr>
        </p:nvSpPr>
        <p:spPr/>
        <p:txBody>
          <a:bodyPr/>
          <a:lstStyle>
            <a:lvl1pPr>
              <a:defRPr/>
            </a:lvl1pPr>
          </a:lstStyle>
          <a:p>
            <a:pPr>
              <a:defRPr/>
            </a:pPr>
            <a:r>
              <a:rPr lang="fr-FR"/>
              <a:t>JULIE TALFOURNIER      Thèse d'exercice   le 23 janvier 2013   Université Paris VII</a:t>
            </a:r>
            <a:endParaRPr lang="en-US"/>
          </a:p>
        </p:txBody>
      </p:sp>
      <p:sp>
        <p:nvSpPr>
          <p:cNvPr id="6" name="Slide Number Placeholder 21"/>
          <p:cNvSpPr>
            <a:spLocks noGrp="1"/>
          </p:cNvSpPr>
          <p:nvPr>
            <p:ph type="sldNum" sz="quarter" idx="12"/>
          </p:nvPr>
        </p:nvSpPr>
        <p:spPr/>
        <p:txBody>
          <a:bodyPr/>
          <a:lstStyle>
            <a:lvl1pPr>
              <a:defRPr/>
            </a:lvl1pPr>
          </a:lstStyle>
          <a:p>
            <a:pPr>
              <a:defRPr/>
            </a:pPr>
            <a:fld id="{B04C0263-B1A2-4F14-84B0-126944813E3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fr-FR"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fr-FR"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81479C51-F615-4F3B-B592-8309C6127BD3}" type="datetime1">
              <a:rPr lang="fr-FR"/>
              <a:pPr>
                <a:defRPr/>
              </a:pPr>
              <a:t>22/01/13</a:t>
            </a:fld>
            <a:endParaRPr lang="en-US"/>
          </a:p>
        </p:txBody>
      </p:sp>
      <p:sp>
        <p:nvSpPr>
          <p:cNvPr id="9" name="Footer Placeholder 4"/>
          <p:cNvSpPr>
            <a:spLocks noGrp="1"/>
          </p:cNvSpPr>
          <p:nvPr>
            <p:ph type="ftr" sz="quarter" idx="11"/>
          </p:nvPr>
        </p:nvSpPr>
        <p:spPr/>
        <p:txBody>
          <a:bodyPr/>
          <a:lstStyle>
            <a:lvl1pPr>
              <a:defRPr/>
            </a:lvl1pPr>
            <a:extLst/>
          </a:lstStyle>
          <a:p>
            <a:pPr>
              <a:defRPr/>
            </a:pPr>
            <a:r>
              <a:rPr lang="fr-FR"/>
              <a:t>JULIE TALFOURNIER      Thèse d'exercice   le 23 janvier 2013   Université Paris VII</a:t>
            </a: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C1E4BC49-E025-429F-A86F-BB73B4A2FCC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fr-FR"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2A0B7FC7-7E22-4329-B2C1-662E91ED0724}" type="datetime1">
              <a:rPr lang="fr-FR"/>
              <a:pPr>
                <a:defRPr/>
              </a:pPr>
              <a:t>22/01/13</a:t>
            </a:fld>
            <a:endParaRPr lang="en-US"/>
          </a:p>
        </p:txBody>
      </p:sp>
      <p:sp>
        <p:nvSpPr>
          <p:cNvPr id="6" name="Footer Placeholder 9"/>
          <p:cNvSpPr>
            <a:spLocks noGrp="1"/>
          </p:cNvSpPr>
          <p:nvPr>
            <p:ph type="ftr" sz="quarter" idx="11"/>
          </p:nvPr>
        </p:nvSpPr>
        <p:spPr/>
        <p:txBody>
          <a:bodyPr/>
          <a:lstStyle>
            <a:lvl1pPr>
              <a:defRPr/>
            </a:lvl1pPr>
          </a:lstStyle>
          <a:p>
            <a:pPr>
              <a:defRPr/>
            </a:pPr>
            <a:r>
              <a:rPr lang="fr-FR"/>
              <a:t>JULIE TALFOURNIER      Thèse d'exercice   le 23 janvier 2013   Université Paris VII</a:t>
            </a:r>
            <a:endParaRPr lang="en-US"/>
          </a:p>
        </p:txBody>
      </p:sp>
      <p:sp>
        <p:nvSpPr>
          <p:cNvPr id="7" name="Slide Number Placeholder 21"/>
          <p:cNvSpPr>
            <a:spLocks noGrp="1"/>
          </p:cNvSpPr>
          <p:nvPr>
            <p:ph type="sldNum" sz="quarter" idx="12"/>
          </p:nvPr>
        </p:nvSpPr>
        <p:spPr/>
        <p:txBody>
          <a:bodyPr/>
          <a:lstStyle>
            <a:lvl1pPr>
              <a:defRPr/>
            </a:lvl1pPr>
          </a:lstStyle>
          <a:p>
            <a:pPr>
              <a:defRPr/>
            </a:pPr>
            <a:fld id="{1115C138-C780-4745-B3F8-A28ADDABDC6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fr-FR"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887407C5-346D-4258-9AC1-616BEB61E685}" type="datetime1">
              <a:rPr lang="fr-FR"/>
              <a:pPr>
                <a:defRPr/>
              </a:pPr>
              <a:t>22/01/13</a:t>
            </a:fld>
            <a:endParaRPr lang="en-US"/>
          </a:p>
        </p:txBody>
      </p:sp>
      <p:sp>
        <p:nvSpPr>
          <p:cNvPr id="8" name="Footer Placeholder 7"/>
          <p:cNvSpPr>
            <a:spLocks noGrp="1"/>
          </p:cNvSpPr>
          <p:nvPr>
            <p:ph type="ftr" sz="quarter" idx="11"/>
          </p:nvPr>
        </p:nvSpPr>
        <p:spPr/>
        <p:txBody>
          <a:bodyPr/>
          <a:lstStyle>
            <a:lvl1pPr>
              <a:defRPr/>
            </a:lvl1pPr>
            <a:extLst/>
          </a:lstStyle>
          <a:p>
            <a:pPr>
              <a:defRPr/>
            </a:pPr>
            <a:r>
              <a:rPr lang="fr-FR"/>
              <a:t>JULIE TALFOURNIER      Thèse d'exercice   le 23 janvier 2013   Université Paris VII</a:t>
            </a: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EBA5F787-D41D-48DB-A4F7-0CC301C8365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fr-FR"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DEF24D0B-3105-461E-B73D-69E30C995F77}" type="datetime1">
              <a:rPr lang="fr-FR"/>
              <a:pPr>
                <a:defRPr/>
              </a:pPr>
              <a:t>22/01/13</a:t>
            </a:fld>
            <a:endParaRPr lang="en-US"/>
          </a:p>
        </p:txBody>
      </p:sp>
      <p:sp>
        <p:nvSpPr>
          <p:cNvPr id="4" name="Footer Placeholder 9"/>
          <p:cNvSpPr>
            <a:spLocks noGrp="1"/>
          </p:cNvSpPr>
          <p:nvPr>
            <p:ph type="ftr" sz="quarter" idx="11"/>
          </p:nvPr>
        </p:nvSpPr>
        <p:spPr/>
        <p:txBody>
          <a:bodyPr/>
          <a:lstStyle>
            <a:lvl1pPr>
              <a:defRPr/>
            </a:lvl1pPr>
          </a:lstStyle>
          <a:p>
            <a:pPr>
              <a:defRPr/>
            </a:pPr>
            <a:r>
              <a:rPr lang="fr-FR"/>
              <a:t>JULIE TALFOURNIER      Thèse d'exercice   le 23 janvier 2013   Université Paris VII</a:t>
            </a:r>
            <a:endParaRPr lang="en-US"/>
          </a:p>
        </p:txBody>
      </p:sp>
      <p:sp>
        <p:nvSpPr>
          <p:cNvPr id="5" name="Slide Number Placeholder 21"/>
          <p:cNvSpPr>
            <a:spLocks noGrp="1"/>
          </p:cNvSpPr>
          <p:nvPr>
            <p:ph type="sldNum" sz="quarter" idx="12"/>
          </p:nvPr>
        </p:nvSpPr>
        <p:spPr/>
        <p:txBody>
          <a:bodyPr/>
          <a:lstStyle>
            <a:lvl1pPr>
              <a:defRPr/>
            </a:lvl1pPr>
          </a:lstStyle>
          <a:p>
            <a:pPr>
              <a:defRPr/>
            </a:pPr>
            <a:fld id="{68DFB780-2FDE-4B51-8962-7FD695E5233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E3A45EDF-C8A0-431B-A438-CB458BA1641B}" type="datetime1">
              <a:rPr lang="fr-FR"/>
              <a:pPr>
                <a:defRPr/>
              </a:pPr>
              <a:t>22/01/13</a:t>
            </a:fld>
            <a:endParaRPr lang="en-US"/>
          </a:p>
        </p:txBody>
      </p:sp>
      <p:sp>
        <p:nvSpPr>
          <p:cNvPr id="5" name="Footer Placeholder 2"/>
          <p:cNvSpPr>
            <a:spLocks noGrp="1"/>
          </p:cNvSpPr>
          <p:nvPr>
            <p:ph type="ftr" sz="quarter" idx="11"/>
          </p:nvPr>
        </p:nvSpPr>
        <p:spPr/>
        <p:txBody>
          <a:bodyPr/>
          <a:lstStyle>
            <a:lvl1pPr>
              <a:defRPr/>
            </a:lvl1pPr>
            <a:extLst/>
          </a:lstStyle>
          <a:p>
            <a:pPr>
              <a:defRPr/>
            </a:pPr>
            <a:r>
              <a:rPr lang="fr-FR"/>
              <a:t>JULIE TALFOURNIER      Thèse d'exercice   le 23 janvier 2013   Université Paris VII</a:t>
            </a: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D4847C15-38E0-443A-B9B6-8AB7F5B6ACA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fr-FR"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fr-FR"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43FF19B6-CE2A-4C0F-B108-692D3DDCF09D}" type="datetime1">
              <a:rPr lang="fr-FR"/>
              <a:pPr>
                <a:defRPr/>
              </a:pPr>
              <a:t>22/01/13</a:t>
            </a:fld>
            <a:endParaRPr lang="en-US"/>
          </a:p>
        </p:txBody>
      </p:sp>
      <p:sp>
        <p:nvSpPr>
          <p:cNvPr id="6" name="Footer Placeholder 5"/>
          <p:cNvSpPr>
            <a:spLocks noGrp="1"/>
          </p:cNvSpPr>
          <p:nvPr>
            <p:ph type="ftr" sz="quarter" idx="11"/>
          </p:nvPr>
        </p:nvSpPr>
        <p:spPr/>
        <p:txBody>
          <a:bodyPr/>
          <a:lstStyle>
            <a:lvl1pPr>
              <a:defRPr/>
            </a:lvl1pPr>
            <a:extLst/>
          </a:lstStyle>
          <a:p>
            <a:pPr>
              <a:defRPr/>
            </a:pPr>
            <a:r>
              <a:rPr lang="fr-FR"/>
              <a:t>JULIE TALFOURNIER      Thèse d'exercice   le 23 janvier 2013   Université Paris VII</a:t>
            </a: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1EDFD401-82C3-4D3D-8112-4E02C94164C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endParaRPr>
          </a:p>
        </p:txBody>
      </p:sp>
      <p:sp>
        <p:nvSpPr>
          <p:cNvPr id="6" name="Process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Process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fr-FR"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fr-FR" noProof="0" smtClean="0"/>
              <a:t>Drag picture to placeholder or click icon to add</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fr-FR"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BC8BECE0-225C-47CC-A7CF-B555E5A12660}" type="datetime1">
              <a:rPr lang="fr-FR"/>
              <a:pPr>
                <a:defRPr/>
              </a:pPr>
              <a:t>22/01/13</a:t>
            </a:fld>
            <a:endParaRPr lang="en-US"/>
          </a:p>
        </p:txBody>
      </p:sp>
      <p:sp>
        <p:nvSpPr>
          <p:cNvPr id="9" name="Footer Placeholder 5"/>
          <p:cNvSpPr>
            <a:spLocks noGrp="1"/>
          </p:cNvSpPr>
          <p:nvPr>
            <p:ph type="ftr" sz="quarter" idx="11"/>
          </p:nvPr>
        </p:nvSpPr>
        <p:spPr/>
        <p:txBody>
          <a:bodyPr/>
          <a:lstStyle>
            <a:lvl1pPr>
              <a:defRPr/>
            </a:lvl1pPr>
            <a:extLst/>
          </a:lstStyle>
          <a:p>
            <a:pPr>
              <a:defRPr/>
            </a:pPr>
            <a:r>
              <a:rPr lang="fr-FR"/>
              <a:t>JULIE TALFOURNIER      Thèse d'exercice   le 23 janvier 2013   Université Paris VII</a:t>
            </a: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D6B6E616-D4A9-4E48-A1E6-2552B927E14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4C8051E-FCC3-41F6-865B-2F6C65279E1F}" type="datetime1">
              <a:rPr lang="fr-FR"/>
              <a:pPr>
                <a:defRPr/>
              </a:pPr>
              <a:t>22/01/13</a:t>
            </a:fld>
            <a:endParaRPr lang="en-US"/>
          </a:p>
        </p:txBody>
      </p:sp>
      <p:sp>
        <p:nvSpPr>
          <p:cNvPr id="5" name="Footer Placeholder 9"/>
          <p:cNvSpPr>
            <a:spLocks noGrp="1"/>
          </p:cNvSpPr>
          <p:nvPr>
            <p:ph type="ftr" sz="quarter" idx="11"/>
          </p:nvPr>
        </p:nvSpPr>
        <p:spPr/>
        <p:txBody>
          <a:bodyPr/>
          <a:lstStyle>
            <a:lvl1pPr>
              <a:defRPr/>
            </a:lvl1pPr>
          </a:lstStyle>
          <a:p>
            <a:pPr>
              <a:defRPr/>
            </a:pPr>
            <a:r>
              <a:rPr lang="fr-FR"/>
              <a:t>JULIE TALFOURNIER      Thèse d'exercice   le 23 janvier 2013   Université Paris VII</a:t>
            </a:r>
            <a:endParaRPr lang="en-US"/>
          </a:p>
        </p:txBody>
      </p:sp>
      <p:sp>
        <p:nvSpPr>
          <p:cNvPr id="6" name="Slide Number Placeholder 21"/>
          <p:cNvSpPr>
            <a:spLocks noGrp="1"/>
          </p:cNvSpPr>
          <p:nvPr>
            <p:ph type="sldNum" sz="quarter" idx="12"/>
          </p:nvPr>
        </p:nvSpPr>
        <p:spPr/>
        <p:txBody>
          <a:bodyPr/>
          <a:lstStyle>
            <a:lvl1pPr>
              <a:defRPr/>
            </a:lvl1pPr>
          </a:lstStyle>
          <a:p>
            <a:pPr>
              <a:defRPr/>
            </a:pPr>
            <a:fld id="{F6565350-C89D-49D5-94FC-D5A80B58FF5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fr-FR"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DE2EDFD5-9B54-4B32-ABC0-A2031F4A1558}" type="datetime1">
              <a:rPr lang="fr-FR"/>
              <a:pPr>
                <a:defRPr/>
              </a:pPr>
              <a:t>22/01/13</a:t>
            </a:fld>
            <a:endParaRPr lang="en-US"/>
          </a:p>
        </p:txBody>
      </p:sp>
      <p:sp>
        <p:nvSpPr>
          <p:cNvPr id="5" name="Footer Placeholder 9"/>
          <p:cNvSpPr>
            <a:spLocks noGrp="1"/>
          </p:cNvSpPr>
          <p:nvPr>
            <p:ph type="ftr" sz="quarter" idx="11"/>
          </p:nvPr>
        </p:nvSpPr>
        <p:spPr/>
        <p:txBody>
          <a:bodyPr/>
          <a:lstStyle>
            <a:lvl1pPr>
              <a:defRPr/>
            </a:lvl1pPr>
          </a:lstStyle>
          <a:p>
            <a:pPr>
              <a:defRPr/>
            </a:pPr>
            <a:r>
              <a:rPr lang="fr-FR"/>
              <a:t>JULIE TALFOURNIER      Thèse d'exercice   le 23 janvier 2013   Université Paris VII</a:t>
            </a:r>
            <a:endParaRPr lang="en-US"/>
          </a:p>
        </p:txBody>
      </p:sp>
      <p:sp>
        <p:nvSpPr>
          <p:cNvPr id="6" name="Slide Number Placeholder 21"/>
          <p:cNvSpPr>
            <a:spLocks noGrp="1"/>
          </p:cNvSpPr>
          <p:nvPr>
            <p:ph type="sldNum" sz="quarter" idx="12"/>
          </p:nvPr>
        </p:nvSpPr>
        <p:spPr/>
        <p:txBody>
          <a:bodyPr/>
          <a:lstStyle>
            <a:lvl1pPr>
              <a:defRPr/>
            </a:lvl1pPr>
          </a:lstStyle>
          <a:p>
            <a:pPr>
              <a:defRPr/>
            </a:pPr>
            <a:fld id="{91038F51-EAE9-4773-BC3E-4B845208264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6ACDA1F3-7CBB-4E73-A924-EE09DDB26FE7}" type="datetime1">
              <a:rPr lang="fr-FR"/>
              <a:pPr>
                <a:defRPr/>
              </a:pPr>
              <a:t>22/01/13</a:t>
            </a:fld>
            <a:endParaRPr lang="en-US"/>
          </a:p>
        </p:txBody>
      </p:sp>
      <p:sp>
        <p:nvSpPr>
          <p:cNvPr id="3" name="Footer Placeholder 9"/>
          <p:cNvSpPr>
            <a:spLocks noGrp="1"/>
          </p:cNvSpPr>
          <p:nvPr>
            <p:ph type="ftr" sz="quarter" idx="11"/>
          </p:nvPr>
        </p:nvSpPr>
        <p:spPr/>
        <p:txBody>
          <a:bodyPr/>
          <a:lstStyle>
            <a:lvl1pPr>
              <a:defRPr/>
            </a:lvl1pPr>
          </a:lstStyle>
          <a:p>
            <a:pPr>
              <a:defRPr/>
            </a:pPr>
            <a:r>
              <a:rPr lang="fr-FR"/>
              <a:t>JULIE TALFOURNIER      Thèse d'exercice   le 23 janvier 2013   Université Paris VII</a:t>
            </a:r>
            <a:endParaRPr lang="en-US"/>
          </a:p>
        </p:txBody>
      </p:sp>
      <p:sp>
        <p:nvSpPr>
          <p:cNvPr id="4" name="Slide Number Placeholder 21"/>
          <p:cNvSpPr>
            <a:spLocks noGrp="1"/>
          </p:cNvSpPr>
          <p:nvPr>
            <p:ph type="sldNum" sz="quarter" idx="12"/>
          </p:nvPr>
        </p:nvSpPr>
        <p:spPr/>
        <p:txBody>
          <a:bodyPr/>
          <a:lstStyle>
            <a:lvl1pPr>
              <a:defRPr/>
            </a:lvl1pPr>
          </a:lstStyle>
          <a:p>
            <a:pPr>
              <a:defRPr/>
            </a:pPr>
            <a:fld id="{6F2FC368-F55D-4C18-BF91-240FB6FACB2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fr-FR"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smtClean="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defRPr>
            </a:lvl1pPr>
            <a:extLst/>
          </a:lstStyle>
          <a:p>
            <a:pPr>
              <a:defRPr/>
            </a:pPr>
            <a:fld id="{E898E97F-5058-4F71-99E8-3A7B6D8C4206}" type="datetime1">
              <a:rPr lang="fr-FR"/>
              <a:pPr>
                <a:defRPr/>
              </a:pPr>
              <a:t>22/01/13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r>
              <a:rPr lang="fr-FR"/>
              <a:t>JULIE TALFOURNIER      Thèse d'exercice   le 23 janvier 2013   Université Paris VII</a:t>
            </a: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fld id="{E2EE9C53-4AB9-413B-A7BD-91B44C62F2BD}"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4490" r:id="rId1"/>
    <p:sldLayoutId id="2147484489" r:id="rId2"/>
    <p:sldLayoutId id="2147484491" r:id="rId3"/>
    <p:sldLayoutId id="2147484488" r:id="rId4"/>
    <p:sldLayoutId id="2147484492" r:id="rId5"/>
    <p:sldLayoutId id="2147484487" r:id="rId6"/>
    <p:sldLayoutId id="2147484493" r:id="rId7"/>
    <p:sldLayoutId id="2147484494" r:id="rId8"/>
    <p:sldLayoutId id="2147484495" r:id="rId9"/>
    <p:sldLayoutId id="2147484486" r:id="rId10"/>
    <p:sldLayoutId id="2147484485" r:id="rId11"/>
    <p:sldLayoutId id="2147484484" r:id="rId12"/>
  </p:sldLayoutIdLst>
  <p:hf sldNum="0" hdr="0" dt="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a:defRPr>
      </a:lvl2pPr>
      <a:lvl3pPr algn="l" rtl="0" eaLnBrk="0" fontAlgn="base" hangingPunct="0">
        <a:spcBef>
          <a:spcPct val="0"/>
        </a:spcBef>
        <a:spcAft>
          <a:spcPct val="0"/>
        </a:spcAft>
        <a:defRPr sz="4300">
          <a:solidFill>
            <a:srgbClr val="572314"/>
          </a:solidFill>
          <a:latin typeface="Gill Sans MT"/>
        </a:defRPr>
      </a:lvl3pPr>
      <a:lvl4pPr algn="l" rtl="0" eaLnBrk="0" fontAlgn="base" hangingPunct="0">
        <a:spcBef>
          <a:spcPct val="0"/>
        </a:spcBef>
        <a:spcAft>
          <a:spcPct val="0"/>
        </a:spcAft>
        <a:defRPr sz="4300">
          <a:solidFill>
            <a:srgbClr val="572314"/>
          </a:solidFill>
          <a:latin typeface="Gill Sans MT"/>
        </a:defRPr>
      </a:lvl4pPr>
      <a:lvl5pPr algn="l" rtl="0" eaLnBrk="0" fontAlgn="base" hangingPunct="0">
        <a:spcBef>
          <a:spcPct val="0"/>
        </a:spcBef>
        <a:spcAft>
          <a:spcPct val="0"/>
        </a:spcAft>
        <a:defRPr sz="4300">
          <a:solidFill>
            <a:srgbClr val="572314"/>
          </a:solidFill>
          <a:latin typeface="Gill Sans MT"/>
        </a:defRPr>
      </a:lvl5pPr>
      <a:lvl6pPr marL="457200" algn="l" rtl="0" fontAlgn="base">
        <a:spcBef>
          <a:spcPct val="0"/>
        </a:spcBef>
        <a:spcAft>
          <a:spcPct val="0"/>
        </a:spcAft>
        <a:defRPr sz="4300">
          <a:solidFill>
            <a:srgbClr val="572314"/>
          </a:solidFill>
          <a:latin typeface="Gill Sans MT"/>
        </a:defRPr>
      </a:lvl6pPr>
      <a:lvl7pPr marL="914400" algn="l" rtl="0" fontAlgn="base">
        <a:spcBef>
          <a:spcPct val="0"/>
        </a:spcBef>
        <a:spcAft>
          <a:spcPct val="0"/>
        </a:spcAft>
        <a:defRPr sz="4300">
          <a:solidFill>
            <a:srgbClr val="572314"/>
          </a:solidFill>
          <a:latin typeface="Gill Sans MT"/>
        </a:defRPr>
      </a:lvl7pPr>
      <a:lvl8pPr marL="1371600" algn="l" rtl="0" fontAlgn="base">
        <a:spcBef>
          <a:spcPct val="0"/>
        </a:spcBef>
        <a:spcAft>
          <a:spcPct val="0"/>
        </a:spcAft>
        <a:defRPr sz="4300">
          <a:solidFill>
            <a:srgbClr val="572314"/>
          </a:solidFill>
          <a:latin typeface="Gill Sans MT"/>
        </a:defRPr>
      </a:lvl8pPr>
      <a:lvl9pPr marL="1828800" algn="l" rtl="0" fontAlgn="base">
        <a:spcBef>
          <a:spcPct val="0"/>
        </a:spcBef>
        <a:spcAft>
          <a:spcPct val="0"/>
        </a:spcAft>
        <a:defRPr sz="4300">
          <a:solidFill>
            <a:srgbClr val="572314"/>
          </a:solidFill>
          <a:latin typeface="Gill Sans MT"/>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diagramData" Target="../diagrams/data5.xml"/><Relationship Id="rId8" Type="http://schemas.openxmlformats.org/officeDocument/2006/relationships/diagramLayout" Target="../diagrams/layout5.xml"/><Relationship Id="rId9" Type="http://schemas.openxmlformats.org/officeDocument/2006/relationships/diagramQuickStyle" Target="../diagrams/quickStyle5.xml"/><Relationship Id="rId10" Type="http://schemas.openxmlformats.org/officeDocument/2006/relationships/diagramColors" Target="../diagrams/colors5.xml"/><Relationship Id="rId11"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1700" y="2300288"/>
            <a:ext cx="6477000" cy="1704975"/>
          </a:xfrm>
        </p:spPr>
        <p:txBody>
          <a:bodyPr>
            <a:normAutofit fontScale="90000"/>
          </a:bodyPr>
          <a:lstStyle/>
          <a:p>
            <a:pPr algn="ctr" eaLnBrk="1" fontAlgn="auto" hangingPunct="1">
              <a:spcAft>
                <a:spcPts val="0"/>
              </a:spcAft>
              <a:defRPr/>
            </a:pPr>
            <a:r>
              <a:rPr lang="fr-FR" sz="3200" b="1" dirty="0">
                <a:solidFill>
                  <a:schemeClr val="tx2">
                    <a:satMod val="130000"/>
                  </a:schemeClr>
                </a:solidFill>
              </a:rPr>
              <a:t>PERFORMANCES COGNITIVES </a:t>
            </a:r>
            <a:br>
              <a:rPr lang="fr-FR" sz="3200" b="1" dirty="0">
                <a:solidFill>
                  <a:schemeClr val="tx2">
                    <a:satMod val="130000"/>
                  </a:schemeClr>
                </a:solidFill>
              </a:rPr>
            </a:br>
            <a:r>
              <a:rPr lang="fr-FR" sz="3200" b="1" dirty="0">
                <a:solidFill>
                  <a:schemeClr val="tx2">
                    <a:satMod val="130000"/>
                  </a:schemeClr>
                </a:solidFill>
              </a:rPr>
              <a:t>ET DIABETE DE TYPE 2 </a:t>
            </a:r>
            <a:br>
              <a:rPr lang="fr-FR" sz="3200" b="1" dirty="0">
                <a:solidFill>
                  <a:schemeClr val="tx2">
                    <a:satMod val="130000"/>
                  </a:schemeClr>
                </a:solidFill>
              </a:rPr>
            </a:br>
            <a:r>
              <a:rPr lang="fr-FR" sz="3200" b="1" dirty="0">
                <a:solidFill>
                  <a:schemeClr val="tx2">
                    <a:satMod val="130000"/>
                  </a:schemeClr>
                </a:solidFill>
              </a:rPr>
              <a:t>APRES 65 ANS </a:t>
            </a:r>
            <a:endParaRPr lang="en-US" sz="3200" b="1" dirty="0">
              <a:solidFill>
                <a:schemeClr val="tx2">
                  <a:satMod val="130000"/>
                </a:schemeClr>
              </a:solidFill>
            </a:endParaRPr>
          </a:p>
        </p:txBody>
      </p:sp>
      <p:sp>
        <p:nvSpPr>
          <p:cNvPr id="16386" name="Subtitle 2"/>
          <p:cNvSpPr>
            <a:spLocks noGrp="1"/>
          </p:cNvSpPr>
          <p:nvPr>
            <p:ph type="subTitle" idx="1"/>
          </p:nvPr>
        </p:nvSpPr>
        <p:spPr>
          <a:xfrm>
            <a:off x="1116013" y="5203825"/>
            <a:ext cx="7685087" cy="1173163"/>
          </a:xfrm>
        </p:spPr>
        <p:txBody>
          <a:bodyPr/>
          <a:lstStyle/>
          <a:p>
            <a:pPr marL="26988" algn="ctr" eaLnBrk="1" hangingPunct="1"/>
            <a:r>
              <a:rPr lang="en-US" sz="2400" b="1" smtClean="0">
                <a:solidFill>
                  <a:srgbClr val="320E04"/>
                </a:solidFill>
              </a:rPr>
              <a:t>Thèse d’exercice de Médecine Générale</a:t>
            </a:r>
          </a:p>
          <a:p>
            <a:pPr marL="26988" algn="ctr" eaLnBrk="1" hangingPunct="1"/>
            <a:r>
              <a:rPr lang="en-US" sz="2400" b="1" smtClean="0">
                <a:solidFill>
                  <a:srgbClr val="320E04"/>
                </a:solidFill>
              </a:rPr>
              <a:t>Mlle Julie Talfournier</a:t>
            </a:r>
          </a:p>
          <a:p>
            <a:pPr marL="26988" algn="ctr" eaLnBrk="1" hangingPunct="1"/>
            <a:r>
              <a:rPr lang="en-US" sz="2400" b="1" smtClean="0">
                <a:solidFill>
                  <a:srgbClr val="320E04"/>
                </a:solidFill>
              </a:rPr>
              <a:t>Soutenue le 23/01/2013</a:t>
            </a:r>
          </a:p>
          <a:p>
            <a:pPr marL="26988" eaLnBrk="1" hangingPunct="1"/>
            <a:endParaRPr lang="en-US" sz="2400" b="1" smtClean="0">
              <a:solidFill>
                <a:srgbClr val="320E04"/>
              </a:solidFill>
            </a:endParaRPr>
          </a:p>
        </p:txBody>
      </p:sp>
      <p:sp>
        <p:nvSpPr>
          <p:cNvPr id="4" name="TextBox 3"/>
          <p:cNvSpPr txBox="1"/>
          <p:nvPr/>
        </p:nvSpPr>
        <p:spPr>
          <a:xfrm>
            <a:off x="1116013" y="477838"/>
            <a:ext cx="8458200" cy="1006475"/>
          </a:xfrm>
          <a:prstGeom prst="rect">
            <a:avLst/>
          </a:prstGeom>
          <a:noFill/>
        </p:spPr>
        <p:txBody>
          <a:bodyPr>
            <a:spAutoFit/>
          </a:bodyPr>
          <a:lstStyle/>
          <a:p>
            <a:pPr algn="ctr" fontAlgn="auto">
              <a:spcBef>
                <a:spcPts val="0"/>
              </a:spcBef>
              <a:spcAft>
                <a:spcPts val="0"/>
              </a:spcAft>
              <a:defRPr/>
            </a:pPr>
            <a:r>
              <a:rPr lang="fr-FR" sz="2000" b="1" dirty="0">
                <a:latin typeface="+mn-lt"/>
              </a:rPr>
              <a:t>UNIVERSITÉ PARIS DIDEROT - PARIS 7</a:t>
            </a:r>
            <a:endParaRPr lang="fr-FR" sz="2000" dirty="0">
              <a:latin typeface="+mn-lt"/>
            </a:endParaRPr>
          </a:p>
          <a:p>
            <a:pPr algn="ctr" fontAlgn="auto">
              <a:spcBef>
                <a:spcPts val="0"/>
              </a:spcBef>
              <a:spcAft>
                <a:spcPts val="0"/>
              </a:spcAft>
              <a:defRPr/>
            </a:pPr>
            <a:r>
              <a:rPr lang="fr-FR" sz="2000" b="1" cap="all" dirty="0">
                <a:latin typeface="+mn-lt"/>
              </a:rPr>
              <a:t>FACULTÉ DE MÉDECINE</a:t>
            </a:r>
          </a:p>
          <a:p>
            <a:pPr algn="ctr" fontAlgn="auto">
              <a:spcBef>
                <a:spcPts val="0"/>
              </a:spcBef>
              <a:spcAft>
                <a:spcPts val="0"/>
              </a:spcAft>
              <a:defRPr/>
            </a:pPr>
            <a:endParaRPr lang="en-US" sz="2000" dirty="0">
              <a:latin typeface="+mn-lt"/>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3849687"/>
          </a:xfrm>
        </p:spPr>
        <p:txBody>
          <a:bodyPr vert="horz" wrap="square" lIns="91440" tIns="45720" rIns="91440" bIns="45720" numCol="1" anchorCtr="0" compatLnSpc="1">
            <a:prstTxWarp prst="textNoShape">
              <a:avLst/>
            </a:prstTxWarp>
          </a:bodyPr>
          <a:lstStyle/>
          <a:p>
            <a:pPr eaLnBrk="1" hangingPunct="1">
              <a:defRPr/>
            </a:pPr>
            <a:r>
              <a:rPr lang="en-US" sz="7200" smtClean="0">
                <a:effectLst>
                  <a:outerShdw blurRad="38100" dist="38100" dir="2700000" algn="tl">
                    <a:srgbClr val="C0C0C0"/>
                  </a:outerShdw>
                </a:effectLst>
              </a:rPr>
              <a:t>Introduction</a:t>
            </a:r>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950912"/>
          </a:xfrm>
        </p:spPr>
        <p:txBody>
          <a:bodyPr vert="horz" wrap="square" lIns="91440" tIns="45720" rIns="91440" bIns="45720" numCol="1" anchorCtr="0" compatLnSpc="1">
            <a:prstTxWarp prst="textNoShape">
              <a:avLst/>
            </a:prstTxWarp>
          </a:bodyPr>
          <a:lstStyle/>
          <a:p>
            <a:pPr eaLnBrk="1" hangingPunct="1">
              <a:defRPr/>
            </a:pPr>
            <a:r>
              <a:rPr lang="en-US" sz="3500" smtClean="0">
                <a:effectLst>
                  <a:outerShdw blurRad="38100" dist="38100" dir="2700000" algn="tl">
                    <a:srgbClr val="C0C0C0"/>
                  </a:outerShdw>
                </a:effectLst>
              </a:rPr>
              <a:t>Objectif principal</a:t>
            </a:r>
          </a:p>
        </p:txBody>
      </p:sp>
      <p:graphicFrame>
        <p:nvGraphicFramePr>
          <p:cNvPr id="6" name="Content Placeholder 5"/>
          <p:cNvGraphicFramePr>
            <a:graphicFrameLocks noGrp="1"/>
          </p:cNvGraphicFramePr>
          <p:nvPr>
            <p:ph idx="1"/>
          </p:nvPr>
        </p:nvGraphicFramePr>
        <p:xfrm>
          <a:off x="1435608" y="1447800"/>
          <a:ext cx="749808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a:spLocks noChangeArrowheads="1"/>
          </p:cNvSpPr>
          <p:nvPr/>
        </p:nvSpPr>
        <p:spPr bwMode="auto">
          <a:xfrm>
            <a:off x="3765550" y="1225550"/>
            <a:ext cx="3465513" cy="925513"/>
          </a:xfrm>
          <a:prstGeom prst="curvedDownArrow">
            <a:avLst>
              <a:gd name="adj1" fmla="val 23611"/>
              <a:gd name="adj2" fmla="val 96558"/>
              <a:gd name="adj3" fmla="val 36292"/>
            </a:avLst>
          </a:prstGeom>
          <a:solidFill>
            <a:srgbClr val="008000"/>
          </a:solidFill>
          <a:ln w="9525">
            <a:noFill/>
            <a:miter lim="800000"/>
            <a:headEnd/>
            <a:tailEnd/>
          </a:ln>
        </p:spPr>
        <p:txBody>
          <a:bodyPr>
            <a:spAutoFit/>
          </a:bodyPr>
          <a:lstStyle/>
          <a:p>
            <a:endParaRPr lang="fr-FR">
              <a:latin typeface="Gill Sans MT"/>
            </a:endParaRPr>
          </a:p>
        </p:txBody>
      </p:sp>
      <p:sp>
        <p:nvSpPr>
          <p:cNvPr id="8" name="TextBox 7"/>
          <p:cNvSpPr>
            <a:spLocks noChangeArrowheads="1"/>
          </p:cNvSpPr>
          <p:nvPr/>
        </p:nvSpPr>
        <p:spPr bwMode="auto">
          <a:xfrm rot="10800000">
            <a:off x="3335338" y="5445125"/>
            <a:ext cx="3465512" cy="927100"/>
          </a:xfrm>
          <a:prstGeom prst="curvedDownArrow">
            <a:avLst>
              <a:gd name="adj1" fmla="val 23570"/>
              <a:gd name="adj2" fmla="val 96392"/>
              <a:gd name="adj3" fmla="val 36292"/>
            </a:avLst>
          </a:prstGeom>
          <a:solidFill>
            <a:srgbClr val="008000"/>
          </a:solidFill>
          <a:ln w="9525">
            <a:noFill/>
            <a:miter lim="800000"/>
            <a:headEnd/>
            <a:tailEnd/>
          </a:ln>
        </p:spPr>
        <p:txBody>
          <a:bodyPr>
            <a:spAutoFit/>
          </a:bodyPr>
          <a:lstStyle/>
          <a:p>
            <a:endParaRPr lang="fr-FR">
              <a:latin typeface="Gill Sans MT"/>
            </a:endParaRPr>
          </a:p>
        </p:txBody>
      </p:sp>
      <p:sp>
        <p:nvSpPr>
          <p:cNvPr id="18437" name="Text Box 7"/>
          <p:cNvSpPr txBox="1">
            <a:spLocks noChangeArrowheads="1"/>
          </p:cNvSpPr>
          <p:nvPr/>
        </p:nvSpPr>
        <p:spPr bwMode="auto">
          <a:xfrm>
            <a:off x="4610100" y="1309688"/>
            <a:ext cx="1628775" cy="650875"/>
          </a:xfrm>
          <a:prstGeom prst="rect">
            <a:avLst/>
          </a:prstGeom>
          <a:noFill/>
          <a:ln w="9525">
            <a:solidFill>
              <a:schemeClr val="tx1"/>
            </a:solidFill>
            <a:miter lim="800000"/>
            <a:headEnd/>
            <a:tailEnd/>
          </a:ln>
        </p:spPr>
        <p:txBody>
          <a:bodyPr wrap="none">
            <a:spAutoFit/>
          </a:bodyPr>
          <a:lstStyle/>
          <a:p>
            <a:r>
              <a:rPr lang="fr-FR" dirty="0"/>
              <a:t>Complications</a:t>
            </a:r>
          </a:p>
          <a:p>
            <a:r>
              <a:rPr lang="fr-FR" dirty="0"/>
              <a:t> cérébrales</a:t>
            </a:r>
          </a:p>
        </p:txBody>
      </p:sp>
      <p:sp>
        <p:nvSpPr>
          <p:cNvPr id="18438" name="Text Box 8"/>
          <p:cNvSpPr txBox="1">
            <a:spLocks noChangeArrowheads="1"/>
          </p:cNvSpPr>
          <p:nvPr/>
        </p:nvSpPr>
        <p:spPr bwMode="auto">
          <a:xfrm>
            <a:off x="4610100" y="5929313"/>
            <a:ext cx="1590675" cy="650875"/>
          </a:xfrm>
          <a:prstGeom prst="rect">
            <a:avLst/>
          </a:prstGeom>
          <a:noFill/>
          <a:ln w="9525">
            <a:solidFill>
              <a:schemeClr val="tx1"/>
            </a:solidFill>
            <a:miter lim="800000"/>
            <a:headEnd/>
            <a:tailEnd/>
          </a:ln>
        </p:spPr>
        <p:txBody>
          <a:bodyPr wrap="none">
            <a:spAutoFit/>
          </a:bodyPr>
          <a:lstStyle/>
          <a:p>
            <a:r>
              <a:rPr lang="fr-FR" dirty="0"/>
              <a:t>Compliance</a:t>
            </a:r>
          </a:p>
          <a:p>
            <a:r>
              <a:rPr lang="fr-FR" dirty="0"/>
              <a:t>thérapeutique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37" presetClass="entr" presetSubtype="0" fill="hold" grpId="0" nodeType="withEffect">
                                  <p:stCondLst>
                                    <p:cond delay="0"/>
                                  </p:stCondLst>
                                  <p:childTnLst>
                                    <p:set>
                                      <p:cBhvr>
                                        <p:cTn id="11" dur="1" fill="hold">
                                          <p:stCondLst>
                                            <p:cond delay="0"/>
                                          </p:stCondLst>
                                        </p:cTn>
                                        <p:tgtEl>
                                          <p:spTgt spid="18437"/>
                                        </p:tgtEl>
                                        <p:attrNameLst>
                                          <p:attrName>style.visibility</p:attrName>
                                        </p:attrNameLst>
                                      </p:cBhvr>
                                      <p:to>
                                        <p:strVal val="visible"/>
                                      </p:to>
                                    </p:set>
                                    <p:animEffect transition="in" filter="fade">
                                      <p:cBhvr>
                                        <p:cTn id="12" dur="1000"/>
                                        <p:tgtEl>
                                          <p:spTgt spid="18437"/>
                                        </p:tgtEl>
                                      </p:cBhvr>
                                    </p:animEffect>
                                    <p:anim calcmode="lin" valueType="num">
                                      <p:cBhvr>
                                        <p:cTn id="13" dur="1000" fill="hold"/>
                                        <p:tgtEl>
                                          <p:spTgt spid="18437"/>
                                        </p:tgtEl>
                                        <p:attrNameLst>
                                          <p:attrName>ppt_x</p:attrName>
                                        </p:attrNameLst>
                                      </p:cBhvr>
                                      <p:tavLst>
                                        <p:tav tm="0">
                                          <p:val>
                                            <p:strVal val="#ppt_x"/>
                                          </p:val>
                                        </p:tav>
                                        <p:tav tm="100000">
                                          <p:val>
                                            <p:strVal val="#ppt_x"/>
                                          </p:val>
                                        </p:tav>
                                      </p:tavLst>
                                    </p:anim>
                                    <p:anim calcmode="lin" valueType="num">
                                      <p:cBhvr>
                                        <p:cTn id="14" dur="900" decel="100000" fill="hold"/>
                                        <p:tgtEl>
                                          <p:spTgt spid="18437"/>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8437"/>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edge">
                                      <p:cBhvr>
                                        <p:cTn id="20" dur="2000"/>
                                        <p:tgtEl>
                                          <p:spTgt spid="8"/>
                                        </p:tgtEl>
                                      </p:cBhvr>
                                    </p:animEffect>
                                  </p:childTnLst>
                                </p:cTn>
                              </p:par>
                              <p:par>
                                <p:cTn id="21" presetID="37" presetClass="entr" presetSubtype="0" fill="hold" grpId="0" nodeType="withEffect">
                                  <p:stCondLst>
                                    <p:cond delay="0"/>
                                  </p:stCondLst>
                                  <p:childTnLst>
                                    <p:set>
                                      <p:cBhvr>
                                        <p:cTn id="22" dur="1" fill="hold">
                                          <p:stCondLst>
                                            <p:cond delay="0"/>
                                          </p:stCondLst>
                                        </p:cTn>
                                        <p:tgtEl>
                                          <p:spTgt spid="18438"/>
                                        </p:tgtEl>
                                        <p:attrNameLst>
                                          <p:attrName>style.visibility</p:attrName>
                                        </p:attrNameLst>
                                      </p:cBhvr>
                                      <p:to>
                                        <p:strVal val="visible"/>
                                      </p:to>
                                    </p:set>
                                    <p:animEffect transition="in" filter="fade">
                                      <p:cBhvr>
                                        <p:cTn id="23" dur="1000"/>
                                        <p:tgtEl>
                                          <p:spTgt spid="18438"/>
                                        </p:tgtEl>
                                      </p:cBhvr>
                                    </p:animEffect>
                                    <p:anim calcmode="lin" valueType="num">
                                      <p:cBhvr>
                                        <p:cTn id="24" dur="1000" fill="hold"/>
                                        <p:tgtEl>
                                          <p:spTgt spid="18438"/>
                                        </p:tgtEl>
                                        <p:attrNameLst>
                                          <p:attrName>ppt_x</p:attrName>
                                        </p:attrNameLst>
                                      </p:cBhvr>
                                      <p:tavLst>
                                        <p:tav tm="0">
                                          <p:val>
                                            <p:strVal val="#ppt_x"/>
                                          </p:val>
                                        </p:tav>
                                        <p:tav tm="100000">
                                          <p:val>
                                            <p:strVal val="#ppt_x"/>
                                          </p:val>
                                        </p:tav>
                                      </p:tavLst>
                                    </p:anim>
                                    <p:anim calcmode="lin" valueType="num">
                                      <p:cBhvr>
                                        <p:cTn id="25" dur="900" decel="100000" fill="hold"/>
                                        <p:tgtEl>
                                          <p:spTgt spid="1843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843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437" grpId="0" animBg="1"/>
      <p:bldP spid="184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138" y="139700"/>
            <a:ext cx="7497762" cy="666750"/>
          </a:xfrm>
        </p:spPr>
        <p:txBody>
          <a:bodyPr vert="horz" wrap="square" lIns="91440" tIns="45720" rIns="91440" bIns="45720" numCol="1" anchorCtr="0" compatLnSpc="1">
            <a:prstTxWarp prst="textNoShape">
              <a:avLst/>
            </a:prstTxWarp>
          </a:bodyPr>
          <a:lstStyle/>
          <a:p>
            <a:pPr eaLnBrk="1" hangingPunct="1">
              <a:defRPr/>
            </a:pPr>
            <a:r>
              <a:rPr lang="en-US" sz="3100" dirty="0" err="1" smtClean="0">
                <a:effectLst>
                  <a:outerShdw blurRad="38100" dist="38100" dir="2700000" algn="tl">
                    <a:srgbClr val="C0C0C0"/>
                  </a:outerShdw>
                </a:effectLst>
              </a:rPr>
              <a:t>Objectifs</a:t>
            </a:r>
            <a:r>
              <a:rPr lang="en-US" sz="3100" dirty="0" smtClean="0">
                <a:effectLst>
                  <a:outerShdw blurRad="38100" dist="38100" dir="2700000" algn="tl">
                    <a:srgbClr val="C0C0C0"/>
                  </a:outerShdw>
                </a:effectLst>
              </a:rPr>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69822688"/>
              </p:ext>
            </p:extLst>
          </p:nvPr>
        </p:nvGraphicFramePr>
        <p:xfrm>
          <a:off x="1030943" y="806450"/>
          <a:ext cx="7872864" cy="5543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a:spLocks noChangeArrowheads="1"/>
          </p:cNvSpPr>
          <p:nvPr/>
        </p:nvSpPr>
        <p:spPr bwMode="auto">
          <a:xfrm>
            <a:off x="6843713" y="4468813"/>
            <a:ext cx="2300287" cy="646112"/>
          </a:xfrm>
          <a:prstGeom prst="rect">
            <a:avLst/>
          </a:prstGeom>
          <a:noFill/>
          <a:ln w="9525">
            <a:noFill/>
            <a:miter lim="800000"/>
            <a:headEnd/>
            <a:tailEnd/>
          </a:ln>
        </p:spPr>
        <p:txBody>
          <a:bodyPr>
            <a:spAutoFit/>
          </a:bodyPr>
          <a:lstStyle/>
          <a:p>
            <a:r>
              <a:rPr lang="en-US" dirty="0" err="1" smtClean="0">
                <a:latin typeface="Gill Sans MT"/>
              </a:rPr>
              <a:t>Cliniques</a:t>
            </a:r>
            <a:r>
              <a:rPr lang="en-US" dirty="0" smtClean="0">
                <a:latin typeface="Gill Sans MT"/>
              </a:rPr>
              <a:t>, </a:t>
            </a:r>
            <a:r>
              <a:rPr lang="en-US" dirty="0" err="1" smtClean="0">
                <a:latin typeface="Gill Sans MT"/>
              </a:rPr>
              <a:t>biologiques</a:t>
            </a:r>
            <a:r>
              <a:rPr lang="en-US" dirty="0" smtClean="0">
                <a:latin typeface="Gill Sans MT"/>
              </a:rPr>
              <a:t>, </a:t>
            </a:r>
            <a:r>
              <a:rPr lang="en-US" dirty="0" err="1" smtClean="0">
                <a:latin typeface="Gill Sans MT"/>
              </a:rPr>
              <a:t>morphologiques</a:t>
            </a:r>
            <a:r>
              <a:rPr lang="en-US" dirty="0" smtClean="0">
                <a:latin typeface="Gill Sans MT"/>
              </a:rPr>
              <a:t>…</a:t>
            </a:r>
            <a:endParaRPr lang="en-US" dirty="0">
              <a:latin typeface="Gill Sans MT"/>
            </a:endParaRPr>
          </a:p>
        </p:txBody>
      </p:sp>
      <p:sp>
        <p:nvSpPr>
          <p:cNvPr id="11" name="Footer Placeholder 10"/>
          <p:cNvSpPr>
            <a:spLocks noGrp="1"/>
          </p:cNvSpPr>
          <p:nvPr>
            <p:ph type="ftr" sz="quarter" idx="11"/>
          </p:nvPr>
        </p:nvSpPr>
        <p:spPr>
          <a:xfrm>
            <a:off x="6008688" y="6305550"/>
            <a:ext cx="2895600" cy="476250"/>
          </a:xfrm>
        </p:spPr>
        <p:txBody>
          <a:bodyPr/>
          <a:lstStyle/>
          <a:p>
            <a:pPr>
              <a:defRPr/>
            </a:pPr>
            <a:r>
              <a:rPr lang="fr-FR" dirty="0"/>
              <a:t>JULIE TALFOURNIER      Thèse d'exercice   le 23 janvier 2013   Université Paris VII</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3"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
                                        <p:tgtEl>
                                          <p:spTgt spid="7"/>
                                        </p:tgtEl>
                                      </p:cBhvr>
                                    </p:animEffect>
                                    <p:anim calcmode="lin" valueType="num">
                                      <p:cBhvr>
                                        <p:cTn id="16" dur="400" fill="hold"/>
                                        <p:tgtEl>
                                          <p:spTgt spid="7"/>
                                        </p:tgtEl>
                                        <p:attrNameLst>
                                          <p:attrName>ppt_x</p:attrName>
                                        </p:attrNameLst>
                                      </p:cBhvr>
                                      <p:tavLst>
                                        <p:tav tm="0">
                                          <p:val>
                                            <p:strVal val="#ppt_x"/>
                                          </p:val>
                                        </p:tav>
                                        <p:tav tm="100000">
                                          <p:val>
                                            <p:strVal val="#ppt_x"/>
                                          </p:val>
                                        </p:tav>
                                      </p:tavLst>
                                    </p:anim>
                                    <p:anim calcmode="lin" valueType="num">
                                      <p:cBhvr>
                                        <p:cTn id="17" dur="400" fill="hold"/>
                                        <p:tgtEl>
                                          <p:spTgt spid="7"/>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3849687"/>
          </a:xfrm>
        </p:spPr>
        <p:txBody>
          <a:bodyPr vert="horz" wrap="square" lIns="91440" tIns="45720" rIns="91440" bIns="45720" numCol="1" anchorCtr="0" compatLnSpc="1">
            <a:prstTxWarp prst="textNoShape">
              <a:avLst/>
            </a:prstTxWarp>
          </a:bodyPr>
          <a:lstStyle/>
          <a:p>
            <a:pPr eaLnBrk="1" hangingPunct="1">
              <a:defRPr/>
            </a:pPr>
            <a:r>
              <a:rPr lang="en-US" sz="7200" smtClean="0">
                <a:effectLst>
                  <a:outerShdw blurRad="38100" dist="38100" dir="2700000" algn="tl">
                    <a:srgbClr val="C0C0C0"/>
                  </a:outerShdw>
                </a:effectLst>
              </a:rPr>
              <a:t>Méthodes</a:t>
            </a:r>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890587"/>
          </a:xfrm>
        </p:spPr>
        <p:txBody>
          <a:bodyPr vert="horz" wrap="square" lIns="91440" tIns="45720" rIns="91440" bIns="45720" numCol="1" anchorCtr="0" compatLnSpc="1">
            <a:prstTxWarp prst="textNoShape">
              <a:avLst/>
            </a:prstTxWarp>
          </a:bodyPr>
          <a:lstStyle/>
          <a:p>
            <a:pPr eaLnBrk="1" hangingPunct="1">
              <a:defRPr/>
            </a:pPr>
            <a:r>
              <a:rPr lang="en-US" smtClean="0">
                <a:effectLst>
                  <a:outerShdw blurRad="38100" dist="38100" dir="2700000" algn="tl">
                    <a:srgbClr val="C0C0C0"/>
                  </a:outerShdw>
                </a:effectLst>
              </a:rPr>
              <a:t>Design de l’étude</a:t>
            </a:r>
          </a:p>
        </p:txBody>
      </p:sp>
      <p:graphicFrame>
        <p:nvGraphicFramePr>
          <p:cNvPr id="4" name="Content Placeholder 3"/>
          <p:cNvGraphicFramePr>
            <a:graphicFrameLocks noGrp="1"/>
          </p:cNvGraphicFramePr>
          <p:nvPr>
            <p:ph idx="1"/>
          </p:nvPr>
        </p:nvGraphicFramePr>
        <p:xfrm>
          <a:off x="1196041" y="1330326"/>
          <a:ext cx="7230783" cy="4705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ooter Placeholder 7"/>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10" name="Rectangle 9"/>
          <p:cNvSpPr/>
          <p:nvPr/>
        </p:nvSpPr>
        <p:spPr>
          <a:xfrm>
            <a:off x="1195388" y="2628900"/>
            <a:ext cx="2081212" cy="2862323"/>
          </a:xfrm>
          <a:prstGeom prst="rect">
            <a:avLst/>
          </a:prstGeom>
          <a:solidFill>
            <a:schemeClr val="accent5">
              <a:lumMod val="20000"/>
              <a:lumOff val="80000"/>
            </a:schemeClr>
          </a:solidFill>
        </p:spPr>
        <p:txBody>
          <a:bodyPr>
            <a:spAutoFit/>
          </a:bodyPr>
          <a:lstStyle/>
          <a:p>
            <a:r>
              <a:rPr lang="fr-FR" dirty="0">
                <a:latin typeface="Gill Sans MT"/>
              </a:rPr>
              <a:t>analyse </a:t>
            </a:r>
          </a:p>
          <a:p>
            <a:r>
              <a:rPr lang="fr-FR" dirty="0">
                <a:latin typeface="Gill Sans MT"/>
              </a:rPr>
              <a:t>observationnelle</a:t>
            </a:r>
          </a:p>
          <a:p>
            <a:r>
              <a:rPr lang="fr-FR" dirty="0">
                <a:latin typeface="Gill Sans MT"/>
              </a:rPr>
              <a:t>prospective transversale</a:t>
            </a:r>
          </a:p>
          <a:p>
            <a:endParaRPr lang="fr-FR" dirty="0">
              <a:latin typeface="Gill Sans MT"/>
            </a:endParaRPr>
          </a:p>
          <a:p>
            <a:r>
              <a:rPr lang="fr-FR" dirty="0">
                <a:latin typeface="Gill Sans MT"/>
              </a:rPr>
              <a:t>étude</a:t>
            </a:r>
          </a:p>
          <a:p>
            <a:r>
              <a:rPr lang="fr-FR" dirty="0">
                <a:latin typeface="Gill Sans MT"/>
              </a:rPr>
              <a:t>mono </a:t>
            </a:r>
            <a:r>
              <a:rPr lang="fr-FR" dirty="0" smtClean="0">
                <a:latin typeface="Gill Sans MT"/>
              </a:rPr>
              <a:t>centrique</a:t>
            </a:r>
          </a:p>
          <a:p>
            <a:endParaRPr lang="fr-FR" dirty="0">
              <a:latin typeface="Gill Sans MT"/>
            </a:endParaRPr>
          </a:p>
          <a:p>
            <a:endParaRPr lang="fr-FR" dirty="0" smtClean="0">
              <a:latin typeface="Gill Sans MT"/>
            </a:endParaRPr>
          </a:p>
          <a:p>
            <a:endParaRPr lang="en-US" dirty="0">
              <a:latin typeface="Gill Sans M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err="1" smtClean="0">
                <a:solidFill>
                  <a:schemeClr val="tx2">
                    <a:satMod val="130000"/>
                  </a:schemeClr>
                </a:solidFill>
              </a:rPr>
              <a:t>Données</a:t>
            </a:r>
            <a:r>
              <a:rPr lang="en-US" dirty="0" smtClean="0">
                <a:solidFill>
                  <a:schemeClr val="tx2">
                    <a:satMod val="130000"/>
                  </a:schemeClr>
                </a:solidFill>
              </a:rPr>
              <a:t> </a:t>
            </a:r>
            <a:r>
              <a:rPr lang="en-US" dirty="0" err="1" smtClean="0">
                <a:solidFill>
                  <a:schemeClr val="tx2">
                    <a:satMod val="130000"/>
                  </a:schemeClr>
                </a:solidFill>
              </a:rPr>
              <a:t>recueillies</a:t>
            </a:r>
            <a:endParaRPr lang="en-US" dirty="0">
              <a:solidFill>
                <a:schemeClr val="tx2">
                  <a:satMod val="130000"/>
                </a:schemeClr>
              </a:solidFill>
            </a:endParaRPr>
          </a:p>
        </p:txBody>
      </p:sp>
      <p:sp>
        <p:nvSpPr>
          <p:cNvPr id="23554" name="Content Placeholder 2"/>
          <p:cNvSpPr>
            <a:spLocks noGrp="1"/>
          </p:cNvSpPr>
          <p:nvPr>
            <p:ph idx="1"/>
          </p:nvPr>
        </p:nvSpPr>
        <p:spPr>
          <a:xfrm>
            <a:off x="1435100" y="1447800"/>
            <a:ext cx="7499350" cy="5081588"/>
          </a:xfrm>
        </p:spPr>
        <p:txBody>
          <a:bodyPr/>
          <a:lstStyle/>
          <a:p>
            <a:pPr eaLnBrk="1" hangingPunct="1"/>
            <a:r>
              <a:rPr lang="fr-FR" sz="2800" smtClean="0"/>
              <a:t>Données épidémiologiques générales et antécédents </a:t>
            </a:r>
          </a:p>
          <a:p>
            <a:pPr eaLnBrk="1" hangingPunct="1"/>
            <a:r>
              <a:rPr lang="fr-FR" sz="2800" smtClean="0"/>
              <a:t>Traitements </a:t>
            </a:r>
          </a:p>
          <a:p>
            <a:pPr eaLnBrk="1" hangingPunct="1"/>
            <a:r>
              <a:rPr lang="fr-FR" sz="2800" smtClean="0"/>
              <a:t>Questionnaire de compliance thérapeutique</a:t>
            </a:r>
          </a:p>
          <a:p>
            <a:pPr eaLnBrk="1" hangingPunct="1"/>
            <a:r>
              <a:rPr lang="fr-FR" sz="2800" smtClean="0"/>
              <a:t>Bilan et histoire du diabète complications et mode de vie</a:t>
            </a:r>
          </a:p>
          <a:p>
            <a:pPr eaLnBrk="1" hangingPunct="1"/>
            <a:r>
              <a:rPr lang="en-US" sz="2800" smtClean="0"/>
              <a:t>Examen clinique et épreuves motrices</a:t>
            </a:r>
          </a:p>
          <a:p>
            <a:pPr eaLnBrk="1" hangingPunct="1"/>
            <a:r>
              <a:rPr lang="en-US" sz="2800" smtClean="0"/>
              <a:t>Bilan biologique</a:t>
            </a:r>
          </a:p>
          <a:p>
            <a:pPr eaLnBrk="1" hangingPunct="1"/>
            <a:r>
              <a:rPr lang="fr-FR" sz="2800" smtClean="0"/>
              <a:t> Echo-doppler des troncs supra-aortiques et mesure de l’épaisseur intima-media </a:t>
            </a:r>
            <a:endParaRPr lang="en-US" sz="2800" smtClean="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err="1" smtClean="0">
                <a:solidFill>
                  <a:schemeClr val="tx2">
                    <a:satMod val="130000"/>
                  </a:schemeClr>
                </a:solidFill>
              </a:rPr>
              <a:t>Bilan</a:t>
            </a:r>
            <a:r>
              <a:rPr lang="en-US" dirty="0" smtClean="0">
                <a:solidFill>
                  <a:schemeClr val="tx2">
                    <a:satMod val="130000"/>
                  </a:schemeClr>
                </a:solidFill>
              </a:rPr>
              <a:t> </a:t>
            </a:r>
            <a:r>
              <a:rPr lang="en-US" dirty="0" err="1" smtClean="0">
                <a:solidFill>
                  <a:schemeClr val="tx2">
                    <a:satMod val="130000"/>
                  </a:schemeClr>
                </a:solidFill>
              </a:rPr>
              <a:t>cognitif</a:t>
            </a:r>
            <a:endParaRPr lang="en-US" dirty="0">
              <a:solidFill>
                <a:schemeClr val="tx2">
                  <a:satMod val="130000"/>
                </a:schemeClr>
              </a:solidFill>
            </a:endParaRPr>
          </a:p>
        </p:txBody>
      </p:sp>
      <p:sp>
        <p:nvSpPr>
          <p:cNvPr id="24578" name="Content Placeholder 2"/>
          <p:cNvSpPr>
            <a:spLocks noGrp="1"/>
          </p:cNvSpPr>
          <p:nvPr>
            <p:ph idx="1"/>
          </p:nvPr>
        </p:nvSpPr>
        <p:spPr>
          <a:xfrm>
            <a:off x="1195388" y="1417638"/>
            <a:ext cx="7739062" cy="5021262"/>
          </a:xfrm>
        </p:spPr>
        <p:txBody>
          <a:bodyPr/>
          <a:lstStyle/>
          <a:p>
            <a:pPr eaLnBrk="1" hangingPunct="1"/>
            <a:r>
              <a:rPr lang="fr-FR" sz="2900" smtClean="0"/>
              <a:t>Questionnaire de Plainte Cognitive (Q3 PC) </a:t>
            </a:r>
          </a:p>
          <a:p>
            <a:pPr eaLnBrk="1" hangingPunct="1"/>
            <a:r>
              <a:rPr lang="fr-FR" sz="2900" smtClean="0"/>
              <a:t>Mini Mental Status Evaluation (MMSE) </a:t>
            </a:r>
          </a:p>
          <a:p>
            <a:pPr eaLnBrk="1" hangingPunct="1"/>
            <a:r>
              <a:rPr lang="fr-FR" sz="2900" smtClean="0"/>
              <a:t>Batterie Rapide d’Evaluation Frontale (BREF) </a:t>
            </a:r>
          </a:p>
          <a:p>
            <a:pPr eaLnBrk="1" hangingPunct="1"/>
            <a:r>
              <a:rPr lang="fr-FR" sz="2900" smtClean="0"/>
              <a:t>Trail Making Test A et B (TMTA et B)</a:t>
            </a:r>
          </a:p>
          <a:p>
            <a:pPr eaLnBrk="1" hangingPunct="1"/>
            <a:r>
              <a:rPr lang="fr-FR" sz="2900" smtClean="0"/>
              <a:t>Finger Tapping Test (FTT) </a:t>
            </a:r>
          </a:p>
          <a:p>
            <a:pPr eaLnBrk="1" hangingPunct="1"/>
            <a:r>
              <a:rPr lang="fr-FR" sz="2900" smtClean="0"/>
              <a:t>Memory Impairment Screen (MIS)</a:t>
            </a:r>
          </a:p>
          <a:p>
            <a:pPr eaLnBrk="1" hangingPunct="1"/>
            <a:r>
              <a:rPr lang="fr-FR" sz="2800" smtClean="0"/>
              <a:t>Fluence verbale </a:t>
            </a:r>
          </a:p>
          <a:p>
            <a:pPr eaLnBrk="1" hangingPunct="1"/>
            <a:r>
              <a:rPr lang="fr-FR" sz="2800" smtClean="0"/>
              <a:t>Echelle de somnolence d’Epworth </a:t>
            </a:r>
          </a:p>
          <a:p>
            <a:pPr eaLnBrk="1" hangingPunct="1"/>
            <a:r>
              <a:rPr lang="fr-FR" sz="2800" smtClean="0"/>
              <a:t>Echelle CES-D </a:t>
            </a:r>
          </a:p>
          <a:p>
            <a:pPr eaLnBrk="1" hangingPunct="1"/>
            <a:endParaRPr lang="en-US" sz="2900" smtClean="0"/>
          </a:p>
        </p:txBody>
      </p:sp>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vert="horz" wrap="square" lIns="91440" tIns="45720" rIns="91440" bIns="45720" numCol="1" anchorCtr="0" compatLnSpc="1">
            <a:prstTxWarp prst="textNoShape">
              <a:avLst/>
            </a:prstTxWarp>
          </a:bodyPr>
          <a:lstStyle/>
          <a:p>
            <a:pPr eaLnBrk="1" hangingPunct="1">
              <a:defRPr/>
            </a:pPr>
            <a:r>
              <a:rPr lang="en-US" smtClean="0">
                <a:effectLst>
                  <a:outerShdw blurRad="38100" dist="38100" dir="2700000" algn="tl">
                    <a:srgbClr val="C0C0C0"/>
                  </a:outerShdw>
                </a:effectLst>
              </a:rPr>
              <a:t>Analyses statistiques</a:t>
            </a:r>
          </a:p>
        </p:txBody>
      </p:sp>
      <p:sp>
        <p:nvSpPr>
          <p:cNvPr id="25602" name="Content Placeholder 2"/>
          <p:cNvSpPr>
            <a:spLocks noGrp="1"/>
          </p:cNvSpPr>
          <p:nvPr>
            <p:ph idx="4294967295"/>
          </p:nvPr>
        </p:nvSpPr>
        <p:spPr>
          <a:xfrm>
            <a:off x="1195388" y="1417638"/>
            <a:ext cx="7739062" cy="5021262"/>
          </a:xfrm>
        </p:spPr>
        <p:txBody>
          <a:bodyPr/>
          <a:lstStyle/>
          <a:p>
            <a:pPr eaLnBrk="1" hangingPunct="1"/>
            <a:r>
              <a:rPr lang="en-US" sz="2900" smtClean="0"/>
              <a:t>Statistiques descriptives des caractéristiques en fonction des groupes de performances cognitives.</a:t>
            </a:r>
          </a:p>
          <a:p>
            <a:pPr eaLnBrk="1" hangingPunct="1"/>
            <a:r>
              <a:rPr lang="en-US" sz="2900" smtClean="0"/>
              <a:t>Comparaison des groupes par analyse de variance pour les variables continues, et test exact de Fisher pour les proportions.</a:t>
            </a:r>
          </a:p>
          <a:p>
            <a:pPr eaLnBrk="1" hangingPunct="1"/>
            <a:r>
              <a:rPr lang="en-US" sz="2900" smtClean="0"/>
              <a:t>Coefficients de corrélation de Spearmann entre les tests cognitifs et différentes variables d’intérêt.</a:t>
            </a:r>
          </a:p>
          <a:p>
            <a:pPr eaLnBrk="1" hangingPunct="1"/>
            <a:endParaRPr lang="en-US" sz="2900" smtClean="0"/>
          </a:p>
        </p:txBody>
      </p:sp>
      <p:sp>
        <p:nvSpPr>
          <p:cNvPr id="7" name="Footer Placeholder 6"/>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3849687"/>
          </a:xfrm>
        </p:spPr>
        <p:txBody>
          <a:bodyPr/>
          <a:lstStyle/>
          <a:p>
            <a:pPr eaLnBrk="1" fontAlgn="auto" hangingPunct="1">
              <a:spcAft>
                <a:spcPts val="0"/>
              </a:spcAft>
              <a:defRPr/>
            </a:pPr>
            <a:r>
              <a:rPr lang="en-US" sz="7200" dirty="0" smtClean="0">
                <a:solidFill>
                  <a:schemeClr val="tx2">
                    <a:satMod val="130000"/>
                  </a:schemeClr>
                </a:solidFill>
              </a:rPr>
              <a:t>Résultats</a:t>
            </a:r>
            <a:endParaRPr lang="en-US" sz="7200" dirty="0">
              <a:solidFill>
                <a:schemeClr val="tx2">
                  <a:satMod val="130000"/>
                </a:schemeClr>
              </a:solidFill>
            </a:endParaRPr>
          </a:p>
        </p:txBody>
      </p:sp>
      <p:sp>
        <p:nvSpPr>
          <p:cNvPr id="4" name="Footer Placeholder 3"/>
          <p:cNvSpPr>
            <a:spLocks noGrp="1"/>
          </p:cNvSpPr>
          <p:nvPr>
            <p:ph type="ftr" sz="quarter" idx="11"/>
          </p:nvPr>
        </p:nvSpPr>
        <p:spPr/>
        <p:txBody>
          <a:bodyPr/>
          <a:lstStyle/>
          <a:p>
            <a:pPr>
              <a:defRPr/>
            </a:pPr>
            <a:r>
              <a:rPr lang="fr-FR"/>
              <a:t>JULIE TALFOURNIER      Thèse d'exercice   le 23 janvier 2013   Université Paris VII</a:t>
            </a:r>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846137"/>
          </a:xfrm>
        </p:spPr>
        <p:txBody>
          <a:bodyPr vert="horz" wrap="square" lIns="91440" tIns="45720" rIns="91440" bIns="45720" numCol="1" anchorCtr="0" compatLnSpc="1">
            <a:prstTxWarp prst="textNoShape">
              <a:avLst/>
            </a:prstTxWarp>
            <a:noAutofit/>
          </a:bodyPr>
          <a:lstStyle/>
          <a:p>
            <a:pPr eaLnBrk="1" hangingPunct="1">
              <a:defRPr/>
            </a:pPr>
            <a:r>
              <a:rPr lang="en-US" sz="4000" b="1" smtClean="0">
                <a:effectLst>
                  <a:outerShdw blurRad="38100" dist="38100" dir="2700000" algn="tl">
                    <a:srgbClr val="C0C0C0"/>
                  </a:outerShdw>
                </a:effectLst>
              </a:rPr>
              <a:t>Population de l’étude</a:t>
            </a:r>
          </a:p>
        </p:txBody>
      </p:sp>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27651" name="Content Placeholder 2"/>
          <p:cNvSpPr>
            <a:spLocks noGrp="1"/>
          </p:cNvSpPr>
          <p:nvPr>
            <p:ph idx="1"/>
          </p:nvPr>
        </p:nvSpPr>
        <p:spPr/>
        <p:txBody>
          <a:bodyPr/>
          <a:lstStyle/>
          <a:p>
            <a:pPr marL="285750" indent="-285750" eaLnBrk="1" hangingPunct="1">
              <a:lnSpc>
                <a:spcPct val="80000"/>
              </a:lnSpc>
              <a:buFont typeface="Arial" charset="0"/>
              <a:buChar char="•"/>
            </a:pPr>
            <a:r>
              <a:rPr lang="fr-FR" sz="3000" dirty="0" smtClean="0"/>
              <a:t>N = 32</a:t>
            </a:r>
          </a:p>
          <a:p>
            <a:pPr marL="285750" indent="-285750" eaLnBrk="1" hangingPunct="1">
              <a:lnSpc>
                <a:spcPct val="80000"/>
              </a:lnSpc>
              <a:buFont typeface="Arial" charset="0"/>
              <a:buChar char="•"/>
            </a:pPr>
            <a:r>
              <a:rPr lang="fr-FR" sz="3000" dirty="0" smtClean="0"/>
              <a:t>âge moyen 74,3 ans</a:t>
            </a:r>
          </a:p>
          <a:p>
            <a:pPr marL="285750" indent="-285750" eaLnBrk="1" hangingPunct="1">
              <a:lnSpc>
                <a:spcPct val="80000"/>
              </a:lnSpc>
              <a:buFont typeface="Arial" charset="0"/>
              <a:buChar char="•"/>
            </a:pPr>
            <a:r>
              <a:rPr lang="fr-FR" sz="3000" dirty="0" smtClean="0"/>
              <a:t>22% de femmes</a:t>
            </a:r>
          </a:p>
          <a:p>
            <a:pPr marL="285750" indent="-285750" eaLnBrk="1" hangingPunct="1">
              <a:lnSpc>
                <a:spcPct val="80000"/>
              </a:lnSpc>
              <a:buFont typeface="Arial" charset="0"/>
              <a:buChar char="•"/>
            </a:pPr>
            <a:r>
              <a:rPr lang="fr-FR" sz="3000" dirty="0" smtClean="0"/>
              <a:t>41% niveau d’études &lt; baccalauréat</a:t>
            </a:r>
          </a:p>
          <a:p>
            <a:pPr marL="285750" indent="-285750" eaLnBrk="1" hangingPunct="1">
              <a:lnSpc>
                <a:spcPct val="80000"/>
              </a:lnSpc>
              <a:buFont typeface="Arial" charset="0"/>
              <a:buChar char="•"/>
            </a:pPr>
            <a:r>
              <a:rPr lang="fr-FR" sz="3000" dirty="0" smtClean="0"/>
              <a:t>45% aucune activité physique ou insuffisante</a:t>
            </a:r>
          </a:p>
          <a:p>
            <a:pPr marL="285750" indent="-285750" eaLnBrk="1" hangingPunct="1">
              <a:lnSpc>
                <a:spcPct val="80000"/>
              </a:lnSpc>
              <a:buFont typeface="Arial" charset="0"/>
              <a:buChar char="•"/>
            </a:pPr>
            <a:r>
              <a:rPr lang="fr-FR" sz="3000" dirty="0" smtClean="0"/>
              <a:t>84% surpoids ou obèses.</a:t>
            </a:r>
          </a:p>
          <a:p>
            <a:pPr marL="285750" indent="-285750" eaLnBrk="1" hangingPunct="1">
              <a:lnSpc>
                <a:spcPct val="80000"/>
              </a:lnSpc>
              <a:buFont typeface="Arial" charset="0"/>
              <a:buChar char="•"/>
            </a:pPr>
            <a:r>
              <a:rPr lang="fr-FR" sz="3000" dirty="0" smtClean="0"/>
              <a:t>Durée moyenne de 22 ans</a:t>
            </a:r>
          </a:p>
          <a:p>
            <a:pPr marL="285750" indent="-285750" eaLnBrk="1" hangingPunct="1">
              <a:lnSpc>
                <a:spcPct val="80000"/>
              </a:lnSpc>
              <a:buFont typeface="Arial" charset="0"/>
              <a:buChar char="•"/>
            </a:pPr>
            <a:r>
              <a:rPr lang="fr-FR" sz="3000" dirty="0" smtClean="0"/>
              <a:t>60% porteurs d’au moins une complication du diabète.</a:t>
            </a:r>
            <a:endParaRPr lang="en-GB" sz="3000" dirty="0" smtClean="0"/>
          </a:p>
          <a:p>
            <a:pPr marL="285750" indent="-285750" eaLnBrk="1" hangingPunct="1">
              <a:lnSpc>
                <a:spcPct val="80000"/>
              </a:lnSpc>
              <a:buFont typeface="Arial" charset="0"/>
              <a:buChar char="•"/>
            </a:pPr>
            <a:endParaRPr lang="fr-FR" sz="3000" dirty="0" smtClean="0"/>
          </a:p>
          <a:p>
            <a:pPr marL="285750" indent="-285750" eaLnBrk="1" hangingPunct="1">
              <a:lnSpc>
                <a:spcPct val="80000"/>
              </a:lnSpc>
              <a:buFont typeface="Arial" charset="0"/>
              <a:buChar char="•"/>
            </a:pPr>
            <a:endParaRPr lang="en-US" sz="3000" dirty="0" smtClean="0"/>
          </a:p>
          <a:p>
            <a:pPr marL="285750" indent="-285750" eaLnBrk="1" hangingPunct="1">
              <a:lnSpc>
                <a:spcPct val="80000"/>
              </a:lnSpc>
            </a:pPr>
            <a:endParaRPr lang="en-US" sz="3000" dirty="0" smtClean="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846137"/>
          </a:xfrm>
        </p:spPr>
        <p:txBody>
          <a:bodyPr vert="horz" wrap="square" lIns="91440" tIns="45720" rIns="91440" bIns="45720" numCol="1" anchorCtr="0" compatLnSpc="1">
            <a:prstTxWarp prst="textNoShape">
              <a:avLst/>
            </a:prstTxWarp>
            <a:noAutofit/>
          </a:bodyPr>
          <a:lstStyle/>
          <a:p>
            <a:pPr eaLnBrk="1" hangingPunct="1">
              <a:defRPr/>
            </a:pPr>
            <a:r>
              <a:rPr lang="en-US" sz="4000" b="1" smtClean="0">
                <a:effectLst>
                  <a:outerShdw blurRad="38100" dist="38100" dir="2700000" algn="tl">
                    <a:srgbClr val="C0C0C0"/>
                  </a:outerShdw>
                </a:effectLst>
              </a:rPr>
              <a:t>Population de l’étude</a:t>
            </a:r>
          </a:p>
        </p:txBody>
      </p:sp>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28675" name="Content Placeholder 2"/>
          <p:cNvSpPr>
            <a:spLocks noGrp="1"/>
          </p:cNvSpPr>
          <p:nvPr>
            <p:ph idx="1"/>
          </p:nvPr>
        </p:nvSpPr>
        <p:spPr/>
        <p:txBody>
          <a:bodyPr/>
          <a:lstStyle/>
          <a:p>
            <a:pPr eaLnBrk="1" hangingPunct="1"/>
            <a:r>
              <a:rPr lang="fr-FR" sz="2400" smtClean="0"/>
              <a:t>53% ADO seuls, 31% une insulinothérapie seule, et 16% une association </a:t>
            </a:r>
          </a:p>
          <a:p>
            <a:pPr eaLnBrk="1" hangingPunct="1"/>
            <a:r>
              <a:rPr lang="fr-FR" sz="2400" smtClean="0"/>
              <a:t>78%:  antiHTA, 69%, hypolipémiant</a:t>
            </a:r>
            <a:r>
              <a:rPr lang="en-GB" sz="2400" smtClean="0"/>
              <a:t> </a:t>
            </a:r>
          </a:p>
          <a:p>
            <a:pPr eaLnBrk="1" hangingPunct="1"/>
            <a:r>
              <a:rPr lang="fr-FR" sz="2400" smtClean="0"/>
              <a:t>25% antécédents coronariens</a:t>
            </a:r>
          </a:p>
          <a:p>
            <a:pPr eaLnBrk="1" hangingPunct="1"/>
            <a:endParaRPr lang="fr-FR" sz="2400" smtClean="0"/>
          </a:p>
          <a:p>
            <a:pPr eaLnBrk="1" hangingPunct="1"/>
            <a:r>
              <a:rPr lang="fr-FR" sz="2400" smtClean="0"/>
              <a:t>HbA1c: 7, 39% (ET 0,09) </a:t>
            </a:r>
          </a:p>
          <a:p>
            <a:pPr eaLnBrk="1" hangingPunct="1"/>
            <a:r>
              <a:rPr lang="fr-FR" sz="2400" smtClean="0"/>
              <a:t>GAJ: 8,09 mmol/l (ET 2,8)</a:t>
            </a:r>
          </a:p>
          <a:p>
            <a:pPr eaLnBrk="1" hangingPunct="1">
              <a:buFont typeface="Wingdings 2" pitchFamily="18" charset="2"/>
              <a:buNone/>
            </a:pPr>
            <a:endParaRPr lang="fr-FR" sz="2400" smtClean="0"/>
          </a:p>
          <a:p>
            <a:pPr eaLnBrk="1" hangingPunct="1"/>
            <a:r>
              <a:rPr lang="fr-FR" sz="2400" smtClean="0"/>
              <a:t>EIM: 0.871</a:t>
            </a:r>
            <a:r>
              <a:rPr lang="en-GB" sz="2400" smtClean="0"/>
              <a:t> (ET 0,195) (n=12).</a:t>
            </a:r>
            <a:endParaRPr lang="fr-FR" sz="2400" smtClean="0"/>
          </a:p>
          <a:p>
            <a:pPr eaLnBrk="1" hangingPunct="1"/>
            <a:endParaRPr lang="fr-FR" sz="2400" smtClean="0"/>
          </a:p>
          <a:p>
            <a:pPr eaLnBrk="1" hangingPunct="1"/>
            <a:endParaRPr lang="en-GB" sz="2400" smtClean="0"/>
          </a:p>
          <a:p>
            <a:pPr eaLnBrk="1" hangingPunct="1"/>
            <a:endParaRPr lang="en-US" sz="2400" smtClean="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vert="horz" wrap="square" lIns="91440" tIns="45720" rIns="91440" bIns="45720" numCol="1" anchorCtr="0" compatLnSpc="1">
            <a:prstTxWarp prst="textNoShape">
              <a:avLst/>
            </a:prstTxWarp>
            <a:noAutofit/>
          </a:bodyPr>
          <a:lstStyle/>
          <a:p>
            <a:pPr algn="ctr" eaLnBrk="1" hangingPunct="1"/>
            <a:r>
              <a:rPr lang="fr-FR" sz="2400" b="1" dirty="0" smtClean="0">
                <a:effectLst/>
              </a:rPr>
              <a:t>Caractéristiques en fonction des performances cognitives</a:t>
            </a:r>
            <a:r>
              <a:rPr lang="fr-FR" sz="2400" dirty="0" smtClean="0">
                <a:effectLst/>
              </a:rPr>
              <a:t>, </a:t>
            </a:r>
            <a:r>
              <a:rPr lang="fr-FR" sz="2400" b="1" dirty="0" smtClean="0">
                <a:effectLst/>
              </a:rPr>
              <a:t>exemple du MMSE</a:t>
            </a:r>
            <a:endParaRPr lang="en-US" sz="2400" b="1" dirty="0" smtClean="0">
              <a:effectLst>
                <a:outerShdw blurRad="38100" dist="38100" dir="2700000" algn="tl">
                  <a:srgbClr val="C0C0C0"/>
                </a:outerShdw>
              </a:effectLst>
            </a:endParaRPr>
          </a:p>
        </p:txBody>
      </p:sp>
      <p:sp>
        <p:nvSpPr>
          <p:cNvPr id="7" name="Footer Placeholder 6"/>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
        <p:nvSpPr>
          <p:cNvPr id="29700" name="TextBox 8"/>
          <p:cNvSpPr txBox="1">
            <a:spLocks noChangeArrowheads="1"/>
          </p:cNvSpPr>
          <p:nvPr/>
        </p:nvSpPr>
        <p:spPr bwMode="auto">
          <a:xfrm>
            <a:off x="1435100" y="3914775"/>
            <a:ext cx="7499350" cy="369888"/>
          </a:xfrm>
          <a:prstGeom prst="rect">
            <a:avLst/>
          </a:prstGeom>
          <a:noFill/>
          <a:ln w="9525">
            <a:noFill/>
            <a:miter lim="800000"/>
            <a:headEnd/>
            <a:tailEnd/>
          </a:ln>
        </p:spPr>
        <p:txBody>
          <a:bodyPr>
            <a:spAutoFit/>
          </a:bodyPr>
          <a:lstStyle/>
          <a:p>
            <a:endParaRPr lang="fr-FR">
              <a:latin typeface="Gill Sans MT"/>
            </a:endParaRPr>
          </a:p>
        </p:txBody>
      </p:sp>
      <p:sp>
        <p:nvSpPr>
          <p:cNvPr id="29702" name="Text Box 6"/>
          <p:cNvSpPr txBox="1">
            <a:spLocks noChangeArrowheads="1"/>
          </p:cNvSpPr>
          <p:nvPr/>
        </p:nvSpPr>
        <p:spPr bwMode="auto">
          <a:xfrm>
            <a:off x="2342092" y="2991445"/>
            <a:ext cx="3008842" cy="923330"/>
          </a:xfrm>
          <a:prstGeom prst="rect">
            <a:avLst/>
          </a:prstGeom>
          <a:noFill/>
          <a:ln w="9525">
            <a:noFill/>
            <a:miter lim="800000"/>
            <a:headEnd/>
            <a:tailEnd/>
          </a:ln>
          <a:effectLst/>
        </p:spPr>
        <p:txBody>
          <a:bodyPr wrap="square">
            <a:spAutoFit/>
          </a:bodyPr>
          <a:lstStyle/>
          <a:p>
            <a:endParaRPr lang="fr-FR" dirty="0" smtClean="0"/>
          </a:p>
          <a:p>
            <a:endParaRPr lang="fr-FR" dirty="0" smtClean="0"/>
          </a:p>
          <a:p>
            <a:endParaRPr lang="fr-FR" dirty="0"/>
          </a:p>
        </p:txBody>
      </p:sp>
      <p:pic>
        <p:nvPicPr>
          <p:cNvPr id="3" name="Picture 2"/>
          <p:cNvPicPr>
            <a:picLocks noChangeAspect="1"/>
          </p:cNvPicPr>
          <p:nvPr/>
        </p:nvPicPr>
        <p:blipFill>
          <a:blip r:embed="rId2"/>
          <a:stretch>
            <a:fillRect/>
          </a:stretch>
        </p:blipFill>
        <p:spPr>
          <a:xfrm>
            <a:off x="1331384" y="1620838"/>
            <a:ext cx="7569200" cy="4240647"/>
          </a:xfrm>
          <a:prstGeom prst="rect">
            <a:avLst/>
          </a:prstGeom>
        </p:spPr>
      </p:pic>
      <p:sp>
        <p:nvSpPr>
          <p:cNvPr id="8" name="Rectangle 6"/>
          <p:cNvSpPr>
            <a:spLocks noChangeArrowheads="1"/>
          </p:cNvSpPr>
          <p:nvPr/>
        </p:nvSpPr>
        <p:spPr bwMode="auto">
          <a:xfrm>
            <a:off x="1761066" y="2849628"/>
            <a:ext cx="6697133" cy="283633"/>
          </a:xfrm>
          <a:prstGeom prst="rect">
            <a:avLst/>
          </a:prstGeom>
          <a:noFill/>
          <a:ln w="38100">
            <a:solidFill>
              <a:srgbClr val="FF0000"/>
            </a:solidFill>
            <a:miter lim="800000"/>
            <a:headEnd/>
            <a:tailEnd/>
          </a:ln>
        </p:spPr>
        <p:txBody>
          <a:bodyPr wrap="none" anchor="ctr"/>
          <a:lstStyle/>
          <a:p>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900" decel="100000" fill="hold"/>
                                        <p:tgtEl>
                                          <p:spTgt spid="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defRPr/>
            </a:pPr>
            <a:r>
              <a:rPr lang="en-US" dirty="0" err="1" smtClean="0">
                <a:effectLst>
                  <a:outerShdw blurRad="38100" dist="38100" dir="2700000" algn="tl">
                    <a:srgbClr val="C0C0C0"/>
                  </a:outerShdw>
                </a:effectLst>
              </a:rPr>
              <a:t>Glycémie</a:t>
            </a:r>
            <a:r>
              <a:rPr lang="en-US" dirty="0" smtClean="0">
                <a:effectLst>
                  <a:outerShdw blurRad="38100" dist="38100" dir="2700000" algn="tl">
                    <a:srgbClr val="C0C0C0"/>
                  </a:outerShdw>
                </a:effectLst>
              </a:rPr>
              <a:t> </a:t>
            </a:r>
            <a:r>
              <a:rPr lang="en-US" dirty="0" err="1" smtClean="0">
                <a:effectLst>
                  <a:outerShdw blurRad="38100" dist="38100" dir="2700000" algn="tl">
                    <a:srgbClr val="C0C0C0"/>
                  </a:outerShdw>
                </a:effectLst>
              </a:rPr>
              <a:t>à</a:t>
            </a:r>
            <a:r>
              <a:rPr lang="en-US" dirty="0" smtClean="0">
                <a:effectLst>
                  <a:outerShdw blurRad="38100" dist="38100" dir="2700000" algn="tl">
                    <a:srgbClr val="C0C0C0"/>
                  </a:outerShdw>
                </a:effectLst>
              </a:rPr>
              <a:t> </a:t>
            </a:r>
            <a:r>
              <a:rPr lang="en-US" dirty="0" err="1" smtClean="0">
                <a:effectLst>
                  <a:outerShdw blurRad="38100" dist="38100" dir="2700000" algn="tl">
                    <a:srgbClr val="C0C0C0"/>
                  </a:outerShdw>
                </a:effectLst>
              </a:rPr>
              <a:t>jeun</a:t>
            </a:r>
            <a:r>
              <a:rPr lang="en-US" dirty="0" smtClean="0">
                <a:effectLst>
                  <a:outerShdw blurRad="38100" dist="38100" dir="2700000" algn="tl">
                    <a:srgbClr val="C0C0C0"/>
                  </a:outerShdw>
                </a:effectLst>
              </a:rPr>
              <a:t> et cognition</a:t>
            </a:r>
          </a:p>
        </p:txBody>
      </p:sp>
      <p:pic>
        <p:nvPicPr>
          <p:cNvPr id="30722" name="Content Placeholder 5"/>
          <p:cNvPicPr>
            <a:picLocks noGrp="1" noChangeAspect="1"/>
          </p:cNvPicPr>
          <p:nvPr>
            <p:ph idx="1"/>
          </p:nvPr>
        </p:nvPicPr>
        <p:blipFill>
          <a:blip r:embed="rId2"/>
          <a:srcRect l="4202" r="4202"/>
          <a:stretch>
            <a:fillRect/>
          </a:stretch>
        </p:blipFill>
        <p:spPr>
          <a:xfrm>
            <a:off x="1662113" y="1417638"/>
            <a:ext cx="6267450" cy="4487862"/>
          </a:xfrm>
        </p:spPr>
      </p:pic>
      <p:sp>
        <p:nvSpPr>
          <p:cNvPr id="4" name="Footer Placeholder 3"/>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30724" name="TextBox 4"/>
          <p:cNvSpPr txBox="1">
            <a:spLocks noChangeArrowheads="1"/>
          </p:cNvSpPr>
          <p:nvPr/>
        </p:nvSpPr>
        <p:spPr bwMode="auto">
          <a:xfrm>
            <a:off x="4591050" y="3867150"/>
            <a:ext cx="4343400" cy="366713"/>
          </a:xfrm>
          <a:prstGeom prst="rect">
            <a:avLst/>
          </a:prstGeom>
          <a:noFill/>
          <a:ln w="9525">
            <a:noFill/>
            <a:miter lim="800000"/>
            <a:headEnd/>
            <a:tailEnd/>
          </a:ln>
        </p:spPr>
        <p:txBody>
          <a:bodyPr>
            <a:spAutoFit/>
          </a:bodyPr>
          <a:lstStyle/>
          <a:p>
            <a:endParaRPr lang="fr-FR">
              <a:latin typeface="Gill Sans M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900" decel="100000" fill="hold"/>
                                        <p:tgtEl>
                                          <p:spTgt spid="3072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ln>
            <a:solidFill>
              <a:schemeClr val="accent5">
                <a:lumMod val="75000"/>
              </a:schemeClr>
            </a:solidFill>
          </a:ln>
        </p:spPr>
        <p:txBody>
          <a:bodyPr vert="horz" wrap="square" lIns="91440" tIns="45720" rIns="91440" bIns="45720" numCol="1" anchorCtr="0" compatLnSpc="1">
            <a:prstTxWarp prst="textNoShape">
              <a:avLst/>
            </a:prstTxWarp>
          </a:bodyPr>
          <a:lstStyle/>
          <a:p>
            <a:pPr eaLnBrk="1" hangingPunct="1">
              <a:defRPr/>
            </a:pPr>
            <a:r>
              <a:rPr lang="en-US" dirty="0" smtClean="0">
                <a:effectLst>
                  <a:outerShdw blurRad="38100" dist="38100" dir="2700000" algn="tl">
                    <a:srgbClr val="C0C0C0"/>
                  </a:outerShdw>
                </a:effectLst>
              </a:rPr>
              <a:t>HbA1c et cognition</a:t>
            </a:r>
            <a:endParaRPr lang="en-US" dirty="0" smtClean="0">
              <a:solidFill>
                <a:schemeClr val="hlink"/>
              </a:solidFill>
              <a:effectLst>
                <a:outerShdw blurRad="38100" dist="38100" dir="2700000" algn="tl">
                  <a:srgbClr val="C0C0C0"/>
                </a:outerShdw>
              </a:effectLst>
            </a:endParaRPr>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
        <p:nvSpPr>
          <p:cNvPr id="31748" name="TextBox 4"/>
          <p:cNvSpPr txBox="1">
            <a:spLocks noChangeArrowheads="1"/>
          </p:cNvSpPr>
          <p:nvPr/>
        </p:nvSpPr>
        <p:spPr bwMode="auto">
          <a:xfrm>
            <a:off x="4591050" y="3867150"/>
            <a:ext cx="4343400" cy="366713"/>
          </a:xfrm>
          <a:prstGeom prst="rect">
            <a:avLst/>
          </a:prstGeom>
          <a:noFill/>
          <a:ln w="9525">
            <a:noFill/>
            <a:miter lim="800000"/>
            <a:headEnd/>
            <a:tailEnd/>
          </a:ln>
        </p:spPr>
        <p:txBody>
          <a:bodyPr>
            <a:spAutoFit/>
          </a:bodyPr>
          <a:lstStyle/>
          <a:p>
            <a:endParaRPr lang="fr-FR">
              <a:latin typeface="Gill Sans MT"/>
            </a:endParaRPr>
          </a:p>
        </p:txBody>
      </p:sp>
      <p:pic>
        <p:nvPicPr>
          <p:cNvPr id="3" name="Picture 2"/>
          <p:cNvPicPr>
            <a:picLocks noChangeAspect="1"/>
          </p:cNvPicPr>
          <p:nvPr/>
        </p:nvPicPr>
        <p:blipFill>
          <a:blip r:embed="rId2"/>
          <a:stretch>
            <a:fillRect/>
          </a:stretch>
        </p:blipFill>
        <p:spPr>
          <a:xfrm>
            <a:off x="1257300" y="1631950"/>
            <a:ext cx="6934200" cy="46736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bwMode="auto"/>
        <p:txBody>
          <a:bodyPr vert="horz" wrap="square" lIns="91440" tIns="45720" rIns="91440" bIns="45720" numCol="1" anchorCtr="0" compatLnSpc="1">
            <a:prstTxWarp prst="textNoShape">
              <a:avLst/>
            </a:prstTxWarp>
            <a:normAutofit/>
          </a:bodyPr>
          <a:lstStyle/>
          <a:p>
            <a:pPr algn="ctr" eaLnBrk="1" hangingPunct="1"/>
            <a:r>
              <a:rPr lang="fr-FR" sz="3600" b="1" dirty="0" smtClean="0">
                <a:effectLst/>
              </a:rPr>
              <a:t>Triglycérides et Cognition</a:t>
            </a:r>
            <a:endParaRPr lang="en-US" sz="3600" b="1" dirty="0" smtClean="0">
              <a:effectLst/>
            </a:endParaRPr>
          </a:p>
        </p:txBody>
      </p:sp>
      <p:pic>
        <p:nvPicPr>
          <p:cNvPr id="8" name="Content Placeholder 7"/>
          <p:cNvPicPr>
            <a:picLocks noGrp="1" noChangeAspect="1"/>
          </p:cNvPicPr>
          <p:nvPr>
            <p:ph idx="1"/>
          </p:nvPr>
        </p:nvPicPr>
        <p:blipFill>
          <a:blip r:embed="rId2"/>
          <a:srcRect t="3082" b="3082"/>
          <a:stretch>
            <a:fillRect/>
          </a:stretch>
        </p:blipFill>
        <p:spPr>
          <a:xfrm>
            <a:off x="1301750" y="1655763"/>
            <a:ext cx="7497763" cy="4649787"/>
          </a:xfrm>
        </p:spPr>
      </p:pic>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5" name="Rectangle 6"/>
          <p:cNvSpPr>
            <a:spLocks noChangeArrowheads="1"/>
          </p:cNvSpPr>
          <p:nvPr/>
        </p:nvSpPr>
        <p:spPr bwMode="auto">
          <a:xfrm>
            <a:off x="1913467" y="3797300"/>
            <a:ext cx="5689600" cy="283633"/>
          </a:xfrm>
          <a:prstGeom prst="rect">
            <a:avLst/>
          </a:prstGeom>
          <a:noFill/>
          <a:ln w="38100">
            <a:solidFill>
              <a:srgbClr val="FF0000"/>
            </a:solidFill>
            <a:miter lim="800000"/>
            <a:headEnd/>
            <a:tailEnd/>
          </a:ln>
        </p:spPr>
        <p:txBody>
          <a:bodyPr wrap="none" anchor="ctr"/>
          <a:lstStyle/>
          <a:p>
            <a:endParaRPr lang="fr-FR"/>
          </a:p>
        </p:txBody>
      </p:sp>
      <p:sp>
        <p:nvSpPr>
          <p:cNvPr id="2" name="TextBox 1"/>
          <p:cNvSpPr txBox="1"/>
          <p:nvPr/>
        </p:nvSpPr>
        <p:spPr>
          <a:xfrm>
            <a:off x="12107333" y="2116667"/>
            <a:ext cx="184666" cy="369332"/>
          </a:xfrm>
          <a:prstGeom prst="rect">
            <a:avLst/>
          </a:prstGeom>
          <a:noFill/>
        </p:spPr>
        <p:txBody>
          <a:bodyPr wrap="none" rtlCol="0">
            <a:spAutoFit/>
          </a:bodyPr>
          <a:lstStyle/>
          <a:p>
            <a:endParaRPr lang="en-US" dirty="0"/>
          </a:p>
        </p:txBody>
      </p:sp>
      <p:sp>
        <p:nvSpPr>
          <p:cNvPr id="9" name="Rectangle 6"/>
          <p:cNvSpPr>
            <a:spLocks noChangeArrowheads="1"/>
          </p:cNvSpPr>
          <p:nvPr/>
        </p:nvSpPr>
        <p:spPr bwMode="auto">
          <a:xfrm>
            <a:off x="1913467" y="5643033"/>
            <a:ext cx="5689600" cy="283633"/>
          </a:xfrm>
          <a:prstGeom prst="rect">
            <a:avLst/>
          </a:prstGeom>
          <a:noFill/>
          <a:ln w="38100">
            <a:solidFill>
              <a:srgbClr val="FF0000"/>
            </a:solidFill>
            <a:miter lim="800000"/>
            <a:headEnd/>
            <a:tailEnd/>
          </a:ln>
        </p:spPr>
        <p:txBody>
          <a:bodyPr wrap="none" anchor="ctr"/>
          <a:lstStyle/>
          <a:p>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bwMode="auto"/>
        <p:txBody>
          <a:bodyPr vert="horz" wrap="square" lIns="91440" tIns="45720" rIns="91440" bIns="45720" numCol="1" anchorCtr="0" compatLnSpc="1">
            <a:prstTxWarp prst="textNoShape">
              <a:avLst/>
            </a:prstTxWarp>
            <a:normAutofit/>
          </a:bodyPr>
          <a:lstStyle/>
          <a:p>
            <a:pPr algn="ctr" eaLnBrk="1" hangingPunct="1"/>
            <a:r>
              <a:rPr lang="fr-FR" sz="3600" b="1" dirty="0" smtClean="0">
                <a:effectLst/>
              </a:rPr>
              <a:t>HDL et Cognition</a:t>
            </a:r>
            <a:endParaRPr lang="en-US" sz="3600" b="1" dirty="0" smtClean="0">
              <a:effectLst/>
            </a:endParaRPr>
          </a:p>
        </p:txBody>
      </p:sp>
      <p:pic>
        <p:nvPicPr>
          <p:cNvPr id="8" name="Content Placeholder 7"/>
          <p:cNvPicPr>
            <a:picLocks noGrp="1" noChangeAspect="1"/>
          </p:cNvPicPr>
          <p:nvPr>
            <p:ph idx="1"/>
          </p:nvPr>
        </p:nvPicPr>
        <p:blipFill>
          <a:blip r:embed="rId2"/>
          <a:srcRect t="5473" b="5473"/>
          <a:stretch>
            <a:fillRect/>
          </a:stretch>
        </p:blipFill>
        <p:spPr>
          <a:xfrm>
            <a:off x="1435100" y="1320271"/>
            <a:ext cx="7499350" cy="4800600"/>
          </a:xfrm>
          <a:prstGeom prst="rect">
            <a:avLst/>
          </a:prstGeom>
        </p:spPr>
      </p:pic>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graphicFrame>
        <p:nvGraphicFramePr>
          <p:cNvPr id="2" name="Table 1"/>
          <p:cNvGraphicFramePr>
            <a:graphicFrameLocks noGrp="1"/>
          </p:cNvGraphicFramePr>
          <p:nvPr>
            <p:extLst>
              <p:ext uri="{D42A27DB-BD31-4B8C-83A1-F6EECF244321}">
                <p14:modId xmlns:p14="http://schemas.microsoft.com/office/powerpoint/2010/main" val="1405663845"/>
              </p:ext>
            </p:extLst>
          </p:nvPr>
        </p:nvGraphicFramePr>
        <p:xfrm>
          <a:off x="1778000" y="5071533"/>
          <a:ext cx="6096000" cy="370840"/>
        </p:xfrm>
        <a:graphic>
          <a:graphicData uri="http://schemas.openxmlformats.org/drawingml/2006/table">
            <a:tbl>
              <a:tblPr firstRow="1" bandRow="1">
                <a:tableStyleId>{5C22544A-7EE6-4342-B048-85BDC9FD1C3A}</a:tableStyleId>
              </a:tblPr>
              <a:tblGrid>
                <a:gridCol w="6096000"/>
              </a:tblGrid>
              <a:tr h="370840">
                <a:tc>
                  <a:txBody>
                    <a:bodyPr/>
                    <a:lstStyle/>
                    <a:p>
                      <a:endParaRPr lang="en-US" dirty="0"/>
                    </a:p>
                  </a:txBody>
                  <a:tcPr>
                    <a:noFill/>
                  </a:tcPr>
                </a:tc>
              </a:tr>
            </a:tbl>
          </a:graphicData>
        </a:graphic>
      </p:graphicFrame>
      <p:sp>
        <p:nvSpPr>
          <p:cNvPr id="6" name="Rectangle 6"/>
          <p:cNvSpPr>
            <a:spLocks noChangeArrowheads="1"/>
          </p:cNvSpPr>
          <p:nvPr/>
        </p:nvSpPr>
        <p:spPr bwMode="auto">
          <a:xfrm>
            <a:off x="1913467" y="4995332"/>
            <a:ext cx="5960533" cy="283633"/>
          </a:xfrm>
          <a:prstGeom prst="rect">
            <a:avLst/>
          </a:prstGeom>
          <a:noFill/>
          <a:ln w="38100">
            <a:solidFill>
              <a:srgbClr val="FF0000"/>
            </a:solidFill>
            <a:miter lim="800000"/>
            <a:headEnd/>
            <a:tailEnd/>
          </a:ln>
        </p:spPr>
        <p:txBody>
          <a:bodyPr wrap="none" anchor="ctr"/>
          <a:lstStyle/>
          <a:p>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normAutofit/>
          </a:bodyPr>
          <a:lstStyle/>
          <a:p>
            <a:pPr algn="ctr" eaLnBrk="1" hangingPunct="1">
              <a:defRPr/>
            </a:pPr>
            <a:r>
              <a:rPr lang="fr-FR" sz="3200" b="1" dirty="0" smtClean="0">
                <a:effectLst/>
              </a:rPr>
              <a:t>Pression Artérielle diastolique et Cognition</a:t>
            </a:r>
            <a:endParaRPr lang="en-US" sz="3200" dirty="0" smtClean="0">
              <a:effectLst>
                <a:outerShdw blurRad="38100" dist="38100" dir="2700000" algn="tl">
                  <a:srgbClr val="C0C0C0"/>
                </a:outerShdw>
              </a:effectLst>
            </a:endParaRPr>
          </a:p>
        </p:txBody>
      </p:sp>
      <p:pic>
        <p:nvPicPr>
          <p:cNvPr id="8" name="Content Placeholder 7"/>
          <p:cNvPicPr>
            <a:picLocks noGrp="1" noChangeAspect="1"/>
          </p:cNvPicPr>
          <p:nvPr>
            <p:ph idx="1"/>
          </p:nvPr>
        </p:nvPicPr>
        <p:blipFill>
          <a:blip r:embed="rId2"/>
          <a:srcRect t="1440" b="1440"/>
          <a:stretch>
            <a:fillRect/>
          </a:stretch>
        </p:blipFill>
        <p:spPr/>
      </p:pic>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5" name="Rectangle 6"/>
          <p:cNvSpPr>
            <a:spLocks noChangeArrowheads="1"/>
          </p:cNvSpPr>
          <p:nvPr/>
        </p:nvSpPr>
        <p:spPr bwMode="auto">
          <a:xfrm>
            <a:off x="1913467" y="3136900"/>
            <a:ext cx="5363633" cy="283633"/>
          </a:xfrm>
          <a:prstGeom prst="rect">
            <a:avLst/>
          </a:prstGeom>
          <a:noFill/>
          <a:ln w="38100">
            <a:solidFill>
              <a:srgbClr val="FF0000"/>
            </a:solidFill>
            <a:miter lim="800000"/>
            <a:headEnd/>
            <a:tailEnd/>
          </a:ln>
        </p:spPr>
        <p:txBody>
          <a:bodyPr wrap="none" anchor="ctr"/>
          <a:lstStyle/>
          <a:p>
            <a:endParaRPr lang="fr-FR"/>
          </a:p>
        </p:txBody>
      </p:sp>
      <p:sp>
        <p:nvSpPr>
          <p:cNvPr id="6" name="Rectangle 6"/>
          <p:cNvSpPr>
            <a:spLocks noChangeArrowheads="1"/>
          </p:cNvSpPr>
          <p:nvPr/>
        </p:nvSpPr>
        <p:spPr bwMode="auto">
          <a:xfrm>
            <a:off x="1913467" y="3746500"/>
            <a:ext cx="5363633" cy="283633"/>
          </a:xfrm>
          <a:prstGeom prst="rect">
            <a:avLst/>
          </a:prstGeom>
          <a:noFill/>
          <a:ln w="38100">
            <a:solidFill>
              <a:srgbClr val="FF0000"/>
            </a:solidFill>
            <a:miter lim="800000"/>
            <a:headEnd/>
            <a:tailEnd/>
          </a:ln>
        </p:spPr>
        <p:txBody>
          <a:bodyPr wrap="none" anchor="ctr"/>
          <a:lstStyle/>
          <a:p>
            <a:endParaRPr lang="fr-FR"/>
          </a:p>
        </p:txBody>
      </p:sp>
      <p:sp>
        <p:nvSpPr>
          <p:cNvPr id="9" name="Rectangle 6"/>
          <p:cNvSpPr>
            <a:spLocks noChangeArrowheads="1"/>
          </p:cNvSpPr>
          <p:nvPr/>
        </p:nvSpPr>
        <p:spPr bwMode="auto">
          <a:xfrm>
            <a:off x="1913467" y="5151967"/>
            <a:ext cx="5363633" cy="283633"/>
          </a:xfrm>
          <a:prstGeom prst="rect">
            <a:avLst/>
          </a:prstGeom>
          <a:noFill/>
          <a:ln w="38100">
            <a:solidFill>
              <a:srgbClr val="FF0000"/>
            </a:solidFill>
            <a:miter lim="800000"/>
            <a:headEnd/>
            <a:tailEnd/>
          </a:ln>
        </p:spPr>
        <p:txBody>
          <a:bodyPr wrap="none" anchor="ctr"/>
          <a:lstStyle/>
          <a:p>
            <a:endParaRPr lang="fr-FR"/>
          </a:p>
        </p:txBody>
      </p:sp>
      <p:sp>
        <p:nvSpPr>
          <p:cNvPr id="10" name="Rectangle 6"/>
          <p:cNvSpPr>
            <a:spLocks noChangeArrowheads="1"/>
          </p:cNvSpPr>
          <p:nvPr/>
        </p:nvSpPr>
        <p:spPr bwMode="auto">
          <a:xfrm>
            <a:off x="1913467" y="5435600"/>
            <a:ext cx="5363633" cy="283633"/>
          </a:xfrm>
          <a:prstGeom prst="rect">
            <a:avLst/>
          </a:prstGeom>
          <a:noFill/>
          <a:ln w="38100">
            <a:solidFill>
              <a:srgbClr val="FF0000"/>
            </a:solidFill>
            <a:miter lim="800000"/>
            <a:headEnd/>
            <a:tailEnd/>
          </a:ln>
        </p:spPr>
        <p:txBody>
          <a:bodyPr wrap="none" anchor="ctr"/>
          <a:lstStyle/>
          <a:p>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900" decel="100000" fill="hold"/>
                                        <p:tgtEl>
                                          <p:spTgt spid="6"/>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900" decel="100000" fill="hold"/>
                                        <p:tgtEl>
                                          <p:spTgt spid="9"/>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900" decel="100000" fill="hold"/>
                                        <p:tgtEl>
                                          <p:spTgt spid="10"/>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eaLnBrk="1" fontAlgn="auto" hangingPunct="1">
              <a:spcAft>
                <a:spcPts val="0"/>
              </a:spcAft>
              <a:defRPr/>
            </a:pPr>
            <a:r>
              <a:rPr lang="fr-FR" sz="2400" b="1" dirty="0">
                <a:solidFill>
                  <a:schemeClr val="tx2">
                    <a:satMod val="130000"/>
                  </a:schemeClr>
                </a:solidFill>
                <a:effectLst/>
              </a:rPr>
              <a:t>C</a:t>
            </a:r>
            <a:r>
              <a:rPr lang="fr-FR" sz="2400" b="1" dirty="0" smtClean="0">
                <a:solidFill>
                  <a:schemeClr val="tx2">
                    <a:satMod val="130000"/>
                  </a:schemeClr>
                </a:solidFill>
                <a:effectLst/>
              </a:rPr>
              <a:t>ourbes </a:t>
            </a:r>
            <a:r>
              <a:rPr lang="fr-FR" sz="2400" b="1" dirty="0">
                <a:solidFill>
                  <a:schemeClr val="tx2">
                    <a:satMod val="130000"/>
                  </a:schemeClr>
                </a:solidFill>
                <a:effectLst/>
              </a:rPr>
              <a:t>de régression </a:t>
            </a:r>
            <a:r>
              <a:rPr lang="fr-FR" sz="2400" b="1" dirty="0" smtClean="0">
                <a:solidFill>
                  <a:schemeClr val="tx2">
                    <a:satMod val="130000"/>
                  </a:schemeClr>
                </a:solidFill>
                <a:effectLst/>
              </a:rPr>
              <a:t>linéaires, </a:t>
            </a:r>
            <a:r>
              <a:rPr lang="fr-FR" sz="2400" b="1" dirty="0">
                <a:solidFill>
                  <a:schemeClr val="tx2">
                    <a:satMod val="130000"/>
                  </a:schemeClr>
                </a:solidFill>
                <a:effectLst/>
              </a:rPr>
              <a:t>c</a:t>
            </a:r>
            <a:r>
              <a:rPr lang="fr-FR" sz="2400" b="1" dirty="0" smtClean="0">
                <a:solidFill>
                  <a:schemeClr val="tx2">
                    <a:satMod val="130000"/>
                  </a:schemeClr>
                </a:solidFill>
                <a:effectLst/>
              </a:rPr>
              <a:t>orrélation </a:t>
            </a:r>
            <a:r>
              <a:rPr lang="fr-FR" sz="2400" b="1" dirty="0">
                <a:solidFill>
                  <a:schemeClr val="tx2">
                    <a:satMod val="130000"/>
                  </a:schemeClr>
                </a:solidFill>
                <a:effectLst/>
              </a:rPr>
              <a:t>entre pression artérielle diastolique et test des fonctions cognitives.</a:t>
            </a:r>
            <a:r>
              <a:rPr lang="fr-FR" sz="2400" dirty="0">
                <a:solidFill>
                  <a:schemeClr val="tx2">
                    <a:satMod val="130000"/>
                  </a:schemeClr>
                </a:solidFill>
                <a:effectLst/>
              </a:rPr>
              <a:t>  </a:t>
            </a:r>
            <a:endParaRPr lang="en-US" sz="2400" dirty="0">
              <a:solidFill>
                <a:schemeClr val="tx2">
                  <a:satMod val="130000"/>
                </a:schemeClr>
              </a:solidFill>
            </a:endParaRPr>
          </a:p>
        </p:txBody>
      </p:sp>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pic>
        <p:nvPicPr>
          <p:cNvPr id="12" name="Content Placeholder 11"/>
          <p:cNvPicPr>
            <a:picLocks noGrp="1" noChangeAspect="1"/>
          </p:cNvPicPr>
          <p:nvPr>
            <p:ph idx="1"/>
          </p:nvPr>
        </p:nvPicPr>
        <p:blipFill>
          <a:blip r:embed="rId2"/>
          <a:srcRect t="5672" b="5672"/>
          <a:stretch>
            <a:fillRect/>
          </a:stretch>
        </p:blipFill>
        <p:spPr>
          <a:xfrm>
            <a:off x="1008063" y="1557338"/>
            <a:ext cx="7821612" cy="4270375"/>
          </a:xfr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893762"/>
          </a:xfrm>
        </p:spPr>
        <p:txBody>
          <a:bodyPr>
            <a:noAutofit/>
          </a:bodyPr>
          <a:lstStyle/>
          <a:p>
            <a:pPr algn="ctr" eaLnBrk="1" fontAlgn="auto" hangingPunct="1">
              <a:spcAft>
                <a:spcPts val="0"/>
              </a:spcAft>
              <a:defRPr/>
            </a:pPr>
            <a:r>
              <a:rPr lang="fr-FR" sz="2800" b="1" dirty="0">
                <a:solidFill>
                  <a:schemeClr val="tx2">
                    <a:satMod val="130000"/>
                  </a:schemeClr>
                </a:solidFill>
                <a:effectLst/>
              </a:rPr>
              <a:t>Corrélation entre niveau d’études, pression artérielle (PA) et cognition.</a:t>
            </a:r>
            <a:r>
              <a:rPr lang="fr-FR" sz="2800" dirty="0">
                <a:solidFill>
                  <a:schemeClr val="tx2">
                    <a:satMod val="130000"/>
                  </a:schemeClr>
                </a:solidFill>
                <a:effectLst/>
              </a:rPr>
              <a:t> </a:t>
            </a:r>
            <a:endParaRPr lang="en-US" sz="2800" dirty="0">
              <a:solidFill>
                <a:schemeClr val="tx2">
                  <a:satMod val="130000"/>
                </a:schemeClr>
              </a:solidFill>
            </a:endParaRPr>
          </a:p>
        </p:txBody>
      </p:sp>
      <p:pic>
        <p:nvPicPr>
          <p:cNvPr id="12" name="Content Placeholder 11"/>
          <p:cNvPicPr>
            <a:picLocks noGrp="1" noChangeAspect="1"/>
          </p:cNvPicPr>
          <p:nvPr>
            <p:ph idx="1"/>
          </p:nvPr>
        </p:nvPicPr>
        <p:blipFill>
          <a:blip r:embed="rId2"/>
          <a:srcRect t="5157" b="5157"/>
          <a:stretch>
            <a:fillRect/>
          </a:stretch>
        </p:blipFill>
        <p:spPr>
          <a:xfrm>
            <a:off x="1099961" y="4533371"/>
            <a:ext cx="8185150" cy="1617662"/>
          </a:xfrm>
        </p:spPr>
      </p:pic>
      <p:pic>
        <p:nvPicPr>
          <p:cNvPr id="37891" name="Picture 7"/>
          <p:cNvPicPr>
            <a:picLocks noChangeAspect="1"/>
          </p:cNvPicPr>
          <p:nvPr/>
        </p:nvPicPr>
        <p:blipFill>
          <a:blip r:embed="rId3"/>
          <a:srcRect/>
          <a:stretch>
            <a:fillRect/>
          </a:stretch>
        </p:blipFill>
        <p:spPr bwMode="auto">
          <a:xfrm>
            <a:off x="2222500" y="1314980"/>
            <a:ext cx="5422900" cy="2770187"/>
          </a:xfrm>
          <a:prstGeom prst="rect">
            <a:avLst/>
          </a:prstGeom>
          <a:noFill/>
          <a:ln w="9525">
            <a:noFill/>
            <a:miter lim="800000"/>
            <a:headEnd/>
            <a:tailEnd/>
          </a:ln>
        </p:spPr>
      </p:pic>
      <p:sp>
        <p:nvSpPr>
          <p:cNvPr id="37892" name="Rectangle 6"/>
          <p:cNvSpPr>
            <a:spLocks noChangeArrowheads="1"/>
          </p:cNvSpPr>
          <p:nvPr/>
        </p:nvSpPr>
        <p:spPr bwMode="auto">
          <a:xfrm>
            <a:off x="2590800" y="3678767"/>
            <a:ext cx="4686300" cy="406400"/>
          </a:xfrm>
          <a:prstGeom prst="rect">
            <a:avLst/>
          </a:prstGeom>
          <a:noFill/>
          <a:ln w="38100">
            <a:solidFill>
              <a:srgbClr val="FF0000"/>
            </a:solidFill>
            <a:miter lim="800000"/>
            <a:headEnd/>
            <a:tailEnd/>
          </a:ln>
        </p:spPr>
        <p:txBody>
          <a:bodyPr wrap="none" anchor="ctr"/>
          <a:lstStyle/>
          <a:p>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900" decel="100000" fill="hold"/>
                                        <p:tgtEl>
                                          <p:spTgt spid="3789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7891"/>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7892"/>
                                        </p:tgtEl>
                                        <p:attrNameLst>
                                          <p:attrName>style.visibility</p:attrName>
                                        </p:attrNameLst>
                                      </p:cBhvr>
                                      <p:to>
                                        <p:strVal val="visible"/>
                                      </p:to>
                                    </p:set>
                                    <p:animEffect transition="in" filter="fade">
                                      <p:cBhvr>
                                        <p:cTn id="15" dur="1000"/>
                                        <p:tgtEl>
                                          <p:spTgt spid="37892"/>
                                        </p:tgtEl>
                                      </p:cBhvr>
                                    </p:animEffect>
                                    <p:anim calcmode="lin" valueType="num">
                                      <p:cBhvr>
                                        <p:cTn id="16" dur="1000" fill="hold"/>
                                        <p:tgtEl>
                                          <p:spTgt spid="37892"/>
                                        </p:tgtEl>
                                        <p:attrNameLst>
                                          <p:attrName>ppt_x</p:attrName>
                                        </p:attrNameLst>
                                      </p:cBhvr>
                                      <p:tavLst>
                                        <p:tav tm="0">
                                          <p:val>
                                            <p:strVal val="#ppt_x"/>
                                          </p:val>
                                        </p:tav>
                                        <p:tav tm="100000">
                                          <p:val>
                                            <p:strVal val="#ppt_x"/>
                                          </p:val>
                                        </p:tav>
                                      </p:tavLst>
                                    </p:anim>
                                    <p:anim calcmode="lin" valueType="num">
                                      <p:cBhvr>
                                        <p:cTn id="17" dur="900" decel="100000" fill="hold"/>
                                        <p:tgtEl>
                                          <p:spTgt spid="3789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7892"/>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3849687"/>
          </a:xfrm>
        </p:spPr>
        <p:txBody>
          <a:bodyPr vert="horz" wrap="square" lIns="91440" tIns="45720" rIns="91440" bIns="45720" numCol="1" anchorCtr="0" compatLnSpc="1">
            <a:prstTxWarp prst="textNoShape">
              <a:avLst/>
            </a:prstTxWarp>
          </a:bodyPr>
          <a:lstStyle/>
          <a:p>
            <a:pPr eaLnBrk="1" hangingPunct="1">
              <a:defRPr/>
            </a:pPr>
            <a:r>
              <a:rPr lang="en-US" sz="7200" dirty="0" smtClean="0">
                <a:effectLst>
                  <a:outerShdw blurRad="38100" dist="38100" dir="2700000" algn="tl">
                    <a:srgbClr val="C0C0C0"/>
                  </a:outerShdw>
                </a:effectLst>
              </a:rPr>
              <a:t/>
            </a:r>
            <a:br>
              <a:rPr lang="en-US" sz="7200" dirty="0" smtClean="0">
                <a:effectLst>
                  <a:outerShdw blurRad="38100" dist="38100" dir="2700000" algn="tl">
                    <a:srgbClr val="C0C0C0"/>
                  </a:outerShdw>
                </a:effectLst>
              </a:rPr>
            </a:br>
            <a:r>
              <a:rPr lang="en-US" sz="7200" dirty="0" smtClean="0">
                <a:effectLst>
                  <a:outerShdw blurRad="38100" dist="38100" dir="2700000" algn="tl">
                    <a:srgbClr val="C0C0C0"/>
                  </a:outerShdw>
                </a:effectLst>
              </a:rPr>
              <a:t>Conclusion</a:t>
            </a:r>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876300"/>
          </a:xfrm>
        </p:spPr>
        <p:txBody>
          <a:bodyPr/>
          <a:lstStyle/>
          <a:p>
            <a:pPr eaLnBrk="1" fontAlgn="auto" hangingPunct="1">
              <a:spcAft>
                <a:spcPts val="0"/>
              </a:spcAft>
              <a:defRPr/>
            </a:pPr>
            <a:r>
              <a:rPr lang="en-US" dirty="0" err="1" smtClean="0">
                <a:solidFill>
                  <a:schemeClr val="tx2">
                    <a:satMod val="130000"/>
                  </a:schemeClr>
                </a:solidFill>
              </a:rPr>
              <a:t>Equilibre</a:t>
            </a:r>
            <a:r>
              <a:rPr lang="en-US" dirty="0" smtClean="0">
                <a:solidFill>
                  <a:schemeClr val="tx2">
                    <a:satMod val="130000"/>
                  </a:schemeClr>
                </a:solidFill>
              </a:rPr>
              <a:t> </a:t>
            </a:r>
            <a:r>
              <a:rPr lang="en-US" dirty="0" err="1" smtClean="0">
                <a:solidFill>
                  <a:schemeClr val="tx2">
                    <a:satMod val="130000"/>
                  </a:schemeClr>
                </a:solidFill>
              </a:rPr>
              <a:t>glycémique</a:t>
            </a:r>
            <a:r>
              <a:rPr lang="en-US" dirty="0" smtClean="0">
                <a:solidFill>
                  <a:schemeClr val="tx2">
                    <a:satMod val="130000"/>
                  </a:schemeClr>
                </a:solidFill>
              </a:rPr>
              <a:t> et cognition</a:t>
            </a:r>
            <a:endParaRPr lang="en-US" dirty="0">
              <a:solidFill>
                <a:schemeClr val="tx2">
                  <a:satMod val="130000"/>
                </a:schemeClr>
              </a:solidFill>
            </a:endParaRPr>
          </a:p>
        </p:txBody>
      </p:sp>
      <p:sp>
        <p:nvSpPr>
          <p:cNvPr id="40962" name="Content Placeholder 2"/>
          <p:cNvSpPr>
            <a:spLocks noGrp="1"/>
          </p:cNvSpPr>
          <p:nvPr>
            <p:ph idx="4294967295"/>
          </p:nvPr>
        </p:nvSpPr>
        <p:spPr>
          <a:xfrm>
            <a:off x="1435100" y="1746250"/>
            <a:ext cx="7499350" cy="4171950"/>
          </a:xfrm>
        </p:spPr>
        <p:txBody>
          <a:bodyPr/>
          <a:lstStyle/>
          <a:p>
            <a:pPr eaLnBrk="1" hangingPunct="1"/>
            <a:r>
              <a:rPr lang="en-US" dirty="0" smtClean="0"/>
              <a:t>Pas </a:t>
            </a:r>
            <a:r>
              <a:rPr lang="en-US" dirty="0" err="1" smtClean="0"/>
              <a:t>d’association</a:t>
            </a:r>
            <a:r>
              <a:rPr lang="en-US" dirty="0" smtClean="0"/>
              <a:t> </a:t>
            </a:r>
            <a:r>
              <a:rPr lang="en-US" dirty="0" err="1" smtClean="0"/>
              <a:t>retrouvée</a:t>
            </a:r>
            <a:r>
              <a:rPr lang="en-US" dirty="0" smtClean="0"/>
              <a:t> </a:t>
            </a:r>
          </a:p>
          <a:p>
            <a:pPr marL="82550" indent="0" eaLnBrk="1" hangingPunct="1">
              <a:buNone/>
            </a:pPr>
            <a:r>
              <a:rPr lang="en-US" dirty="0"/>
              <a:t>	</a:t>
            </a:r>
            <a:r>
              <a:rPr lang="en-US" dirty="0" smtClean="0"/>
              <a:t>HbA1c</a:t>
            </a:r>
          </a:p>
          <a:p>
            <a:pPr marL="82550" indent="0" eaLnBrk="1" hangingPunct="1">
              <a:buNone/>
            </a:pPr>
            <a:r>
              <a:rPr lang="en-US" dirty="0"/>
              <a:t>	</a:t>
            </a:r>
            <a:r>
              <a:rPr lang="en-US" dirty="0" err="1" smtClean="0"/>
              <a:t>glycémie</a:t>
            </a:r>
            <a:r>
              <a:rPr lang="en-US" dirty="0" smtClean="0"/>
              <a:t> </a:t>
            </a:r>
            <a:r>
              <a:rPr lang="en-US" dirty="0" err="1" smtClean="0"/>
              <a:t>à</a:t>
            </a:r>
            <a:r>
              <a:rPr lang="en-US" dirty="0" smtClean="0"/>
              <a:t> </a:t>
            </a:r>
            <a:r>
              <a:rPr lang="en-US" dirty="0" err="1" smtClean="0"/>
              <a:t>jeun</a:t>
            </a:r>
            <a:endParaRPr lang="en-US" dirty="0" smtClean="0"/>
          </a:p>
          <a:p>
            <a:pPr marL="82550" indent="0" eaLnBrk="1" hangingPunct="1">
              <a:buNone/>
            </a:pPr>
            <a:r>
              <a:rPr lang="en-US" dirty="0"/>
              <a:t>	</a:t>
            </a:r>
            <a:endParaRPr lang="en-US" dirty="0" smtClean="0"/>
          </a:p>
          <a:p>
            <a:pPr eaLnBrk="1" hangingPunct="1"/>
            <a:endParaRPr lang="en-US" dirty="0" smtClean="0"/>
          </a:p>
          <a:p>
            <a:pPr eaLnBrk="1" hangingPunct="1"/>
            <a:endParaRPr lang="en-US" dirty="0" smtClean="0"/>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1435608" y="1148229"/>
          <a:ext cx="7498080" cy="54339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p:cNvSpPr>
            <a:spLocks noGrp="1"/>
          </p:cNvSpPr>
          <p:nvPr>
            <p:ph type="ftr" sz="quarter" idx="11"/>
          </p:nvPr>
        </p:nvSpPr>
        <p:spPr/>
        <p:txBody>
          <a:bodyPr/>
          <a:lstStyle/>
          <a:p>
            <a:pPr>
              <a:defRPr/>
            </a:pPr>
            <a:r>
              <a:rPr lang="fr-FR"/>
              <a:t>JULIE TALFOURNIER      Thèse d'exercice   le 23 janvier 2013   Université Paris VII</a:t>
            </a:r>
            <a:endParaRPr lang="en-US"/>
          </a:p>
        </p:txBody>
      </p:sp>
      <p:sp>
        <p:nvSpPr>
          <p:cNvPr id="9" name="TextBox 8"/>
          <p:cNvSpPr txBox="1"/>
          <p:nvPr/>
        </p:nvSpPr>
        <p:spPr>
          <a:xfrm rot="4576744">
            <a:off x="3931444" y="4866482"/>
            <a:ext cx="809625" cy="2878137"/>
          </a:xfrm>
          <a:prstGeom prst="curvedLeftArrow">
            <a:avLst/>
          </a:prstGeom>
          <a:solidFill>
            <a:schemeClr val="accent1">
              <a:lumMod val="75000"/>
            </a:schemeClr>
          </a:solidFill>
        </p:spPr>
        <p:txBody>
          <a:bodyPr>
            <a:spAutoFit/>
          </a:bodyPr>
          <a:lstStyle/>
          <a:p>
            <a:pPr fontAlgn="auto">
              <a:spcBef>
                <a:spcPts val="0"/>
              </a:spcBef>
              <a:spcAft>
                <a:spcPts val="0"/>
              </a:spcAft>
              <a:defRPr/>
            </a:pPr>
            <a:endParaRPr lang="en-US" dirty="0">
              <a:latin typeface="+mn-lt"/>
            </a:endParaRPr>
          </a:p>
        </p:txBody>
      </p:sp>
      <p:graphicFrame>
        <p:nvGraphicFramePr>
          <p:cNvPr id="13" name="Diagram 12"/>
          <p:cNvGraphicFramePr/>
          <p:nvPr/>
        </p:nvGraphicFramePr>
        <p:xfrm>
          <a:off x="5715000" y="836706"/>
          <a:ext cx="3218688" cy="297329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edg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80">
                                          <p:stCondLst>
                                            <p:cond delay="0"/>
                                          </p:stCondLst>
                                        </p:cTn>
                                        <p:tgtEl>
                                          <p:spTgt spid="9"/>
                                        </p:tgtEl>
                                      </p:cBhvr>
                                    </p:animEffect>
                                    <p:anim calcmode="lin" valueType="num">
                                      <p:cBhvr>
                                        <p:cTn id="1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4" dur="26">
                                          <p:stCondLst>
                                            <p:cond delay="650"/>
                                          </p:stCondLst>
                                        </p:cTn>
                                        <p:tgtEl>
                                          <p:spTgt spid="9"/>
                                        </p:tgtEl>
                                      </p:cBhvr>
                                      <p:to x="100000" y="60000"/>
                                    </p:animScale>
                                    <p:animScale>
                                      <p:cBhvr>
                                        <p:cTn id="25" dur="166" decel="50000">
                                          <p:stCondLst>
                                            <p:cond delay="676"/>
                                          </p:stCondLst>
                                        </p:cTn>
                                        <p:tgtEl>
                                          <p:spTgt spid="9"/>
                                        </p:tgtEl>
                                      </p:cBhvr>
                                      <p:to x="100000" y="100000"/>
                                    </p:animScale>
                                    <p:animScale>
                                      <p:cBhvr>
                                        <p:cTn id="26" dur="26">
                                          <p:stCondLst>
                                            <p:cond delay="1312"/>
                                          </p:stCondLst>
                                        </p:cTn>
                                        <p:tgtEl>
                                          <p:spTgt spid="9"/>
                                        </p:tgtEl>
                                      </p:cBhvr>
                                      <p:to x="100000" y="80000"/>
                                    </p:animScale>
                                    <p:animScale>
                                      <p:cBhvr>
                                        <p:cTn id="27" dur="166" decel="50000">
                                          <p:stCondLst>
                                            <p:cond delay="1338"/>
                                          </p:stCondLst>
                                        </p:cTn>
                                        <p:tgtEl>
                                          <p:spTgt spid="9"/>
                                        </p:tgtEl>
                                      </p:cBhvr>
                                      <p:to x="100000" y="100000"/>
                                    </p:animScale>
                                    <p:animScale>
                                      <p:cBhvr>
                                        <p:cTn id="28" dur="26">
                                          <p:stCondLst>
                                            <p:cond delay="1642"/>
                                          </p:stCondLst>
                                        </p:cTn>
                                        <p:tgtEl>
                                          <p:spTgt spid="9"/>
                                        </p:tgtEl>
                                      </p:cBhvr>
                                      <p:to x="100000" y="90000"/>
                                    </p:animScale>
                                    <p:animScale>
                                      <p:cBhvr>
                                        <p:cTn id="29" dur="166" decel="50000">
                                          <p:stCondLst>
                                            <p:cond delay="1668"/>
                                          </p:stCondLst>
                                        </p:cTn>
                                        <p:tgtEl>
                                          <p:spTgt spid="9"/>
                                        </p:tgtEl>
                                      </p:cBhvr>
                                      <p:to x="100000" y="100000"/>
                                    </p:animScale>
                                    <p:animScale>
                                      <p:cBhvr>
                                        <p:cTn id="30" dur="26">
                                          <p:stCondLst>
                                            <p:cond delay="1808"/>
                                          </p:stCondLst>
                                        </p:cTn>
                                        <p:tgtEl>
                                          <p:spTgt spid="9"/>
                                        </p:tgtEl>
                                      </p:cBhvr>
                                      <p:to x="100000" y="95000"/>
                                    </p:animScale>
                                    <p:animScale>
                                      <p:cBhvr>
                                        <p:cTn id="31"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animBg="1"/>
      <p:bldGraphic spid="13"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3849687"/>
          </a:xfrm>
        </p:spPr>
        <p:txBody>
          <a:bodyPr vert="horz" wrap="square" lIns="91440" tIns="45720" rIns="91440" bIns="45720" numCol="1" anchorCtr="0" compatLnSpc="1">
            <a:prstTxWarp prst="textNoShape">
              <a:avLst/>
            </a:prstTxWarp>
            <a:normAutofit/>
          </a:bodyPr>
          <a:lstStyle/>
          <a:p>
            <a:pPr eaLnBrk="1" hangingPunct="1">
              <a:defRPr/>
            </a:pPr>
            <a:r>
              <a:rPr lang="en-US" sz="7200" dirty="0" smtClean="0">
                <a:effectLst>
                  <a:outerShdw blurRad="38100" dist="38100" dir="2700000" algn="tl">
                    <a:srgbClr val="C0C0C0"/>
                  </a:outerShdw>
                </a:effectLst>
              </a:rPr>
              <a:t/>
            </a:r>
            <a:br>
              <a:rPr lang="en-US" sz="7200" dirty="0" smtClean="0">
                <a:effectLst>
                  <a:outerShdw blurRad="38100" dist="38100" dir="2700000" algn="tl">
                    <a:srgbClr val="C0C0C0"/>
                  </a:outerShdw>
                </a:effectLst>
              </a:rPr>
            </a:br>
            <a:r>
              <a:rPr lang="en-US" sz="7200" dirty="0" smtClean="0">
                <a:effectLst>
                  <a:outerShdw blurRad="38100" dist="38100" dir="2700000" algn="tl">
                    <a:srgbClr val="C0C0C0"/>
                  </a:outerShdw>
                </a:effectLst>
              </a:rPr>
              <a:t>Discussion</a:t>
            </a:r>
            <a:br>
              <a:rPr lang="en-US" sz="7200" dirty="0" smtClean="0">
                <a:effectLst>
                  <a:outerShdw blurRad="38100" dist="38100" dir="2700000" algn="tl">
                    <a:srgbClr val="C0C0C0"/>
                  </a:outerShdw>
                </a:effectLst>
              </a:rPr>
            </a:br>
            <a:endParaRPr lang="en-US" sz="7200" dirty="0" smtClean="0">
              <a:effectLst>
                <a:outerShdw blurRad="38100" dist="38100" dir="2700000" algn="tl">
                  <a:srgbClr val="C0C0C0"/>
                </a:outerShdw>
              </a:effectLst>
            </a:endParaRPr>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extLst>
      <p:ext uri="{BB962C8B-B14F-4D97-AF65-F5344CB8AC3E}">
        <p14:creationId xmlns:p14="http://schemas.microsoft.com/office/powerpoint/2010/main" val="250378675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876300"/>
          </a:xfrm>
        </p:spPr>
        <p:txBody>
          <a:bodyPr/>
          <a:lstStyle/>
          <a:p>
            <a:pPr eaLnBrk="1" fontAlgn="auto" hangingPunct="1">
              <a:spcAft>
                <a:spcPts val="0"/>
              </a:spcAft>
              <a:defRPr/>
            </a:pPr>
            <a:r>
              <a:rPr lang="en-US" dirty="0" smtClean="0">
                <a:solidFill>
                  <a:schemeClr val="tx2">
                    <a:satMod val="130000"/>
                  </a:schemeClr>
                </a:solidFill>
              </a:rPr>
              <a:t>Points forts</a:t>
            </a:r>
            <a:endParaRPr lang="en-US" dirty="0">
              <a:solidFill>
                <a:schemeClr val="tx2">
                  <a:satMod val="130000"/>
                </a:schemeClr>
              </a:solidFill>
            </a:endParaRPr>
          </a:p>
        </p:txBody>
      </p:sp>
      <p:sp>
        <p:nvSpPr>
          <p:cNvPr id="40962" name="Content Placeholder 2"/>
          <p:cNvSpPr>
            <a:spLocks noGrp="1"/>
          </p:cNvSpPr>
          <p:nvPr>
            <p:ph idx="4294967295"/>
          </p:nvPr>
        </p:nvSpPr>
        <p:spPr>
          <a:xfrm>
            <a:off x="1435100" y="1746250"/>
            <a:ext cx="7499350" cy="4171950"/>
          </a:xfrm>
        </p:spPr>
        <p:txBody>
          <a:bodyPr/>
          <a:lstStyle/>
          <a:p>
            <a:pPr eaLnBrk="1" hangingPunct="1"/>
            <a:r>
              <a:rPr lang="en-US" smtClean="0"/>
              <a:t>Problématique clinique importante</a:t>
            </a:r>
          </a:p>
          <a:p>
            <a:pPr eaLnBrk="1" hangingPunct="1"/>
            <a:r>
              <a:rPr lang="en-US" smtClean="0"/>
              <a:t>Diversité des facteurs étudiés</a:t>
            </a:r>
          </a:p>
          <a:p>
            <a:pPr eaLnBrk="1" hangingPunct="1"/>
            <a:r>
              <a:rPr lang="en-US" smtClean="0"/>
              <a:t>Diversité des champs cognitifs étudiés</a:t>
            </a:r>
          </a:p>
          <a:p>
            <a:pPr eaLnBrk="1" hangingPunct="1"/>
            <a:r>
              <a:rPr lang="en-US" smtClean="0"/>
              <a:t>Etude préliminaire</a:t>
            </a:r>
          </a:p>
          <a:p>
            <a:pPr eaLnBrk="1" hangingPunct="1"/>
            <a:endParaRPr lang="en-US" smtClean="0"/>
          </a:p>
          <a:p>
            <a:pPr eaLnBrk="1" hangingPunct="1"/>
            <a:endParaRPr lang="en-US" smtClean="0"/>
          </a:p>
        </p:txBody>
      </p:sp>
      <p:sp>
        <p:nvSpPr>
          <p:cNvPr id="4" name="Footer Placeholder 3"/>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extLst>
      <p:ext uri="{BB962C8B-B14F-4D97-AF65-F5344CB8AC3E}">
        <p14:creationId xmlns:p14="http://schemas.microsoft.com/office/powerpoint/2010/main" val="46774615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Points </a:t>
            </a:r>
            <a:r>
              <a:rPr lang="en-US" dirty="0" err="1" smtClean="0">
                <a:solidFill>
                  <a:schemeClr val="tx2">
                    <a:satMod val="130000"/>
                  </a:schemeClr>
                </a:solidFill>
              </a:rPr>
              <a:t>faibles</a:t>
            </a:r>
            <a:endParaRPr lang="en-US" dirty="0">
              <a:solidFill>
                <a:schemeClr val="tx2">
                  <a:satMod val="130000"/>
                </a:schemeClr>
              </a:solidFill>
            </a:endParaRPr>
          </a:p>
        </p:txBody>
      </p:sp>
      <p:sp>
        <p:nvSpPr>
          <p:cNvPr id="41986" name="Content Placeholder 2"/>
          <p:cNvSpPr>
            <a:spLocks noGrp="1"/>
          </p:cNvSpPr>
          <p:nvPr>
            <p:ph idx="1"/>
          </p:nvPr>
        </p:nvSpPr>
        <p:spPr>
          <a:xfrm>
            <a:off x="1435100" y="1628775"/>
            <a:ext cx="7499350" cy="4619625"/>
          </a:xfrm>
        </p:spPr>
        <p:txBody>
          <a:bodyPr/>
          <a:lstStyle/>
          <a:p>
            <a:pPr eaLnBrk="1" hangingPunct="1"/>
            <a:r>
              <a:rPr lang="en-US" smtClean="0"/>
              <a:t>Manque de puissance</a:t>
            </a:r>
          </a:p>
          <a:p>
            <a:pPr eaLnBrk="1" hangingPunct="1"/>
            <a:r>
              <a:rPr lang="en-US" smtClean="0"/>
              <a:t>Etude monocentrique</a:t>
            </a:r>
          </a:p>
          <a:p>
            <a:pPr eaLnBrk="1" hangingPunct="1"/>
            <a:r>
              <a:rPr lang="en-US" smtClean="0"/>
              <a:t>Etude transversale</a:t>
            </a:r>
          </a:p>
          <a:p>
            <a:pPr eaLnBrk="1" hangingPunct="1"/>
            <a:r>
              <a:rPr lang="en-US" smtClean="0"/>
              <a:t>Biais de sélection</a:t>
            </a:r>
          </a:p>
          <a:p>
            <a:pPr eaLnBrk="1" hangingPunct="1"/>
            <a:r>
              <a:rPr lang="en-US" smtClean="0"/>
              <a:t>Données manquantes</a:t>
            </a:r>
          </a:p>
          <a:p>
            <a:pPr eaLnBrk="1" hangingPunct="1"/>
            <a:endParaRPr lang="en-US" smtClean="0"/>
          </a:p>
        </p:txBody>
      </p:sp>
      <p:sp>
        <p:nvSpPr>
          <p:cNvPr id="4" name="Footer Placeholder 3"/>
          <p:cNvSpPr>
            <a:spLocks noGrp="1"/>
          </p:cNvSpPr>
          <p:nvPr>
            <p:ph type="ftr" sz="quarter" idx="11"/>
          </p:nvPr>
        </p:nvSpPr>
        <p:spPr/>
        <p:txBody>
          <a:bodyPr/>
          <a:lstStyle/>
          <a:p>
            <a:pPr>
              <a:defRPr/>
            </a:pPr>
            <a:r>
              <a:rPr lang="fr-FR"/>
              <a:t>JULIE TALFOURNIER      Thèse d'exercice   le 23 janvier 2013   Université Paris VII</a:t>
            </a:r>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4"/>
          <p:cNvSpPr txBox="1">
            <a:spLocks noChangeArrowheads="1"/>
          </p:cNvSpPr>
          <p:nvPr/>
        </p:nvSpPr>
        <p:spPr bwMode="auto">
          <a:xfrm>
            <a:off x="1889125" y="1209147"/>
            <a:ext cx="5832475" cy="2554545"/>
          </a:xfrm>
          <a:prstGeom prst="rect">
            <a:avLst/>
          </a:prstGeom>
          <a:noFill/>
          <a:ln w="9525">
            <a:noFill/>
            <a:miter lim="800000"/>
            <a:headEnd/>
            <a:tailEnd/>
          </a:ln>
        </p:spPr>
        <p:txBody>
          <a:bodyPr>
            <a:spAutoFit/>
          </a:bodyPr>
          <a:lstStyle/>
          <a:p>
            <a:r>
              <a:rPr lang="fr-FR" sz="3200" b="1" dirty="0"/>
              <a:t>Relation entre la pression artérielle diastolique et les performances </a:t>
            </a:r>
            <a:r>
              <a:rPr lang="fr-FR" sz="3200" b="1" dirty="0" smtClean="0"/>
              <a:t>cognitives chez les patients diabétiques de plus de 65 ans.</a:t>
            </a:r>
            <a:endParaRPr lang="fr-FR" sz="3200" b="1" dirty="0"/>
          </a:p>
        </p:txBody>
      </p:sp>
      <p:sp>
        <p:nvSpPr>
          <p:cNvPr id="35842" name="Text Box 5"/>
          <p:cNvSpPr txBox="1">
            <a:spLocks noChangeArrowheads="1"/>
          </p:cNvSpPr>
          <p:nvPr/>
        </p:nvSpPr>
        <p:spPr bwMode="auto">
          <a:xfrm>
            <a:off x="1482725" y="4976813"/>
            <a:ext cx="7127875" cy="641350"/>
          </a:xfrm>
          <a:prstGeom prst="rect">
            <a:avLst/>
          </a:prstGeom>
          <a:noFill/>
          <a:ln w="9525">
            <a:noFill/>
            <a:miter lim="800000"/>
            <a:headEnd/>
            <a:tailEnd/>
          </a:ln>
        </p:spPr>
        <p:txBody>
          <a:bodyPr>
            <a:spAutoFit/>
          </a:bodyPr>
          <a:lstStyle/>
          <a:p>
            <a:r>
              <a:rPr lang="fr-FR"/>
              <a:t>Julie Talfournier et al. </a:t>
            </a:r>
            <a:r>
              <a:rPr lang="en-GB" i="1"/>
              <a:t>Relationship between blood pressure and cognition in elderly diabetic patients</a:t>
            </a:r>
            <a:r>
              <a:rPr lang="en-GB"/>
              <a:t>. Article soumis.</a:t>
            </a:r>
            <a:endParaRPr lang="fr-F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910695"/>
          </a:xfrm>
        </p:spPr>
        <p:txBody>
          <a:bodyPr>
            <a:normAutofit/>
          </a:bodyPr>
          <a:lstStyle/>
          <a:p>
            <a:pPr eaLnBrk="1" fontAlgn="auto" hangingPunct="1">
              <a:spcAft>
                <a:spcPts val="0"/>
              </a:spcAft>
              <a:defRPr/>
            </a:pPr>
            <a:r>
              <a:rPr lang="en-US" dirty="0" smtClean="0">
                <a:solidFill>
                  <a:schemeClr val="tx2">
                    <a:satMod val="130000"/>
                  </a:schemeClr>
                </a:solidFill>
              </a:rPr>
              <a:t>Remerciements</a:t>
            </a:r>
            <a:endParaRPr lang="en-US" dirty="0">
              <a:solidFill>
                <a:schemeClr val="tx2">
                  <a:satMod val="130000"/>
                </a:schemeClr>
              </a:solidFill>
            </a:endParaRPr>
          </a:p>
        </p:txBody>
      </p:sp>
      <p:sp>
        <p:nvSpPr>
          <p:cNvPr id="3" name="Content Placeholder 2"/>
          <p:cNvSpPr>
            <a:spLocks noGrp="1"/>
          </p:cNvSpPr>
          <p:nvPr>
            <p:ph idx="4294967295"/>
          </p:nvPr>
        </p:nvSpPr>
        <p:spPr>
          <a:xfrm>
            <a:off x="1435100" y="1473200"/>
            <a:ext cx="7499350" cy="4832350"/>
          </a:xfrm>
        </p:spPr>
        <p:txBody>
          <a:bodyPr>
            <a:normAutofit fontScale="25000" lnSpcReduction="20000"/>
          </a:bodyPr>
          <a:lstStyle/>
          <a:p>
            <a:pPr marL="82296" indent="0" algn="ctr" eaLnBrk="1" fontAlgn="auto" hangingPunct="1">
              <a:spcAft>
                <a:spcPts val="0"/>
              </a:spcAft>
              <a:buFont typeface="Wingdings 2"/>
              <a:buNone/>
              <a:defRPr/>
            </a:pPr>
            <a:r>
              <a:rPr lang="fr-FR" sz="9600" dirty="0"/>
              <a:t>A Monsieur le</a:t>
            </a:r>
            <a:r>
              <a:rPr lang="fr-FR" sz="9600" b="1" dirty="0"/>
              <a:t> Professeur Guillausseau </a:t>
            </a:r>
            <a:r>
              <a:rPr lang="fr-FR" sz="9600" dirty="0"/>
              <a:t>pour avoir accepté de présider cette thèse et pour avoir été disponible, bienveillant et plein de conseils avisés. Merci aussi pour ce semestre passé dans le service de diabétologie de l’Hôpital Lariboisière où j’ai tant appris.</a:t>
            </a:r>
          </a:p>
          <a:p>
            <a:pPr marL="82296" indent="0" algn="ctr" eaLnBrk="1" fontAlgn="auto" hangingPunct="1">
              <a:spcAft>
                <a:spcPts val="0"/>
              </a:spcAft>
              <a:buFont typeface="Wingdings 2"/>
              <a:buNone/>
              <a:defRPr/>
            </a:pPr>
            <a:r>
              <a:rPr lang="fr-FR" sz="9600" dirty="0"/>
              <a:t> </a:t>
            </a:r>
          </a:p>
          <a:p>
            <a:pPr marL="82296" indent="0" algn="ctr" eaLnBrk="1" fontAlgn="auto" hangingPunct="1">
              <a:spcAft>
                <a:spcPts val="0"/>
              </a:spcAft>
              <a:buFont typeface="Wingdings 2"/>
              <a:buNone/>
              <a:defRPr/>
            </a:pPr>
            <a:r>
              <a:rPr lang="fr-FR" sz="9600" dirty="0"/>
              <a:t>Aux membres du jury Monsieur le </a:t>
            </a:r>
            <a:r>
              <a:rPr lang="fr-FR" sz="9600" b="1" dirty="0"/>
              <a:t>Professeur Bergmann </a:t>
            </a:r>
            <a:r>
              <a:rPr lang="fr-FR" sz="9600" dirty="0"/>
              <a:t>et Monsieur le </a:t>
            </a:r>
            <a:r>
              <a:rPr lang="fr-FR" sz="9600" b="1" dirty="0"/>
              <a:t>Professeur Sereni </a:t>
            </a:r>
            <a:r>
              <a:rPr lang="fr-FR" sz="9600" dirty="0"/>
              <a:t>pour avoir accepté de prêter leur oreille attentive et bienveillante à l’auteure de ce travail. </a:t>
            </a:r>
          </a:p>
          <a:p>
            <a:pPr marL="82296" indent="0" algn="ctr" eaLnBrk="1" fontAlgn="auto" hangingPunct="1">
              <a:spcAft>
                <a:spcPts val="0"/>
              </a:spcAft>
              <a:buFont typeface="Wingdings 2"/>
              <a:buNone/>
              <a:defRPr/>
            </a:pPr>
            <a:r>
              <a:rPr lang="fr-FR" sz="9600" dirty="0"/>
              <a:t> </a:t>
            </a:r>
          </a:p>
          <a:p>
            <a:pPr marL="82296" indent="0" algn="ctr" eaLnBrk="1" fontAlgn="auto" hangingPunct="1">
              <a:spcAft>
                <a:spcPts val="0"/>
              </a:spcAft>
              <a:buFont typeface="Wingdings 2"/>
              <a:buNone/>
              <a:defRPr/>
            </a:pPr>
            <a:r>
              <a:rPr lang="fr-FR" sz="9600" dirty="0"/>
              <a:t>Aux Docteurs </a:t>
            </a:r>
            <a:r>
              <a:rPr lang="fr-FR" sz="9600" b="1" dirty="0"/>
              <a:t>Julie Bitu </a:t>
            </a:r>
            <a:r>
              <a:rPr lang="fr-FR" sz="9600" dirty="0"/>
              <a:t>et</a:t>
            </a:r>
            <a:r>
              <a:rPr lang="fr-FR" sz="9600" b="1" dirty="0"/>
              <a:t> Julien Dumurgier </a:t>
            </a:r>
            <a:r>
              <a:rPr lang="fr-FR" sz="9600" dirty="0"/>
              <a:t>pour m’avoir fait confiance et proposé ce projet et aussi pour leur soutien, leur disponibilité. </a:t>
            </a:r>
          </a:p>
          <a:p>
            <a:pPr marL="82296" indent="0" algn="ctr" eaLnBrk="1" fontAlgn="auto" hangingPunct="1">
              <a:spcAft>
                <a:spcPts val="0"/>
              </a:spcAft>
              <a:buFont typeface="Wingdings 2"/>
              <a:buNone/>
              <a:defRPr/>
            </a:pPr>
            <a:r>
              <a:rPr lang="fr-FR" sz="9600" dirty="0"/>
              <a:t> </a:t>
            </a:r>
          </a:p>
          <a:p>
            <a:pPr marL="82296" indent="0" algn="ctr" eaLnBrk="1" fontAlgn="auto" hangingPunct="1">
              <a:spcAft>
                <a:spcPts val="0"/>
              </a:spcAft>
              <a:buFont typeface="Wingdings 2"/>
              <a:buNone/>
              <a:defRPr/>
            </a:pPr>
            <a:endParaRPr lang="fr-FR" sz="4800" dirty="0"/>
          </a:p>
        </p:txBody>
      </p:sp>
      <p:sp>
        <p:nvSpPr>
          <p:cNvPr id="7" name="Footer Placeholder 6"/>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5100" y="274638"/>
            <a:ext cx="7499350" cy="910695"/>
          </a:xfrm>
        </p:spPr>
        <p:txBody>
          <a:bodyPr>
            <a:normAutofit/>
          </a:bodyPr>
          <a:lstStyle/>
          <a:p>
            <a:pPr eaLnBrk="1" fontAlgn="auto" hangingPunct="1">
              <a:spcAft>
                <a:spcPts val="0"/>
              </a:spcAft>
              <a:defRPr/>
            </a:pPr>
            <a:r>
              <a:rPr lang="en-US" dirty="0" smtClean="0">
                <a:solidFill>
                  <a:schemeClr val="tx2">
                    <a:satMod val="130000"/>
                  </a:schemeClr>
                </a:solidFill>
              </a:rPr>
              <a:t>Remerciements</a:t>
            </a:r>
            <a:endParaRPr lang="en-US" dirty="0">
              <a:solidFill>
                <a:schemeClr val="tx2">
                  <a:satMod val="130000"/>
                </a:schemeClr>
              </a:solidFill>
            </a:endParaRPr>
          </a:p>
        </p:txBody>
      </p:sp>
      <p:sp>
        <p:nvSpPr>
          <p:cNvPr id="3" name="Content Placeholder 2"/>
          <p:cNvSpPr>
            <a:spLocks noGrp="1"/>
          </p:cNvSpPr>
          <p:nvPr>
            <p:ph idx="4294967295"/>
          </p:nvPr>
        </p:nvSpPr>
        <p:spPr>
          <a:xfrm>
            <a:off x="1435100" y="1473200"/>
            <a:ext cx="7499350" cy="4832350"/>
          </a:xfrm>
        </p:spPr>
        <p:txBody>
          <a:bodyPr>
            <a:normAutofit fontScale="55000" lnSpcReduction="20000"/>
          </a:bodyPr>
          <a:lstStyle/>
          <a:p>
            <a:pPr marL="82296" indent="0" algn="ctr" eaLnBrk="1" fontAlgn="auto" hangingPunct="1">
              <a:spcAft>
                <a:spcPts val="0"/>
              </a:spcAft>
              <a:buFont typeface="Wingdings 2"/>
              <a:buNone/>
              <a:defRPr/>
            </a:pPr>
            <a:r>
              <a:rPr lang="fr-FR" sz="4800" dirty="0"/>
              <a:t>A mes proches, Anna, Jósepha, Stéphane, Mila, Ethan, Philippe et Claudie. A Sophie, Agathe, Emile et Marien, Jacqueline et Jacques. A Christophe et Martine, Jeanne, Maud et Adrien, à Michel et Pascale, Audrey et </a:t>
            </a:r>
            <a:r>
              <a:rPr lang="fr-FR" sz="4800" dirty="0" smtClean="0"/>
              <a:t>Florian .A Louise.</a:t>
            </a:r>
            <a:endParaRPr lang="fr-FR" sz="4800" dirty="0"/>
          </a:p>
          <a:p>
            <a:pPr marL="82296" indent="0" algn="ctr" eaLnBrk="1" fontAlgn="auto" hangingPunct="1">
              <a:spcAft>
                <a:spcPts val="0"/>
              </a:spcAft>
              <a:buFont typeface="Wingdings 2"/>
              <a:buNone/>
              <a:defRPr/>
            </a:pPr>
            <a:r>
              <a:rPr lang="fr-FR" sz="4800" dirty="0"/>
              <a:t>Aux amis qui sont encore là, malgré les absences, les empêchements, les indisponibilités. Aux mousquetaires Simon et Romain, Elodie et Amélie. A Vanessa, Fleur, Laetitia, Elodie, </a:t>
            </a:r>
            <a:r>
              <a:rPr lang="fr-FR" sz="4800" dirty="0" smtClean="0"/>
              <a:t>Jacek.</a:t>
            </a:r>
            <a:endParaRPr lang="fr-FR" sz="4800" dirty="0"/>
          </a:p>
          <a:p>
            <a:pPr marL="82296" indent="0" algn="ctr" eaLnBrk="1" fontAlgn="auto" hangingPunct="1">
              <a:spcAft>
                <a:spcPts val="0"/>
              </a:spcAft>
              <a:buFont typeface="Wingdings 2"/>
              <a:buNone/>
              <a:defRPr/>
            </a:pPr>
            <a:r>
              <a:rPr lang="fr-FR" sz="4800" dirty="0"/>
              <a:t> </a:t>
            </a:r>
          </a:p>
          <a:p>
            <a:pPr marL="82296" indent="0" algn="ctr" eaLnBrk="1" fontAlgn="auto" hangingPunct="1">
              <a:spcAft>
                <a:spcPts val="0"/>
              </a:spcAft>
              <a:buFont typeface="Wingdings 2"/>
              <a:buNone/>
              <a:defRPr/>
            </a:pPr>
            <a:r>
              <a:rPr lang="fr-FR" sz="4800" dirty="0"/>
              <a:t>A tous ceux qui sont venus apporter leur soutien ce jour par leur présence et leur patience. </a:t>
            </a:r>
          </a:p>
          <a:p>
            <a:pPr marL="82296" indent="0" algn="ctr" eaLnBrk="1" fontAlgn="auto" hangingPunct="1">
              <a:spcAft>
                <a:spcPts val="0"/>
              </a:spcAft>
              <a:buFont typeface="Wingdings 2"/>
              <a:buNone/>
              <a:defRPr/>
            </a:pPr>
            <a:endParaRPr lang="fr-FR" sz="4800" dirty="0"/>
          </a:p>
        </p:txBody>
      </p:sp>
      <p:sp>
        <p:nvSpPr>
          <p:cNvPr id="7" name="Footer Placeholder 6"/>
          <p:cNvSpPr txBox="1">
            <a:spLocks noGrp="1"/>
          </p:cNvSpPr>
          <p:nvPr/>
        </p:nvSpPr>
        <p:spPr>
          <a:xfrm>
            <a:off x="5715000" y="6305550"/>
            <a:ext cx="2895600" cy="476250"/>
          </a:xfrm>
          <a:prstGeom prst="rect">
            <a:avLst/>
          </a:prstGeom>
          <a:noFill/>
        </p:spPr>
        <p:txBody>
          <a:bodyPr anchor="b"/>
          <a:lstStyle/>
          <a:p>
            <a:pPr fontAlgn="auto">
              <a:spcBef>
                <a:spcPts val="0"/>
              </a:spcBef>
              <a:spcAft>
                <a:spcPts val="0"/>
              </a:spcAft>
              <a:defRPr/>
            </a:pPr>
            <a:r>
              <a:rPr lang="fr-FR" sz="1200">
                <a:solidFill>
                  <a:schemeClr val="bg2">
                    <a:shade val="50000"/>
                    <a:satMod val="200000"/>
                  </a:schemeClr>
                </a:solidFill>
                <a:latin typeface="+mn-lt"/>
              </a:rPr>
              <a:t>JULIE TALFOURNIER      Thèse d'exercice   le 23 janvier 2013   Université Paris VII</a:t>
            </a:r>
            <a:endParaRPr lang="en-US" sz="1200">
              <a:solidFill>
                <a:schemeClr val="bg2">
                  <a:shade val="50000"/>
                  <a:satMod val="200000"/>
                </a:schemeClr>
              </a:solidFill>
              <a:latin typeface="+mn-lt"/>
            </a:endParaRPr>
          </a:p>
        </p:txBody>
      </p:sp>
    </p:spTree>
    <p:extLst>
      <p:ext uri="{BB962C8B-B14F-4D97-AF65-F5344CB8AC3E}">
        <p14:creationId xmlns:p14="http://schemas.microsoft.com/office/powerpoint/2010/main" val="172289357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947</TotalTime>
  <Words>931</Words>
  <Application>Microsoft Macintosh PowerPoint</Application>
  <PresentationFormat>On-screen Show (4:3)</PresentationFormat>
  <Paragraphs>157</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Solstice</vt:lpstr>
      <vt:lpstr>PERFORMANCES COGNITIVES  ET DIABETE DE TYPE 2  APRES 65 ANS </vt:lpstr>
      <vt:lpstr>Introduction</vt:lpstr>
      <vt:lpstr>Objectif principal</vt:lpstr>
      <vt:lpstr>Objectifs </vt:lpstr>
      <vt:lpstr>Méthodes</vt:lpstr>
      <vt:lpstr>Design de l’étude</vt:lpstr>
      <vt:lpstr>Données recueillies</vt:lpstr>
      <vt:lpstr>Bilan cognitif</vt:lpstr>
      <vt:lpstr>Analyses statistiques</vt:lpstr>
      <vt:lpstr>Résultats</vt:lpstr>
      <vt:lpstr>Population de l’étude</vt:lpstr>
      <vt:lpstr>Population de l’étude</vt:lpstr>
      <vt:lpstr>Caractéristiques en fonction des performances cognitives, exemple du MMSE</vt:lpstr>
      <vt:lpstr>Glycémie à jeun et cognition</vt:lpstr>
      <vt:lpstr>HbA1c et cognition</vt:lpstr>
      <vt:lpstr>Triglycérides et Cognition</vt:lpstr>
      <vt:lpstr>HDL et Cognition</vt:lpstr>
      <vt:lpstr>Pression Artérielle diastolique et Cognition</vt:lpstr>
      <vt:lpstr>Courbes de régression linéaires, corrélation entre pression artérielle diastolique et test des fonctions cognitives.  </vt:lpstr>
      <vt:lpstr>Corrélation entre niveau d’études, pression artérielle (PA) et cognition. </vt:lpstr>
      <vt:lpstr> Conclusion</vt:lpstr>
      <vt:lpstr>Equilibre glycémique et cognition</vt:lpstr>
      <vt:lpstr>PowerPoint Presentation</vt:lpstr>
      <vt:lpstr> Discussion </vt:lpstr>
      <vt:lpstr>Points forts</vt:lpstr>
      <vt:lpstr>Points faibles</vt:lpstr>
      <vt:lpstr>PowerPoint Presentation</vt:lpstr>
      <vt:lpstr>Remerciements</vt:lpstr>
      <vt:lpstr>Remerciements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PERFORMANCES COGNITIVES  ET DIABETE DE TYPE 2  APRES 65 ANS </dc:title>
  <dc:creator>Julie Talfournier</dc:creator>
  <cp:lastModifiedBy>Julie Talfournier</cp:lastModifiedBy>
  <cp:revision>123</cp:revision>
  <dcterms:created xsi:type="dcterms:W3CDTF">2013-01-20T20:52:36Z</dcterms:created>
  <dcterms:modified xsi:type="dcterms:W3CDTF">2013-01-22T22:30:31Z</dcterms:modified>
</cp:coreProperties>
</file>