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88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1" r:id="rId14"/>
    <p:sldId id="277" r:id="rId15"/>
    <p:sldId id="274" r:id="rId16"/>
    <p:sldId id="278" r:id="rId17"/>
    <p:sldId id="279" r:id="rId18"/>
    <p:sldId id="280" r:id="rId19"/>
    <p:sldId id="282" r:id="rId20"/>
    <p:sldId id="283" r:id="rId21"/>
    <p:sldId id="284" r:id="rId22"/>
    <p:sldId id="285" r:id="rId23"/>
    <p:sldId id="287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688" autoAdjust="0"/>
  </p:normalViewPr>
  <p:slideViewPr>
    <p:cSldViewPr>
      <p:cViewPr varScale="1">
        <p:scale>
          <a:sx n="110" d="100"/>
          <a:sy n="110" d="100"/>
        </p:scale>
        <p:origin x="-165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Ellipse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5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1CE27-6C7E-45FD-A2AB-A4DA23EBE6DE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16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14D491E-D322-402A-B692-7F0EE4B3AF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A9F64-50C5-4A8C-8EB2-BCF4FD46CE15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405C3-A0D2-486D-8E4E-EE11AE12A2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Ellipse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109C3-3EF2-4B7B-818C-3479E7F2A29C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52D91E9-914C-463E-AC21-E72D4023B7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212FF-6A0B-4875-B2E6-948711EBB276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C5BDF-B5A9-4673-8149-FCAD199789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Ellipse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40752-A5C2-4F91-BF69-4ACB2A408A11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19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1BA7A72B-1021-4C85-8D93-475BA82476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815D4-3FDC-4B0B-BF1C-294FC252B669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63FE0-9DEA-490F-936D-644EFBF865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FA13-86CD-4B7B-959B-F1C1D53E6927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292D641-5EB6-4597-9066-16028DF01EB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Ellipse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9928CBF-3367-4789-B6EA-2E9240EE6C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9AE75-933E-4946-838B-B7E1C78A1DFC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Ellipse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F8775-5EDF-449F-87AE-A08D8C384E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92067-8FEF-4449-A7CA-543AE1C3C4EC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AD8F4-B370-414D-AFF4-EA25A45BB7A6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F3491-8B51-4F40-8ECA-B7599CD8AD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Ellipse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61BA0-DD8C-4A94-9F04-EE92B5DBF9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60817-AA25-43AC-A1C8-D0FF6A85A7B5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C6C5A7-23E9-4DBF-95C6-5E88D66752E2}" type="datetimeFigureOut">
              <a:rPr lang="fr-FR"/>
              <a:pPr>
                <a:defRPr/>
              </a:pPr>
              <a:t>24/10/2012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Ellipse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8EECC1-5A47-445A-96D9-2FA5EE4E4C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38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39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95600"/>
          </a:xfrm>
        </p:spPr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fr-FR" dirty="0" smtClean="0"/>
              <a:t>Martin </a:t>
            </a:r>
            <a:r>
              <a:rPr lang="fr-FR" dirty="0" err="1" smtClean="0"/>
              <a:t>Coutellier</a:t>
            </a:r>
            <a:endParaRPr lang="fr-FR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fr-FR" dirty="0" smtClean="0"/>
              <a:t>Thèse d’exercice pour le DES de médecine générale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fr-FR" dirty="0" smtClean="0"/>
              <a:t>Dirigée par monsieur le professeur </a:t>
            </a:r>
            <a:r>
              <a:rPr lang="fr-FR" dirty="0" err="1" smtClean="0"/>
              <a:t>Bergmann</a:t>
            </a:r>
            <a:endParaRPr lang="fr-FR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fr-FR" dirty="0" smtClean="0"/>
              <a:t>Présentée et soutenue publiquement le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fr-FR" dirty="0" smtClean="0"/>
              <a:t>24 octobre 2012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fr-FR" dirty="0" smtClean="0"/>
              <a:t>Devant messieurs les professeurs </a:t>
            </a:r>
            <a:r>
              <a:rPr lang="fr-FR" dirty="0" err="1" smtClean="0"/>
              <a:t>Bergmann</a:t>
            </a:r>
            <a:r>
              <a:rPr lang="fr-FR" dirty="0" smtClean="0"/>
              <a:t>, GUILLAUSSEAU et </a:t>
            </a:r>
            <a:r>
              <a:rPr lang="fr-FR" dirty="0" err="1" smtClean="0"/>
              <a:t>Mouly</a:t>
            </a:r>
            <a:endParaRPr lang="fr-FR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</p:txBody>
      </p:sp>
      <p:sp>
        <p:nvSpPr>
          <p:cNvPr id="13315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smtClean="0"/>
              <a:t>Impact d’une hospitalisation dans un service de médecine sur les traitements prescrits au long cours en médecine générale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L’hospitalisation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Inévitable au cours de la vie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Plus fréquente avant 4 ans et après 75 ans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Opportunité de réévaluer les traitements prescrits en ambulatoire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Manque de données concernant l’impact d’un passage en hospitalisation sur les traitements prescrits au long cours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Image d’Epinal : désaccord perpétuel entre monde hospitalier et ambulatoire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Quelques études existantes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687888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Comparaisons traitement d’entrée/traitement de sortie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Ou traitement de sortie/traitement à distance de la sortie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1 seule étude prospective sur 130 patients atteints de maladie chronique adressés en hospitalisation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Le plus souvent nombre important de modifications entre traitement hospitalier et ambulatoire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Au total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Peu de données sur l’évolution des ordonnances dans la séquence ville/hôpital/ville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Aucune donnée française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Données existantes : différences importantes entre traitement d’entrée et traitement de sortie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Mais aussi entre traitement de sortie et traitement prescrit en ambulatoire à distance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Objectifs de l’étude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Objectif principal </a:t>
            </a:r>
          </a:p>
          <a:p>
            <a:pPr lvl="1"/>
            <a:r>
              <a:rPr lang="fr-FR" smtClean="0"/>
              <a:t>Analyser les modifications thérapeutiques se produisant au cours d’une hospitalisation, et leur pérennité à deux mois de la sortie</a:t>
            </a:r>
          </a:p>
          <a:p>
            <a:pPr>
              <a:buFont typeface="Wingdings 2" pitchFamily="18" charset="2"/>
              <a:buNone/>
            </a:pPr>
            <a:endParaRPr lang="fr-FR" smtClean="0"/>
          </a:p>
          <a:p>
            <a:r>
              <a:rPr lang="fr-FR" smtClean="0"/>
              <a:t>Objectifs secondaires </a:t>
            </a:r>
          </a:p>
          <a:p>
            <a:pPr lvl="1"/>
            <a:r>
              <a:rPr lang="fr-FR" smtClean="0"/>
              <a:t>Influence du contenu du CRH sur le taux de maintien des modifications thérapeutiques</a:t>
            </a:r>
          </a:p>
          <a:p>
            <a:pPr lvl="1"/>
            <a:r>
              <a:rPr lang="fr-FR" smtClean="0"/>
              <a:t>Évolution des prescriptions de benzodiazépines</a:t>
            </a:r>
          </a:p>
          <a:p>
            <a:pPr lvl="1"/>
            <a:r>
              <a:rPr lang="fr-FR" smtClean="0"/>
              <a:t>Cas particulier des IPP : l’hospitalisation favorise-t-elle la prescription d’ésoméprazole ?</a:t>
            </a:r>
          </a:p>
          <a:p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Protocole de l’étude (1)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Inclusion exhaustive et systématique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Du 1</a:t>
            </a:r>
            <a:r>
              <a:rPr lang="fr-FR" baseline="30000" dirty="0" smtClean="0"/>
              <a:t>er</a:t>
            </a:r>
            <a:r>
              <a:rPr lang="fr-FR" dirty="0" smtClean="0"/>
              <a:t> mars au 30 avril 2012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De tous les patients sortants du service de médecine A de l’hôpital Lariboisière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Ayant un médecin traitant non hospitalier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Et au moins un traitement prescrit au long cours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Protocole de l’étude (2)</a:t>
            </a:r>
          </a:p>
        </p:txBody>
      </p:sp>
      <p:sp>
        <p:nvSpPr>
          <p:cNvPr id="19459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Traitement d’entrée et de sortie déterminés d’après les CRH</a:t>
            </a:r>
          </a:p>
          <a:p>
            <a:endParaRPr lang="fr-FR" smtClean="0"/>
          </a:p>
          <a:p>
            <a:r>
              <a:rPr lang="fr-FR" smtClean="0"/>
              <a:t>Contact téléphonique avec le patient à deux mois de  la sortie pour déterminer le traitement prescrit en ambulatoire à distance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Protocole de l’étude (3)</a:t>
            </a:r>
          </a:p>
        </p:txBody>
      </p:sp>
      <p:sp>
        <p:nvSpPr>
          <p:cNvPr id="2048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Analyse des modifications thérapeutiques classées en</a:t>
            </a:r>
          </a:p>
          <a:p>
            <a:pPr lvl="1"/>
            <a:r>
              <a:rPr lang="fr-FR" smtClean="0"/>
              <a:t>Ajout de nouveau traitement (majoration d’un traitement dans une indication existante, ou apparition d’une nouvelle indication)</a:t>
            </a:r>
          </a:p>
          <a:p>
            <a:pPr lvl="1"/>
            <a:r>
              <a:rPr lang="fr-FR" smtClean="0"/>
              <a:t>Changement d’un traitement prescrit par un autre, dans la même indication</a:t>
            </a:r>
          </a:p>
          <a:p>
            <a:pPr lvl="1"/>
            <a:r>
              <a:rPr lang="fr-FR" smtClean="0"/>
              <a:t>Retrait d’un traitement prescrit </a:t>
            </a:r>
          </a:p>
          <a:p>
            <a:r>
              <a:rPr lang="fr-FR" smtClean="0"/>
              <a:t>Analyse des prescriptions à deux mois : modifications maintenues ou non </a:t>
            </a:r>
          </a:p>
          <a:p>
            <a:r>
              <a:rPr lang="fr-FR" smtClean="0"/>
              <a:t>Analyse par classe thérapeutique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Population de l’étude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830763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84 patients inclus, dont 48 hommes (57%), âge moyen 70.6 ans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Principaux antécédents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Facteur de risque cardiovasculaire (65%)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Pathologie cardiovasculaire (45%)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BPCO (18%)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Néoplasie (17%)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Pathologie psychiatrique (17%)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Motif d’hospitalisation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Décompensation de pathologie chronique (35%)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Découverte d’une pathologie chronique nouvelle (33%)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Geste ou examen programmé (19%)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Pathologie aiguë (12%)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6.2 médicaments en moyenne à l’entrée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ensemble des prescriptions (1)</a:t>
            </a:r>
          </a:p>
        </p:txBody>
      </p:sp>
      <p:sp>
        <p:nvSpPr>
          <p:cNvPr id="22531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Ensemble des prescriptions</a:t>
            </a:r>
          </a:p>
          <a:p>
            <a:pPr lvl="1"/>
            <a:r>
              <a:rPr lang="fr-FR" smtClean="0"/>
              <a:t>7.1 médicaments en moyenne à la sortie</a:t>
            </a:r>
          </a:p>
          <a:p>
            <a:pPr lvl="1"/>
            <a:r>
              <a:rPr lang="fr-FR" smtClean="0"/>
              <a:t>17.7% des traitements d’entrée ont été retirés, 7% changés</a:t>
            </a:r>
          </a:p>
          <a:p>
            <a:pPr lvl="1"/>
            <a:r>
              <a:rPr lang="fr-FR" smtClean="0"/>
              <a:t>260 modifications thérapeutiques hospitalières concernant 72 patients</a:t>
            </a:r>
          </a:p>
          <a:p>
            <a:pPr lvl="2"/>
            <a:r>
              <a:rPr lang="fr-FR" smtClean="0"/>
              <a:t>132 ajouts maintenus à 91% à 2 mois</a:t>
            </a:r>
          </a:p>
          <a:p>
            <a:pPr lvl="2"/>
            <a:r>
              <a:rPr lang="fr-FR" smtClean="0"/>
              <a:t>91 retraits maintenus à 77% à 2 mois</a:t>
            </a:r>
          </a:p>
          <a:p>
            <a:pPr lvl="2"/>
            <a:r>
              <a:rPr lang="fr-FR" smtClean="0"/>
              <a:t>36 changements maintenus à 89% à 2 mois</a:t>
            </a:r>
          </a:p>
          <a:p>
            <a:pPr lvl="1"/>
            <a:r>
              <a:rPr lang="fr-FR" smtClean="0"/>
              <a:t>Peu de modifications non hospitalières</a:t>
            </a:r>
          </a:p>
          <a:p>
            <a:pPr lvl="2"/>
            <a:r>
              <a:rPr lang="fr-FR" smtClean="0"/>
              <a:t>1 retrait à M2</a:t>
            </a:r>
          </a:p>
          <a:p>
            <a:pPr lvl="2"/>
            <a:r>
              <a:rPr lang="fr-FR" smtClean="0"/>
              <a:t>6 ajouts à M2 concernant 3 patients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ensemble des prescriptions (2)</a:t>
            </a:r>
          </a:p>
        </p:txBody>
      </p:sp>
      <p:pic>
        <p:nvPicPr>
          <p:cNvPr id="23555" name="Espace réservé du contenu 3" descr="figure 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527175"/>
            <a:ext cx="7583488" cy="4572000"/>
          </a:xfrm>
        </p:spPr>
      </p:pic>
      <p:sp>
        <p:nvSpPr>
          <p:cNvPr id="23556" name="ZoneTexte 4"/>
          <p:cNvSpPr txBox="1">
            <a:spLocks noChangeArrowheads="1"/>
          </p:cNvSpPr>
          <p:nvPr/>
        </p:nvSpPr>
        <p:spPr bwMode="auto">
          <a:xfrm>
            <a:off x="2286000" y="6072188"/>
            <a:ext cx="4857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Devenir des modifications selon leur type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antihypertenseurs</a:t>
            </a:r>
          </a:p>
        </p:txBody>
      </p:sp>
      <p:sp>
        <p:nvSpPr>
          <p:cNvPr id="24579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Nombre élevé de modifications et taux de maintien faible</a:t>
            </a:r>
          </a:p>
          <a:p>
            <a:pPr lvl="1"/>
            <a:r>
              <a:rPr lang="fr-FR" smtClean="0"/>
              <a:t>Antihypertenseurs</a:t>
            </a:r>
          </a:p>
          <a:p>
            <a:pPr lvl="1"/>
            <a:r>
              <a:rPr lang="fr-FR" smtClean="0"/>
              <a:t>Nombre élevé de modifications et faible taux de maintien</a:t>
            </a:r>
          </a:p>
          <a:p>
            <a:pPr lvl="2"/>
            <a:r>
              <a:rPr lang="fr-FR" smtClean="0"/>
              <a:t>49 modifications au total, concernant 31 patients, 65% de maintien</a:t>
            </a:r>
          </a:p>
          <a:p>
            <a:pPr lvl="2"/>
            <a:r>
              <a:rPr lang="fr-FR" smtClean="0"/>
              <a:t>Modification du traitement d’entrée pour 50% des patients</a:t>
            </a:r>
          </a:p>
          <a:p>
            <a:pPr lvl="1"/>
            <a:endParaRPr lang="fr-FR" smtClean="0"/>
          </a:p>
          <a:p>
            <a:pPr lvl="1"/>
            <a:r>
              <a:rPr lang="fr-FR" smtClean="0"/>
              <a:t>Nombreux facteurs altérant la mesure de la tension artérielle en hospitalisation</a:t>
            </a:r>
          </a:p>
          <a:p>
            <a:pPr lvl="1"/>
            <a:r>
              <a:rPr lang="fr-FR" smtClean="0"/>
              <a:t>Préférences personnelles des prescripteurs</a:t>
            </a:r>
          </a:p>
          <a:p>
            <a:pPr lvl="1"/>
            <a:r>
              <a:rPr lang="fr-FR" smtClean="0"/>
              <a:t>Indisponibilité à la pharmacie hospitalière</a:t>
            </a:r>
          </a:p>
          <a:p>
            <a:pPr lvl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antalgiques</a:t>
            </a:r>
          </a:p>
        </p:txBody>
      </p:sp>
      <p:sp>
        <p:nvSpPr>
          <p:cNvPr id="2560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Antalgiques </a:t>
            </a:r>
          </a:p>
          <a:p>
            <a:pPr lvl="1"/>
            <a:r>
              <a:rPr lang="fr-FR" smtClean="0"/>
              <a:t>Egalement taux de maintien plus faible que la moyenne</a:t>
            </a:r>
          </a:p>
          <a:p>
            <a:pPr lvl="2"/>
            <a:r>
              <a:rPr lang="fr-FR" smtClean="0"/>
              <a:t>16 modifications, concernant 15 patients, 75% de maintien à deux mois</a:t>
            </a:r>
          </a:p>
          <a:p>
            <a:pPr lvl="2"/>
            <a:r>
              <a:rPr lang="fr-FR" smtClean="0"/>
              <a:t>Retraits maintenus à 50%</a:t>
            </a:r>
          </a:p>
          <a:p>
            <a:pPr lvl="2"/>
            <a:r>
              <a:rPr lang="fr-FR" smtClean="0"/>
              <a:t>6 des 8 patients entrant avec une prescription ont vu leur traitement modifié</a:t>
            </a:r>
          </a:p>
          <a:p>
            <a:pPr lvl="1"/>
            <a:endParaRPr lang="fr-FR" smtClean="0"/>
          </a:p>
          <a:p>
            <a:pPr lvl="1"/>
            <a:r>
              <a:rPr lang="fr-FR" smtClean="0"/>
              <a:t>Variabilité des symptômes douloureux </a:t>
            </a:r>
          </a:p>
          <a:p>
            <a:pPr lvl="1"/>
            <a:r>
              <a:rPr lang="fr-FR" smtClean="0"/>
              <a:t>Hétérogénéité de l’évaluation</a:t>
            </a:r>
          </a:p>
          <a:p>
            <a:pPr lvl="2"/>
            <a:r>
              <a:rPr lang="fr-FR" smtClean="0"/>
              <a:t>De la douleur</a:t>
            </a:r>
          </a:p>
          <a:p>
            <a:pPr lvl="2"/>
            <a:r>
              <a:rPr lang="fr-FR" smtClean="0"/>
              <a:t>De la balance bénéfice-risque des traitements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autres classes (1)</a:t>
            </a:r>
          </a:p>
        </p:txBody>
      </p:sp>
      <p:sp>
        <p:nvSpPr>
          <p:cNvPr id="26627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Peu de modifications (6) et faible taux de maintien</a:t>
            </a:r>
          </a:p>
          <a:p>
            <a:pPr lvl="1"/>
            <a:r>
              <a:rPr lang="fr-FR" smtClean="0"/>
              <a:t>Corticothérapie po : 6 modifications dont 5 ajouts (avec 9 prescriptions initiales), 66% de maintien à 2 mois</a:t>
            </a:r>
          </a:p>
          <a:p>
            <a:pPr lvl="2"/>
            <a:r>
              <a:rPr lang="fr-FR" smtClean="0"/>
              <a:t>Iatrogénie et nécessité de surveillance +++</a:t>
            </a:r>
          </a:p>
          <a:p>
            <a:pPr lvl="2"/>
            <a:r>
              <a:rPr lang="fr-FR" smtClean="0"/>
              <a:t>Balance bénéfice-risque fragile</a:t>
            </a:r>
          </a:p>
          <a:p>
            <a:pPr lvl="2">
              <a:buFont typeface="Wingdings 2" pitchFamily="18" charset="2"/>
              <a:buNone/>
            </a:pPr>
            <a:endParaRPr lang="fr-FR" smtClean="0"/>
          </a:p>
          <a:p>
            <a:pPr lvl="1"/>
            <a:r>
              <a:rPr lang="fr-FR" smtClean="0"/>
              <a:t>Hypolipémiants</a:t>
            </a:r>
          </a:p>
          <a:p>
            <a:pPr lvl="2"/>
            <a:r>
              <a:rPr lang="fr-FR" smtClean="0"/>
              <a:t>Artefact lié à un oubli de prescription d’Inegy®</a:t>
            </a:r>
          </a:p>
          <a:p>
            <a:pPr lvl="2"/>
            <a:r>
              <a:rPr lang="fr-FR" smtClean="0"/>
              <a:t>Sinon 100% de maintien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autres classes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Plus de 10 modifications et fort taux de maintien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Anticoagulants	</a:t>
            </a:r>
            <a:r>
              <a:rPr lang="fr-FR" sz="1300" dirty="0" smtClean="0"/>
              <a:t>(14 modifications chez 14 patients, 15 prescriptions initiales dont 5 modifiées)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Antidiabétiques oraux	</a:t>
            </a:r>
            <a:r>
              <a:rPr lang="fr-FR" sz="1300" dirty="0" smtClean="0"/>
              <a:t>(13/11/15/10)</a:t>
            </a:r>
          </a:p>
          <a:p>
            <a:pPr marL="822960" lvl="2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"/>
              <a:defRPr/>
            </a:pPr>
            <a:r>
              <a:rPr lang="fr-FR" dirty="0" smtClean="0"/>
              <a:t>Classes à surveiller et adapter en période aiguë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IPP			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Benzodiazépines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Laxatifs (ajouts++)		</a:t>
            </a:r>
            <a:r>
              <a:rPr lang="fr-FR" sz="1300" dirty="0" smtClean="0"/>
              <a:t>(13/13/5/4)</a:t>
            </a:r>
          </a:p>
          <a:p>
            <a:pPr marL="822960" lvl="2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"/>
              <a:defRPr/>
            </a:pPr>
            <a:r>
              <a:rPr lang="fr-FR" dirty="0" smtClean="0"/>
              <a:t>Constipation fréquente dans cette population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Fer et </a:t>
            </a:r>
            <a:r>
              <a:rPr lang="fr-FR" dirty="0" err="1" smtClean="0"/>
              <a:t>folates</a:t>
            </a:r>
            <a:r>
              <a:rPr lang="fr-FR" dirty="0" smtClean="0"/>
              <a:t> (ajouts++)	</a:t>
            </a:r>
            <a:r>
              <a:rPr lang="fr-FR" sz="1300" dirty="0" smtClean="0"/>
              <a:t>(13/10/7/2)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Traitements et à visée nutritionnelle	</a:t>
            </a:r>
            <a:r>
              <a:rPr lang="fr-FR" sz="1200" dirty="0" smtClean="0"/>
              <a:t>(17/13/7/3)</a:t>
            </a:r>
            <a:endParaRPr lang="fr-FR" dirty="0" smtClean="0"/>
          </a:p>
          <a:p>
            <a:pPr marL="822960" lvl="2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"/>
              <a:defRPr/>
            </a:pPr>
            <a:r>
              <a:rPr lang="fr-FR" dirty="0" smtClean="0"/>
              <a:t>Rôle des bilans extensifs ?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Traitements symptomatiques de troubles digestifs	</a:t>
            </a:r>
            <a:r>
              <a:rPr lang="fr-FR" sz="1200" dirty="0" smtClean="0"/>
              <a:t>(13/9/6/4)</a:t>
            </a:r>
            <a:endParaRPr lang="fr-FR" dirty="0" smtClean="0"/>
          </a:p>
          <a:p>
            <a:pPr marL="822960" lvl="2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"/>
              <a:defRPr/>
            </a:pPr>
            <a:r>
              <a:rPr lang="fr-FR" dirty="0" smtClean="0"/>
              <a:t>Adhésion des malades</a:t>
            </a:r>
          </a:p>
          <a:p>
            <a:pPr marL="822960" lvl="2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"/>
              <a:defRPr/>
            </a:pPr>
            <a:r>
              <a:rPr lang="fr-FR" dirty="0" smtClean="0"/>
              <a:t>Perception d’innocuité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autres classes (3)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Peu de modifications (entre 2 et 9) et 100% de maintien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Antiagrégants plaquettaires			</a:t>
            </a:r>
            <a:r>
              <a:rPr lang="fr-FR" sz="1200" dirty="0" smtClean="0"/>
              <a:t>(9/9/26/3)</a:t>
            </a:r>
            <a:endParaRPr lang="fr-FR" dirty="0" smtClean="0"/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Anti-arythmiques				</a:t>
            </a:r>
            <a:r>
              <a:rPr lang="fr-FR" sz="1200" dirty="0" smtClean="0"/>
              <a:t>(6/6/11/5)</a:t>
            </a:r>
            <a:endParaRPr lang="fr-FR" dirty="0" smtClean="0"/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Antidépresseurs				</a:t>
            </a:r>
            <a:r>
              <a:rPr lang="fr-FR" sz="1200" dirty="0" smtClean="0"/>
              <a:t>(6/6/14/4)</a:t>
            </a:r>
            <a:endParaRPr lang="fr-FR" dirty="0" smtClean="0"/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el-GR" dirty="0" smtClean="0"/>
              <a:t>Β</a:t>
            </a:r>
            <a:r>
              <a:rPr lang="fr-FR" dirty="0" smtClean="0"/>
              <a:t>2 stimulants de courte durée d’action	</a:t>
            </a:r>
            <a:r>
              <a:rPr lang="fr-FR" sz="1200" dirty="0" smtClean="0"/>
              <a:t>(6/6/5/2)</a:t>
            </a:r>
            <a:endParaRPr lang="fr-FR" dirty="0" smtClean="0"/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Anti-comitiaux				</a:t>
            </a:r>
            <a:r>
              <a:rPr lang="fr-FR" sz="1200" dirty="0" smtClean="0"/>
              <a:t>(5/5/11/1)</a:t>
            </a:r>
            <a:endParaRPr lang="fr-FR" dirty="0" smtClean="0"/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Insulinothérapies				</a:t>
            </a:r>
            <a:r>
              <a:rPr lang="fr-FR" sz="1200" dirty="0" smtClean="0"/>
              <a:t>(5/5/9/1)</a:t>
            </a:r>
            <a:endParaRPr lang="fr-FR" dirty="0" smtClean="0"/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FR" dirty="0" smtClean="0"/>
              <a:t>Traitements de fond inhalés		</a:t>
            </a:r>
            <a:r>
              <a:rPr lang="fr-FR" sz="1200" dirty="0" smtClean="0"/>
              <a:t>(4/4/14/2)</a:t>
            </a:r>
            <a:r>
              <a:rPr lang="fr-FR" dirty="0" smtClean="0"/>
              <a:t>			</a:t>
            </a:r>
          </a:p>
          <a:p>
            <a:pPr marL="822960" lvl="2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"/>
              <a:defRPr/>
            </a:pPr>
            <a:r>
              <a:rPr lang="fr-FR" dirty="0" smtClean="0"/>
              <a:t>Peu de modifications de traitements initiaux sauf anti-arythmiques (5 sur 11)</a:t>
            </a:r>
          </a:p>
          <a:p>
            <a:pPr marL="822960" lvl="2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"/>
              <a:defRPr/>
            </a:pPr>
            <a:r>
              <a:rPr lang="fr-FR" dirty="0" smtClean="0"/>
              <a:t>Classes thérapeutiques s’évaluant sur le long terme</a:t>
            </a:r>
          </a:p>
          <a:p>
            <a:pPr marL="822960" lvl="2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"/>
              <a:defRPr/>
            </a:pPr>
            <a:r>
              <a:rPr lang="fr-FR" dirty="0" smtClean="0"/>
              <a:t>Balance bénéfice-risque souvent nette</a:t>
            </a:r>
          </a:p>
          <a:p>
            <a:pPr marL="822960" lvl="2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"/>
              <a:defRPr/>
            </a:pPr>
            <a:r>
              <a:rPr lang="fr-FR" dirty="0" smtClean="0"/>
              <a:t>Modifications souvent explicitées dans les CRH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endParaRPr lang="fr-F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autres classes (4)</a:t>
            </a:r>
          </a:p>
        </p:txBody>
      </p:sp>
      <p:sp>
        <p:nvSpPr>
          <p:cNvPr id="29699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Autres classes concernées par 4 modifications ou moins, avec taux de maintien variable</a:t>
            </a:r>
          </a:p>
          <a:p>
            <a:pPr lvl="1">
              <a:buFont typeface="Wingdings" pitchFamily="2" charset="2"/>
              <a:buNone/>
            </a:pPr>
            <a:endParaRPr lang="fr-FR" smtClean="0"/>
          </a:p>
          <a:p>
            <a:pPr lvl="1">
              <a:buFont typeface="Wingdings" pitchFamily="2" charset="2"/>
              <a:buNone/>
            </a:pPr>
            <a:endParaRPr lang="fr-FR" smtClean="0"/>
          </a:p>
          <a:p>
            <a:pPr lvl="1"/>
            <a:r>
              <a:rPr lang="fr-FR" smtClean="0"/>
              <a:t>Difficile de conclure sur des nombres faibles de modifications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influence du CRH</a:t>
            </a:r>
          </a:p>
        </p:txBody>
      </p:sp>
      <p:sp>
        <p:nvSpPr>
          <p:cNvPr id="3072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Modifications explicitées dans le CRH</a:t>
            </a:r>
          </a:p>
          <a:p>
            <a:pPr>
              <a:buFont typeface="Wingdings 2" pitchFamily="18" charset="2"/>
              <a:buNone/>
            </a:pPr>
            <a:endParaRPr lang="fr-FR" smtClean="0"/>
          </a:p>
          <a:p>
            <a:pPr lvl="1"/>
            <a:r>
              <a:rPr lang="fr-FR" smtClean="0"/>
              <a:t>70 modifications</a:t>
            </a:r>
          </a:p>
          <a:p>
            <a:pPr lvl="1">
              <a:buFont typeface="Wingdings" pitchFamily="2" charset="2"/>
              <a:buNone/>
            </a:pPr>
            <a:endParaRPr lang="fr-FR" smtClean="0"/>
          </a:p>
          <a:p>
            <a:pPr lvl="1"/>
            <a:r>
              <a:rPr lang="fr-FR" smtClean="0"/>
              <a:t>100% de maintien à 2 mois</a:t>
            </a:r>
          </a:p>
          <a:p>
            <a:pPr lvl="1">
              <a:buFont typeface="Wingdings" pitchFamily="2" charset="2"/>
              <a:buNone/>
            </a:pPr>
            <a:endParaRPr lang="fr-FR" smtClean="0"/>
          </a:p>
          <a:p>
            <a:pPr lvl="1"/>
            <a:r>
              <a:rPr lang="fr-FR" smtClean="0"/>
              <a:t>79% de maintien pour les modifications non explicitées ; p&lt;0.0001</a:t>
            </a:r>
          </a:p>
          <a:p>
            <a:pPr>
              <a:buFont typeface="Wingdings 2" pitchFamily="18" charset="2"/>
              <a:buNone/>
            </a:pPr>
            <a:endParaRPr lang="fr-FR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benzodiazépines et hypnotiques</a:t>
            </a:r>
          </a:p>
        </p:txBody>
      </p:sp>
      <p:pic>
        <p:nvPicPr>
          <p:cNvPr id="31747" name="Espace réservé du contenu 3" descr="Figure 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3250" y="1527175"/>
            <a:ext cx="7900988" cy="4572000"/>
          </a:xfrm>
        </p:spPr>
      </p:pic>
      <p:sp>
        <p:nvSpPr>
          <p:cNvPr id="31748" name="ZoneTexte 4"/>
          <p:cNvSpPr txBox="1">
            <a:spLocks noChangeArrowheads="1"/>
          </p:cNvSpPr>
          <p:nvPr/>
        </p:nvSpPr>
        <p:spPr bwMode="auto">
          <a:xfrm>
            <a:off x="1357313" y="6072188"/>
            <a:ext cx="676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Evolution des prescriptions de benzodiazépines et hypnotiques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Résultats : IPP</a:t>
            </a:r>
          </a:p>
        </p:txBody>
      </p:sp>
      <p:pic>
        <p:nvPicPr>
          <p:cNvPr id="32771" name="Espace réservé du contenu 3" descr="Figure 7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1500188"/>
            <a:ext cx="7989888" cy="4572000"/>
          </a:xfrm>
        </p:spPr>
      </p:pic>
      <p:sp>
        <p:nvSpPr>
          <p:cNvPr id="32772" name="ZoneTexte 4"/>
          <p:cNvSpPr txBox="1">
            <a:spLocks noChangeArrowheads="1"/>
          </p:cNvSpPr>
          <p:nvPr/>
        </p:nvSpPr>
        <p:spPr bwMode="auto">
          <a:xfrm>
            <a:off x="2786063" y="6072188"/>
            <a:ext cx="4643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Evolution des prescriptions d’IPP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7B9899"/>
                </a:solidFill>
              </a:rPr>
              <a:t>Limites à l’interprétation de l’étude</a:t>
            </a:r>
          </a:p>
        </p:txBody>
      </p:sp>
      <p:sp>
        <p:nvSpPr>
          <p:cNvPr id="3379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Mono-centrique, service hospitalo-universitaire, internes de médecine générale</a:t>
            </a:r>
          </a:p>
          <a:p>
            <a:pPr>
              <a:buFont typeface="Wingdings 2" pitchFamily="18" charset="2"/>
              <a:buNone/>
            </a:pPr>
            <a:endParaRPr lang="fr-FR" smtClean="0"/>
          </a:p>
          <a:p>
            <a:r>
              <a:rPr lang="fr-FR" smtClean="0"/>
              <a:t>Méthode de recueil des données</a:t>
            </a:r>
          </a:p>
          <a:p>
            <a:pPr>
              <a:buFont typeface="Wingdings 2" pitchFamily="18" charset="2"/>
              <a:buNone/>
            </a:pPr>
            <a:endParaRPr lang="fr-FR" smtClean="0"/>
          </a:p>
          <a:p>
            <a:r>
              <a:rPr lang="fr-FR" smtClean="0"/>
              <a:t>Résultats plutôt différents des études précédentes</a:t>
            </a:r>
          </a:p>
          <a:p>
            <a:pPr lvl="1"/>
            <a:r>
              <a:rPr lang="fr-FR" smtClean="0"/>
              <a:t>Contexte de soin différent</a:t>
            </a:r>
          </a:p>
          <a:p>
            <a:pPr lvl="1"/>
            <a:r>
              <a:rPr lang="fr-FR" smtClean="0"/>
              <a:t>Années 1990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B9899"/>
                </a:solidFill>
              </a:rPr>
              <a:t>Conclusions</a:t>
            </a:r>
            <a:endParaRPr lang="fr-FR" dirty="0" smtClean="0">
              <a:solidFill>
                <a:srgbClr val="7B9899"/>
              </a:solidFill>
            </a:endParaRPr>
          </a:p>
        </p:txBody>
      </p:sp>
      <p:sp>
        <p:nvSpPr>
          <p:cNvPr id="34819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Cohérence globalement importante à l’interface ville/hôpital</a:t>
            </a:r>
          </a:p>
          <a:p>
            <a:pPr lvl="1"/>
            <a:r>
              <a:rPr lang="fr-FR" smtClean="0"/>
              <a:t>Variable selon les classes thérapeutiques</a:t>
            </a:r>
          </a:p>
          <a:p>
            <a:pPr lvl="1"/>
            <a:r>
              <a:rPr lang="fr-FR" smtClean="0"/>
              <a:t>Retraits moins maintenus que les ajouts et les changements de traitement</a:t>
            </a:r>
          </a:p>
          <a:p>
            <a:endParaRPr lang="fr-FR" smtClean="0"/>
          </a:p>
          <a:p>
            <a:r>
              <a:rPr lang="fr-FR" smtClean="0"/>
              <a:t>Cohérence améliorée pour les modifications explicitées dans les CRH</a:t>
            </a:r>
          </a:p>
          <a:p>
            <a:pPr lvl="1"/>
            <a:r>
              <a:rPr lang="fr-FR" smtClean="0"/>
              <a:t>à confirmer par une ou des études spécifiques</a:t>
            </a:r>
          </a:p>
          <a:p>
            <a:pPr lvl="1"/>
            <a:r>
              <a:rPr lang="fr-FR" smtClean="0"/>
              <a:t>si confirmé : intérêt de sensibiliser les rédacteurs de CRH</a:t>
            </a:r>
          </a:p>
          <a:p>
            <a:pPr lvl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fr-FR" dirty="0"/>
          </a:p>
        </p:txBody>
      </p:sp>
      <p:sp>
        <p:nvSpPr>
          <p:cNvPr id="35843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mtClean="0"/>
              <a:t>Merci de votre attention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291</TotalTime>
  <Words>948</Words>
  <Application>Microsoft Office PowerPoint</Application>
  <PresentationFormat>Affichage à l'écran (4:3)</PresentationFormat>
  <Paragraphs>185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Georgia</vt:lpstr>
      <vt:lpstr>Arial</vt:lpstr>
      <vt:lpstr>Wingdings 2</vt:lpstr>
      <vt:lpstr>Wingdings</vt:lpstr>
      <vt:lpstr>Calibri</vt:lpstr>
      <vt:lpstr>Civil</vt:lpstr>
      <vt:lpstr>Impact d’une hospitalisation dans un service de médecine sur les traitements prescrits au long cours en médecine générale</vt:lpstr>
      <vt:lpstr>L’hospitalisation</vt:lpstr>
      <vt:lpstr>Quelques études existantes</vt:lpstr>
      <vt:lpstr>Au total</vt:lpstr>
      <vt:lpstr>Objectifs de l’étude</vt:lpstr>
      <vt:lpstr>Protocole de l’étude (1)</vt:lpstr>
      <vt:lpstr>Protocole de l’étude (2)</vt:lpstr>
      <vt:lpstr>Protocole de l’étude (3)</vt:lpstr>
      <vt:lpstr>Population de l’étude</vt:lpstr>
      <vt:lpstr>Résultats : ensemble des prescriptions (1)</vt:lpstr>
      <vt:lpstr>Résultats : ensemble des prescriptions (2)</vt:lpstr>
      <vt:lpstr>Résultats : antihypertenseurs</vt:lpstr>
      <vt:lpstr>Résultats : antalgiques</vt:lpstr>
      <vt:lpstr>Résultats : autres classes (1)</vt:lpstr>
      <vt:lpstr>Résultats : autres classes (2)</vt:lpstr>
      <vt:lpstr>Résultats : autres classes (3)</vt:lpstr>
      <vt:lpstr>Résultats : autres classes (4)</vt:lpstr>
      <vt:lpstr>Résultats : influence du CRH</vt:lpstr>
      <vt:lpstr>Résultats : benzodiazépines et hypnotiques</vt:lpstr>
      <vt:lpstr>Résultats : IPP</vt:lpstr>
      <vt:lpstr>Limites à l’interprétation de l’étude</vt:lpstr>
      <vt:lpstr>Conclusions</vt:lpstr>
      <vt:lpstr>Merci de votre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d’une hospitalisation dans un service de médecine sur les traitements prescrits au long cours en médecine générale</dc:title>
  <dc:creator>user</dc:creator>
  <cp:lastModifiedBy>user</cp:lastModifiedBy>
  <cp:revision>34</cp:revision>
  <dcterms:created xsi:type="dcterms:W3CDTF">2012-10-21T14:40:55Z</dcterms:created>
  <dcterms:modified xsi:type="dcterms:W3CDTF">2012-10-24T09:54:36Z</dcterms:modified>
</cp:coreProperties>
</file>