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8" r:id="rId23"/>
    <p:sldId id="277" r:id="rId24"/>
    <p:sldId id="278" r:id="rId25"/>
    <p:sldId id="279" r:id="rId26"/>
    <p:sldId id="280" r:id="rId27"/>
    <p:sldId id="281" r:id="rId28"/>
    <p:sldId id="282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53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7E8373-6C2D-CE4C-BB0F-8BAB308C28F3}" type="datetimeFigureOut">
              <a:rPr lang="fr-FR" smtClean="0"/>
              <a:t>04/04/13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86E53-3F45-1D4E-A6BE-0DCACBAE6C2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826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Amoxicilline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86E53-3F45-1D4E-A6BE-0DCACBAE6C29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1291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9C90-6725-4DDF-BB0E-F322A120224D}" type="datetimeFigureOut">
              <a:rPr lang="fr-FR" smtClean="0"/>
              <a:pPr/>
              <a:t>04/04/13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0ACC-D095-4F1A-B29E-F267EE11DF1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9C90-6725-4DDF-BB0E-F322A120224D}" type="datetimeFigureOut">
              <a:rPr lang="fr-FR" smtClean="0"/>
              <a:pPr/>
              <a:t>04/04/13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0ACC-D095-4F1A-B29E-F267EE11DF1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9C90-6725-4DDF-BB0E-F322A120224D}" type="datetimeFigureOut">
              <a:rPr lang="fr-FR" smtClean="0"/>
              <a:pPr/>
              <a:t>04/04/13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0ACC-D095-4F1A-B29E-F267EE11DF1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9C90-6725-4DDF-BB0E-F322A120224D}" type="datetimeFigureOut">
              <a:rPr lang="fr-FR" smtClean="0"/>
              <a:pPr/>
              <a:t>04/04/13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0ACC-D095-4F1A-B29E-F267EE11DF1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9C90-6725-4DDF-BB0E-F322A120224D}" type="datetimeFigureOut">
              <a:rPr lang="fr-FR" smtClean="0"/>
              <a:pPr/>
              <a:t>04/04/13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0ACC-D095-4F1A-B29E-F267EE11DF1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9C90-6725-4DDF-BB0E-F322A120224D}" type="datetimeFigureOut">
              <a:rPr lang="fr-FR" smtClean="0"/>
              <a:pPr/>
              <a:t>04/04/13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0ACC-D095-4F1A-B29E-F267EE11DF1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9C90-6725-4DDF-BB0E-F322A120224D}" type="datetimeFigureOut">
              <a:rPr lang="fr-FR" smtClean="0"/>
              <a:pPr/>
              <a:t>04/04/13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0ACC-D095-4F1A-B29E-F267EE11DF1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9C90-6725-4DDF-BB0E-F322A120224D}" type="datetimeFigureOut">
              <a:rPr lang="fr-FR" smtClean="0"/>
              <a:pPr/>
              <a:t>04/04/13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0ACC-D095-4F1A-B29E-F267EE11DF1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9C90-6725-4DDF-BB0E-F322A120224D}" type="datetimeFigureOut">
              <a:rPr lang="fr-FR" smtClean="0"/>
              <a:pPr/>
              <a:t>04/04/13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0ACC-D095-4F1A-B29E-F267EE11DF1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9C90-6725-4DDF-BB0E-F322A120224D}" type="datetimeFigureOut">
              <a:rPr lang="fr-FR" smtClean="0"/>
              <a:pPr/>
              <a:t>04/04/13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0ACC-D095-4F1A-B29E-F267EE11DF1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9C90-6725-4DDF-BB0E-F322A120224D}" type="datetimeFigureOut">
              <a:rPr lang="fr-FR" smtClean="0"/>
              <a:pPr/>
              <a:t>04/04/13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0ACC-D095-4F1A-B29E-F267EE11DF1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99C90-6725-4DDF-BB0E-F322A120224D}" type="datetimeFigureOut">
              <a:rPr lang="fr-FR" smtClean="0"/>
              <a:pPr/>
              <a:t>04/04/13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50ACC-D095-4F1A-B29E-F267EE11DF11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Cas Clinique N°1</a:t>
            </a:r>
            <a:endParaRPr lang="fr-FR" dirty="0"/>
          </a:p>
        </p:txBody>
      </p:sp>
      <p:sp>
        <p:nvSpPr>
          <p:cNvPr id="7" name="Sous-titr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Un petit garçon de 2 ans 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dirty="0" smtClean="0"/>
              <a:t>Nous voyons pour la première fois Paul, âgé de 2 ans, amené par sa mère pour fièvre à 38,5°C. </a:t>
            </a:r>
          </a:p>
          <a:p>
            <a:pPr algn="just">
              <a:buNone/>
            </a:pPr>
            <a:endParaRPr lang="fr-FR" dirty="0" smtClean="0"/>
          </a:p>
          <a:p>
            <a:pPr algn="just">
              <a:buNone/>
            </a:pPr>
            <a:r>
              <a:rPr lang="fr-FR" dirty="0" smtClean="0"/>
              <a:t>L’interrogatoire de sa mère nous apprend qu’il est né par </a:t>
            </a:r>
            <a:r>
              <a:rPr lang="fr-FR" dirty="0" smtClean="0"/>
              <a:t>accouchement par voie basse,</a:t>
            </a:r>
            <a:r>
              <a:rPr lang="fr-FR" dirty="0" smtClean="0"/>
              <a:t> </a:t>
            </a:r>
            <a:r>
              <a:rPr lang="fr-FR" dirty="0" smtClean="0"/>
              <a:t>au terme de 35 SA sans complication. Ses vaccins sont à jour. </a:t>
            </a:r>
          </a:p>
          <a:p>
            <a:pPr algn="just">
              <a:buNone/>
            </a:pPr>
            <a:endParaRPr lang="fr-FR" dirty="0" smtClean="0"/>
          </a:p>
          <a:p>
            <a:pPr algn="just">
              <a:buNone/>
            </a:pPr>
            <a:r>
              <a:rPr lang="fr-FR" dirty="0" smtClean="0"/>
              <a:t>Il a vomi </a:t>
            </a:r>
            <a:r>
              <a:rPr lang="fr-FR" dirty="0" smtClean="0"/>
              <a:t>son biberon du matin au décours d’une toux et </a:t>
            </a:r>
            <a:r>
              <a:rPr lang="fr-FR" dirty="0" smtClean="0"/>
              <a:t>a eu deux selles molles hier et aujourd’hui.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801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algn="ctr">
              <a:buNone/>
            </a:pPr>
            <a:endParaRPr lang="fr-FR" sz="4000" dirty="0" smtClean="0"/>
          </a:p>
          <a:p>
            <a:pPr algn="ctr">
              <a:buNone/>
            </a:pPr>
            <a:endParaRPr lang="fr-FR" sz="4000" dirty="0"/>
          </a:p>
          <a:p>
            <a:pPr algn="ctr">
              <a:buNone/>
            </a:pPr>
            <a:r>
              <a:rPr lang="fr-FR" sz="4000" dirty="0" smtClean="0"/>
              <a:t>Quels sont les éléments de notre examen clinique</a:t>
            </a:r>
            <a:r>
              <a:rPr lang="fr-FR" dirty="0" smtClean="0"/>
              <a:t>?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L’examen clinique de l’enfant montre: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Température </a:t>
            </a:r>
            <a:r>
              <a:rPr lang="fr-FR" dirty="0" smtClean="0"/>
              <a:t>38,9°C, Temps de recoloration cutanée normal (3 secondes), </a:t>
            </a:r>
            <a:r>
              <a:rPr lang="fr-FR" dirty="0" smtClean="0"/>
              <a:t>pas de marbrure, </a:t>
            </a:r>
            <a:r>
              <a:rPr lang="fr-FR" dirty="0" smtClean="0"/>
              <a:t>vigilance normale, </a:t>
            </a:r>
            <a:r>
              <a:rPr lang="fr-FR" dirty="0" err="1" smtClean="0"/>
              <a:t>eupnéique</a:t>
            </a:r>
            <a:r>
              <a:rPr lang="fr-FR" dirty="0" smtClean="0"/>
              <a:t>. Pleurs dès qu’on l’examine, se calme dans les bras de maman</a:t>
            </a:r>
            <a:r>
              <a:rPr lang="fr-FR" dirty="0" smtClean="0"/>
              <a:t>. </a:t>
            </a:r>
            <a:r>
              <a:rPr lang="fr-FR" dirty="0" err="1" smtClean="0"/>
              <a:t>Mére</a:t>
            </a:r>
            <a:r>
              <a:rPr lang="fr-FR" dirty="0" smtClean="0"/>
              <a:t> angoissée </a:t>
            </a:r>
            <a:endParaRPr lang="fr-FR" dirty="0" smtClean="0"/>
          </a:p>
          <a:p>
            <a:r>
              <a:rPr lang="fr-FR" dirty="0" smtClean="0"/>
              <a:t>Auscultation cardiaque sans particularité</a:t>
            </a:r>
          </a:p>
          <a:p>
            <a:r>
              <a:rPr lang="fr-FR" dirty="0" smtClean="0"/>
              <a:t>Auscultation pulmonaire entre deux cris semble claire mais bruits surajoutés d’encombrement haut situé (pleure)</a:t>
            </a:r>
          </a:p>
          <a:p>
            <a:r>
              <a:rPr lang="fr-FR" dirty="0" smtClean="0"/>
              <a:t>La nuque est </a:t>
            </a:r>
            <a:r>
              <a:rPr lang="fr-FR" dirty="0" smtClean="0"/>
              <a:t>souple mais l’enfant se débat</a:t>
            </a:r>
            <a:endParaRPr lang="fr-FR" dirty="0" smtClean="0"/>
          </a:p>
          <a:p>
            <a:r>
              <a:rPr lang="fr-FR" dirty="0" smtClean="0"/>
              <a:t>Pharynx érythémateux, rhinorrhée </a:t>
            </a:r>
            <a:r>
              <a:rPr lang="fr-FR" dirty="0" smtClean="0"/>
              <a:t>épaisse </a:t>
            </a:r>
          </a:p>
          <a:p>
            <a:r>
              <a:rPr lang="fr-FR" dirty="0" smtClean="0"/>
              <a:t>Tympans congestifs au décours de pleurs</a:t>
            </a:r>
            <a:endParaRPr lang="fr-FR" dirty="0" smtClean="0"/>
          </a:p>
          <a:p>
            <a:r>
              <a:rPr lang="fr-FR" dirty="0" smtClean="0"/>
              <a:t>L’examen abdominal rendu difficile par les pleurs mais écarte tout de même une défense ou une contracture.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fr-FR" dirty="0" smtClean="0"/>
              <a:t>Après ces données de l’interrogatoire et de l’examen physique, quelles sont nos hypothèses diagnostiques?</a:t>
            </a:r>
          </a:p>
          <a:p>
            <a:endParaRPr lang="fr-FR" dirty="0" smtClean="0"/>
          </a:p>
          <a:p>
            <a:r>
              <a:rPr lang="fr-FR" dirty="0" smtClean="0"/>
              <a:t>Sur quels arguments?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Hypothèses diagnostiques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Rhinopharyngite aigue</a:t>
            </a:r>
          </a:p>
          <a:p>
            <a:endParaRPr lang="fr-FR" dirty="0" smtClean="0"/>
          </a:p>
          <a:p>
            <a:r>
              <a:rPr lang="fr-FR" dirty="0" smtClean="0"/>
              <a:t>Otite Moyenne Aigue</a:t>
            </a:r>
          </a:p>
          <a:p>
            <a:endParaRPr lang="fr-FR" dirty="0" smtClean="0"/>
          </a:p>
          <a:p>
            <a:r>
              <a:rPr lang="fr-FR" dirty="0" err="1" smtClean="0"/>
              <a:t>Gastro</a:t>
            </a:r>
            <a:r>
              <a:rPr lang="fr-FR" dirty="0" smtClean="0"/>
              <a:t> </a:t>
            </a:r>
            <a:r>
              <a:rPr lang="fr-FR" dirty="0"/>
              <a:t>E</a:t>
            </a:r>
            <a:r>
              <a:rPr lang="fr-FR" dirty="0" smtClean="0"/>
              <a:t>ntérite Aigue</a:t>
            </a:r>
          </a:p>
          <a:p>
            <a:r>
              <a:rPr lang="fr-FR" dirty="0" smtClean="0"/>
              <a:t>Syndrome méningé</a:t>
            </a:r>
            <a:endParaRPr lang="fr-FR" dirty="0" smtClean="0"/>
          </a:p>
          <a:p>
            <a:r>
              <a:rPr lang="fr-FR" dirty="0" smtClean="0"/>
              <a:t>Appendicite</a:t>
            </a:r>
            <a:endParaRPr lang="fr-FR" dirty="0" smtClean="0"/>
          </a:p>
          <a:p>
            <a:r>
              <a:rPr lang="fr-FR" dirty="0" smtClean="0"/>
              <a:t>Infection </a:t>
            </a:r>
            <a:r>
              <a:rPr lang="fr-FR" dirty="0" smtClean="0"/>
              <a:t>Urinaire</a:t>
            </a:r>
          </a:p>
          <a:p>
            <a:r>
              <a:rPr lang="fr-FR" dirty="0" smtClean="0"/>
              <a:t>Invagination intestinale 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fr-FR" dirty="0" smtClean="0"/>
              <a:t>Quelle est notre démarche diagnostique?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Démarche diagnostique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Examens para-cliniques d’imagerie? </a:t>
            </a:r>
            <a:r>
              <a:rPr lang="fr-FR" dirty="0"/>
              <a:t>d</a:t>
            </a:r>
            <a:r>
              <a:rPr lang="fr-FR" dirty="0" smtClean="0"/>
              <a:t>e biologie?</a:t>
            </a:r>
          </a:p>
          <a:p>
            <a:r>
              <a:rPr lang="fr-FR" dirty="0" smtClean="0"/>
              <a:t>Recours à un Service d’</a:t>
            </a:r>
            <a:r>
              <a:rPr lang="fr-FR" dirty="0" err="1" smtClean="0"/>
              <a:t>Acueil</a:t>
            </a:r>
            <a:r>
              <a:rPr lang="fr-FR" dirty="0" smtClean="0"/>
              <a:t> des Urgences?</a:t>
            </a:r>
          </a:p>
          <a:p>
            <a:r>
              <a:rPr lang="fr-FR" dirty="0" smtClean="0"/>
              <a:t>Recours à un collègue spécialiste (Pédiatre ou ORL)?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Sur quels éléments se fonde la suite de notre prise en charge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Absence de signe de gravité</a:t>
            </a:r>
          </a:p>
          <a:p>
            <a:r>
              <a:rPr lang="fr-FR" dirty="0" smtClean="0"/>
              <a:t>Fiabilité des parents</a:t>
            </a:r>
          </a:p>
          <a:p>
            <a:r>
              <a:rPr lang="fr-FR" dirty="0" smtClean="0"/>
              <a:t>Terrain (antécédents de l’enfant, épisodes ultérieurs)</a:t>
            </a:r>
          </a:p>
          <a:p>
            <a:r>
              <a:rPr lang="fr-FR" dirty="0" smtClean="0"/>
              <a:t>Jour de la semaine… (Vendredi…)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 total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temps est un outil diagnostique </a:t>
            </a:r>
          </a:p>
          <a:p>
            <a:pPr>
              <a:buNone/>
            </a:pPr>
            <a:r>
              <a:rPr lang="fr-FR" dirty="0">
                <a:latin typeface="Arial Narrow"/>
              </a:rPr>
              <a:t>→</a:t>
            </a:r>
            <a:r>
              <a:rPr lang="fr-FR" dirty="0" smtClean="0"/>
              <a:t>prise en charge précoce participe de l’incertitude (tableaux cliniques incomplets)</a:t>
            </a:r>
          </a:p>
          <a:p>
            <a:r>
              <a:rPr lang="fr-FR" dirty="0" smtClean="0"/>
              <a:t>Ne pas dire je ne sais pas puisque nous savons! </a:t>
            </a:r>
          </a:p>
          <a:p>
            <a:pPr>
              <a:buNone/>
            </a:pPr>
            <a:r>
              <a:rPr lang="fr-FR" dirty="0" smtClean="0">
                <a:latin typeface="Arial Narrow"/>
              </a:rPr>
              <a:t>→ </a:t>
            </a:r>
            <a:r>
              <a:rPr lang="fr-FR" dirty="0" smtClean="0"/>
              <a:t>Pour preuve nous avons plusieurs hypothèses diagnostiques</a:t>
            </a:r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 total…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Ecarter le diagnostic grave ou dont le pronostic est amélioré par une prise en charge rapide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>
                <a:latin typeface="Arial Narrow"/>
              </a:rPr>
              <a:t>→</a:t>
            </a:r>
            <a:r>
              <a:rPr lang="fr-FR" dirty="0" smtClean="0"/>
              <a:t>Personne ne nous en voudra d’écarter un diagnostic grave ou nécessitant une prise en charge rapide, le contraire n’est pas vérifié!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Cas clinique N°2</a:t>
            </a:r>
            <a:endParaRPr lang="fr-FR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Mathilde, douleurs abdominales apparues  cette nuit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fr-FR" dirty="0" smtClean="0"/>
              <a:t>Nous recevons maintenant en consultation Mathilde, une jeune patiente de 24 ans dont nous sommes le médecin traitant.</a:t>
            </a:r>
          </a:p>
          <a:p>
            <a:pPr>
              <a:buNone/>
            </a:pPr>
            <a:r>
              <a:rPr lang="fr-FR" dirty="0" smtClean="0"/>
              <a:t> </a:t>
            </a:r>
          </a:p>
          <a:p>
            <a:r>
              <a:rPr lang="fr-FR" dirty="0" smtClean="0"/>
              <a:t>Nous ne l’avions pas revue depuis ses 17 ans quand elle nous a consulté pour une rhinopharyngite aigüe.</a:t>
            </a:r>
          </a:p>
          <a:p>
            <a:endParaRPr lang="fr-FR" dirty="0" smtClean="0"/>
          </a:p>
          <a:p>
            <a:r>
              <a:rPr lang="fr-FR" dirty="0" smtClean="0"/>
              <a:t>Elle se plaint depuis ce matin de douleurs abdominales et de sensation fébrile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fr-FR" dirty="0" smtClean="0"/>
              <a:t>Quels sont les éléments de notre interrogatoire?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fr-FR" dirty="0" smtClean="0"/>
              <a:t>Interrogatoire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Refaire le point sur ses antécédents médico-chirurgicaux et obstétricaux (dont contraception)</a:t>
            </a:r>
          </a:p>
          <a:p>
            <a:r>
              <a:rPr lang="fr-FR" dirty="0" smtClean="0"/>
              <a:t>Date des dernières règles, existence de métrorragies? Leucorrhées?</a:t>
            </a:r>
          </a:p>
          <a:p>
            <a:r>
              <a:rPr lang="fr-FR" dirty="0" smtClean="0"/>
              <a:t>Mode de début, localisation intensité, facteurs modulants </a:t>
            </a:r>
          </a:p>
          <a:p>
            <a:r>
              <a:rPr lang="fr-FR" dirty="0" smtClean="0"/>
              <a:t>Troubles associés: transit, couleur des </a:t>
            </a:r>
            <a:r>
              <a:rPr lang="fr-FR" dirty="0" smtClean="0"/>
              <a:t>urines douleurs miction, pollakiurie</a:t>
            </a:r>
            <a:endParaRPr lang="fr-FR" dirty="0" smtClean="0"/>
          </a:p>
          <a:p>
            <a:r>
              <a:rPr lang="fr-FR" dirty="0" smtClean="0"/>
              <a:t>Voyage récent, cas contact</a:t>
            </a:r>
            <a:r>
              <a:rPr lang="fr-FR" dirty="0" smtClean="0"/>
              <a:t>?  alimentation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fr-FR" dirty="0" smtClean="0"/>
              <a:t>Réponses de la patiente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Pas d’évènement médical majeur, IVG par aspiration il y a 1 an</a:t>
            </a:r>
          </a:p>
          <a:p>
            <a:r>
              <a:rPr lang="fr-FR" dirty="0" smtClean="0"/>
              <a:t>Dernières règles il y a 1 semaine mais quelques jours de retard car a changé de pilule depuis 2 mois et cycles irréguliers, a d’ailleurs oublié sa pilule pendant le WE de Pâques chez ses parents, quelques pertes il y a 7j mais n’inquiétant pas la patiente</a:t>
            </a:r>
          </a:p>
          <a:p>
            <a:r>
              <a:rPr lang="fr-FR" dirty="0" smtClean="0"/>
              <a:t>A ressenti la douleur en se réveillant cette nuit</a:t>
            </a:r>
            <a:r>
              <a:rPr lang="fr-FR" dirty="0" smtClean="0"/>
              <a:t>,, </a:t>
            </a:r>
            <a:r>
              <a:rPr lang="fr-FR" dirty="0" smtClean="0"/>
              <a:t>elle a vomi une fois cette nuit et a eu deux selles molles ce matin.</a:t>
            </a:r>
          </a:p>
          <a:p>
            <a:r>
              <a:rPr lang="fr-FR" dirty="0" smtClean="0"/>
              <a:t>Urines de coloration normale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fr-FR" dirty="0" smtClean="0"/>
              <a:t>Quels sont les éléments de notre examen physique?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Examen physique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Tension normale, pouls 90, </a:t>
            </a:r>
            <a:endParaRPr lang="fr-FR" dirty="0" smtClean="0"/>
          </a:p>
          <a:p>
            <a:r>
              <a:rPr lang="fr-FR" dirty="0" smtClean="0"/>
              <a:t>Fébricule à 37,9°C</a:t>
            </a:r>
          </a:p>
          <a:p>
            <a:r>
              <a:rPr lang="fr-FR" dirty="0" smtClean="0"/>
              <a:t>Palpation abdominale: patiente chatouilleuse!</a:t>
            </a:r>
          </a:p>
          <a:p>
            <a:pPr>
              <a:buNone/>
            </a:pPr>
            <a:r>
              <a:rPr lang="fr-FR" dirty="0" smtClean="0"/>
              <a:t>	Abdomen souple </a:t>
            </a:r>
            <a:r>
              <a:rPr lang="fr-FR" dirty="0" err="1" smtClean="0"/>
              <a:t>dépressible</a:t>
            </a:r>
            <a:r>
              <a:rPr lang="fr-FR" dirty="0" smtClean="0"/>
              <a:t> sans défense, douleur provoquée des deux FI et de l’hypogastre sans irritation péritonéale</a:t>
            </a:r>
          </a:p>
          <a:p>
            <a:r>
              <a:rPr lang="fr-FR" dirty="0" smtClean="0"/>
              <a:t>Examen gynécologique au spéculum: pertes physiologiques, prurit vaginal sans énanthème</a:t>
            </a:r>
          </a:p>
          <a:p>
            <a:r>
              <a:rPr lang="fr-FR" dirty="0" smtClean="0"/>
              <a:t>Auscultation cardio-pulmonaire sans particularité</a:t>
            </a:r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fr-FR" dirty="0" smtClean="0"/>
              <a:t>Quelle est notre prise en charge diagnostique et thérapeutique?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fr-FR" dirty="0" smtClean="0"/>
              <a:t>Prise en charge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Echographie abdominale? « mais Docteur c’est une </a:t>
            </a:r>
            <a:r>
              <a:rPr lang="fr-FR" dirty="0" err="1" smtClean="0"/>
              <a:t>gastro</a:t>
            </a:r>
            <a:r>
              <a:rPr lang="fr-FR" dirty="0" smtClean="0"/>
              <a:t> que j’ai…! »</a:t>
            </a:r>
          </a:p>
          <a:p>
            <a:r>
              <a:rPr lang="fr-FR" dirty="0" smtClean="0"/>
              <a:t>Biologie? </a:t>
            </a:r>
            <a:r>
              <a:rPr lang="fr-FR" dirty="0" err="1" smtClean="0"/>
              <a:t>BhCG</a:t>
            </a:r>
            <a:r>
              <a:rPr lang="fr-FR" dirty="0" smtClean="0"/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 total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Ne pas céder au patient qui attend toujours de nous une réponse rassurante</a:t>
            </a:r>
          </a:p>
          <a:p>
            <a:endParaRPr lang="fr-FR" dirty="0" smtClean="0"/>
          </a:p>
          <a:p>
            <a:r>
              <a:rPr lang="fr-FR" dirty="0" smtClean="0"/>
              <a:t>« Être confiant dans notre doute »</a:t>
            </a:r>
          </a:p>
          <a:p>
            <a:endParaRPr lang="fr-FR" dirty="0" smtClean="0"/>
          </a:p>
          <a:p>
            <a:r>
              <a:rPr lang="fr-FR" dirty="0" smtClean="0"/>
              <a:t>La patiente vient nous voir pour faire un diagnostic</a:t>
            </a:r>
          </a:p>
          <a:p>
            <a:endParaRPr lang="fr-FR" dirty="0" smtClean="0"/>
          </a:p>
          <a:p>
            <a:r>
              <a:rPr lang="fr-FR" dirty="0" smtClean="0"/>
              <a:t>La décision de consulter n’est jamais anodine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salpyngite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2303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Cas clinique N°3 (</a:t>
            </a:r>
            <a:r>
              <a:rPr lang="fr-FR" i="1" dirty="0" smtClean="0"/>
              <a:t>Le dernier…)</a:t>
            </a:r>
            <a:endParaRPr lang="fr-FR" i="1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Jean, 55 ans. 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5577483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Jean </a:t>
            </a:r>
            <a:r>
              <a:rPr lang="fr-FR" dirty="0" smtClean="0"/>
              <a:t>est un patient que nous suivons </a:t>
            </a:r>
            <a:r>
              <a:rPr lang="fr-FR" dirty="0" smtClean="0"/>
              <a:t>régulièrement en </a:t>
            </a:r>
            <a:r>
              <a:rPr lang="fr-FR" dirty="0" smtClean="0"/>
              <a:t>consultation. </a:t>
            </a:r>
            <a:r>
              <a:rPr lang="fr-FR" dirty="0" smtClean="0"/>
              <a:t>Il </a:t>
            </a:r>
            <a:r>
              <a:rPr lang="fr-FR" dirty="0" smtClean="0"/>
              <a:t>fume </a:t>
            </a:r>
            <a:r>
              <a:rPr lang="fr-FR" dirty="0" smtClean="0"/>
              <a:t>quotidiennement un </a:t>
            </a:r>
            <a:r>
              <a:rPr lang="fr-FR" dirty="0" smtClean="0"/>
              <a:t>paquet de </a:t>
            </a:r>
            <a:r>
              <a:rPr lang="fr-FR" dirty="0" smtClean="0"/>
              <a:t>cigarettes depuis </a:t>
            </a:r>
            <a:r>
              <a:rPr lang="fr-FR" dirty="0" smtClean="0"/>
              <a:t>35 ans. </a:t>
            </a:r>
            <a:r>
              <a:rPr lang="fr-FR" dirty="0" smtClean="0"/>
              <a:t>Un anévrysme de l’aorte abdominale a été diagnostiqué il y a 6 mois. Il a alors été rapidement pris en charge en chirurgie cardio-vasculaire </a:t>
            </a:r>
            <a:r>
              <a:rPr lang="fr-FR" dirty="0" smtClean="0"/>
              <a:t>(</a:t>
            </a:r>
            <a:r>
              <a:rPr lang="fr-FR" dirty="0" smtClean="0"/>
              <a:t>remplacement par prothèse </a:t>
            </a:r>
            <a:r>
              <a:rPr lang="fr-FR" dirty="0" err="1" smtClean="0"/>
              <a:t>aorto</a:t>
            </a:r>
            <a:r>
              <a:rPr lang="fr-FR" dirty="0" smtClean="0"/>
              <a:t>-bi-iliaque).</a:t>
            </a:r>
          </a:p>
          <a:p>
            <a:r>
              <a:rPr lang="fr-FR" dirty="0" smtClean="0"/>
              <a:t>Il </a:t>
            </a:r>
            <a:r>
              <a:rPr lang="fr-FR" dirty="0" smtClean="0"/>
              <a:t>consulte pour </a:t>
            </a:r>
            <a:r>
              <a:rPr lang="fr-FR" dirty="0" smtClean="0"/>
              <a:t>le renouvellement de son traitement (IEC Statine </a:t>
            </a:r>
            <a:r>
              <a:rPr lang="fr-FR" dirty="0" smtClean="0"/>
              <a:t>Kardégic</a:t>
            </a:r>
            <a:r>
              <a:rPr lang="fr-FR" dirty="0" smtClean="0"/>
              <a:t>). Au décours de la consultation, il vous</a:t>
            </a:r>
            <a:r>
              <a:rPr lang="fr-FR" dirty="0"/>
              <a:t> </a:t>
            </a:r>
            <a:r>
              <a:rPr lang="fr-FR" dirty="0" smtClean="0"/>
              <a:t>signale</a:t>
            </a:r>
            <a:r>
              <a:rPr lang="fr-FR" dirty="0" smtClean="0"/>
              <a:t>, </a:t>
            </a:r>
            <a:r>
              <a:rPr lang="fr-FR" dirty="0" smtClean="0"/>
              <a:t>en toussotant, une asthénie depuis 2 </a:t>
            </a:r>
            <a:r>
              <a:rPr lang="fr-FR" dirty="0" smtClean="0"/>
              <a:t>semaines et des selles non moulées. Il a été opéré un mois plus t</a:t>
            </a:r>
            <a:r>
              <a:rPr lang="fr-FR" dirty="0" smtClean="0"/>
              <a:t>ôt </a:t>
            </a:r>
            <a:r>
              <a:rPr lang="fr-FR" dirty="0" smtClean="0"/>
              <a:t>d’une fistule anale. Le gastroentérologue lui a prescrit en soins de suite une bi-antibiothérapie pendant dix jours.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fr-FR" dirty="0" smtClean="0"/>
              <a:t>Quels sont les éléments </a:t>
            </a:r>
            <a:r>
              <a:rPr lang="fr-FR" dirty="0" smtClean="0"/>
              <a:t>que </a:t>
            </a:r>
            <a:r>
              <a:rPr lang="fr-FR" dirty="0" smtClean="0"/>
              <a:t>allez prendre en compte pour réaliser l’</a:t>
            </a:r>
            <a:r>
              <a:rPr lang="fr-FR" dirty="0" smtClean="0"/>
              <a:t>examen </a:t>
            </a:r>
            <a:r>
              <a:rPr lang="fr-FR" dirty="0" smtClean="0"/>
              <a:t>clinique?</a:t>
            </a:r>
          </a:p>
          <a:p>
            <a:endParaRPr lang="fr-FR" dirty="0" smtClean="0"/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Examen clinique: interrogatoire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Tousse </a:t>
            </a:r>
            <a:r>
              <a:rPr lang="fr-FR" dirty="0" smtClean="0"/>
              <a:t>un </a:t>
            </a:r>
            <a:r>
              <a:rPr lang="fr-FR" dirty="0" smtClean="0"/>
              <a:t>peu plus que </a:t>
            </a:r>
            <a:r>
              <a:rPr lang="fr-FR" dirty="0"/>
              <a:t>d’ordinaire depuis </a:t>
            </a:r>
            <a:r>
              <a:rPr lang="fr-FR" dirty="0" smtClean="0"/>
              <a:t>une dizaine de jours.</a:t>
            </a:r>
            <a:endParaRPr lang="fr-FR" dirty="0" smtClean="0"/>
          </a:p>
          <a:p>
            <a:r>
              <a:rPr lang="fr-FR" dirty="0" smtClean="0"/>
              <a:t>Il y a 7 jours, son épouse lui a fait remarqué qu’il transpirait alors que ce n’est pas son habitude. </a:t>
            </a:r>
          </a:p>
          <a:p>
            <a:r>
              <a:rPr lang="fr-FR" dirty="0" smtClean="0"/>
              <a:t>Il a pris la température sous le bras (anus non grata) qui indique 37°9. Par deux autres fois depuis, il a constaté cette température. </a:t>
            </a:r>
            <a:endParaRPr lang="fr-FR" dirty="0" smtClean="0"/>
          </a:p>
          <a:p>
            <a:r>
              <a:rPr lang="fr-FR" dirty="0" smtClean="0"/>
              <a:t>Pas de douleur au niveau pelvis et abdomen, mais sensation de pesanteur thoracique. Pas d’oppression, pas d’irradiation dans les mâchoires et le membre supérieur gauche? .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Examen clinique: Examen physique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PA 13/8, </a:t>
            </a:r>
            <a:r>
              <a:rPr lang="fr-FR" dirty="0" err="1" smtClean="0"/>
              <a:t>Fc</a:t>
            </a:r>
            <a:r>
              <a:rPr lang="fr-FR" dirty="0" smtClean="0"/>
              <a:t> 90/min, T° 38,5°C, FR 20/min</a:t>
            </a:r>
          </a:p>
          <a:p>
            <a:r>
              <a:rPr lang="fr-FR" dirty="0" smtClean="0"/>
              <a:t>Auscultation </a:t>
            </a:r>
            <a:r>
              <a:rPr lang="fr-FR" dirty="0" smtClean="0"/>
              <a:t>cardiaque souffle </a:t>
            </a:r>
            <a:r>
              <a:rPr lang="fr-FR" dirty="0" smtClean="0"/>
              <a:t>r</a:t>
            </a:r>
            <a:r>
              <a:rPr lang="fr-FR" dirty="0" smtClean="0"/>
              <a:t>â</a:t>
            </a:r>
            <a:r>
              <a:rPr lang="fr-FR" dirty="0" smtClean="0"/>
              <a:t>peux de type RA non connu auparavant, et </a:t>
            </a:r>
            <a:r>
              <a:rPr lang="fr-FR" dirty="0" smtClean="0"/>
              <a:t>petit souffle d’IM ancien, BDC réguliers</a:t>
            </a:r>
          </a:p>
          <a:p>
            <a:r>
              <a:rPr lang="fr-FR" dirty="0" smtClean="0"/>
              <a:t>Auscultation pulmonaire quelques </a:t>
            </a:r>
            <a:r>
              <a:rPr lang="fr-FR" dirty="0" smtClean="0"/>
              <a:t>r</a:t>
            </a:r>
            <a:r>
              <a:rPr lang="fr-FR" dirty="0" smtClean="0"/>
              <a:t>â</a:t>
            </a:r>
            <a:r>
              <a:rPr lang="fr-FR" dirty="0" smtClean="0"/>
              <a:t>les bronchiques aux deux bases</a:t>
            </a:r>
            <a:endParaRPr lang="fr-FR" dirty="0" smtClean="0"/>
          </a:p>
          <a:p>
            <a:r>
              <a:rPr lang="fr-FR" dirty="0" smtClean="0"/>
              <a:t>Examen abdominal sans particularité</a:t>
            </a:r>
          </a:p>
          <a:p>
            <a:r>
              <a:rPr lang="fr-FR" dirty="0" smtClean="0"/>
              <a:t>Examen ORL RAS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fr-FR" dirty="0" smtClean="0"/>
              <a:t>Quelles sont </a:t>
            </a:r>
            <a:r>
              <a:rPr lang="fr-FR" dirty="0" smtClean="0"/>
              <a:t>les hypothèses </a:t>
            </a:r>
            <a:r>
              <a:rPr lang="fr-FR" dirty="0" smtClean="0"/>
              <a:t>diagnostiques?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Hypothèses diagnostiques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Bronchite aigüe</a:t>
            </a:r>
          </a:p>
          <a:p>
            <a:endParaRPr lang="fr-FR" dirty="0" smtClean="0"/>
          </a:p>
          <a:p>
            <a:r>
              <a:rPr lang="fr-FR" dirty="0" smtClean="0"/>
              <a:t>Pneumonie</a:t>
            </a:r>
          </a:p>
          <a:p>
            <a:endParaRPr lang="fr-FR" dirty="0" smtClean="0"/>
          </a:p>
          <a:p>
            <a:r>
              <a:rPr lang="fr-FR" dirty="0" smtClean="0"/>
              <a:t>Exacerbation de BPCO</a:t>
            </a:r>
          </a:p>
          <a:p>
            <a:endParaRPr lang="fr-FR" dirty="0" smtClean="0"/>
          </a:p>
          <a:p>
            <a:r>
              <a:rPr lang="fr-FR" dirty="0" smtClean="0"/>
              <a:t>Endocardite infectieuse</a:t>
            </a:r>
          </a:p>
          <a:p>
            <a:endParaRPr lang="fr-FR" dirty="0" smtClean="0"/>
          </a:p>
          <a:p>
            <a:r>
              <a:rPr lang="fr-FR" dirty="0" smtClean="0"/>
              <a:t>Infection de la prothèse vasculaire</a:t>
            </a:r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fr-FR" dirty="0" smtClean="0"/>
              <a:t>Quelle </a:t>
            </a:r>
            <a:r>
              <a:rPr lang="fr-FR" dirty="0" smtClean="0"/>
              <a:t>va </a:t>
            </a:r>
            <a:r>
              <a:rPr lang="fr-FR" dirty="0" smtClean="0"/>
              <a:t>être votre </a:t>
            </a:r>
            <a:r>
              <a:rPr lang="fr-FR" dirty="0" smtClean="0"/>
              <a:t>prise </a:t>
            </a:r>
            <a:r>
              <a:rPr lang="fr-FR" dirty="0" smtClean="0"/>
              <a:t>en charge?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fr-FR" dirty="0" smtClean="0"/>
              <a:t>Prise en charge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Cette consultation a lieu un mercredi matin. </a:t>
            </a:r>
          </a:p>
          <a:p>
            <a:r>
              <a:rPr lang="fr-FR" dirty="0" smtClean="0"/>
              <a:t>Faut-il l’adresser aux Urgences </a:t>
            </a:r>
            <a:endParaRPr lang="fr-FR" dirty="0"/>
          </a:p>
          <a:p>
            <a:r>
              <a:rPr lang="fr-FR" dirty="0"/>
              <a:t>T</a:t>
            </a:r>
            <a:r>
              <a:rPr lang="fr-FR" dirty="0" smtClean="0"/>
              <a:t>emporiser en prescrivant des examens complémentaires</a:t>
            </a:r>
          </a:p>
          <a:p>
            <a:r>
              <a:rPr lang="fr-FR" dirty="0" smtClean="0"/>
              <a:t>Biologie (recherche de </a:t>
            </a:r>
            <a:r>
              <a:rPr lang="fr-FR" dirty="0" err="1" smtClean="0"/>
              <a:t>sd</a:t>
            </a:r>
            <a:r>
              <a:rPr lang="fr-FR" dirty="0" smtClean="0"/>
              <a:t> inflammatoire, </a:t>
            </a:r>
            <a:r>
              <a:rPr lang="fr-FR" dirty="0" err="1" smtClean="0"/>
              <a:t>hémoc</a:t>
            </a:r>
            <a:r>
              <a:rPr lang="fr-FR" dirty="0" smtClean="0"/>
              <a:t>, ECBC…) , </a:t>
            </a:r>
          </a:p>
          <a:p>
            <a:r>
              <a:rPr lang="fr-FR" dirty="0" smtClean="0"/>
              <a:t>radiographies thorax, </a:t>
            </a:r>
          </a:p>
          <a:p>
            <a:r>
              <a:rPr lang="fr-FR" dirty="0" smtClean="0"/>
              <a:t>échocardiogramme</a:t>
            </a:r>
            <a:endParaRPr lang="fr-FR" dirty="0" smtClean="0"/>
          </a:p>
          <a:p>
            <a:r>
              <a:rPr lang="fr-FR" dirty="0" smtClean="0"/>
              <a:t>Ce n’est peut être qu’une bronchite aigue simple…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fr-FR" dirty="0" smtClean="0"/>
              <a:t>Au total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Le doute en infectiologie témoigne d’un raisonnement!</a:t>
            </a:r>
          </a:p>
          <a:p>
            <a:endParaRPr lang="fr-FR" dirty="0" smtClean="0"/>
          </a:p>
          <a:p>
            <a:r>
              <a:rPr lang="fr-FR" dirty="0" smtClean="0"/>
              <a:t>Le  temps est un outil précieux à condition que l’état du patient le permette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Les arguments épidémiologiques sont à prendre en compte</a:t>
            </a:r>
          </a:p>
          <a:p>
            <a:endParaRPr lang="fr-FR" dirty="0" smtClean="0"/>
          </a:p>
          <a:p>
            <a:r>
              <a:rPr lang="fr-FR" dirty="0" smtClean="0"/>
              <a:t>La « routine » ne doit pas aveugler le praticien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1105</Words>
  <Application>Microsoft Macintosh PowerPoint</Application>
  <PresentationFormat>Présentation à l'écran (4:3)</PresentationFormat>
  <Paragraphs>139</Paragraphs>
  <Slides>32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3" baseType="lpstr">
      <vt:lpstr>Thème Office</vt:lpstr>
      <vt:lpstr>Cas Clinique N°1</vt:lpstr>
      <vt:lpstr>Présentation PowerPoint</vt:lpstr>
      <vt:lpstr>Présentation PowerPoint</vt:lpstr>
      <vt:lpstr>L’examen clinique de l’enfant montre:</vt:lpstr>
      <vt:lpstr>Présentation PowerPoint</vt:lpstr>
      <vt:lpstr>Hypothèses diagnostiques</vt:lpstr>
      <vt:lpstr>Présentation PowerPoint</vt:lpstr>
      <vt:lpstr>Démarche diagnostique</vt:lpstr>
      <vt:lpstr>Sur quels éléments se fonde la suite de notre prise en charge</vt:lpstr>
      <vt:lpstr>Au total</vt:lpstr>
      <vt:lpstr>Au total…</vt:lpstr>
      <vt:lpstr>Cas clinique N°2</vt:lpstr>
      <vt:lpstr>Présentation PowerPoint</vt:lpstr>
      <vt:lpstr>Présentation PowerPoint</vt:lpstr>
      <vt:lpstr>Interrogatoire</vt:lpstr>
      <vt:lpstr>Réponses de la patiente</vt:lpstr>
      <vt:lpstr>Présentation PowerPoint</vt:lpstr>
      <vt:lpstr>Examen physique</vt:lpstr>
      <vt:lpstr>Présentation PowerPoint</vt:lpstr>
      <vt:lpstr>Prise en charge </vt:lpstr>
      <vt:lpstr>Au total</vt:lpstr>
      <vt:lpstr>Présentation PowerPoint</vt:lpstr>
      <vt:lpstr>Cas clinique N°3 (Le dernier…)</vt:lpstr>
      <vt:lpstr>Présentation PowerPoint</vt:lpstr>
      <vt:lpstr>Présentation PowerPoint</vt:lpstr>
      <vt:lpstr>Examen clinique: interrogatoire</vt:lpstr>
      <vt:lpstr>Examen clinique: Examen physique</vt:lpstr>
      <vt:lpstr>Présentation PowerPoint</vt:lpstr>
      <vt:lpstr>Hypothèses diagnostiques</vt:lpstr>
      <vt:lpstr>Présentation PowerPoint</vt:lpstr>
      <vt:lpstr>Prise en charge </vt:lpstr>
      <vt:lpstr>Au total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 Clinique N°1</dc:title>
  <dc:creator> </dc:creator>
  <cp:lastModifiedBy>Mobile Max Budowski</cp:lastModifiedBy>
  <cp:revision>24</cp:revision>
  <dcterms:created xsi:type="dcterms:W3CDTF">2013-04-04T06:44:35Z</dcterms:created>
  <dcterms:modified xsi:type="dcterms:W3CDTF">2013-04-04T16:55:06Z</dcterms:modified>
</cp:coreProperties>
</file>