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27.xml" ContentType="application/vnd.openxmlformats-officedocument.presentationml.slide+xml"/>
  <Override PartName="/ppt/slides/slide20.xml" ContentType="application/vnd.openxmlformats-officedocument.presentationml.slide+xml"/>
  <Default Extension="emf" ContentType="image/x-emf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25.xml" ContentType="application/vnd.openxmlformats-officedocument.presentationml.slide+xml"/>
  <Override PartName="/ppt/charts/chart2.xml" ContentType="application/vnd.openxmlformats-officedocument.drawingml.chart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s/slide24.xml" ContentType="application/vnd.openxmlformats-officedocument.presentationml.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26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commentAuthors.xml" ContentType="application/vnd.openxmlformats-officedocument.presentationml.commentAuthors+xml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4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35"/>
  </p:notesMasterIdLst>
  <p:sldIdLst>
    <p:sldId id="256" r:id="rId2"/>
    <p:sldId id="260" r:id="rId3"/>
    <p:sldId id="296" r:id="rId4"/>
    <p:sldId id="257" r:id="rId5"/>
    <p:sldId id="258" r:id="rId6"/>
    <p:sldId id="259" r:id="rId7"/>
    <p:sldId id="265" r:id="rId8"/>
    <p:sldId id="266" r:id="rId9"/>
    <p:sldId id="267" r:id="rId10"/>
    <p:sldId id="269" r:id="rId11"/>
    <p:sldId id="271" r:id="rId12"/>
    <p:sldId id="272" r:id="rId13"/>
    <p:sldId id="294" r:id="rId14"/>
    <p:sldId id="295" r:id="rId15"/>
    <p:sldId id="273" r:id="rId16"/>
    <p:sldId id="274" r:id="rId17"/>
    <p:sldId id="302" r:id="rId18"/>
    <p:sldId id="278" r:id="rId19"/>
    <p:sldId id="279" r:id="rId20"/>
    <p:sldId id="280" r:id="rId21"/>
    <p:sldId id="281" r:id="rId22"/>
    <p:sldId id="292" r:id="rId23"/>
    <p:sldId id="297" r:id="rId24"/>
    <p:sldId id="282" r:id="rId25"/>
    <p:sldId id="283" r:id="rId26"/>
    <p:sldId id="284" r:id="rId27"/>
    <p:sldId id="285" r:id="rId28"/>
    <p:sldId id="286" r:id="rId29"/>
    <p:sldId id="288" r:id="rId30"/>
    <p:sldId id="287" r:id="rId31"/>
    <p:sldId id="290" r:id="rId32"/>
    <p:sldId id="291" r:id="rId33"/>
    <p:sldId id="301" r:id="rId3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0" name="Plu-Bureau" initials="GPB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129" autoAdjust="0"/>
    <p:restoredTop sz="66314" autoAdjust="0"/>
  </p:normalViewPr>
  <p:slideViewPr>
    <p:cSldViewPr>
      <p:cViewPr varScale="1">
        <p:scale>
          <a:sx n="66" d="100"/>
          <a:sy n="66" d="100"/>
        </p:scale>
        <p:origin x="-15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commentAuthors" Target="commentAuthor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exar:RESULTATS:Tableaux%20r&#233;sulta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fr-FR" sz="1800"/>
                      <a:t>PORT ROYAL
n=4
4%</a:t>
                    </a: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fr-FR" sz="1800"/>
                      <a:t>SAINT LOUIS
n=60
67%</a:t>
                    </a: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fr-FR" sz="1800"/>
                      <a:t>NECKER
n=21
23%</a:t>
                    </a: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fr-FR" sz="1800" dirty="0"/>
                      <a:t>HEGP
n=5
6%</a:t>
                    </a:r>
                  </a:p>
                </c:rich>
              </c:tx>
              <c:showVal val="1"/>
              <c:showCatName val="1"/>
              <c:showPercent val="1"/>
              <c:separator>
</c:separator>
            </c:dLbl>
            <c:txPr>
              <a:bodyPr/>
              <a:lstStyle/>
              <a:p>
                <a:pPr>
                  <a:defRPr sz="1800" b="1" baseline="0"/>
                </a:pPr>
                <a:endParaRPr lang="fr-FR"/>
              </a:p>
            </c:txPr>
            <c:showVal val="1"/>
            <c:showCatName val="1"/>
            <c:showPercent val="1"/>
            <c:separator>
</c:separator>
            <c:showLeaderLines val="1"/>
          </c:dLbls>
          <c:cat>
            <c:strRef>
              <c:f>Graphique!$A$3:$A$6</c:f>
              <c:strCache>
                <c:ptCount val="4"/>
                <c:pt idx="0">
                  <c:v>PORT ROYAL</c:v>
                </c:pt>
                <c:pt idx="1">
                  <c:v>SAINT LOUIS</c:v>
                </c:pt>
                <c:pt idx="2">
                  <c:v>NECKER</c:v>
                </c:pt>
                <c:pt idx="3">
                  <c:v>HEGP</c:v>
                </c:pt>
              </c:strCache>
            </c:strRef>
          </c:cat>
          <c:val>
            <c:numRef>
              <c:f>Graphique!$B$3:$B$6</c:f>
              <c:numCache>
                <c:formatCode>General</c:formatCode>
                <c:ptCount val="4"/>
                <c:pt idx="0">
                  <c:v>4.0</c:v>
                </c:pt>
                <c:pt idx="1">
                  <c:v>60.0</c:v>
                </c:pt>
                <c:pt idx="2">
                  <c:v>21.0</c:v>
                </c:pt>
                <c:pt idx="3">
                  <c:v>5.0</c:v>
                </c:pt>
              </c:numCache>
            </c:numRef>
          </c:val>
        </c:ser>
      </c:pie3DChart>
    </c:plotArea>
    <c:plotVisOnly val="1"/>
    <c:dispBlanksAs val="zero"/>
  </c:chart>
  <c:spPr>
    <a:solidFill>
      <a:sysClr val="window" lastClr="FFFFFF"/>
    </a:solidFill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2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Feuil1!$G$7</c:f>
              <c:strCache>
                <c:ptCount val="1"/>
                <c:pt idx="0">
                  <c:v>Nombre</c:v>
                </c:pt>
              </c:strCache>
            </c:strRef>
          </c:tx>
          <c:cat>
            <c:strRef>
              <c:f>Feuil1!$F$8:$F$14</c:f>
              <c:strCache>
                <c:ptCount val="7"/>
                <c:pt idx="0">
                  <c:v>50-59</c:v>
                </c:pt>
                <c:pt idx="1">
                  <c:v>60-69</c:v>
                </c:pt>
                <c:pt idx="2">
                  <c:v>70-79</c:v>
                </c:pt>
                <c:pt idx="3">
                  <c:v>80-89</c:v>
                </c:pt>
                <c:pt idx="4">
                  <c:v>90-99</c:v>
                </c:pt>
                <c:pt idx="5">
                  <c:v>100</c:v>
                </c:pt>
                <c:pt idx="6">
                  <c:v>&gt;100</c:v>
                </c:pt>
              </c:strCache>
            </c:strRef>
          </c:cat>
          <c:val>
            <c:numRef>
              <c:f>Feuil1!$G$8:$G$14</c:f>
              <c:numCache>
                <c:formatCode>General</c:formatCode>
                <c:ptCount val="7"/>
                <c:pt idx="0">
                  <c:v>36.0</c:v>
                </c:pt>
                <c:pt idx="1">
                  <c:v>15.0</c:v>
                </c:pt>
                <c:pt idx="2">
                  <c:v>8.0</c:v>
                </c:pt>
                <c:pt idx="3">
                  <c:v>9.0</c:v>
                </c:pt>
                <c:pt idx="4">
                  <c:v>4.0</c:v>
                </c:pt>
                <c:pt idx="5">
                  <c:v>10.0</c:v>
                </c:pt>
                <c:pt idx="6">
                  <c:v>8.0</c:v>
                </c:pt>
              </c:numCache>
            </c:numRef>
          </c:val>
        </c:ser>
        <c:shape val="box"/>
        <c:axId val="533956264"/>
        <c:axId val="534407912"/>
        <c:axId val="0"/>
      </c:bar3DChart>
      <c:catAx>
        <c:axId val="5339562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dirty="0" err="1"/>
                  <a:t>Taille</a:t>
                </a:r>
                <a:r>
                  <a:rPr lang="en-US" sz="1600" dirty="0"/>
                  <a:t> du </a:t>
                </a:r>
                <a:r>
                  <a:rPr lang="en-US" sz="1600" dirty="0" err="1"/>
                  <a:t>Fibroadénome</a:t>
                </a:r>
                <a:r>
                  <a:rPr lang="en-US" sz="1600" dirty="0"/>
                  <a:t> (mm) </a:t>
                </a:r>
              </a:p>
            </c:rich>
          </c:tx>
          <c:layout/>
        </c:title>
        <c:tickLblPos val="nextTo"/>
        <c:crossAx val="534407912"/>
        <c:crosses val="autoZero"/>
        <c:auto val="1"/>
        <c:lblAlgn val="ctr"/>
        <c:lblOffset val="100"/>
      </c:catAx>
      <c:valAx>
        <c:axId val="53440791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Nombre</a:t>
                </a:r>
              </a:p>
            </c:rich>
          </c:tx>
          <c:layout/>
        </c:title>
        <c:numFmt formatCode="General" sourceLinked="1"/>
        <c:tickLblPos val="nextTo"/>
        <c:crossAx val="533956264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B8442-C6B8-8045-BBA8-400EFDFFAAF9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8500-78DF-604B-89F8-0EE0EC2AF46A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aseline="0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400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aseline="0" dirty="0" smtClean="0"/>
              <a:t> </a:t>
            </a:r>
            <a:endParaRPr lang="fr-FR" baseline="0" dirty="0" smtClean="0"/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Concernant</a:t>
            </a:r>
            <a:r>
              <a:rPr lang="fr-FR" baseline="0" dirty="0" smtClean="0"/>
              <a:t> les données mammaires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29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30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Période d’importante </a:t>
            </a:r>
            <a:r>
              <a:rPr lang="fr-FR" dirty="0" err="1" smtClean="0"/>
              <a:t>modificaton</a:t>
            </a:r>
            <a:r>
              <a:rPr lang="fr-FR" dirty="0" smtClean="0"/>
              <a:t> hormonale, le tissu mammaire semble répondre de manière </a:t>
            </a:r>
            <a:r>
              <a:rPr lang="fr-FR" dirty="0" smtClean="0"/>
              <a:t>inadapté</a:t>
            </a:r>
            <a:r>
              <a:rPr lang="fr-FR" baseline="0" dirty="0" smtClean="0"/>
              <a:t> </a:t>
            </a:r>
            <a:r>
              <a:rPr lang="fr-FR" baseline="0" dirty="0" smtClean="0"/>
              <a:t>à la stimulation </a:t>
            </a:r>
            <a:r>
              <a:rPr lang="fr-FR" baseline="0" dirty="0" err="1" smtClean="0"/>
              <a:t>oestrogénique</a:t>
            </a:r>
            <a:r>
              <a:rPr lang="fr-FR" baseline="0" dirty="0" smtClean="0"/>
              <a:t>, </a:t>
            </a:r>
          </a:p>
          <a:p>
            <a:r>
              <a:rPr lang="fr-FR" baseline="0" dirty="0" smtClean="0"/>
              <a:t>PAS D’ HYPERESTROGENIE OU DE PRISE D’OESTROGÈNE </a:t>
            </a:r>
          </a:p>
          <a:p>
            <a:r>
              <a:rPr lang="fr-FR" baseline="0" dirty="0" smtClean="0"/>
              <a:t>le nodule apparaît et grossit rapidement jusqu’à atteindre une grande taille, </a:t>
            </a:r>
          </a:p>
          <a:p>
            <a:r>
              <a:rPr lang="fr-FR" baseline="0" dirty="0" smtClean="0"/>
              <a:t>La question d’un traitement hormonal pré  chirurgical dans cette période se pose, </a:t>
            </a:r>
          </a:p>
          <a:p>
            <a:r>
              <a:rPr lang="fr-FR" baseline="0" dirty="0" smtClean="0"/>
              <a:t>étant donnée que la prise d’une traitement progestatif n’a pas été évaluée dans ce contexte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Cette</a:t>
            </a:r>
            <a:r>
              <a:rPr lang="fr-FR" baseline="0" dirty="0" smtClean="0"/>
              <a:t> distinction nous semble intéressante : </a:t>
            </a:r>
          </a:p>
          <a:p>
            <a:r>
              <a:rPr lang="fr-FR" dirty="0" smtClean="0"/>
              <a:t>COMPRENDRE</a:t>
            </a:r>
            <a:r>
              <a:rPr lang="fr-FR" baseline="0" dirty="0" smtClean="0"/>
              <a:t> LES </a:t>
            </a:r>
            <a:r>
              <a:rPr lang="fr-FR" dirty="0" smtClean="0"/>
              <a:t>différents MECANSISMES PHYSIOPATHOLOGIQUES</a:t>
            </a:r>
            <a:r>
              <a:rPr lang="fr-FR" baseline="0" dirty="0" smtClean="0"/>
              <a:t> </a:t>
            </a:r>
            <a:r>
              <a:rPr lang="fr-FR" dirty="0" smtClean="0"/>
              <a:t>impliqués dans la survenue</a:t>
            </a:r>
            <a:r>
              <a:rPr lang="fr-FR" baseline="0" dirty="0" smtClean="0"/>
              <a:t> de cette pathologie</a:t>
            </a:r>
          </a:p>
          <a:p>
            <a:r>
              <a:rPr lang="fr-FR" baseline="0" dirty="0" smtClean="0"/>
              <a:t>Mais aussi pour POUVOIR ADAPTER LA PRISE EN CHARGE et EVITER LES RECIDIVES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500-78DF-604B-89F8-0EE0EC2AF46A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18C35-7A1A-45B9-B337-4AA4141B13B3}" type="datetimeFigureOut">
              <a:rPr lang="fr-FR" smtClean="0"/>
              <a:pPr/>
              <a:t>14/06/13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E0B03-7558-439C-845F-18BCA838000B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990656" cy="2762251"/>
          </a:xfrm>
        </p:spPr>
        <p:txBody>
          <a:bodyPr>
            <a:noAutofit/>
          </a:bodyPr>
          <a:lstStyle/>
          <a:p>
            <a:r>
              <a:rPr lang="fr-FR" sz="4000" dirty="0" smtClean="0">
                <a:cs typeface="Times New Roman" pitchFamily="18" charset="0"/>
              </a:rPr>
              <a:t>Fibroadénome géant de l’adolescente et influence hormonale : analyse d’une série de 90 cas</a:t>
            </a:r>
            <a:endParaRPr lang="fr-FR" sz="4000" dirty="0"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fr-FR" sz="24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Marie Roux</a:t>
            </a:r>
          </a:p>
          <a:p>
            <a:r>
              <a:rPr lang="fr-FR" sz="24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2/05/2013</a:t>
            </a:r>
          </a:p>
          <a:p>
            <a:endParaRPr lang="fr-FR" sz="2400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0000"/>
                </a:solidFill>
                <a:cs typeface="Times New Roman" pitchFamily="18" charset="0"/>
              </a:rPr>
              <a:t>Directrice de thèse : Pr. </a:t>
            </a:r>
            <a:r>
              <a:rPr lang="fr-FR" sz="2400" dirty="0" err="1" smtClean="0">
                <a:solidFill>
                  <a:srgbClr val="000000"/>
                </a:solidFill>
                <a:cs typeface="Times New Roman" pitchFamily="18" charset="0"/>
              </a:rPr>
              <a:t>Plu-</a:t>
            </a:r>
            <a:r>
              <a:rPr lang="fr-FR" sz="2400" dirty="0" smtClean="0">
                <a:solidFill>
                  <a:srgbClr val="000000"/>
                </a:solidFill>
                <a:cs typeface="Times New Roman" pitchFamily="18" charset="0"/>
              </a:rPr>
              <a:t> Bureau</a:t>
            </a:r>
            <a:endParaRPr lang="fr-FR" sz="2400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DES de médecine générale</a:t>
            </a:r>
          </a:p>
          <a:p>
            <a:r>
              <a:rPr lang="fr-FR" sz="2400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Faculté de médecine Paris 7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251594" y="3284984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fr-FR" sz="4000" b="1" dirty="0" smtClean="0">
                <a:latin typeface="Arial" pitchFamily="34" charset="0"/>
                <a:cs typeface="Arial" pitchFamily="34" charset="0"/>
              </a:rPr>
              <a:t>Contexte</a:t>
            </a:r>
            <a:endParaRPr lang="fr-FR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305800" cy="5715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fr-FR" sz="2162" b="1" dirty="0" smtClean="0">
                <a:latin typeface="Arial" pitchFamily="34" charset="0"/>
                <a:cs typeface="Arial" pitchFamily="34" charset="0"/>
              </a:rPr>
              <a:t>Pathologie mammaire bénigne</a:t>
            </a:r>
          </a:p>
          <a:p>
            <a:pPr lvl="1">
              <a:lnSpc>
                <a:spcPct val="200000"/>
              </a:lnSpc>
            </a:pPr>
            <a:r>
              <a:rPr lang="fr-FR" sz="2200" dirty="0" smtClean="0">
                <a:latin typeface="Arial" pitchFamily="34" charset="0"/>
                <a:cs typeface="Arial" pitchFamily="34" charset="0"/>
              </a:rPr>
              <a:t>Fibroadénome , la plus fréquente des pathologies mammaires à l’adolescence</a:t>
            </a:r>
          </a:p>
          <a:p>
            <a:pPr lvl="1">
              <a:lnSpc>
                <a:spcPct val="200000"/>
              </a:lnSpc>
            </a:pPr>
            <a:r>
              <a:rPr lang="fr-FR" sz="2200" dirty="0" smtClean="0">
                <a:latin typeface="Arial" pitchFamily="34" charset="0"/>
                <a:cs typeface="Arial" pitchFamily="34" charset="0"/>
              </a:rPr>
              <a:t>Source d’Inconfort, angoisse</a:t>
            </a:r>
          </a:p>
          <a:p>
            <a:pPr>
              <a:lnSpc>
                <a:spcPct val="200000"/>
              </a:lnSpc>
            </a:pPr>
            <a:r>
              <a:rPr lang="fr-FR" sz="2200" b="1" dirty="0" smtClean="0">
                <a:latin typeface="Arial" pitchFamily="34" charset="0"/>
                <a:cs typeface="Arial" pitchFamily="34" charset="0"/>
              </a:rPr>
              <a:t>Adolescence</a:t>
            </a:r>
          </a:p>
          <a:p>
            <a:pPr lvl="1">
              <a:lnSpc>
                <a:spcPct val="200000"/>
              </a:lnSpc>
            </a:pPr>
            <a:r>
              <a:rPr lang="fr-FR" sz="2200" dirty="0" smtClean="0">
                <a:latin typeface="Arial" pitchFamily="34" charset="0"/>
                <a:cs typeface="Arial" pitchFamily="34" charset="0"/>
              </a:rPr>
              <a:t>Modification corporelle</a:t>
            </a:r>
          </a:p>
          <a:p>
            <a:pPr lvl="1">
              <a:lnSpc>
                <a:spcPct val="200000"/>
              </a:lnSpc>
            </a:pPr>
            <a:r>
              <a:rPr lang="fr-FR" sz="2200" dirty="0" smtClean="0">
                <a:latin typeface="Arial" pitchFamily="34" charset="0"/>
                <a:cs typeface="Arial" pitchFamily="34" charset="0"/>
              </a:rPr>
              <a:t>Fragilité psychologique</a:t>
            </a:r>
          </a:p>
          <a:p>
            <a:pPr lvl="1">
              <a:lnSpc>
                <a:spcPct val="200000"/>
              </a:lnSpc>
            </a:pPr>
            <a:r>
              <a:rPr lang="fr-FR" sz="2200" dirty="0" smtClean="0">
                <a:latin typeface="Arial" pitchFamily="34" charset="0"/>
                <a:cs typeface="Arial" pitchFamily="34" charset="0"/>
              </a:rPr>
              <a:t>Identité sexuelle</a:t>
            </a:r>
          </a:p>
          <a:p>
            <a:pPr>
              <a:lnSpc>
                <a:spcPct val="200000"/>
              </a:lnSpc>
            </a:pPr>
            <a:r>
              <a:rPr lang="fr-FR" sz="2200" b="1" dirty="0" smtClean="0">
                <a:latin typeface="Arial" pitchFamily="34" charset="0"/>
                <a:cs typeface="Arial" pitchFamily="34" charset="0"/>
              </a:rPr>
              <a:t>Place du généraliste +++</a:t>
            </a:r>
          </a:p>
          <a:p>
            <a:pPr>
              <a:lnSpc>
                <a:spcPct val="200000"/>
              </a:lnSpc>
              <a:buNone/>
            </a:pP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51520" y="1052736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14600"/>
            <a:ext cx="8686800" cy="1143000"/>
          </a:xfrm>
        </p:spPr>
        <p:txBody>
          <a:bodyPr anchor="ctr">
            <a:noAutofit/>
          </a:bodyPr>
          <a:lstStyle/>
          <a:p>
            <a:r>
              <a:rPr lang="fr-FR" sz="6000" b="1" dirty="0" smtClean="0"/>
              <a:t>Généralités</a:t>
            </a:r>
            <a:endParaRPr lang="fr-FR" sz="6000" b="1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391344" y="41910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Le sein – rappel anatomique</a:t>
            </a:r>
            <a:endParaRPr lang="fr-F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52600"/>
            <a:ext cx="8077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cteur droit 3"/>
          <p:cNvCxnSpPr/>
          <p:nvPr/>
        </p:nvCxnSpPr>
        <p:spPr>
          <a:xfrm>
            <a:off x="467544" y="1340768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26000"/>
          </a:blip>
          <a:stretch>
            <a:fillRect/>
          </a:stretch>
        </p:blipFill>
        <p:spPr bwMode="auto">
          <a:xfrm>
            <a:off x="1714210" y="1600200"/>
            <a:ext cx="5753390" cy="495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Straight Connector 5"/>
          <p:cNvCxnSpPr/>
          <p:nvPr/>
        </p:nvCxnSpPr>
        <p:spPr>
          <a:xfrm>
            <a:off x="3635896" y="4509120"/>
            <a:ext cx="576064" cy="144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b="1" dirty="0" smtClean="0"/>
              <a:t>Le sein – rappel histologique 1</a:t>
            </a:r>
            <a:endParaRPr lang="fr-FR" b="1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67544" y="1340768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>
            <a:grayscl/>
            <a:lum bright="-5000" contrast="23000"/>
          </a:blip>
          <a:srcRect/>
          <a:stretch>
            <a:fillRect/>
          </a:stretch>
        </p:blipFill>
        <p:spPr bwMode="auto">
          <a:xfrm>
            <a:off x="1828800" y="2209800"/>
            <a:ext cx="56388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275856" y="536392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Alvéole mammaire</a:t>
            </a:r>
            <a:endParaRPr lang="fr-FR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b="1" dirty="0" smtClean="0"/>
              <a:t>Le sein – rappel histologique 2</a:t>
            </a:r>
            <a:endParaRPr lang="fr-FR" b="1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467544" y="1340768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828800"/>
            <a:ext cx="6324600" cy="525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Le sein – Les influences hormonales</a:t>
            </a:r>
            <a:endParaRPr lang="fr-FR" b="1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467544" y="1340768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Aberrations du développement mammaire : classification ANDI</a:t>
            </a:r>
            <a:endParaRPr lang="fr-FR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229600" cy="4607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581128">
                <a:tc>
                  <a:txBody>
                    <a:bodyPr/>
                    <a:lstStyle/>
                    <a:p>
                      <a:r>
                        <a:rPr lang="fr-FR" dirty="0" smtClean="0"/>
                        <a:t>Stade</a:t>
                      </a:r>
                      <a:endParaRPr lang="fr-FR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Processus</a:t>
                      </a:r>
                      <a:r>
                        <a:rPr lang="fr-FR" baseline="0" dirty="0" smtClean="0"/>
                        <a:t> normal</a:t>
                      </a:r>
                      <a:endParaRPr lang="fr-FR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Aberration</a:t>
                      </a:r>
                      <a:endParaRPr lang="fr-FR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Maladie</a:t>
                      </a:r>
                      <a:endParaRPr lang="fr-FR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219072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Début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de la vie reproductive</a:t>
                      </a:r>
                    </a:p>
                    <a:p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(12 – 25 ans)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0000"/>
                          </a:solidFill>
                        </a:rPr>
                        <a:t>Développement</a:t>
                      </a:r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</a:rPr>
                        <a:t> des lobules</a:t>
                      </a:r>
                    </a:p>
                    <a:p>
                      <a:endParaRPr lang="fr-FR" sz="1200" baseline="0" dirty="0" smtClean="0"/>
                    </a:p>
                    <a:p>
                      <a:r>
                        <a:rPr lang="fr-FR" sz="1200" baseline="0" dirty="0" smtClean="0"/>
                        <a:t>Développement du stroma</a:t>
                      </a:r>
                    </a:p>
                    <a:p>
                      <a:endParaRPr lang="fr-FR" sz="1200" baseline="0" dirty="0" smtClean="0"/>
                    </a:p>
                    <a:p>
                      <a:r>
                        <a:rPr lang="fr-FR" sz="1200" baseline="0" dirty="0" smtClean="0"/>
                        <a:t>Eversion mamelonnaire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0000"/>
                          </a:solidFill>
                        </a:rPr>
                        <a:t>Adénofibrome</a:t>
                      </a:r>
                    </a:p>
                    <a:p>
                      <a:endParaRPr lang="fr-FR" sz="1200" dirty="0" smtClean="0"/>
                    </a:p>
                    <a:p>
                      <a:r>
                        <a:rPr lang="fr-FR" sz="1200" dirty="0" smtClean="0"/>
                        <a:t>Hypertrophie</a:t>
                      </a:r>
                    </a:p>
                    <a:p>
                      <a:endParaRPr lang="fr-FR" sz="1200" dirty="0" smtClean="0"/>
                    </a:p>
                    <a:p>
                      <a:r>
                        <a:rPr lang="fr-FR" sz="1200" dirty="0" smtClean="0"/>
                        <a:t>Inversion du mamelon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0000"/>
                          </a:solidFill>
                        </a:rPr>
                        <a:t>Adénofibrome</a:t>
                      </a:r>
                      <a:r>
                        <a:rPr lang="fr-FR" sz="12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rgbClr val="000000"/>
                          </a:solidFill>
                        </a:rPr>
                        <a:t>géant</a:t>
                      </a:r>
                    </a:p>
                    <a:p>
                      <a:endParaRPr lang="fr-FR" sz="1200" b="1" dirty="0" smtClean="0"/>
                    </a:p>
                    <a:p>
                      <a:r>
                        <a:rPr lang="fr-FR" sz="1200" b="0" dirty="0" err="1" smtClean="0"/>
                        <a:t>Gigantomastie</a:t>
                      </a:r>
                      <a:endParaRPr lang="fr-FR" sz="1200" b="0" dirty="0" smtClean="0"/>
                    </a:p>
                    <a:p>
                      <a:endParaRPr lang="fr-FR" sz="1200" b="0" dirty="0" smtClean="0"/>
                    </a:p>
                    <a:p>
                      <a:r>
                        <a:rPr lang="fr-FR" sz="1200" b="0" dirty="0" smtClean="0"/>
                        <a:t>Abcès</a:t>
                      </a:r>
                      <a:r>
                        <a:rPr lang="fr-FR" sz="1200" b="0" baseline="0" dirty="0" smtClean="0"/>
                        <a:t> sous aréolaire</a:t>
                      </a:r>
                      <a:endParaRPr lang="fr-FR" sz="1200" b="0" dirty="0"/>
                    </a:p>
                  </a:txBody>
                  <a:tcPr/>
                </a:tc>
              </a:tr>
              <a:tr h="124513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Vie reproductive mature</a:t>
                      </a:r>
                    </a:p>
                    <a:p>
                      <a:r>
                        <a:rPr lang="fr-FR" sz="1400" dirty="0" smtClean="0"/>
                        <a:t>(25-45 ans)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Changements menstruels</a:t>
                      </a:r>
                      <a:r>
                        <a:rPr lang="fr-FR" sz="1200" baseline="0" dirty="0" smtClean="0"/>
                        <a:t> </a:t>
                      </a:r>
                      <a:r>
                        <a:rPr lang="fr-FR" sz="1200" dirty="0" smtClean="0"/>
                        <a:t>cycliques</a:t>
                      </a:r>
                    </a:p>
                    <a:p>
                      <a:endParaRPr lang="fr-FR" sz="1200" dirty="0" smtClean="0"/>
                    </a:p>
                    <a:p>
                      <a:r>
                        <a:rPr lang="fr-FR" sz="1200" dirty="0" smtClean="0"/>
                        <a:t>Hyperplasie épithéliale de la grossesse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Mastodynie / </a:t>
                      </a:r>
                      <a:r>
                        <a:rPr lang="fr-FR" sz="1200" dirty="0" err="1" smtClean="0"/>
                        <a:t>nodularité</a:t>
                      </a:r>
                      <a:r>
                        <a:rPr lang="fr-FR" sz="1200" baseline="0" dirty="0" smtClean="0"/>
                        <a:t> cyclique</a:t>
                      </a:r>
                    </a:p>
                    <a:p>
                      <a:endParaRPr lang="fr-FR" sz="1200" baseline="0" dirty="0" smtClean="0"/>
                    </a:p>
                    <a:p>
                      <a:r>
                        <a:rPr lang="fr-FR" sz="1200" baseline="0" dirty="0" smtClean="0"/>
                        <a:t>Ecoulement </a:t>
                      </a:r>
                      <a:r>
                        <a:rPr lang="fr-FR" sz="1200" baseline="0" dirty="0" err="1" smtClean="0"/>
                        <a:t>mamelonnaire</a:t>
                      </a:r>
                      <a:r>
                        <a:rPr lang="fr-FR" sz="1200" baseline="0" dirty="0" smtClean="0"/>
                        <a:t> sanglant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Mastodynies invalidantes</a:t>
                      </a:r>
                      <a:endParaRPr lang="fr-FR" sz="1200" dirty="0"/>
                    </a:p>
                  </a:txBody>
                  <a:tcPr/>
                </a:tc>
              </a:tr>
              <a:tr h="124513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Involution</a:t>
                      </a:r>
                    </a:p>
                    <a:p>
                      <a:r>
                        <a:rPr lang="fr-FR" sz="1400" dirty="0" smtClean="0"/>
                        <a:t>(35-55</a:t>
                      </a:r>
                      <a:r>
                        <a:rPr lang="fr-FR" sz="1400" baseline="0" dirty="0" smtClean="0"/>
                        <a:t> ans)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Involution lobulaire</a:t>
                      </a:r>
                    </a:p>
                    <a:p>
                      <a:endParaRPr lang="fr-FR" sz="1200" dirty="0" smtClean="0"/>
                    </a:p>
                    <a:p>
                      <a:r>
                        <a:rPr lang="fr-FR" sz="1200" dirty="0" smtClean="0"/>
                        <a:t>Involution </a:t>
                      </a:r>
                      <a:r>
                        <a:rPr lang="fr-FR" sz="1200" dirty="0" err="1" smtClean="0"/>
                        <a:t>canalaire</a:t>
                      </a:r>
                      <a:endParaRPr lang="fr-FR" sz="120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fr-FR" sz="1200" dirty="0" smtClean="0"/>
                        <a:t> Dilatation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fr-FR" sz="1200" dirty="0" smtClean="0"/>
                        <a:t>- Sclérose</a:t>
                      </a:r>
                      <a:r>
                        <a:rPr lang="fr-FR" sz="1200" baseline="0" dirty="0" smtClean="0"/>
                        <a:t> </a:t>
                      </a:r>
                      <a:endParaRPr lang="fr-FR" sz="1200" dirty="0" smtClean="0"/>
                    </a:p>
                    <a:p>
                      <a:endParaRPr lang="fr-FR" sz="1200" dirty="0" smtClean="0"/>
                    </a:p>
                    <a:p>
                      <a:r>
                        <a:rPr lang="fr-FR" sz="1200" dirty="0" smtClean="0"/>
                        <a:t>Turn-over épithélial</a:t>
                      </a:r>
                    </a:p>
                    <a:p>
                      <a:endParaRPr lang="fr-FR" sz="1200" dirty="0" smtClean="0"/>
                    </a:p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err="1" smtClean="0"/>
                        <a:t>Macrokystes</a:t>
                      </a:r>
                      <a:endParaRPr lang="fr-FR" sz="1200" dirty="0" smtClean="0"/>
                    </a:p>
                    <a:p>
                      <a:endParaRPr lang="fr-FR" sz="1200" dirty="0" smtClean="0"/>
                    </a:p>
                    <a:p>
                      <a:r>
                        <a:rPr lang="fr-FR" sz="1200" dirty="0" smtClean="0"/>
                        <a:t>Lésions</a:t>
                      </a:r>
                      <a:r>
                        <a:rPr lang="fr-FR" sz="1200" baseline="0" dirty="0" smtClean="0"/>
                        <a:t> sclérosantes</a:t>
                      </a:r>
                    </a:p>
                    <a:p>
                      <a:r>
                        <a:rPr lang="fr-FR" sz="1200" baseline="0" dirty="0" smtClean="0"/>
                        <a:t>- Ectasie </a:t>
                      </a:r>
                      <a:r>
                        <a:rPr lang="fr-FR" sz="1200" baseline="0" dirty="0" err="1" smtClean="0"/>
                        <a:t>canalaire</a:t>
                      </a:r>
                      <a:endParaRPr lang="fr-FR" sz="1200" baseline="0" dirty="0" smtClean="0"/>
                    </a:p>
                    <a:p>
                      <a:r>
                        <a:rPr lang="fr-FR" sz="1200" baseline="0" dirty="0" smtClean="0"/>
                        <a:t>- Rétraction </a:t>
                      </a:r>
                      <a:r>
                        <a:rPr lang="fr-FR" sz="1200" baseline="0" dirty="0" err="1" smtClean="0"/>
                        <a:t>mamelonnaire</a:t>
                      </a:r>
                      <a:endParaRPr lang="fr-FR" sz="1200" baseline="0" dirty="0" smtClean="0"/>
                    </a:p>
                    <a:p>
                      <a:endParaRPr lang="fr-FR" sz="1200" baseline="0" dirty="0" smtClean="0"/>
                    </a:p>
                    <a:p>
                      <a:r>
                        <a:rPr lang="fr-FR" sz="1200" baseline="0" dirty="0" smtClean="0"/>
                        <a:t>Hyperplasie épithéliale simple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 smtClean="0"/>
                    </a:p>
                    <a:p>
                      <a:endParaRPr lang="fr-FR" sz="1200" dirty="0" smtClean="0"/>
                    </a:p>
                    <a:p>
                      <a:r>
                        <a:rPr lang="fr-FR" sz="1200" dirty="0" smtClean="0"/>
                        <a:t>Mastite </a:t>
                      </a:r>
                      <a:r>
                        <a:rPr lang="fr-FR" sz="1200" dirty="0" err="1" smtClean="0"/>
                        <a:t>périductale</a:t>
                      </a:r>
                      <a:endParaRPr lang="fr-FR" sz="1200" dirty="0" smtClean="0"/>
                    </a:p>
                    <a:p>
                      <a:r>
                        <a:rPr lang="fr-FR" sz="1200" dirty="0" smtClean="0"/>
                        <a:t>Abcès</a:t>
                      </a:r>
                    </a:p>
                    <a:p>
                      <a:endParaRPr lang="fr-FR" sz="1200" dirty="0" smtClean="0"/>
                    </a:p>
                    <a:p>
                      <a:endParaRPr lang="fr-FR" sz="1200" dirty="0" smtClean="0"/>
                    </a:p>
                    <a:p>
                      <a:r>
                        <a:rPr lang="fr-FR" sz="1200" dirty="0" smtClean="0"/>
                        <a:t>Hyperplasie avec atypie</a:t>
                      </a:r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Connecteur droit 5"/>
          <p:cNvCxnSpPr/>
          <p:nvPr/>
        </p:nvCxnSpPr>
        <p:spPr>
          <a:xfrm>
            <a:off x="467544" y="1340768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457200" y="6324600"/>
            <a:ext cx="822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Adapté de </a:t>
            </a:r>
            <a:r>
              <a:rPr lang="fr-FR" sz="1200" i="1" dirty="0" err="1" smtClean="0"/>
              <a:t>Benign</a:t>
            </a:r>
            <a:r>
              <a:rPr lang="fr-FR" sz="1200" i="1" dirty="0" smtClean="0"/>
              <a:t> </a:t>
            </a:r>
            <a:r>
              <a:rPr lang="fr-FR" sz="1200" i="1" dirty="0" err="1" smtClean="0"/>
              <a:t>Disorders</a:t>
            </a:r>
            <a:r>
              <a:rPr lang="fr-FR" sz="1200" i="1" dirty="0" smtClean="0"/>
              <a:t> and </a:t>
            </a:r>
            <a:r>
              <a:rPr lang="fr-FR" sz="1200" i="1" dirty="0" err="1" smtClean="0"/>
              <a:t>Diseases</a:t>
            </a:r>
            <a:r>
              <a:rPr lang="fr-FR" sz="1200" i="1" dirty="0" smtClean="0"/>
              <a:t> of the </a:t>
            </a:r>
            <a:r>
              <a:rPr lang="fr-FR" sz="1200" i="1" dirty="0" err="1" smtClean="0"/>
              <a:t>breast</a:t>
            </a:r>
            <a:r>
              <a:rPr lang="fr-FR" sz="1200" i="1" dirty="0" smtClean="0"/>
              <a:t> (Hugues, </a:t>
            </a:r>
            <a:r>
              <a:rPr lang="fr-FR" sz="1200" i="1" dirty="0" err="1" smtClean="0"/>
              <a:t>Mansel</a:t>
            </a:r>
            <a:r>
              <a:rPr lang="fr-FR" sz="1200" i="1" dirty="0" smtClean="0"/>
              <a:t> &amp; Webster 2009)</a:t>
            </a:r>
            <a:endParaRPr lang="fr-FR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 smtClean="0"/>
              <a:t>Fibroadénome</a:t>
            </a:r>
            <a:endParaRPr lang="fr-F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11349"/>
            <a:ext cx="4402832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2200" dirty="0" smtClean="0"/>
              <a:t>Nodule ferme, élastique, bien limité, non douloureux, MOBILE</a:t>
            </a:r>
          </a:p>
          <a:p>
            <a:pPr>
              <a:lnSpc>
                <a:spcPct val="150000"/>
              </a:lnSpc>
            </a:pPr>
            <a:r>
              <a:rPr lang="fr-FR" sz="2200" dirty="0" smtClean="0"/>
              <a:t>Tumeur bénigne fibro-épithéliale</a:t>
            </a:r>
          </a:p>
          <a:p>
            <a:pPr>
              <a:lnSpc>
                <a:spcPct val="150000"/>
              </a:lnSpc>
            </a:pPr>
            <a:r>
              <a:rPr lang="fr-FR" sz="2200" dirty="0" smtClean="0"/>
              <a:t>Anomalie du développement lobulaire</a:t>
            </a:r>
          </a:p>
          <a:p>
            <a:pPr>
              <a:lnSpc>
                <a:spcPct val="150000"/>
              </a:lnSpc>
            </a:pPr>
            <a:r>
              <a:rPr lang="fr-FR" sz="2200" dirty="0" smtClean="0"/>
              <a:t>Prolifération DOUBLE de l’épithélium et du tissu conjonctif</a:t>
            </a:r>
          </a:p>
          <a:p>
            <a:pPr>
              <a:lnSpc>
                <a:spcPct val="150000"/>
              </a:lnSpc>
              <a:buNone/>
            </a:pPr>
            <a:endParaRPr lang="fr-FR" sz="2400" dirty="0" smtClean="0"/>
          </a:p>
        </p:txBody>
      </p:sp>
      <p:cxnSp>
        <p:nvCxnSpPr>
          <p:cNvPr id="4" name="Connecteur droit 3"/>
          <p:cNvCxnSpPr/>
          <p:nvPr/>
        </p:nvCxnSpPr>
        <p:spPr>
          <a:xfrm>
            <a:off x="467544" y="1340768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104257"/>
            <a:ext cx="3657600" cy="3305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5517232"/>
            <a:ext cx="3657600" cy="807368"/>
          </a:xfrm>
        </p:spPr>
        <p:txBody>
          <a:bodyPr>
            <a:normAutofit/>
          </a:bodyPr>
          <a:lstStyle/>
          <a:p>
            <a:r>
              <a:rPr lang="fr-FR" sz="2400" dirty="0" err="1" smtClean="0"/>
              <a:t>intracanalaire</a:t>
            </a:r>
            <a:endParaRPr lang="fr-FR" sz="24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724400" y="2362200"/>
            <a:ext cx="4176464" cy="3104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cteur droit 4"/>
          <p:cNvCxnSpPr/>
          <p:nvPr/>
        </p:nvCxnSpPr>
        <p:spPr>
          <a:xfrm>
            <a:off x="381000" y="13716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971600" y="507504"/>
            <a:ext cx="7416824" cy="711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Histologie des Fibroadénomes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Content Placeholder 3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4800" y="2362200"/>
            <a:ext cx="4104456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04800" y="5562600"/>
            <a:ext cx="421196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 defTabSz="457200">
              <a:spcBef>
                <a:spcPct val="0"/>
              </a:spcBef>
            </a:pPr>
            <a:r>
              <a:rPr lang="fr-FR" sz="2400" dirty="0" err="1" smtClean="0">
                <a:ea typeface="Calibri" pitchFamily="34" charset="0"/>
                <a:cs typeface="Times New Roman" pitchFamily="18" charset="0"/>
              </a:rPr>
              <a:t>péricanalaire</a:t>
            </a:r>
            <a:r>
              <a:rPr lang="fr-FR" sz="2400" dirty="0" smtClean="0">
                <a:ea typeface="Calibri" pitchFamily="34" charset="0"/>
                <a:cs typeface="Times New Roman" pitchFamily="18" charset="0"/>
              </a:rPr>
              <a:t> ou tubuleux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>
            <a:normAutofit/>
          </a:bodyPr>
          <a:lstStyle/>
          <a:p>
            <a:r>
              <a:rPr lang="fr-FR" sz="4000" b="1" dirty="0" smtClean="0"/>
              <a:t>Fibroadénome géant</a:t>
            </a:r>
            <a:endParaRPr lang="fr-F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67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2400" b="1" dirty="0" smtClean="0"/>
              <a:t>Définition</a:t>
            </a:r>
            <a:r>
              <a:rPr lang="fr-FR" sz="2400" dirty="0" smtClean="0"/>
              <a:t>: Fibroadénome de Diamètre &gt; 5 cm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2400" dirty="0" smtClean="0"/>
              <a:t>2 à 4 % des fibroadénomes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2400" dirty="0" smtClean="0"/>
              <a:t>Puberté / Péri ménopause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2400" dirty="0" smtClean="0"/>
              <a:t>Diagnostic clinique, échographique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2400" dirty="0" smtClean="0"/>
              <a:t>Pronostic esthétique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2400" dirty="0" smtClean="0"/>
              <a:t>Traitement chirurgical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457200" y="13716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686800" cy="990600"/>
          </a:xfrm>
        </p:spPr>
        <p:txBody>
          <a:bodyPr anchor="ctr">
            <a:normAutofit/>
          </a:bodyPr>
          <a:lstStyle/>
          <a:p>
            <a:r>
              <a:rPr lang="fr-FR" sz="3800" b="1" dirty="0" smtClean="0"/>
              <a:t>Diagnostic différentiel : Tumeur phyllode</a:t>
            </a:r>
            <a:endParaRPr lang="fr-FR" sz="3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257800"/>
          </a:xfrm>
        </p:spPr>
        <p:txBody>
          <a:bodyPr vert="horz" numCol="1"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fr-FR" sz="2800" dirty="0" smtClean="0"/>
              <a:t>Femme 35 – 50 ans  </a:t>
            </a:r>
          </a:p>
          <a:p>
            <a:pPr>
              <a:lnSpc>
                <a:spcPct val="200000"/>
              </a:lnSpc>
            </a:pPr>
            <a:r>
              <a:rPr lang="fr-FR" sz="2800" dirty="0" smtClean="0"/>
              <a:t>Tumeur </a:t>
            </a:r>
            <a:r>
              <a:rPr lang="fr-FR" sz="2800" dirty="0" err="1" smtClean="0"/>
              <a:t>fibro-épithéliale</a:t>
            </a:r>
            <a:r>
              <a:rPr lang="fr-FR" sz="2800" dirty="0" smtClean="0"/>
              <a:t> rare</a:t>
            </a:r>
          </a:p>
          <a:p>
            <a:pPr>
              <a:lnSpc>
                <a:spcPct val="200000"/>
              </a:lnSpc>
            </a:pPr>
            <a:r>
              <a:rPr lang="fr-FR" sz="2800" dirty="0" smtClean="0"/>
              <a:t>Diagnostic histologique  : degré de </a:t>
            </a:r>
            <a:r>
              <a:rPr lang="fr-FR" sz="2800" dirty="0" err="1" smtClean="0"/>
              <a:t>cellularité</a:t>
            </a:r>
            <a:r>
              <a:rPr lang="fr-FR" sz="2800" dirty="0" smtClean="0"/>
              <a:t> stromale++, mitose, atypies cellulaires</a:t>
            </a:r>
          </a:p>
          <a:p>
            <a:pPr>
              <a:lnSpc>
                <a:spcPct val="200000"/>
              </a:lnSpc>
            </a:pPr>
            <a:r>
              <a:rPr lang="fr-FR" sz="2800" dirty="0" smtClean="0"/>
              <a:t>Classification : bénigne/borderline/maligne</a:t>
            </a:r>
          </a:p>
          <a:p>
            <a:pPr>
              <a:lnSpc>
                <a:spcPct val="200000"/>
              </a:lnSpc>
            </a:pPr>
            <a:r>
              <a:rPr lang="fr-FR" sz="2800" dirty="0" smtClean="0"/>
              <a:t>Récidive ++</a:t>
            </a:r>
          </a:p>
          <a:p>
            <a:pPr>
              <a:lnSpc>
                <a:spcPct val="200000"/>
              </a:lnSpc>
            </a:pPr>
            <a:r>
              <a:rPr lang="fr-FR" sz="2800" dirty="0" smtClean="0"/>
              <a:t>Evolution maligne possible</a:t>
            </a:r>
          </a:p>
          <a:p>
            <a:endParaRPr lang="fr-FR" sz="2800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457200" y="13716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Autofit/>
          </a:bodyPr>
          <a:lstStyle/>
          <a:p>
            <a:r>
              <a:rPr lang="fr-FR" sz="4000" b="1" dirty="0" smtClean="0"/>
              <a:t>Revue de la littérature</a:t>
            </a:r>
            <a:endParaRPr lang="fr-FR" sz="4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447800"/>
            <a:ext cx="8839200" cy="5410200"/>
          </a:xfrm>
        </p:spPr>
        <p:txBody>
          <a:bodyPr>
            <a:normAutofit fontScale="32500" lnSpcReduction="20000"/>
          </a:bodyPr>
          <a:lstStyle/>
          <a:p>
            <a:pPr marL="742950" indent="-742950">
              <a:lnSpc>
                <a:spcPct val="150000"/>
              </a:lnSpc>
              <a:spcAft>
                <a:spcPts val="600"/>
              </a:spcAft>
              <a:buNone/>
            </a:pPr>
            <a:r>
              <a:rPr lang="fr-FR" sz="7385" dirty="0" smtClean="0"/>
              <a:t>1.</a:t>
            </a:r>
            <a:r>
              <a:rPr lang="fr-FR" sz="7385" b="1" dirty="0" smtClean="0"/>
              <a:t> Peu d’études </a:t>
            </a:r>
            <a:r>
              <a:rPr lang="fr-FR" sz="7385" dirty="0" smtClean="0"/>
              <a:t>sur : 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fr-FR" sz="7385" dirty="0" smtClean="0"/>
              <a:t>De larges séries : La plus grande série : Naidu (1989), Afrique du Sud </a:t>
            </a:r>
            <a:r>
              <a:rPr lang="fr-FR" sz="7385" dirty="0" err="1" smtClean="0">
                <a:sym typeface="Wingdings"/>
              </a:rPr>
              <a:t></a:t>
            </a:r>
            <a:r>
              <a:rPr lang="fr-FR" sz="7385" dirty="0" smtClean="0">
                <a:sym typeface="Wingdings"/>
              </a:rPr>
              <a:t> </a:t>
            </a:r>
            <a:r>
              <a:rPr lang="fr-FR" sz="7385" dirty="0" smtClean="0"/>
              <a:t>45 cas de fibroadénomes géants 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fr-FR" sz="7385" dirty="0" smtClean="0"/>
              <a:t>Analysant les interactions hormonales :  peu de données cliniques (issues de service de chirurgie ++)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endParaRPr lang="fr-FR" sz="7385" dirty="0" smtClean="0"/>
          </a:p>
          <a:p>
            <a:pPr marL="742950" indent="-742950">
              <a:spcAft>
                <a:spcPts val="12000"/>
              </a:spcAft>
              <a:buNone/>
            </a:pPr>
            <a:r>
              <a:rPr lang="fr-FR" sz="7385" dirty="0" smtClean="0"/>
              <a:t>2. </a:t>
            </a:r>
            <a:r>
              <a:rPr lang="fr-FR" sz="7385" b="1" dirty="0" smtClean="0"/>
              <a:t>Confusions</a:t>
            </a:r>
            <a:r>
              <a:rPr lang="fr-FR" sz="7385" dirty="0" smtClean="0"/>
              <a:t> avec différentes terminologies :  </a:t>
            </a:r>
            <a:r>
              <a:rPr lang="fr-FR" sz="7385" i="1" dirty="0" smtClean="0"/>
              <a:t>fibroadénome juvénile, fibroadénome cellulaire, tumeur </a:t>
            </a:r>
            <a:r>
              <a:rPr lang="fr-FR" sz="7385" i="1" dirty="0" err="1" smtClean="0"/>
              <a:t>phyllode</a:t>
            </a:r>
            <a:r>
              <a:rPr lang="fr-FR" sz="7385" i="1" dirty="0" smtClean="0"/>
              <a:t> bénigne ou bas grade, </a:t>
            </a:r>
            <a:r>
              <a:rPr lang="fr-FR" sz="7385" i="1" dirty="0" err="1" smtClean="0"/>
              <a:t>adénofibrome</a:t>
            </a:r>
            <a:r>
              <a:rPr lang="fr-FR" sz="7385" i="1" dirty="0" smtClean="0"/>
              <a:t>  </a:t>
            </a:r>
            <a:r>
              <a:rPr lang="fr-FR" sz="7385" i="1" dirty="0" err="1" smtClean="0"/>
              <a:t>phyllode</a:t>
            </a:r>
            <a:r>
              <a:rPr lang="fr-FR" sz="7385" i="1" dirty="0" smtClean="0"/>
              <a:t>…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457200" y="13716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19200"/>
            <a:ext cx="8686800" cy="2743200"/>
          </a:xfrm>
        </p:spPr>
        <p:txBody>
          <a:bodyPr anchor="ctr">
            <a:noAutofit/>
          </a:bodyPr>
          <a:lstStyle/>
          <a:p>
            <a:r>
              <a:rPr lang="fr-FR" sz="6000" b="1" dirty="0" smtClean="0"/>
              <a:t/>
            </a:r>
            <a:br>
              <a:rPr lang="fr-FR" sz="6000" b="1" dirty="0" smtClean="0"/>
            </a:br>
            <a:r>
              <a:rPr lang="fr-FR" sz="6000" b="1" dirty="0" smtClean="0"/>
              <a:t>Notre étude</a:t>
            </a:r>
            <a:br>
              <a:rPr lang="fr-FR" sz="6000" b="1" dirty="0" smtClean="0"/>
            </a:br>
            <a:r>
              <a:rPr lang="fr-FR" sz="4000" dirty="0" smtClean="0"/>
              <a:t> </a:t>
            </a:r>
            <a:br>
              <a:rPr lang="fr-FR" sz="4000" dirty="0" smtClean="0"/>
            </a:br>
            <a:endParaRPr lang="fr-FR" sz="3200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381000" y="35814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/>
          </a:bodyPr>
          <a:lstStyle/>
          <a:p>
            <a:r>
              <a:rPr lang="fr-FR" sz="4000" b="1" dirty="0" smtClean="0"/>
              <a:t>Objectifs de l’étude</a:t>
            </a:r>
            <a:endParaRPr lang="fr-F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fr-FR" sz="2600" dirty="0" smtClean="0"/>
              <a:t>Colliger une large série de cas de Fibroadénomes géants  </a:t>
            </a:r>
          </a:p>
          <a:p>
            <a:pPr lvl="1">
              <a:lnSpc>
                <a:spcPct val="150000"/>
              </a:lnSpc>
              <a:buNone/>
            </a:pPr>
            <a:endParaRPr lang="fr-FR" sz="2600" dirty="0" smtClean="0"/>
          </a:p>
          <a:p>
            <a:pPr lvl="1">
              <a:lnSpc>
                <a:spcPct val="150000"/>
              </a:lnSpc>
            </a:pPr>
            <a:r>
              <a:rPr lang="fr-FR" sz="2600" dirty="0" smtClean="0"/>
              <a:t>Analyse de l’influence hormonale dans la survenue du fibroadénome géant chez l’adolescente</a:t>
            </a:r>
          </a:p>
          <a:p>
            <a:pPr>
              <a:buNone/>
            </a:pPr>
            <a:endParaRPr lang="fr-FR" sz="2600" dirty="0"/>
          </a:p>
          <a:p>
            <a:pPr>
              <a:buNone/>
            </a:pPr>
            <a:endParaRPr lang="fr-FR" sz="2600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457200" y="12192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fr-FR" sz="4000" b="1" dirty="0" smtClean="0"/>
              <a:t>Patientes et méthodes</a:t>
            </a:r>
            <a:endParaRPr lang="fr-F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200000"/>
              </a:lnSpc>
            </a:pPr>
            <a:r>
              <a:rPr lang="fr-FR" sz="3840" dirty="0" smtClean="0"/>
              <a:t>Etude </a:t>
            </a:r>
            <a:r>
              <a:rPr lang="fr-FR" sz="3840" b="1" dirty="0" smtClean="0"/>
              <a:t>multicentrique</a:t>
            </a:r>
            <a:r>
              <a:rPr lang="fr-FR" sz="3840" dirty="0" smtClean="0"/>
              <a:t>, rétrospective</a:t>
            </a:r>
          </a:p>
          <a:p>
            <a:pPr>
              <a:lnSpc>
                <a:spcPct val="200000"/>
              </a:lnSpc>
            </a:pPr>
            <a:r>
              <a:rPr lang="fr-FR" sz="3840" dirty="0" smtClean="0"/>
              <a:t>5 hôpitaux universitaires parisiens</a:t>
            </a:r>
          </a:p>
          <a:p>
            <a:pPr>
              <a:lnSpc>
                <a:spcPct val="200000"/>
              </a:lnSpc>
            </a:pPr>
            <a:r>
              <a:rPr lang="fr-FR" sz="3840" dirty="0" smtClean="0"/>
              <a:t>Jeunes femmes de 11 – 25 ans</a:t>
            </a:r>
          </a:p>
          <a:p>
            <a:pPr>
              <a:lnSpc>
                <a:spcPct val="200000"/>
              </a:lnSpc>
            </a:pPr>
            <a:r>
              <a:rPr lang="fr-FR" sz="3840" dirty="0" smtClean="0"/>
              <a:t>Entre janvier 1990 et décembre 2012</a:t>
            </a:r>
          </a:p>
          <a:p>
            <a:pPr>
              <a:lnSpc>
                <a:spcPct val="200000"/>
              </a:lnSpc>
            </a:pPr>
            <a:r>
              <a:rPr lang="fr-FR" sz="3840" dirty="0" smtClean="0"/>
              <a:t>Ayant eu un fibroadénome géant (nodule&gt;5cm)</a:t>
            </a:r>
          </a:p>
          <a:p>
            <a:pPr>
              <a:lnSpc>
                <a:spcPct val="200000"/>
              </a:lnSpc>
            </a:pPr>
            <a:r>
              <a:rPr lang="fr-FR" sz="3840" dirty="0" smtClean="0"/>
              <a:t>Données recueillies par questionnaire standardisé : Cliniques , Hormonales, Mammaires, Thérapeutiques et suivi</a:t>
            </a:r>
          </a:p>
          <a:p>
            <a:pPr lvl="1">
              <a:lnSpc>
                <a:spcPct val="200000"/>
              </a:lnSpc>
            </a:pPr>
            <a:endParaRPr lang="fr-FR" sz="3429" dirty="0" smtClean="0"/>
          </a:p>
          <a:p>
            <a:pPr>
              <a:lnSpc>
                <a:spcPct val="200000"/>
              </a:lnSpc>
            </a:pPr>
            <a:endParaRPr lang="fr-FR" dirty="0" smtClean="0"/>
          </a:p>
          <a:p>
            <a:endParaRPr lang="fr-FR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467544" y="1196752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latin typeface="+mj-lt"/>
                <a:cs typeface="Calibri (Corps)"/>
              </a:rPr>
              <a:t>Méthodes</a:t>
            </a:r>
            <a:endParaRPr lang="fr-FR" sz="4000" b="1" dirty="0">
              <a:latin typeface="+mj-lt"/>
              <a:cs typeface="Calibri (Corps)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381000" y="12954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1828800" y="2667000"/>
            <a:ext cx="5257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fr-FR" sz="3200" dirty="0" smtClean="0"/>
              <a:t>Analyse descriptive générale</a:t>
            </a:r>
          </a:p>
          <a:p>
            <a:pPr marL="342900" indent="-342900" algn="ctr">
              <a:buAutoNum type="arabicPeriod"/>
            </a:pPr>
            <a:r>
              <a:rPr lang="fr-FR" sz="3200" dirty="0" smtClean="0"/>
              <a:t>Analyse comparée</a:t>
            </a:r>
          </a:p>
          <a:p>
            <a:pPr marL="342900" indent="-342900" algn="ctr">
              <a:buAutoNum type="arabicPeriod"/>
            </a:pPr>
            <a:r>
              <a:rPr lang="fr-FR" sz="3200" dirty="0" smtClean="0"/>
              <a:t>Suivi et récidives</a:t>
            </a:r>
          </a:p>
          <a:p>
            <a:pPr marL="342900" indent="-342900" algn="ctr"/>
            <a:r>
              <a:rPr lang="fr-FR" sz="3200" dirty="0" smtClean="0"/>
              <a:t> </a:t>
            </a:r>
          </a:p>
          <a:p>
            <a:pPr marL="342900" indent="-342900" algn="ctr">
              <a:buAutoNum type="arabicPeriod"/>
            </a:pP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1371600"/>
          </a:xfrm>
        </p:spPr>
        <p:txBody>
          <a:bodyPr>
            <a:normAutofit/>
          </a:bodyPr>
          <a:lstStyle/>
          <a:p>
            <a:r>
              <a:rPr lang="fr-FR" sz="4000" b="1" dirty="0" smtClean="0"/>
              <a:t>Résultats</a:t>
            </a:r>
            <a:endParaRPr lang="fr-FR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90 patientes </a:t>
            </a:r>
          </a:p>
          <a:p>
            <a:endParaRPr lang="fr-FR" dirty="0"/>
          </a:p>
        </p:txBody>
      </p:sp>
      <p:graphicFrame>
        <p:nvGraphicFramePr>
          <p:cNvPr id="4" name="Graphique 18"/>
          <p:cNvGraphicFramePr/>
          <p:nvPr/>
        </p:nvGraphicFramePr>
        <p:xfrm>
          <a:off x="685800" y="3200400"/>
          <a:ext cx="81534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Connecteur droit 4"/>
          <p:cNvCxnSpPr/>
          <p:nvPr/>
        </p:nvCxnSpPr>
        <p:spPr>
          <a:xfrm>
            <a:off x="467544" y="1295400"/>
            <a:ext cx="8295456" cy="1588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1. RESULTATS  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descriptive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ageMari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00400" y="914400"/>
            <a:ext cx="11658600" cy="5943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76800" y="1371600"/>
            <a:ext cx="5943600" cy="1611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fr-FR" sz="2100" dirty="0" smtClean="0"/>
              <a:t>Poids (kg) : 54,6 ± 7,3 (39-75)</a:t>
            </a:r>
          </a:p>
          <a:p>
            <a:pPr>
              <a:lnSpc>
                <a:spcPct val="160000"/>
              </a:lnSpc>
            </a:pPr>
            <a:r>
              <a:rPr lang="fr-FR" sz="2100" dirty="0" smtClean="0"/>
              <a:t>Taille(cm) : 164,4 ± 7,1 (148-181)</a:t>
            </a:r>
          </a:p>
          <a:p>
            <a:pPr>
              <a:lnSpc>
                <a:spcPct val="160000"/>
              </a:lnSpc>
            </a:pPr>
            <a:r>
              <a:rPr lang="fr-FR" sz="2100" dirty="0" smtClean="0"/>
              <a:t>IMC (kg/m2): 20,05 ± 2,4 (15,7-27,0)</a:t>
            </a:r>
            <a:endParaRPr lang="fr-FR" sz="2100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Données générales</a:t>
            </a:r>
            <a:br>
              <a:rPr lang="fr-FR" b="1" dirty="0" smtClean="0"/>
            </a:br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67544" y="13716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1. RESULTATS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descriptive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fr-FR" sz="2800" b="1" dirty="0" smtClean="0"/>
              <a:t>Ménarche</a:t>
            </a:r>
            <a:r>
              <a:rPr lang="fr-FR" sz="2800" dirty="0" smtClean="0"/>
              <a:t> : </a:t>
            </a:r>
            <a:r>
              <a:rPr lang="fr-FR" sz="2800" dirty="0"/>
              <a:t>12,6 ± 1,4 (10-18</a:t>
            </a:r>
            <a:r>
              <a:rPr lang="fr-FR" sz="28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fr-FR" sz="2800" dirty="0" smtClean="0"/>
              <a:t>Non réglée : 10/73 </a:t>
            </a:r>
            <a:r>
              <a:rPr lang="fr-FR" sz="2800" dirty="0"/>
              <a:t>(</a:t>
            </a:r>
            <a:r>
              <a:rPr lang="fr-FR" sz="2800" dirty="0" smtClean="0"/>
              <a:t>14 %)</a:t>
            </a:r>
          </a:p>
          <a:p>
            <a:pPr>
              <a:lnSpc>
                <a:spcPct val="150000"/>
              </a:lnSpc>
            </a:pPr>
            <a:r>
              <a:rPr lang="fr-FR" sz="2800" b="1" dirty="0" smtClean="0"/>
              <a:t>Mastodynie</a:t>
            </a:r>
            <a:r>
              <a:rPr lang="fr-FR" sz="2800" dirty="0" smtClean="0"/>
              <a:t> : 26/78 (33 %)</a:t>
            </a:r>
          </a:p>
          <a:p>
            <a:pPr>
              <a:lnSpc>
                <a:spcPct val="150000"/>
              </a:lnSpc>
            </a:pPr>
            <a:r>
              <a:rPr lang="fr-FR" sz="2800" dirty="0" smtClean="0"/>
              <a:t>Dysménorrhée : 16/73 (22 %)</a:t>
            </a:r>
          </a:p>
          <a:p>
            <a:pPr>
              <a:lnSpc>
                <a:spcPct val="150000"/>
              </a:lnSpc>
            </a:pPr>
            <a:r>
              <a:rPr lang="fr-FR" sz="2800" dirty="0" smtClean="0"/>
              <a:t>Hyperandrogénie : </a:t>
            </a:r>
            <a:r>
              <a:rPr lang="fr-FR" sz="2800" dirty="0"/>
              <a:t>7/76 (</a:t>
            </a:r>
            <a:r>
              <a:rPr lang="fr-FR" sz="2800" dirty="0" smtClean="0"/>
              <a:t>9 %</a:t>
            </a:r>
            <a:r>
              <a:rPr lang="fr-FR" sz="2800" dirty="0"/>
              <a:t>)</a:t>
            </a:r>
          </a:p>
          <a:p>
            <a:pPr>
              <a:lnSpc>
                <a:spcPct val="150000"/>
              </a:lnSpc>
            </a:pPr>
            <a:r>
              <a:rPr lang="fr-FR" sz="2800" b="1" dirty="0" smtClean="0"/>
              <a:t>Contraception</a:t>
            </a:r>
            <a:r>
              <a:rPr lang="fr-FR" sz="2800" dirty="0" smtClean="0"/>
              <a:t> : 13/78 (17 %)</a:t>
            </a:r>
          </a:p>
          <a:p>
            <a:pPr>
              <a:lnSpc>
                <a:spcPct val="150000"/>
              </a:lnSpc>
            </a:pPr>
            <a:r>
              <a:rPr lang="fr-FR" sz="2800" dirty="0" smtClean="0"/>
              <a:t>Grossesse : 2/77 (3 %)</a:t>
            </a:r>
          </a:p>
          <a:p>
            <a:pPr>
              <a:lnSpc>
                <a:spcPct val="150000"/>
              </a:lnSpc>
            </a:pPr>
            <a:r>
              <a:rPr lang="fr-FR" sz="2800" dirty="0" smtClean="0"/>
              <a:t>Traitements progestatifs : 9/87 (10 %)</a:t>
            </a:r>
          </a:p>
          <a:p>
            <a:pPr>
              <a:lnSpc>
                <a:spcPct val="150000"/>
              </a:lnSpc>
            </a:pPr>
            <a:endParaRPr lang="fr-FR" sz="2800" dirty="0" smtClean="0"/>
          </a:p>
          <a:p>
            <a:pPr>
              <a:lnSpc>
                <a:spcPct val="150000"/>
              </a:lnSpc>
            </a:pP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Données hormonales</a:t>
            </a:r>
            <a:br>
              <a:rPr lang="fr-FR" b="1" dirty="0" smtClean="0"/>
            </a:b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457200" y="13716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1. RESULTATS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descriptive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phique 7"/>
          <p:cNvGraphicFramePr/>
          <p:nvPr/>
        </p:nvGraphicFramePr>
        <p:xfrm>
          <a:off x="457200" y="1371600"/>
          <a:ext cx="8382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1143000" y="6172200"/>
            <a:ext cx="74676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 smtClean="0"/>
              <a:t>Diamètre moyen (mm) : 74,0 ± 33,1 (50 - 250)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Données mammaires</a:t>
            </a:r>
            <a:br>
              <a:rPr lang="fr-FR" b="1" dirty="0" smtClean="0"/>
            </a:b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381000" y="12954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1. RESULTATS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descriptive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600" dirty="0" smtClean="0"/>
              <a:t>Echographie mammaire typique : 83/86 (96,5 %)</a:t>
            </a:r>
          </a:p>
          <a:p>
            <a:pPr>
              <a:lnSpc>
                <a:spcPct val="150000"/>
              </a:lnSpc>
            </a:pPr>
            <a:endParaRPr lang="fr-FR" sz="2600" dirty="0" smtClean="0"/>
          </a:p>
          <a:p>
            <a:pPr>
              <a:lnSpc>
                <a:spcPct val="150000"/>
              </a:lnSpc>
            </a:pPr>
            <a:endParaRPr lang="fr-FR" sz="2600" dirty="0" smtClean="0"/>
          </a:p>
          <a:p>
            <a:pPr>
              <a:lnSpc>
                <a:spcPct val="150000"/>
              </a:lnSpc>
            </a:pPr>
            <a:endParaRPr lang="fr-FR" sz="2600" dirty="0" smtClean="0"/>
          </a:p>
          <a:p>
            <a:pPr>
              <a:lnSpc>
                <a:spcPct val="150000"/>
              </a:lnSpc>
            </a:pPr>
            <a:r>
              <a:rPr lang="fr-FR" sz="2600" dirty="0" smtClean="0"/>
              <a:t>Mammographie : 30/89 (33,7 %)</a:t>
            </a:r>
          </a:p>
          <a:p>
            <a:pPr>
              <a:lnSpc>
                <a:spcPct val="150000"/>
              </a:lnSpc>
            </a:pPr>
            <a:r>
              <a:rPr lang="fr-FR" sz="2600" dirty="0" smtClean="0"/>
              <a:t>IRM : 10/80 (12,5 %)</a:t>
            </a:r>
          </a:p>
          <a:p>
            <a:pPr>
              <a:lnSpc>
                <a:spcPct val="150000"/>
              </a:lnSpc>
            </a:pPr>
            <a:r>
              <a:rPr lang="fr-FR" sz="2600" dirty="0" smtClean="0"/>
              <a:t>Cytoponction/biopsie : 21/62 (33,8 %)</a:t>
            </a:r>
          </a:p>
          <a:p>
            <a:pPr>
              <a:lnSpc>
                <a:spcPct val="150000"/>
              </a:lnSpc>
            </a:pPr>
            <a:endParaRPr lang="fr-FR" sz="2800" dirty="0" smtClean="0"/>
          </a:p>
          <a:p>
            <a:endParaRPr lang="fr-FR" sz="2800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381000" y="381000"/>
            <a:ext cx="8305800" cy="1036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Données mammaires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381000" y="12954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1" descr="http://umvf.univ-nantes.fr/gynecologie-et-obstetrique/enseignement/item159/site/html/sein/293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667000"/>
            <a:ext cx="18478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228600" y="152401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1. RESULTATS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descriptive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  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0"/>
            <a:ext cx="8663880" cy="5073352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fr-FR" sz="2400" dirty="0" smtClean="0"/>
              <a:t>Du  centre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fr-FR" sz="2400" dirty="0" smtClean="0"/>
              <a:t>De l’ethnie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fr-FR" sz="2400" dirty="0" smtClean="0"/>
              <a:t>De l’âge des femmes : par tranche d’âge 11-16 ans // 17-25 ans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fr-FR" sz="2400" dirty="0" smtClean="0"/>
              <a:t>De l’existence d’une </a:t>
            </a:r>
            <a:r>
              <a:rPr lang="fr-FR" sz="2400" dirty="0" err="1" smtClean="0"/>
              <a:t>polyadénomatose</a:t>
            </a:r>
            <a:r>
              <a:rPr lang="fr-FR" sz="2400" dirty="0" smtClean="0"/>
              <a:t> associée</a:t>
            </a:r>
          </a:p>
          <a:p>
            <a:pPr marL="457200" indent="-457200">
              <a:lnSpc>
                <a:spcPct val="2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fr-FR" sz="2400" dirty="0" smtClean="0"/>
              <a:t>Des différents critères histologiques : </a:t>
            </a:r>
            <a:r>
              <a:rPr lang="fr-FR" sz="2400" dirty="0" err="1" smtClean="0"/>
              <a:t>degrè</a:t>
            </a:r>
            <a:r>
              <a:rPr lang="fr-FR" sz="2400" dirty="0" smtClean="0"/>
              <a:t> de </a:t>
            </a:r>
            <a:r>
              <a:rPr lang="fr-FR" sz="2400" dirty="0" err="1" smtClean="0"/>
              <a:t>cellularité</a:t>
            </a:r>
            <a:r>
              <a:rPr lang="fr-FR" sz="2400" dirty="0" smtClean="0"/>
              <a:t> stromale</a:t>
            </a:r>
          </a:p>
          <a:p>
            <a:pPr>
              <a:lnSpc>
                <a:spcPct val="200000"/>
              </a:lnSpc>
              <a:buNone/>
            </a:pPr>
            <a:endParaRPr lang="fr-FR" sz="2400" dirty="0" smtClean="0"/>
          </a:p>
          <a:p>
            <a:endParaRPr lang="fr-FR" dirty="0" smtClean="0"/>
          </a:p>
          <a:p>
            <a:endParaRPr lang="fr-FR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457200" y="13716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533400"/>
            <a:ext cx="8229600" cy="798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 smtClean="0">
                <a:latin typeface="+mj-lt"/>
                <a:ea typeface="+mj-ea"/>
                <a:cs typeface="+mj-cs"/>
              </a:rPr>
              <a:t>Comparaison des données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131840" y="1556792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ym typeface="Wingdings 2"/>
              </a:rPr>
              <a:t> 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2. RESULTATS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comparée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457200" y="3048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En </a:t>
            </a:r>
            <a:r>
              <a:rPr lang="fr-FR" sz="3600" b="1" dirty="0" smtClean="0">
                <a:latin typeface="+mj-lt"/>
                <a:ea typeface="+mj-ea"/>
                <a:cs typeface="+mj-cs"/>
              </a:rPr>
              <a:t>fonction du</a:t>
            </a:r>
            <a:r>
              <a:rPr kumimoji="0" lang="fr-F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centre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533400" y="1295400"/>
            <a:ext cx="8272462" cy="1588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685800" y="1828800"/>
          <a:ext cx="8015809" cy="4727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952"/>
                <a:gridCol w="2239711"/>
                <a:gridCol w="2514764"/>
                <a:gridCol w="1257382"/>
              </a:tblGrid>
              <a:tr h="990599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/>
                        <a:t>Hôpital Saint Louis</a:t>
                      </a:r>
                    </a:p>
                    <a:p>
                      <a:pPr algn="ctr"/>
                      <a:r>
                        <a:rPr lang="fr-FR" sz="2400" b="0" dirty="0" smtClean="0"/>
                        <a:t>N = 60</a:t>
                      </a:r>
                      <a:endParaRPr lang="fr-FR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/>
                        <a:t>Necker,</a:t>
                      </a:r>
                      <a:r>
                        <a:rPr lang="fr-FR" sz="2400" b="0" baseline="0" dirty="0" smtClean="0"/>
                        <a:t> HEGP, </a:t>
                      </a:r>
                    </a:p>
                    <a:p>
                      <a:pPr algn="ctr"/>
                      <a:r>
                        <a:rPr lang="fr-FR" sz="2400" b="0" baseline="0" dirty="0" smtClean="0"/>
                        <a:t>Port-Royal</a:t>
                      </a:r>
                    </a:p>
                    <a:p>
                      <a:pPr algn="ctr"/>
                      <a:r>
                        <a:rPr lang="fr-FR" sz="2400" b="0" baseline="0" dirty="0" smtClean="0"/>
                        <a:t>N = 30</a:t>
                      </a:r>
                      <a:endParaRPr lang="fr-FR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i="1" dirty="0" smtClean="0"/>
                        <a:t>   </a:t>
                      </a:r>
                      <a:r>
                        <a:rPr lang="fr-FR" sz="2400" b="0" i="0" dirty="0" smtClean="0"/>
                        <a:t>p</a:t>
                      </a:r>
                      <a:endParaRPr lang="fr-FR" sz="2400" b="0" i="0" dirty="0"/>
                    </a:p>
                  </a:txBody>
                  <a:tcPr/>
                </a:tc>
              </a:tr>
              <a:tr h="88094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Age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17,6</a:t>
                      </a:r>
                      <a:r>
                        <a:rPr lang="fr-FR" sz="2000" dirty="0" smtClean="0"/>
                        <a:t> ± 3,</a:t>
                      </a:r>
                      <a:r>
                        <a:rPr lang="fr-FR" sz="2000" baseline="0" dirty="0" smtClean="0"/>
                        <a:t>0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15,6</a:t>
                      </a:r>
                      <a:r>
                        <a:rPr lang="fr-FR" sz="2000" dirty="0" smtClean="0"/>
                        <a:t> ±</a:t>
                      </a:r>
                      <a:r>
                        <a:rPr lang="fr-FR" sz="2000" baseline="0" dirty="0" smtClean="0"/>
                        <a:t> 4,1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0,02</a:t>
                      </a:r>
                      <a:endParaRPr lang="fr-FR" sz="2000" dirty="0"/>
                    </a:p>
                  </a:txBody>
                  <a:tcPr/>
                </a:tc>
              </a:tr>
              <a:tr h="88094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Mammographie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42 %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17 %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0,02</a:t>
                      </a:r>
                      <a:endParaRPr lang="fr-FR" sz="2000" dirty="0"/>
                    </a:p>
                  </a:txBody>
                  <a:tcPr/>
                </a:tc>
              </a:tr>
              <a:tr h="880942">
                <a:tc>
                  <a:txBody>
                    <a:bodyPr/>
                    <a:lstStyle/>
                    <a:p>
                      <a:pPr algn="ctr"/>
                      <a:r>
                        <a:rPr lang="fr-FR" sz="2000" baseline="0" dirty="0" smtClean="0"/>
                        <a:t>IRM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aseline="0" dirty="0" smtClean="0"/>
                        <a:t>7 %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21 %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0,05</a:t>
                      </a:r>
                      <a:endParaRPr lang="fr-FR" sz="2000" dirty="0"/>
                    </a:p>
                  </a:txBody>
                  <a:tcPr/>
                </a:tc>
              </a:tr>
              <a:tr h="88094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Progestatifs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8 %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0,12</a:t>
                      </a:r>
                      <a:endParaRPr lang="fr-FR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2. RESULTATS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comparée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63352"/>
          </a:xfrm>
        </p:spPr>
        <p:txBody>
          <a:bodyPr>
            <a:noAutofit/>
          </a:bodyPr>
          <a:lstStyle/>
          <a:p>
            <a:r>
              <a:rPr lang="fr-FR" sz="3600" b="1" dirty="0" smtClean="0"/>
              <a:t>2. En fonction de l’ethnie</a:t>
            </a:r>
            <a:r>
              <a:rPr lang="fr-FR" sz="3200" b="1" dirty="0" smtClean="0"/>
              <a:t/>
            </a:r>
            <a:br>
              <a:rPr lang="fr-FR" sz="3200" b="1" dirty="0" smtClean="0"/>
            </a:br>
            <a:endParaRPr lang="fr-F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435280" cy="3849291"/>
          </a:xfrm>
        </p:spPr>
        <p:txBody>
          <a:bodyPr>
            <a:normAutofit/>
          </a:bodyPr>
          <a:lstStyle/>
          <a:p>
            <a:pPr>
              <a:buNone/>
            </a:pPr>
            <a:endParaRPr lang="fr-FR" sz="22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28600" y="1564453"/>
          <a:ext cx="8686800" cy="5098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533"/>
                <a:gridCol w="1941333"/>
                <a:gridCol w="1855433"/>
                <a:gridCol w="2235733"/>
                <a:gridCol w="884768"/>
              </a:tblGrid>
              <a:tr h="829250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/>
                        <a:t>Caucase</a:t>
                      </a:r>
                    </a:p>
                    <a:p>
                      <a:pPr algn="ctr"/>
                      <a:r>
                        <a:rPr lang="fr-FR" sz="2400" b="0" dirty="0" smtClean="0"/>
                        <a:t>N</a:t>
                      </a:r>
                      <a:r>
                        <a:rPr lang="fr-FR" sz="2400" b="0" baseline="0" dirty="0" smtClean="0"/>
                        <a:t> = 32</a:t>
                      </a:r>
                      <a:endParaRPr lang="fr-FR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/>
                        <a:t>Afrique</a:t>
                      </a:r>
                    </a:p>
                    <a:p>
                      <a:pPr algn="ctr"/>
                      <a:r>
                        <a:rPr lang="fr-FR" sz="2400" b="0" dirty="0" smtClean="0"/>
                        <a:t>N = 22</a:t>
                      </a:r>
                      <a:endParaRPr lang="fr-FR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/>
                        <a:t>Autre</a:t>
                      </a:r>
                    </a:p>
                    <a:p>
                      <a:pPr algn="ctr"/>
                      <a:r>
                        <a:rPr lang="fr-FR" sz="2400" b="0" dirty="0" smtClean="0"/>
                        <a:t>N</a:t>
                      </a:r>
                      <a:r>
                        <a:rPr lang="fr-FR" sz="2400" b="0" baseline="0" dirty="0" smtClean="0"/>
                        <a:t> = 16</a:t>
                      </a:r>
                      <a:r>
                        <a:rPr lang="fr-FR" sz="2400" b="0" dirty="0" smtClean="0"/>
                        <a:t> </a:t>
                      </a:r>
                      <a:endParaRPr lang="fr-FR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/>
                        <a:t>p</a:t>
                      </a:r>
                      <a:endParaRPr lang="fr-FR" sz="2400" b="0" dirty="0"/>
                    </a:p>
                  </a:txBody>
                  <a:tcPr/>
                </a:tc>
              </a:tr>
              <a:tr h="59746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Age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18,2 </a:t>
                      </a:r>
                      <a:r>
                        <a:rPr lang="fr-FR" sz="1800" dirty="0" smtClean="0"/>
                        <a:t>± 3,7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15,6</a:t>
                      </a:r>
                      <a:r>
                        <a:rPr lang="fr-FR" sz="1800" dirty="0" smtClean="0"/>
                        <a:t> ±</a:t>
                      </a:r>
                      <a:r>
                        <a:rPr lang="fr-FR" sz="1800" baseline="0" dirty="0" smtClean="0"/>
                        <a:t> 3,8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16,2</a:t>
                      </a:r>
                      <a:r>
                        <a:rPr lang="fr-FR" sz="1800" dirty="0" smtClean="0"/>
                        <a:t> ± 3,5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0,01</a:t>
                      </a:r>
                      <a:endParaRPr lang="fr-FR" sz="2000" dirty="0"/>
                    </a:p>
                  </a:txBody>
                  <a:tcPr/>
                </a:tc>
              </a:tr>
              <a:tr h="504911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Délai (année)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6,1</a:t>
                      </a:r>
                      <a:r>
                        <a:rPr lang="fr-FR" sz="2000" dirty="0" smtClean="0"/>
                        <a:t> ±</a:t>
                      </a:r>
                      <a:r>
                        <a:rPr lang="fr-FR" sz="2000" baseline="0" dirty="0" smtClean="0"/>
                        <a:t> 3,4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3,4</a:t>
                      </a:r>
                      <a:r>
                        <a:rPr lang="fr-FR" sz="2000" dirty="0" smtClean="0"/>
                        <a:t> ± 3,0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3,9</a:t>
                      </a:r>
                      <a:r>
                        <a:rPr lang="fr-FR" sz="2000" dirty="0" smtClean="0"/>
                        <a:t> ± 3,1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0,01</a:t>
                      </a:r>
                      <a:endParaRPr lang="fr-FR" sz="2000" dirty="0"/>
                    </a:p>
                  </a:txBody>
                  <a:tcPr/>
                </a:tc>
              </a:tr>
              <a:tr h="46739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Dysménorrhée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32 %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0,04</a:t>
                      </a:r>
                      <a:endParaRPr lang="fr-FR" sz="2000" dirty="0"/>
                    </a:p>
                  </a:txBody>
                  <a:tcPr/>
                </a:tc>
              </a:tr>
              <a:tr h="1007664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Antécédents familiaux malins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28 %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12 %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0,01</a:t>
                      </a:r>
                      <a:endParaRPr lang="fr-FR" sz="2000" dirty="0"/>
                    </a:p>
                  </a:txBody>
                  <a:tcPr/>
                </a:tc>
              </a:tr>
              <a:tr h="64821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Diamètre (mm)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69</a:t>
                      </a:r>
                      <a:r>
                        <a:rPr lang="fr-FR" sz="1800" dirty="0" smtClean="0"/>
                        <a:t> ± 37 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/>
                        <a:t>90 </a:t>
                      </a:r>
                      <a:r>
                        <a:rPr lang="fr-FR" sz="1800" b="0" dirty="0" smtClean="0"/>
                        <a:t>±</a:t>
                      </a:r>
                      <a:r>
                        <a:rPr lang="fr-FR" sz="1800" b="0" baseline="0" dirty="0" smtClean="0"/>
                        <a:t> 37 </a:t>
                      </a:r>
                      <a:endParaRPr lang="fr-FR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69</a:t>
                      </a:r>
                      <a:r>
                        <a:rPr lang="fr-FR" sz="1800" dirty="0" smtClean="0"/>
                        <a:t> ± 23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0,04</a:t>
                      </a:r>
                      <a:endParaRPr lang="fr-FR" sz="2000" dirty="0"/>
                    </a:p>
                  </a:txBody>
                  <a:tcPr/>
                </a:tc>
              </a:tr>
              <a:tr h="1007664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Cellularité stromale élevée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44 %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65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dirty="0" smtClean="0"/>
                        <a:t>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69 %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0,03</a:t>
                      </a:r>
                      <a:endParaRPr lang="fr-FR" sz="20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Connecteur droit 4"/>
          <p:cNvCxnSpPr/>
          <p:nvPr/>
        </p:nvCxnSpPr>
        <p:spPr>
          <a:xfrm>
            <a:off x="228600" y="1295400"/>
            <a:ext cx="8686800" cy="1588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2. RESULTATS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comparée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578768"/>
          </a:xfrm>
        </p:spPr>
        <p:txBody>
          <a:bodyPr>
            <a:normAutofit fontScale="90000"/>
          </a:bodyPr>
          <a:lstStyle/>
          <a:p>
            <a:r>
              <a:rPr lang="fr-FR" sz="4000" b="1" dirty="0" smtClean="0"/>
              <a:t> 3. En fonction de l’âge du diagnostic </a:t>
            </a:r>
            <a:r>
              <a:rPr lang="fr-FR" sz="3600" b="1" dirty="0" smtClean="0"/>
              <a:t/>
            </a:r>
            <a:br>
              <a:rPr lang="fr-FR" sz="3600" b="1" dirty="0" smtClean="0"/>
            </a:br>
            <a:endParaRPr lang="fr-FR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7467600" cy="4269088"/>
          </a:xfrm>
        </p:spPr>
        <p:txBody>
          <a:bodyPr>
            <a:normAutofit/>
          </a:bodyPr>
          <a:lstStyle/>
          <a:p>
            <a:pPr>
              <a:buNone/>
            </a:pPr>
            <a:endParaRPr lang="fr-FR" sz="2400" dirty="0" smtClean="0"/>
          </a:p>
          <a:p>
            <a:endParaRPr lang="fr-FR" sz="24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533400" y="1981200"/>
          <a:ext cx="81534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/>
                <a:gridCol w="2038350"/>
                <a:gridCol w="2933700"/>
                <a:gridCol w="1143000"/>
              </a:tblGrid>
              <a:tr h="883920"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i="0" dirty="0" smtClean="0"/>
                        <a:t>11 – 16</a:t>
                      </a:r>
                      <a:r>
                        <a:rPr lang="fr-FR" sz="2400" b="0" i="0" baseline="0" dirty="0" smtClean="0"/>
                        <a:t> ans</a:t>
                      </a:r>
                    </a:p>
                    <a:p>
                      <a:pPr algn="ctr"/>
                      <a:r>
                        <a:rPr lang="fr-FR" sz="2400" b="0" i="0" baseline="0" dirty="0" smtClean="0"/>
                        <a:t>N = 45</a:t>
                      </a:r>
                      <a:endParaRPr lang="fr-FR" sz="24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i="0" dirty="0" smtClean="0"/>
                        <a:t>16 -25 ans</a:t>
                      </a:r>
                    </a:p>
                    <a:p>
                      <a:pPr algn="ctr"/>
                      <a:r>
                        <a:rPr lang="fr-FR" sz="2400" b="0" i="0" dirty="0" smtClean="0"/>
                        <a:t>N= 45</a:t>
                      </a:r>
                      <a:endParaRPr lang="fr-FR" sz="24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i="0" dirty="0" smtClean="0"/>
                        <a:t>p</a:t>
                      </a:r>
                      <a:endParaRPr lang="fr-FR" sz="2400" b="0" i="0" dirty="0"/>
                    </a:p>
                  </a:txBody>
                  <a:tcPr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Délai (année)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2,3</a:t>
                      </a:r>
                      <a:r>
                        <a:rPr lang="fr-FR" sz="2000" dirty="0" smtClean="0"/>
                        <a:t> ± 0,2 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7,2</a:t>
                      </a:r>
                      <a:r>
                        <a:rPr lang="fr-FR" sz="2000" dirty="0" smtClean="0"/>
                        <a:t> ± 0,5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&lt;0,001</a:t>
                      </a:r>
                      <a:endParaRPr lang="fr-FR" sz="2000" dirty="0"/>
                    </a:p>
                  </a:txBody>
                  <a:tcPr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Diamètre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dirty="0" smtClean="0"/>
                        <a:t>(mm)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82</a:t>
                      </a:r>
                      <a:r>
                        <a:rPr lang="fr-FR" sz="2000" dirty="0" smtClean="0"/>
                        <a:t> ±</a:t>
                      </a:r>
                      <a:r>
                        <a:rPr lang="fr-FR" sz="2000" baseline="0" dirty="0" smtClean="0"/>
                        <a:t> 5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67</a:t>
                      </a:r>
                      <a:r>
                        <a:rPr lang="fr-FR" sz="2000" dirty="0" smtClean="0"/>
                        <a:t> ± 5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0,03</a:t>
                      </a:r>
                      <a:endParaRPr lang="fr-FR" sz="2000" dirty="0"/>
                    </a:p>
                  </a:txBody>
                  <a:tcPr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Sein</a:t>
                      </a:r>
                      <a:r>
                        <a:rPr lang="fr-FR" sz="2000" baseline="0" dirty="0" smtClean="0"/>
                        <a:t> gauche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60 %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36 %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0,06</a:t>
                      </a:r>
                      <a:endParaRPr lang="fr-FR" sz="2000" dirty="0"/>
                    </a:p>
                  </a:txBody>
                  <a:tcPr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Cellularité stromale élevée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71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dirty="0" smtClean="0"/>
                        <a:t>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aseline="0" dirty="0" smtClean="0"/>
                        <a:t>30 %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&lt;0,001</a:t>
                      </a:r>
                      <a:endParaRPr lang="fr-FR" sz="20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Connecteur droit 4"/>
          <p:cNvCxnSpPr/>
          <p:nvPr/>
        </p:nvCxnSpPr>
        <p:spPr>
          <a:xfrm>
            <a:off x="381000" y="14478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2. RESULTATS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comparée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8" y="609600"/>
            <a:ext cx="8964488" cy="990600"/>
          </a:xfrm>
        </p:spPr>
        <p:txBody>
          <a:bodyPr>
            <a:noAutofit/>
          </a:bodyPr>
          <a:lstStyle/>
          <a:p>
            <a:r>
              <a:rPr lang="fr-FR" sz="3200" b="1" dirty="0" smtClean="0"/>
              <a:t>4</a:t>
            </a:r>
            <a:r>
              <a:rPr lang="fr-FR" sz="3400" b="1" dirty="0" smtClean="0"/>
              <a:t>. En fonction d’une </a:t>
            </a:r>
            <a:r>
              <a:rPr lang="fr-FR" sz="3400" b="1" dirty="0" err="1" smtClean="0"/>
              <a:t>polyadénomatose</a:t>
            </a:r>
            <a:r>
              <a:rPr lang="fr-FR" sz="3400" b="1" dirty="0" smtClean="0"/>
              <a:t> associée</a:t>
            </a:r>
            <a:endParaRPr lang="fr-FR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fr-FR" sz="2400" dirty="0" smtClean="0"/>
              <a:t>Polyadénomatose associée : 13 patientes</a:t>
            </a:r>
          </a:p>
          <a:p>
            <a:pPr>
              <a:lnSpc>
                <a:spcPct val="200000"/>
              </a:lnSpc>
            </a:pPr>
            <a:r>
              <a:rPr lang="fr-FR" sz="2400" dirty="0" smtClean="0"/>
              <a:t>Peu de différences entre les deux sous groupes</a:t>
            </a:r>
          </a:p>
          <a:p>
            <a:pPr>
              <a:lnSpc>
                <a:spcPct val="200000"/>
              </a:lnSpc>
            </a:pPr>
            <a:r>
              <a:rPr lang="fr-FR" sz="2400" dirty="0" smtClean="0"/>
              <a:t>46 % du groupe polydénomatose associée étaient d’origine africaine</a:t>
            </a:r>
            <a:endParaRPr lang="fr-FR" sz="2400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381000" y="15240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2. RESULTATS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comparée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fr-FR" sz="3556" b="1" dirty="0" smtClean="0"/>
              <a:t>5. Analyse en fonction des entités histologiques </a:t>
            </a:r>
            <a:r>
              <a:rPr lang="fr-FR" sz="3556" dirty="0" smtClean="0"/>
              <a:t/>
            </a:r>
            <a:br>
              <a:rPr lang="fr-FR" sz="3556" dirty="0" smtClean="0"/>
            </a:br>
            <a:endParaRPr lang="fr-FR" sz="3556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endParaRPr lang="fr-FR" sz="2400" dirty="0" smtClean="0"/>
          </a:p>
          <a:p>
            <a:pPr>
              <a:buNone/>
            </a:pPr>
            <a:endParaRPr lang="fr-FR" sz="2400" b="1" dirty="0" smtClean="0"/>
          </a:p>
          <a:p>
            <a:endParaRPr lang="fr-FR" sz="2400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539552" y="1676398"/>
          <a:ext cx="8208912" cy="5181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361220"/>
                <a:gridCol w="2438400"/>
                <a:gridCol w="1357064"/>
              </a:tblGrid>
              <a:tr h="1268816"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/>
                        <a:t>Cellularité stromale</a:t>
                      </a:r>
                      <a:r>
                        <a:rPr lang="fr-FR" sz="2400" b="0" baseline="0" dirty="0" smtClean="0"/>
                        <a:t> </a:t>
                      </a:r>
                      <a:r>
                        <a:rPr lang="fr-FR" sz="2400" b="0" dirty="0" smtClean="0"/>
                        <a:t>faible</a:t>
                      </a:r>
                    </a:p>
                    <a:p>
                      <a:pPr algn="ctr"/>
                      <a:r>
                        <a:rPr lang="fr-FR" sz="2400" b="0" dirty="0" smtClean="0"/>
                        <a:t>N = 44</a:t>
                      </a:r>
                      <a:endParaRPr lang="fr-FR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/>
                        <a:t>Cellularité stromale</a:t>
                      </a:r>
                      <a:r>
                        <a:rPr lang="fr-FR" sz="2400" b="0" baseline="0" dirty="0" smtClean="0"/>
                        <a:t> élevée</a:t>
                      </a:r>
                    </a:p>
                    <a:p>
                      <a:pPr algn="ctr"/>
                      <a:r>
                        <a:rPr lang="fr-FR" sz="2400" b="0" baseline="0" dirty="0" smtClean="0"/>
                        <a:t>N = 45</a:t>
                      </a:r>
                      <a:endParaRPr lang="fr-FR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/>
                        <a:t>P</a:t>
                      </a:r>
                      <a:endParaRPr lang="fr-FR" sz="2400" b="0" dirty="0"/>
                    </a:p>
                  </a:txBody>
                  <a:tcPr/>
                </a:tc>
              </a:tr>
              <a:tr h="652131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11-16 ans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30</a:t>
                      </a:r>
                      <a:r>
                        <a:rPr lang="fr-FR" sz="2400" baseline="0" dirty="0" smtClean="0"/>
                        <a:t>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70 %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0,08</a:t>
                      </a:r>
                      <a:endParaRPr lang="fr-FR" sz="2000" dirty="0"/>
                    </a:p>
                  </a:txBody>
                  <a:tcPr/>
                </a:tc>
              </a:tr>
              <a:tr h="652131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Délai (année)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6,0</a:t>
                      </a:r>
                      <a:r>
                        <a:rPr lang="fr-FR" sz="2000" dirty="0" smtClean="0"/>
                        <a:t> ± 3,2 </a:t>
                      </a:r>
                      <a:r>
                        <a:rPr lang="fr-FR" sz="2000" baseline="0" dirty="0" smtClean="0"/>
                        <a:t>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3,2</a:t>
                      </a:r>
                      <a:r>
                        <a:rPr lang="fr-FR" sz="2000" dirty="0" smtClean="0"/>
                        <a:t> ± 3,8  </a:t>
                      </a:r>
                      <a:r>
                        <a:rPr lang="fr-FR" sz="2000" baseline="0" dirty="0" smtClean="0"/>
                        <a:t>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0,005</a:t>
                      </a:r>
                      <a:endParaRPr lang="fr-FR" sz="2000" dirty="0"/>
                    </a:p>
                  </a:txBody>
                  <a:tcPr/>
                </a:tc>
              </a:tr>
              <a:tr h="652131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Cycles</a:t>
                      </a:r>
                      <a:r>
                        <a:rPr lang="fr-FR" sz="2000" baseline="0" dirty="0" smtClean="0"/>
                        <a:t> longs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aseline="0" dirty="0" smtClean="0"/>
                        <a:t>5 %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0,04</a:t>
                      </a:r>
                      <a:endParaRPr lang="fr-FR" sz="2000" dirty="0"/>
                    </a:p>
                  </a:txBody>
                  <a:tcPr/>
                </a:tc>
              </a:tr>
              <a:tr h="652131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Cycles irréguliers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0,03</a:t>
                      </a:r>
                      <a:endParaRPr lang="fr-FR" sz="2000" dirty="0"/>
                    </a:p>
                  </a:txBody>
                  <a:tcPr/>
                </a:tc>
              </a:tr>
              <a:tr h="652131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Contraception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aseline="0" dirty="0" smtClean="0"/>
                        <a:t>30 %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3 %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0,001</a:t>
                      </a:r>
                      <a:endParaRPr lang="fr-FR" sz="2000" dirty="0"/>
                    </a:p>
                  </a:txBody>
                  <a:tcPr/>
                </a:tc>
              </a:tr>
              <a:tr h="652131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Diamètre (mm)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69</a:t>
                      </a:r>
                      <a:r>
                        <a:rPr lang="fr-FR" sz="2000" dirty="0" smtClean="0"/>
                        <a:t> ± 35 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79</a:t>
                      </a:r>
                      <a:r>
                        <a:rPr lang="fr-FR" sz="2000" dirty="0" smtClean="0"/>
                        <a:t> ± 31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0,13</a:t>
                      </a:r>
                      <a:endParaRPr lang="fr-FR" sz="20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Connecteur droit 4"/>
          <p:cNvCxnSpPr/>
          <p:nvPr/>
        </p:nvCxnSpPr>
        <p:spPr>
          <a:xfrm>
            <a:off x="533400" y="1447800"/>
            <a:ext cx="8153400" cy="1588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2. RESULTATS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Analyse comparée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fr-FR" sz="2400" dirty="0" smtClean="0"/>
              <a:t>      Le suivi n’est pas disponible pour l’ensemble de la cohorte </a:t>
            </a:r>
          </a:p>
          <a:p>
            <a:pPr lvl="1">
              <a:lnSpc>
                <a:spcPct val="120000"/>
              </a:lnSpc>
            </a:pPr>
            <a:r>
              <a:rPr lang="fr-FR" sz="2400" dirty="0" smtClean="0"/>
              <a:t>24 patientes </a:t>
            </a:r>
          </a:p>
          <a:p>
            <a:pPr lvl="1">
              <a:lnSpc>
                <a:spcPct val="120000"/>
              </a:lnSpc>
            </a:pPr>
            <a:r>
              <a:rPr lang="fr-FR" sz="2400" dirty="0" smtClean="0"/>
              <a:t>8 récidives uniques </a:t>
            </a:r>
          </a:p>
          <a:p>
            <a:pPr lvl="1">
              <a:lnSpc>
                <a:spcPct val="120000"/>
              </a:lnSpc>
            </a:pPr>
            <a:r>
              <a:rPr lang="fr-FR" sz="2400" dirty="0" smtClean="0"/>
              <a:t>1 récidive multiple</a:t>
            </a:r>
          </a:p>
          <a:p>
            <a:pPr lvl="1">
              <a:lnSpc>
                <a:spcPct val="120000"/>
              </a:lnSpc>
              <a:buNone/>
            </a:pPr>
            <a:endParaRPr lang="fr-FR" sz="2400" dirty="0" smtClean="0">
              <a:sym typeface="Wingdings"/>
            </a:endParaRPr>
          </a:p>
          <a:p>
            <a:pPr lvl="1">
              <a:lnSpc>
                <a:spcPct val="120000"/>
              </a:lnSpc>
              <a:buNone/>
            </a:pPr>
            <a:endParaRPr lang="fr-FR" sz="2400" dirty="0" smtClean="0">
              <a:sym typeface="Wingdings"/>
            </a:endParaRPr>
          </a:p>
          <a:p>
            <a:pPr lvl="1">
              <a:lnSpc>
                <a:spcPct val="120000"/>
              </a:lnSpc>
              <a:buNone/>
            </a:pPr>
            <a:r>
              <a:rPr lang="fr-FR" sz="2400" dirty="0" err="1" smtClean="0">
                <a:sym typeface="Wingdings"/>
              </a:rPr>
              <a:t></a:t>
            </a:r>
            <a:r>
              <a:rPr lang="fr-FR" sz="2400" dirty="0" smtClean="0">
                <a:sym typeface="Wingdings"/>
              </a:rPr>
              <a:t> </a:t>
            </a:r>
            <a:r>
              <a:rPr lang="fr-FR" sz="2400" dirty="0" smtClean="0"/>
              <a:t>Perspectives : poursuite de l’étude 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46856" y="0"/>
            <a:ext cx="8229600" cy="1331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Suivi et récidives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395536" y="1196752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228600" y="152400"/>
            <a:ext cx="1981200" cy="369332"/>
          </a:xfrm>
          <a:prstGeom prst="rect">
            <a:avLst/>
          </a:prstGeom>
          <a:solidFill>
            <a:srgbClr val="558ED5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3. RESULTATS</a:t>
            </a:r>
          </a:p>
          <a:p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07232"/>
          </a:xfrm>
        </p:spPr>
        <p:txBody>
          <a:bodyPr>
            <a:normAutofit/>
          </a:bodyPr>
          <a:lstStyle/>
          <a:p>
            <a:r>
              <a:rPr lang="fr-FR" sz="4000" b="1" dirty="0" smtClean="0"/>
              <a:t>Synthèse des résultats</a:t>
            </a:r>
            <a:endParaRPr lang="fr-F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2536" y="1371601"/>
            <a:ext cx="9721080" cy="8332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ym typeface="Wingdings" pitchFamily="2" charset="2"/>
              </a:rPr>
              <a:t>  </a:t>
            </a:r>
            <a:r>
              <a:rPr lang="fr-FR" dirty="0" smtClean="0">
                <a:sym typeface="Wingdings" pitchFamily="2" charset="2"/>
              </a:rPr>
              <a:t>Mise en évidence de </a:t>
            </a:r>
            <a:r>
              <a:rPr lang="fr-FR" dirty="0" smtClean="0"/>
              <a:t>2 groupes de patientes 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533400" y="1196752"/>
            <a:ext cx="8077200" cy="22448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533400" y="2204864"/>
          <a:ext cx="8153400" cy="434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677663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Groupe 1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smtClean="0"/>
                        <a:t>Groupe 2</a:t>
                      </a:r>
                    </a:p>
                    <a:p>
                      <a:endParaRPr lang="fr-FR" dirty="0"/>
                    </a:p>
                  </a:txBody>
                  <a:tcPr/>
                </a:tc>
              </a:tr>
              <a:tr h="36706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Jeunes adolescentes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Origine africaine ++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Diagnostic proche de la ménarche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Nodule volumineux (79 mm)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Sein gauche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 Cellularité stromale élevée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Patientes plus âgées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Origine caucasienne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Apparition à distance de la ménarche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Nodule plus petit (65 mm)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Croissance progressive sur plusieurs années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2000" dirty="0" smtClean="0"/>
                        <a:t>Cellularité stromale faible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fr-FR" b="1" dirty="0" smtClean="0"/>
              <a:t>Discussion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fr-FR" sz="2400" dirty="0" smtClean="0"/>
              <a:t>1</a:t>
            </a:r>
            <a:r>
              <a:rPr lang="fr-FR" sz="2400" baseline="30000" dirty="0" smtClean="0"/>
              <a:t>ère</a:t>
            </a:r>
            <a:r>
              <a:rPr lang="fr-FR" sz="2400" dirty="0" smtClean="0"/>
              <a:t> série de cas :  2 formes distinctes de fibroadénomes géants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1</a:t>
            </a:r>
            <a:r>
              <a:rPr lang="fr-FR" sz="2400" baseline="30000" dirty="0" smtClean="0"/>
              <a:t>ère</a:t>
            </a:r>
            <a:r>
              <a:rPr lang="fr-FR" sz="2400" dirty="0" smtClean="0"/>
              <a:t> forme propre à l’adolescente : apparition rapide, délai proche de la ménarche (hormones), africaines ++, croissance rapide, grande taille, </a:t>
            </a:r>
            <a:r>
              <a:rPr lang="fr-FR" sz="2400" dirty="0" err="1" smtClean="0"/>
              <a:t>cellularité</a:t>
            </a:r>
            <a:r>
              <a:rPr lang="fr-FR" sz="2400" dirty="0" smtClean="0"/>
              <a:t> stromale </a:t>
            </a:r>
            <a:r>
              <a:rPr lang="fr-FR" sz="2400" dirty="0" smtClean="0"/>
              <a:t>élevée = Réponse inadaptée à la 1</a:t>
            </a:r>
            <a:r>
              <a:rPr lang="fr-FR" sz="2400" baseline="30000" dirty="0" smtClean="0"/>
              <a:t>ère</a:t>
            </a:r>
            <a:r>
              <a:rPr lang="fr-FR" sz="2400" dirty="0" smtClean="0"/>
              <a:t> stimulation </a:t>
            </a:r>
            <a:r>
              <a:rPr lang="fr-FR" sz="2400" dirty="0" err="1" smtClean="0"/>
              <a:t>oestrogénique</a:t>
            </a:r>
            <a:r>
              <a:rPr lang="fr-FR" sz="2400" dirty="0" smtClean="0"/>
              <a:t>  </a:t>
            </a:r>
            <a:endParaRPr lang="fr-FR" sz="2400" dirty="0" smtClean="0">
              <a:sym typeface="Wingdings"/>
            </a:endParaRPr>
          </a:p>
          <a:p>
            <a:pPr>
              <a:lnSpc>
                <a:spcPct val="150000"/>
              </a:lnSpc>
              <a:buFont typeface="Wingdings" charset="2"/>
              <a:buChar char="à"/>
            </a:pPr>
            <a:r>
              <a:rPr lang="fr-FR" sz="2400" dirty="0" smtClean="0">
                <a:sym typeface="Wingdings"/>
              </a:rPr>
              <a:t>Intérêt d’un traitement hormonal pré chirurgical?</a:t>
            </a:r>
          </a:p>
          <a:p>
            <a:pPr>
              <a:lnSpc>
                <a:spcPct val="150000"/>
              </a:lnSpc>
              <a:buFont typeface="Wingdings" charset="2"/>
              <a:buChar char="à"/>
            </a:pPr>
            <a:r>
              <a:rPr lang="fr-FR" sz="2400" dirty="0" smtClean="0">
                <a:sym typeface="Wingdings"/>
              </a:rPr>
              <a:t>Confusion tumeur </a:t>
            </a:r>
            <a:r>
              <a:rPr lang="fr-FR" sz="2400" dirty="0" err="1" smtClean="0">
                <a:sym typeface="Wingdings"/>
              </a:rPr>
              <a:t>phyllode</a:t>
            </a:r>
            <a:r>
              <a:rPr lang="fr-FR" sz="2400" dirty="0" smtClean="0">
                <a:sym typeface="Wingdings"/>
              </a:rPr>
              <a:t> de bas grade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fr-FR" sz="2400" dirty="0" smtClean="0">
                <a:sym typeface="Wingdings"/>
              </a:rPr>
              <a:t>2 </a:t>
            </a:r>
            <a:r>
              <a:rPr lang="fr-FR" sz="2400" dirty="0" err="1" smtClean="0">
                <a:sym typeface="Wingdings"/>
              </a:rPr>
              <a:t>ème</a:t>
            </a:r>
            <a:r>
              <a:rPr lang="fr-FR" sz="2400" dirty="0" smtClean="0">
                <a:sym typeface="Wingdings"/>
              </a:rPr>
              <a:t> forme proche de la forme adulte, caucasiennes++ </a:t>
            </a:r>
            <a:r>
              <a:rPr lang="fr-FR" sz="2400" dirty="0" smtClean="0"/>
              <a:t>     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381000" y="12192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fr-FR" b="1" dirty="0" smtClean="0"/>
              <a:t>Conclusion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spcAft>
                <a:spcPts val="4200"/>
              </a:spcAft>
            </a:pPr>
            <a:r>
              <a:rPr lang="fr-FR" sz="2500" dirty="0" smtClean="0"/>
              <a:t>1</a:t>
            </a:r>
            <a:r>
              <a:rPr lang="fr-FR" sz="2500" baseline="30000" dirty="0" smtClean="0"/>
              <a:t>ère</a:t>
            </a:r>
            <a:r>
              <a:rPr lang="fr-FR" sz="2500" dirty="0" smtClean="0"/>
              <a:t> série réalisée en France</a:t>
            </a:r>
          </a:p>
          <a:p>
            <a:pPr>
              <a:spcAft>
                <a:spcPts val="4200"/>
              </a:spcAft>
            </a:pPr>
            <a:r>
              <a:rPr lang="fr-FR" sz="2500" dirty="0" smtClean="0"/>
              <a:t>La plus importante de la littérature </a:t>
            </a:r>
          </a:p>
          <a:p>
            <a:pPr>
              <a:spcAft>
                <a:spcPts val="1800"/>
              </a:spcAft>
            </a:pPr>
            <a:r>
              <a:rPr lang="fr-FR" sz="2500" dirty="0" smtClean="0"/>
              <a:t>Comportant des données cliniques détaillées </a:t>
            </a:r>
          </a:p>
          <a:p>
            <a:pPr lvl="1">
              <a:spcAft>
                <a:spcPts val="3000"/>
              </a:spcAft>
            </a:pPr>
            <a:r>
              <a:rPr lang="fr-FR" sz="2500" dirty="0" smtClean="0"/>
              <a:t>Notamment hormonales</a:t>
            </a:r>
          </a:p>
          <a:p>
            <a:pPr>
              <a:spcAft>
                <a:spcPts val="1200"/>
              </a:spcAft>
            </a:pPr>
            <a:r>
              <a:rPr lang="fr-FR" sz="2500" dirty="0" smtClean="0"/>
              <a:t>Mise en évidence de deux groupes distincts de FA </a:t>
            </a:r>
          </a:p>
          <a:p>
            <a:pPr lvl="1">
              <a:spcAft>
                <a:spcPts val="1200"/>
              </a:spcAft>
            </a:pPr>
            <a:r>
              <a:rPr lang="fr-FR" sz="2500" dirty="0" smtClean="0"/>
              <a:t>Physiopathologie différente </a:t>
            </a:r>
            <a:r>
              <a:rPr lang="fr-FR" sz="2500" smtClean="0"/>
              <a:t>?? </a:t>
            </a:r>
            <a:endParaRPr lang="fr-FR" sz="2500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  <p:cxnSp>
        <p:nvCxnSpPr>
          <p:cNvPr id="4" name="Connecteur droit 3"/>
          <p:cNvCxnSpPr/>
          <p:nvPr/>
        </p:nvCxnSpPr>
        <p:spPr>
          <a:xfrm>
            <a:off x="395536" y="1219200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990656" cy="2762251"/>
          </a:xfrm>
        </p:spPr>
        <p:txBody>
          <a:bodyPr>
            <a:noAutofit/>
          </a:bodyPr>
          <a:lstStyle/>
          <a:p>
            <a:r>
              <a:rPr lang="fr-FR" sz="4000" dirty="0" smtClean="0">
                <a:cs typeface="Times New Roman" pitchFamily="18" charset="0"/>
              </a:rPr>
              <a:t>Fibroadénome géant de l’adolescente et influence hormonale : analyse d’une série de 90 cas</a:t>
            </a:r>
            <a:endParaRPr lang="fr-FR" sz="4000" dirty="0"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fr-FR" sz="24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Marie Roux</a:t>
            </a:r>
          </a:p>
          <a:p>
            <a:r>
              <a:rPr lang="fr-FR" sz="24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2/05/2013</a:t>
            </a:r>
          </a:p>
          <a:p>
            <a:endParaRPr lang="fr-FR" sz="2400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0000"/>
                </a:solidFill>
                <a:cs typeface="Times New Roman" pitchFamily="18" charset="0"/>
              </a:rPr>
              <a:t>Directrice de thèse : Pr. </a:t>
            </a:r>
            <a:r>
              <a:rPr lang="fr-FR" sz="2400" dirty="0" err="1" smtClean="0">
                <a:solidFill>
                  <a:srgbClr val="000000"/>
                </a:solidFill>
                <a:cs typeface="Times New Roman" pitchFamily="18" charset="0"/>
              </a:rPr>
              <a:t>Plu-</a:t>
            </a:r>
            <a:r>
              <a:rPr lang="fr-FR" sz="2400" dirty="0" smtClean="0">
                <a:solidFill>
                  <a:srgbClr val="000000"/>
                </a:solidFill>
                <a:cs typeface="Times New Roman" pitchFamily="18" charset="0"/>
              </a:rPr>
              <a:t> Bureau</a:t>
            </a:r>
            <a:endParaRPr lang="fr-FR" sz="2400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DES de médecine générale</a:t>
            </a:r>
          </a:p>
          <a:p>
            <a:r>
              <a:rPr lang="fr-FR" sz="2400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Faculté de médecine Paris 7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251594" y="3284984"/>
            <a:ext cx="8424862" cy="0"/>
          </a:xfrm>
          <a:prstGeom prst="line">
            <a:avLst/>
          </a:prstGeom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2870</TotalTime>
  <Words>1487</Words>
  <Application>Microsoft Office PowerPoint</Application>
  <PresentationFormat>Présentation à l'écran (4:3)</PresentationFormat>
  <Paragraphs>394</Paragraphs>
  <Slides>33</Slides>
  <Notes>26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4" baseType="lpstr">
      <vt:lpstr>Thème Office</vt:lpstr>
      <vt:lpstr>Fibroadénome géant de l’adolescente et influence hormonale : analyse d’une série de 90 cas</vt:lpstr>
      <vt:lpstr>Contexte</vt:lpstr>
      <vt:lpstr>Généralités</vt:lpstr>
      <vt:lpstr>Le sein – rappel anatomique</vt:lpstr>
      <vt:lpstr>Le sein – rappel histologique 1</vt:lpstr>
      <vt:lpstr>Le sein – rappel histologique 2</vt:lpstr>
      <vt:lpstr>Le sein – Les influences hormonales</vt:lpstr>
      <vt:lpstr>Aberrations du développement mammaire : classification ANDI</vt:lpstr>
      <vt:lpstr>Fibroadénome</vt:lpstr>
      <vt:lpstr>intracanalaire</vt:lpstr>
      <vt:lpstr>Fibroadénome géant</vt:lpstr>
      <vt:lpstr>Diagnostic différentiel : Tumeur phyllode</vt:lpstr>
      <vt:lpstr>Revue de la littérature</vt:lpstr>
      <vt:lpstr> Notre étude   </vt:lpstr>
      <vt:lpstr>Objectifs de l’étude</vt:lpstr>
      <vt:lpstr>Patientes et méthodes</vt:lpstr>
      <vt:lpstr>Diapositive 17</vt:lpstr>
      <vt:lpstr>Résultats</vt:lpstr>
      <vt:lpstr>Données générales </vt:lpstr>
      <vt:lpstr>Données hormonales </vt:lpstr>
      <vt:lpstr>Données mammaires </vt:lpstr>
      <vt:lpstr>Diapositive 22</vt:lpstr>
      <vt:lpstr>         </vt:lpstr>
      <vt:lpstr>Diapositive 24</vt:lpstr>
      <vt:lpstr>2. En fonction de l’ethnie </vt:lpstr>
      <vt:lpstr> 3. En fonction de l’âge du diagnostic  </vt:lpstr>
      <vt:lpstr>4. En fonction d’une polyadénomatose associée</vt:lpstr>
      <vt:lpstr>5. Analyse en fonction des entités histologiques  </vt:lpstr>
      <vt:lpstr>Diapositive 29</vt:lpstr>
      <vt:lpstr>Synthèse des résultats</vt:lpstr>
      <vt:lpstr>Discussion</vt:lpstr>
      <vt:lpstr>Conclusion</vt:lpstr>
      <vt:lpstr>Fibroadénome géant de l’adolescente et influence hormonale : analyse d’une série de 90 cas</vt:lpstr>
    </vt:vector>
  </TitlesOfParts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Fibroadénome géant de l’adolescente et influence hormonale : analyse d’une série de 90 cas</dc:title>
  <dc:creator>Cyril</dc:creator>
  <cp:lastModifiedBy>Marie Roux</cp:lastModifiedBy>
  <cp:revision>189</cp:revision>
  <dcterms:created xsi:type="dcterms:W3CDTF">2013-06-14T10:14:19Z</dcterms:created>
  <dcterms:modified xsi:type="dcterms:W3CDTF">2013-06-14T10:19:19Z</dcterms:modified>
</cp:coreProperties>
</file>