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63" r:id="rId10"/>
    <p:sldId id="272" r:id="rId11"/>
    <p:sldId id="264" r:id="rId12"/>
    <p:sldId id="265" r:id="rId13"/>
    <p:sldId id="266" r:id="rId14"/>
    <p:sldId id="267" r:id="rId15"/>
    <p:sldId id="269" r:id="rId16"/>
    <p:sldId id="268" r:id="rId17"/>
    <p:sldId id="270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D43A1-5633-4EDF-AC05-6F6C4715AB03}" type="datetimeFigureOut">
              <a:rPr lang="fr-FR" smtClean="0"/>
              <a:t>10/10/2013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BC5A3-2016-4974-9807-621B7564E01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358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Enveff (enquête</a:t>
            </a:r>
            <a:r>
              <a:rPr lang="fr-FR" baseline="0" dirty="0" smtClean="0"/>
              <a:t> nationale sur la violence envers les femmes en France)</a:t>
            </a:r>
            <a:r>
              <a:rPr lang="fr-FR" dirty="0" smtClean="0"/>
              <a:t>: toutes violences conjugales confondues</a:t>
            </a:r>
          </a:p>
          <a:p>
            <a:r>
              <a:rPr lang="fr-FR" dirty="0" smtClean="0"/>
              <a:t>CSF (contexte</a:t>
            </a:r>
            <a:r>
              <a:rPr lang="fr-FR" baseline="0" dirty="0" smtClean="0"/>
              <a:t> de la sexualité en France): tentatives ou rapports forcés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BC5A3-2016-4974-9807-621B7564E01B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5670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Cycles de Walker:</a:t>
            </a:r>
            <a:r>
              <a:rPr lang="fr-FR" baseline="0" dirty="0" smtClean="0"/>
              <a:t> phase 1 : climat de tension, phase 2: agression, phase 3: déni et transfert des responsabilités, phase 4: lune de miel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BC5A3-2016-4974-9807-621B7564E01B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2098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Traumato: nature variée:</a:t>
            </a:r>
            <a:r>
              <a:rPr lang="fr-FR" baseline="0" dirty="0" smtClean="0"/>
              <a:t> ecchymoses, hématomes, contusions, plaies, brulures, morsures, traces strangulation, fracture. Localisation: visage, crane, cou, extrémités. Précédées de violences physiques et verbales</a:t>
            </a:r>
          </a:p>
          <a:p>
            <a:r>
              <a:rPr lang="fr-FR" baseline="0" dirty="0" smtClean="0"/>
              <a:t>Psychologique: troubles émotionnels, psychosomatiques, cognitifs</a:t>
            </a:r>
          </a:p>
          <a:p>
            <a:r>
              <a:rPr lang="fr-FR" baseline="0" dirty="0" smtClean="0"/>
              <a:t>Psychiatrie: abus de substances psycho actives, TS  =5 % vs 0,2% reste de la population (ENVEFF)</a:t>
            </a:r>
          </a:p>
          <a:p>
            <a:r>
              <a:rPr lang="fr-FR" baseline="0" dirty="0" smtClean="0"/>
              <a:t>Gynéco: lésions périnéales, douleurs pelviennes chroniques inexpliquées, troubles de la sexualité</a:t>
            </a:r>
          </a:p>
          <a:p>
            <a:r>
              <a:rPr lang="fr-FR" baseline="0" dirty="0" smtClean="0"/>
              <a:t>Obstétrique: grossesse = facteur déclenchant ou aggravant, VC = 3 à 8% des femmes enceintes </a:t>
            </a:r>
          </a:p>
          <a:p>
            <a:r>
              <a:rPr lang="fr-FR" baseline="0" dirty="0" smtClean="0"/>
              <a:t>Enfants témoins: jeux et dessins compulsifs, anxiété de séparation, troubles régressifs, alimentation, sommeil, somatiques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BC5A3-2016-4974-9807-621B7564E01B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6796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Gazaigne: urgences hospitalière de Poissy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BC5A3-2016-4974-9807-621B7564E01B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0221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Recrutement téléphonique : 17 appels,</a:t>
            </a:r>
            <a:r>
              <a:rPr lang="fr-FR" baseline="0" dirty="0" smtClean="0"/>
              <a:t> 8 refus (surcharge de travail, pas de VC dans leur patientèle), 3 accords, 6 pas de réponse</a:t>
            </a:r>
          </a:p>
          <a:p>
            <a:r>
              <a:rPr lang="fr-FR" dirty="0" smtClean="0"/>
              <a:t>Entretiens: sujet présenté de manière</a:t>
            </a:r>
            <a:r>
              <a:rPr lang="fr-FR" baseline="0" dirty="0" smtClean="0"/>
              <a:t> évasive, pas un test de connaissance, durée moyenne= 15 à 20 minutes</a:t>
            </a:r>
            <a:endParaRPr lang="fr-FR" dirty="0" smtClean="0"/>
          </a:p>
          <a:p>
            <a:r>
              <a:rPr lang="fr-FR" dirty="0" smtClean="0"/>
              <a:t>Retranscription</a:t>
            </a:r>
            <a:r>
              <a:rPr lang="fr-FR" baseline="0" dirty="0" smtClean="0"/>
              <a:t> au fur et à mesure, jusqu’à saturation des données</a:t>
            </a:r>
          </a:p>
          <a:p>
            <a:r>
              <a:rPr lang="fr-FR" baseline="0" dirty="0" smtClean="0"/>
              <a:t>Analyse: idées et mots clés regroupés en UMS, UMS classés, regroupés et thématisés. Résultats présentés avec des extraits d’entretiens cités entre guillemets ( verbatim)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BC5A3-2016-4974-9807-621B7564E01B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5002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Peur</a:t>
            </a:r>
            <a:r>
              <a:rPr lang="fr-FR" baseline="0" dirty="0" smtClean="0"/>
              <a:t> des retombées judiciaires, sujet tabou, histoire personnelle du médecin, patiente connue, banalisation, minimisation, peur des représailles, manque de myens et d’aide des pouvoirs publics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BC5A3-2016-4974-9807-621B7564E01B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5770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Lazimi 2005: sur 100 femmes interrogées en fin de cs quel que soit le</a:t>
            </a:r>
            <a:r>
              <a:rPr lang="fr-FR" baseline="0" dirty="0" smtClean="0"/>
              <a:t> motif : 54% ont subi des VC au cours de leur vie, 8 % au cours des 12 derniers mois</a:t>
            </a:r>
          </a:p>
          <a:p>
            <a:r>
              <a:rPr lang="fr-FR" baseline="0" dirty="0" smtClean="0"/>
              <a:t>Lazimi 2007 : 557 patientes: 6 femmes/10, toutes violences confondues, au cours de leur vie</a:t>
            </a:r>
          </a:p>
          <a:p>
            <a:r>
              <a:rPr lang="fr-FR" baseline="0" dirty="0" smtClean="0"/>
              <a:t>Coy gatchen: 11 MG: dépistage systématique/1 semaine= 44/251 patientes ( 17,5%), vs 3 patientes</a:t>
            </a:r>
          </a:p>
          <a:p>
            <a:r>
              <a:rPr lang="fr-FR" baseline="0" dirty="0" smtClean="0"/>
              <a:t>Piau interroge 55 femmes victimes: 72% déclarent qu’elles auraient souhaité que leur MG pose la question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BC5A3-2016-4974-9807-621B7564E01B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9241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ECAE-85FE-41A6-B029-14273C3477DC}" type="datetimeFigureOut">
              <a:rPr lang="fr-FR" smtClean="0"/>
              <a:t>10/10/2013</a:t>
            </a:fld>
            <a:endParaRPr lang="fr-FR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3B025-316F-4C5E-B934-FAABAABCAC50}" type="slidenum">
              <a:rPr lang="fr-FR" smtClean="0"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ECAE-85FE-41A6-B029-14273C3477DC}" type="datetimeFigureOut">
              <a:rPr lang="fr-FR" smtClean="0"/>
              <a:t>10/10/2013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3B025-316F-4C5E-B934-FAABAABCAC50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ECAE-85FE-41A6-B029-14273C3477DC}" type="datetimeFigureOut">
              <a:rPr lang="fr-FR" smtClean="0"/>
              <a:t>10/10/2013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3B025-316F-4C5E-B934-FAABAABCAC50}" type="slidenum">
              <a:rPr lang="fr-FR" smtClean="0"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ECAE-85FE-41A6-B029-14273C3477DC}" type="datetimeFigureOut">
              <a:rPr lang="fr-FR" smtClean="0"/>
              <a:t>10/10/2013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3B025-316F-4C5E-B934-FAABAABCAC50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ECAE-85FE-41A6-B029-14273C3477DC}" type="datetimeFigureOut">
              <a:rPr lang="fr-FR" smtClean="0"/>
              <a:t>10/10/2013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3B025-316F-4C5E-B934-FAABAABCAC50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ECAE-85FE-41A6-B029-14273C3477DC}" type="datetimeFigureOut">
              <a:rPr lang="fr-FR" smtClean="0"/>
              <a:t>10/10/2013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3B025-316F-4C5E-B934-FAABAABCAC50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ECAE-85FE-41A6-B029-14273C3477DC}" type="datetimeFigureOut">
              <a:rPr lang="fr-FR" smtClean="0"/>
              <a:t>10/10/2013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3B025-316F-4C5E-B934-FAABAABCAC50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ECAE-85FE-41A6-B029-14273C3477DC}" type="datetimeFigureOut">
              <a:rPr lang="fr-FR" smtClean="0"/>
              <a:t>10/10/2013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3B025-316F-4C5E-B934-FAABAABCAC50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ECAE-85FE-41A6-B029-14273C3477DC}" type="datetimeFigureOut">
              <a:rPr lang="fr-FR" smtClean="0"/>
              <a:t>10/10/2013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BB3B025-316F-4C5E-B934-FAABAABCAC50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ECAE-85FE-41A6-B029-14273C3477DC}" type="datetimeFigureOut">
              <a:rPr lang="fr-FR" smtClean="0"/>
              <a:t>10/10/2013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3B025-316F-4C5E-B934-FAABAABCAC50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ECAE-85FE-41A6-B029-14273C3477DC}" type="datetimeFigureOut">
              <a:rPr lang="fr-FR" smtClean="0"/>
              <a:t>10/10/2013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3B025-316F-4C5E-B934-FAABAABCAC50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17EECAE-85FE-41A6-B029-14273C3477DC}" type="datetimeFigureOut">
              <a:rPr lang="fr-FR" smtClean="0"/>
              <a:t>10/10/2013</a:t>
            </a:fld>
            <a:endParaRPr lang="fr-FR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B3B025-316F-4C5E-B934-FAABAABCAC50}" type="slidenum">
              <a:rPr lang="fr-FR" smtClean="0"/>
              <a:t>‹N°›</a:t>
            </a:fld>
            <a:endParaRPr lang="fr-FR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792088"/>
          </a:xfrm>
        </p:spPr>
        <p:txBody>
          <a:bodyPr>
            <a:normAutofit/>
          </a:bodyPr>
          <a:lstStyle/>
          <a:p>
            <a:pPr algn="ctr"/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Université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enis Diderot -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aris 7</a:t>
            </a:r>
            <a:b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Thèse de doctorat en médecine générale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fr-FR" sz="3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3900" dirty="0" smtClean="0">
                <a:latin typeface="Arial" panose="020B0604020202020204" pitchFamily="34" charset="0"/>
                <a:cs typeface="Arial" panose="020B0604020202020204" pitchFamily="34" charset="0"/>
              </a:rPr>
              <a:t>Obstacles au repérage et à la prise en charge des violences conjugales en médecine générale</a:t>
            </a:r>
          </a:p>
          <a:p>
            <a:pPr marL="0" indent="0" algn="ctr">
              <a:buNone/>
            </a:pP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Présentée et soutenue publiquement le 10 octobre 2013</a:t>
            </a:r>
          </a:p>
          <a:p>
            <a:pPr marL="0" indent="0" algn="ctr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Mme Barroso-Debel Maria</a:t>
            </a:r>
          </a:p>
          <a:p>
            <a:pPr marL="0" indent="0">
              <a:buNone/>
            </a:pP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Présidente de thèse : Pr Anne-Marie Magnier</a:t>
            </a: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Directeur de thèse : Dr Gilles Lazimi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 : état des lieux</a:t>
            </a: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Etudes </a:t>
            </a:r>
            <a:r>
              <a:rPr lang="fr-FR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Saurel</a:t>
            </a:r>
            <a:r>
              <a:rPr lang="fr-FR" sz="2400" dirty="0"/>
              <a:t>-</a:t>
            </a:r>
            <a:r>
              <a:rPr lang="fr-FR" sz="2400" dirty="0" smtClean="0"/>
              <a:t>Cubizolles (1997) : 3 à 6% des femmes enceintes et 4,1% lors des 12 mois suivant la naissance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Eisenstat et Bancroft (1999) : ¼ des femmes consultant en médecine générale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ENVEFF (2000) : 1 femme sur 10 lors des 12 derniers mois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CSF (2006) : 16 % des femmes au cours de leur vie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Etude Psytel (2006) : 369 femmes décédées en France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Etude ministère de l’intérieur (2013) : 1 décès tous les 2 jours</a:t>
            </a:r>
          </a:p>
          <a:p>
            <a:pPr>
              <a:buFont typeface="Symbol" panose="05050102010706020507" pitchFamily="18" charset="2"/>
              <a:buChar char=""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Echelle mondiale : 30% des femmes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68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Définition des violences conjugales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fr-FR" sz="2800" dirty="0" smtClean="0"/>
              <a:t>OMS </a:t>
            </a:r>
            <a:r>
              <a:rPr lang="fr-FR" sz="2000" dirty="0" smtClean="0"/>
              <a:t>: </a:t>
            </a:r>
            <a:r>
              <a:rPr lang="fr-FR" sz="2000" dirty="0" smtClean="0">
                <a:ea typeface="Calibri"/>
              </a:rPr>
              <a:t>" </a:t>
            </a:r>
            <a:r>
              <a:rPr lang="fr-FR" sz="2000" i="1" dirty="0">
                <a:ea typeface="Calibri"/>
              </a:rPr>
              <a:t>Tous  les actes de violence dirigés contre le sexe féminin, et causant ou pouvant causer aux femmes un préjudice ou des souffrances physiques, sexuelles ou psychologiques, y compris la menace de tels actes, la contrainte ou la privation arbitraire de liberté, que ce soit dans la vie publique ou dans la vie </a:t>
            </a:r>
            <a:r>
              <a:rPr lang="fr-FR" sz="2000" i="1" dirty="0" smtClean="0">
                <a:ea typeface="Calibri"/>
              </a:rPr>
              <a:t>privée.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smtClean="0">
                <a:ea typeface="Calibri"/>
              </a:rPr>
              <a:t>Asymétrie dans la relation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smtClean="0">
                <a:ea typeface="Calibri"/>
              </a:rPr>
              <a:t>Faits de l’homme dans 90 à 95% des cas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smtClean="0">
                <a:ea typeface="Calibri"/>
              </a:rPr>
              <a:t>Femmes enceintes particulièrement exposées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smtClean="0">
                <a:ea typeface="Calibri"/>
              </a:rPr>
              <a:t>Différents types : verbale et psychologique, physique, sexuelle, économique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smtClean="0">
                <a:ea typeface="Calibri"/>
              </a:rPr>
              <a:t>Cycle de la violence selon Walker (1979)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12986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 smtClean="0"/>
              <a:t>Retentissement sur la santé des femmes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400" dirty="0" smtClean="0"/>
              <a:t>OMS : 1 à 4 années de vie en bonne santé en moins et coût de la prise en charge en ambulatoire x 2,5</a:t>
            </a:r>
          </a:p>
          <a:p>
            <a:pPr lvl="1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400" dirty="0" smtClean="0"/>
              <a:t>Traumatologie : lésions multiples, âges différents</a:t>
            </a:r>
          </a:p>
          <a:p>
            <a:pPr lvl="1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400" dirty="0" smtClean="0"/>
              <a:t>Impact psychologique : troubles sommeil, alimentation</a:t>
            </a:r>
          </a:p>
          <a:p>
            <a:pPr lvl="1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400" dirty="0" smtClean="0"/>
              <a:t>Pathologies psychiatriques : anxiété, dépression (</a:t>
            </a:r>
            <a:r>
              <a:rPr lang="fr-FR" sz="2400" dirty="0" smtClean="0">
                <a:sym typeface="Symbol"/>
              </a:rPr>
              <a:t>50%)</a:t>
            </a:r>
            <a:r>
              <a:rPr lang="fr-FR" sz="2400" dirty="0" smtClean="0"/>
              <a:t>, SSPT (50%), 4 à 5 fois plus de traitements psychiatriques, TS</a:t>
            </a:r>
          </a:p>
          <a:p>
            <a:pPr lvl="1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400" dirty="0" smtClean="0"/>
              <a:t>Gynéco-obstétriques : IST, IVG, MAP</a:t>
            </a:r>
          </a:p>
          <a:p>
            <a:pPr lvl="1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400" dirty="0" smtClean="0"/>
              <a:t>Pathologies chroniques aggravées ou déséquilibrées</a:t>
            </a:r>
          </a:p>
          <a:p>
            <a:pPr lvl="1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400" dirty="0" smtClean="0"/>
              <a:t>Décès</a:t>
            </a:r>
          </a:p>
          <a:p>
            <a:pPr lvl="1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400" dirty="0" smtClean="0"/>
              <a:t>Enfants témoins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18429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Problématique (1)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Études de repérage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Chambonnet (2000) : 2 femmes par an / MG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Chamberlain (2000) : - d’1 victime / 20 repérée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Morvant (2000) : 60% des MG ont dépisté des femmes victimes ; dans la suite, Cornilleau (2011) : 67,3%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François (2004) : 1 femme par an / MG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Etude de repérage systématique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Lazimi en 2005 : 54% (100 femmes) et en 2007 : </a:t>
            </a:r>
            <a:r>
              <a:rPr lang="fr-FR" dirty="0" smtClean="0">
                <a:sym typeface="Symbol"/>
              </a:rPr>
              <a:t> 6/10 (557 femmes)</a:t>
            </a: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Gazaigne (2008) : 74% (100 femmes)</a:t>
            </a:r>
          </a:p>
          <a:p>
            <a:pPr marL="0" indent="0">
              <a:buNone/>
            </a:pPr>
            <a:r>
              <a:rPr lang="fr-FR" dirty="0" smtClean="0"/>
              <a:t>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02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Problématique (2)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MG = 1er interlocuteur dans 24% des cas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Fossé </a:t>
            </a:r>
            <a:r>
              <a:rPr lang="fr-FR" dirty="0"/>
              <a:t>entre les chiffres de prévalence et de repérage = sous estimation par les </a:t>
            </a:r>
            <a:r>
              <a:rPr lang="fr-FR" dirty="0" smtClean="0"/>
              <a:t>MG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Question : existe-t-il des obstacles au dépistage et à la prise en charge des violences conjugales ? Quels sont-ils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233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Matériels et méthode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Étude qualitative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28 entretiens individuels semi-dirigés auprès de MG salariés ou libéraux (Paris et IDF)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Maitres de stage, enquête téléphonique aléatoire, médecins coordinateurs CMS/PMI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Guide d’entretien : 12 questions ouvertes ou fermées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Recueil des données d’octobre 2012 à avril 2013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796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Caractéristiques de l’échantillon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Femmes : 57,1% ; hommes : 42,9%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Age moyen : 50 ans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Activité : libérale ( 64,3%), PMI (17,8%), CMS (14,3%), planning familial (3,6%)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Secteur 1</a:t>
            </a:r>
            <a:r>
              <a:rPr lang="fr-FR" dirty="0">
                <a:sym typeface="Symbol"/>
              </a:rPr>
              <a:t> </a:t>
            </a:r>
            <a:r>
              <a:rPr lang="fr-FR" dirty="0" smtClean="0">
                <a:sym typeface="Symbol"/>
              </a:rPr>
              <a:t>(83%) / 2 (17%), en groupe (72%) / seul (28%)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>
                <a:sym typeface="Symbol"/>
              </a:rPr>
              <a:t>Banlieue parisienne (87,7%), zone semi-rurale (10,7%), Paris (3,6%)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885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Résultats (1)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000" dirty="0" smtClean="0"/>
              <a:t>Estimation de la fréquence des VC en France : surestimation pour 42,8% des MG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lvl="0">
              <a:buClr>
                <a:srgbClr val="0BD0D9"/>
              </a:buClr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prstClr val="black"/>
                </a:solidFill>
              </a:rPr>
              <a:t>Nombre de femmes repérées/12 mois : 2,8/médecin (F: 3,4 et H: 1,9)</a:t>
            </a:r>
          </a:p>
          <a:p>
            <a:pPr marL="0" lvl="0" indent="0">
              <a:buClr>
                <a:srgbClr val="0BD0D9"/>
              </a:buClr>
              <a:buNone/>
            </a:pPr>
            <a:endParaRPr lang="fr-FR" sz="2400" dirty="0" smtClean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fr-FR" dirty="0" smtClean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853918"/>
              </p:ext>
            </p:extLst>
          </p:nvPr>
        </p:nvGraphicFramePr>
        <p:xfrm>
          <a:off x="899593" y="2852937"/>
          <a:ext cx="6192689" cy="1463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8123"/>
                <a:gridCol w="860096"/>
                <a:gridCol w="860096"/>
                <a:gridCol w="860096"/>
                <a:gridCol w="860096"/>
                <a:gridCol w="860096"/>
                <a:gridCol w="774086"/>
              </a:tblGrid>
              <a:tr h="61206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Estimation en %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Entre </a:t>
                      </a:r>
                      <a:r>
                        <a:rPr lang="fr-FR" sz="1200" dirty="0" smtClean="0">
                          <a:effectLst/>
                        </a:rPr>
                        <a:t>     0 </a:t>
                      </a:r>
                      <a:r>
                        <a:rPr lang="fr-FR" sz="1200" dirty="0">
                          <a:effectLst/>
                        </a:rPr>
                        <a:t>et 10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10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Entre </a:t>
                      </a:r>
                      <a:r>
                        <a:rPr lang="fr-FR" sz="1200" dirty="0" smtClean="0">
                          <a:effectLst/>
                        </a:rPr>
                        <a:t>   10 </a:t>
                      </a:r>
                      <a:r>
                        <a:rPr lang="fr-FR" sz="1200" dirty="0">
                          <a:effectLst/>
                        </a:rPr>
                        <a:t>et 20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Entre </a:t>
                      </a:r>
                      <a:r>
                        <a:rPr lang="fr-FR" sz="1200" dirty="0" smtClean="0">
                          <a:effectLst/>
                        </a:rPr>
                        <a:t>   20 </a:t>
                      </a:r>
                      <a:r>
                        <a:rPr lang="fr-FR" sz="1200" dirty="0">
                          <a:effectLst/>
                        </a:rPr>
                        <a:t>et 30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Entre </a:t>
                      </a:r>
                      <a:r>
                        <a:rPr lang="fr-FR" sz="1200" dirty="0" smtClean="0">
                          <a:effectLst/>
                        </a:rPr>
                        <a:t>   30 </a:t>
                      </a:r>
                      <a:r>
                        <a:rPr lang="fr-FR" sz="1200" dirty="0">
                          <a:effectLst/>
                        </a:rPr>
                        <a:t>et 50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Ne sait pas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1206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Nombre de médecins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6</a:t>
                      </a:r>
                      <a:endParaRPr lang="fr-FR" sz="11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(21.4%)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2</a:t>
                      </a:r>
                      <a:endParaRPr lang="fr-FR" sz="11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(7.1%)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3</a:t>
                      </a:r>
                      <a:endParaRPr lang="fr-FR" sz="11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(10.7%)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5</a:t>
                      </a:r>
                      <a:endParaRPr lang="fr-FR" sz="11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(17.8%)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4</a:t>
                      </a:r>
                      <a:endParaRPr lang="fr-FR" sz="11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(14.3%)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8</a:t>
                      </a:r>
                      <a:endParaRPr lang="fr-FR" sz="1100" dirty="0">
                        <a:effectLst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(28.6%)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248053"/>
              </p:ext>
            </p:extLst>
          </p:nvPr>
        </p:nvGraphicFramePr>
        <p:xfrm>
          <a:off x="899592" y="5013176"/>
          <a:ext cx="6408710" cy="1167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742"/>
                <a:gridCol w="1281742"/>
                <a:gridCol w="1281742"/>
                <a:gridCol w="1281742"/>
                <a:gridCol w="1281742"/>
              </a:tblGrid>
              <a:tr h="24558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Activité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Libérale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PMI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CMS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Planning</a:t>
                      </a:r>
                      <a:endParaRPr lang="fr-FR" sz="1200" dirty="0"/>
                    </a:p>
                  </a:txBody>
                  <a:tcPr/>
                </a:tc>
              </a:tr>
              <a:tr h="320342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Nb de médecin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18</a:t>
                      </a:r>
                      <a:endParaRPr lang="fr-FR" sz="12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5</a:t>
                      </a:r>
                      <a:endParaRPr lang="fr-FR" sz="12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4</a:t>
                      </a:r>
                      <a:endParaRPr lang="fr-FR" sz="12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</a:t>
                      </a:r>
                      <a:endParaRPr lang="fr-FR" sz="12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3019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Nb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</a:rPr>
                        <a:t> de femme/12 mois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 smtClean="0"/>
                    </a:p>
                    <a:p>
                      <a:pPr algn="ctr"/>
                      <a:r>
                        <a:rPr lang="fr-FR" sz="1200" dirty="0" smtClean="0"/>
                        <a:t>39 (</a:t>
                      </a:r>
                      <a:r>
                        <a:rPr lang="fr-FR" sz="1200" baseline="0" dirty="0" smtClean="0"/>
                        <a:t> 2,1/MG)</a:t>
                      </a:r>
                      <a:endParaRPr lang="fr-FR" sz="12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 smtClean="0"/>
                    </a:p>
                    <a:p>
                      <a:pPr algn="ctr"/>
                      <a:r>
                        <a:rPr lang="fr-FR" sz="1200" dirty="0" smtClean="0"/>
                        <a:t>23</a:t>
                      </a:r>
                      <a:r>
                        <a:rPr lang="fr-FR" sz="1200" baseline="0" dirty="0" smtClean="0"/>
                        <a:t> (4,6/MG)</a:t>
                      </a:r>
                      <a:endParaRPr lang="fr-FR" sz="12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 smtClean="0"/>
                    </a:p>
                    <a:p>
                      <a:pPr algn="ctr"/>
                      <a:r>
                        <a:rPr lang="fr-FR" sz="1200" dirty="0" smtClean="0"/>
                        <a:t>10 (2,5/MG)</a:t>
                      </a:r>
                      <a:endParaRPr lang="fr-FR" sz="12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 smtClean="0"/>
                    </a:p>
                    <a:p>
                      <a:pPr algn="ctr"/>
                      <a:r>
                        <a:rPr lang="fr-FR" sz="1200" dirty="0" smtClean="0"/>
                        <a:t>6 (6/MG)</a:t>
                      </a:r>
                      <a:endParaRPr lang="fr-FR" sz="12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57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Résultats (2)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0BD0D9"/>
              </a:buClr>
              <a:buFont typeface="Wingdings" panose="05000000000000000000" pitchFamily="2" charset="2"/>
              <a:buChar char="§"/>
            </a:pPr>
            <a:r>
              <a:rPr lang="fr-FR" sz="2400" dirty="0" smtClean="0">
                <a:solidFill>
                  <a:schemeClr val="tx2"/>
                </a:solidFill>
              </a:rPr>
              <a:t>Type </a:t>
            </a:r>
            <a:r>
              <a:rPr lang="fr-FR" sz="2400" dirty="0">
                <a:solidFill>
                  <a:schemeClr val="tx2"/>
                </a:solidFill>
              </a:rPr>
              <a:t>de </a:t>
            </a:r>
            <a:r>
              <a:rPr lang="fr-FR" sz="2400" dirty="0" smtClean="0">
                <a:solidFill>
                  <a:schemeClr val="tx2"/>
                </a:solidFill>
              </a:rPr>
              <a:t>violence </a:t>
            </a:r>
            <a:r>
              <a:rPr lang="fr-FR" sz="2400" dirty="0" smtClean="0">
                <a:solidFill>
                  <a:prstClr val="black"/>
                </a:solidFill>
              </a:rPr>
              <a:t>: </a:t>
            </a:r>
            <a:r>
              <a:rPr lang="fr-FR" sz="2400" dirty="0">
                <a:solidFill>
                  <a:prstClr val="black"/>
                </a:solidFill>
              </a:rPr>
              <a:t>violences mixtes physiques et psychologiques </a:t>
            </a:r>
            <a:r>
              <a:rPr lang="fr-FR" sz="2400" dirty="0" smtClean="0">
                <a:solidFill>
                  <a:prstClr val="black"/>
                </a:solidFill>
              </a:rPr>
              <a:t>(47,4</a:t>
            </a:r>
            <a:r>
              <a:rPr lang="fr-FR" sz="2400" dirty="0">
                <a:solidFill>
                  <a:prstClr val="black"/>
                </a:solidFill>
              </a:rPr>
              <a:t>%), violences sexuelles et économiques rares (1,3</a:t>
            </a:r>
            <a:r>
              <a:rPr lang="fr-FR" sz="2400" dirty="0" smtClean="0">
                <a:solidFill>
                  <a:prstClr val="black"/>
                </a:solidFill>
              </a:rPr>
              <a:t>% chacune)</a:t>
            </a:r>
          </a:p>
          <a:p>
            <a:pPr lvl="0">
              <a:buClr>
                <a:srgbClr val="0BD0D9"/>
              </a:buClr>
              <a:buFont typeface="Wingdings" panose="05000000000000000000" pitchFamily="2" charset="2"/>
              <a:buChar char="§"/>
            </a:pPr>
            <a:r>
              <a:rPr lang="fr-FR" sz="2400" dirty="0" smtClean="0">
                <a:solidFill>
                  <a:prstClr val="black"/>
                </a:solidFill>
              </a:rPr>
              <a:t>55,3</a:t>
            </a:r>
            <a:r>
              <a:rPr lang="fr-FR" sz="2400" dirty="0">
                <a:solidFill>
                  <a:prstClr val="black"/>
                </a:solidFill>
              </a:rPr>
              <a:t>% des femmes </a:t>
            </a:r>
            <a:r>
              <a:rPr lang="fr-FR" sz="2400" dirty="0" smtClean="0">
                <a:solidFill>
                  <a:prstClr val="black"/>
                </a:solidFill>
              </a:rPr>
              <a:t>ont révélé les violences qu’elles subissaient</a:t>
            </a:r>
            <a:endParaRPr lang="fr-FR" sz="2400" dirty="0">
              <a:solidFill>
                <a:prstClr val="black"/>
              </a:solidFill>
            </a:endParaRPr>
          </a:p>
          <a:p>
            <a:pPr lvl="0">
              <a:buClr>
                <a:srgbClr val="0BD0D9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2"/>
                </a:solidFill>
              </a:rPr>
              <a:t>Situation </a:t>
            </a:r>
            <a:r>
              <a:rPr lang="fr-FR" sz="2400" dirty="0" smtClean="0">
                <a:solidFill>
                  <a:schemeClr val="tx2"/>
                </a:solidFill>
              </a:rPr>
              <a:t>difficile </a:t>
            </a:r>
            <a:r>
              <a:rPr lang="fr-FR" sz="2400" dirty="0" smtClean="0">
                <a:solidFill>
                  <a:prstClr val="black"/>
                </a:solidFill>
              </a:rPr>
              <a:t>: oui pour 19 MG, non pour 6 MG, réponse mitigée pour 3 MG</a:t>
            </a:r>
          </a:p>
          <a:p>
            <a:pPr lvl="0">
              <a:buClr>
                <a:srgbClr val="0BD0D9"/>
              </a:buClr>
              <a:buFont typeface="Wingdings" panose="05000000000000000000" pitchFamily="2" charset="2"/>
              <a:buChar char="§"/>
            </a:pPr>
            <a:r>
              <a:rPr lang="fr-FR" sz="2400" dirty="0" smtClean="0">
                <a:solidFill>
                  <a:schemeClr val="tx2"/>
                </a:solidFill>
              </a:rPr>
              <a:t>Dépistage systématique </a:t>
            </a:r>
            <a:r>
              <a:rPr lang="fr-FR" sz="2400" dirty="0" smtClean="0">
                <a:solidFill>
                  <a:prstClr val="black"/>
                </a:solidFill>
              </a:rPr>
              <a:t>: 12 MG </a:t>
            </a:r>
            <a:r>
              <a:rPr lang="fr-FR" sz="2400" dirty="0">
                <a:solidFill>
                  <a:prstClr val="black"/>
                </a:solidFill>
              </a:rPr>
              <a:t>contre, </a:t>
            </a:r>
            <a:r>
              <a:rPr lang="fr-FR" sz="2400" dirty="0" smtClean="0">
                <a:solidFill>
                  <a:prstClr val="black"/>
                </a:solidFill>
              </a:rPr>
              <a:t>1 MG pour, 15 MG pour mais… non applicable en pratique</a:t>
            </a:r>
            <a:endParaRPr lang="fr-FR" sz="2400" dirty="0">
              <a:solidFill>
                <a:prstClr val="black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632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Résultats (3)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>
                <a:solidFill>
                  <a:schemeClr val="tx2"/>
                </a:solidFill>
              </a:rPr>
              <a:t>Éléments cliniques de repérage </a:t>
            </a:r>
            <a:r>
              <a:rPr lang="fr-FR" sz="2800" dirty="0" smtClean="0"/>
              <a:t>: syndrome anxiodépressif, changements comportementaux, signes de violence physique, problèmes chez les enfants, alcoolisation, consultations en couple, troubles somatiques multiples et inexpliqués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>
                <a:solidFill>
                  <a:schemeClr val="tx2"/>
                </a:solidFill>
              </a:rPr>
              <a:t>Prise en charge </a:t>
            </a:r>
            <a:r>
              <a:rPr lang="fr-FR" sz="2800" dirty="0" smtClean="0"/>
              <a:t>: certificat, médicaments, soutien/écoute, arrêt de travail, évaluation de la souffrance morale et du risque vital, parler au conjoint agresseur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>
                <a:solidFill>
                  <a:schemeClr val="tx2"/>
                </a:solidFill>
              </a:rPr>
              <a:t>Orientation </a:t>
            </a:r>
            <a:r>
              <a:rPr lang="fr-FR" sz="2800" dirty="0" smtClean="0"/>
              <a:t>: psychologue, police/gendarmerie, association, conseillère conjugale, assistante sociale, aide juridique, UMJ, urgences, consultation de victimologie, mise à l’abri des enfants, psychiatre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/>
              <a:t>Pas de prise en charge ni de réseau pour 21,4% des MG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449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000" dirty="0" smtClean="0"/>
              <a:t>Obstacles (1)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tx2"/>
                </a:solidFill>
              </a:rPr>
              <a:t>Liés au thème des violences conjugales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P</a:t>
            </a:r>
            <a:r>
              <a:rPr lang="fr-FR" dirty="0" smtClean="0"/>
              <a:t>as le rôle du MG : </a:t>
            </a:r>
            <a:r>
              <a:rPr lang="fr-FR" i="1" dirty="0" smtClean="0"/>
              <a:t>« Ce n’est pas notre métier. 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Autre culture : </a:t>
            </a:r>
            <a:r>
              <a:rPr lang="fr-FR" i="1" dirty="0" smtClean="0"/>
              <a:t>« Ce n’est pas vraiment de la violence, c’est de la tradition. 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Vie privée : </a:t>
            </a:r>
            <a:r>
              <a:rPr lang="fr-FR" i="1" dirty="0" smtClean="0"/>
              <a:t>« C’est un peu intrusif. 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tx2"/>
                </a:solidFill>
              </a:rPr>
              <a:t>Liés aux femmes victimes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Co-responsable : </a:t>
            </a:r>
            <a:r>
              <a:rPr lang="fr-FR" i="1" dirty="0" smtClean="0"/>
              <a:t>« elles le cachent bien », </a:t>
            </a:r>
            <a:r>
              <a:rPr lang="fr-FR" dirty="0" smtClean="0"/>
              <a:t>elles sont </a:t>
            </a:r>
            <a:r>
              <a:rPr lang="fr-FR" i="1" dirty="0" smtClean="0"/>
              <a:t>« irritantes », « agressives », « hystériques », « profil de femmes qui récidivent », </a:t>
            </a:r>
            <a:r>
              <a:rPr lang="fr-FR" dirty="0" smtClean="0"/>
              <a:t>justifie l’agresseur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Peur des représailles du conjoint : </a:t>
            </a:r>
            <a:r>
              <a:rPr lang="fr-FR" i="1" dirty="0" smtClean="0"/>
              <a:t>« peur qu’il la retrouve 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Ne viennent pas seules : mari ou enfants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Barrière de la langue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1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Obstacles liés au médecin (2)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Représentation négative des victimes : </a:t>
            </a:r>
            <a:r>
              <a:rPr lang="fr-FR" i="1" dirty="0" smtClean="0"/>
              <a:t>« femmes fragiles », « milieux populaires », « là où il y a de l’alcool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Méconnaissance des problématiques : </a:t>
            </a:r>
            <a:r>
              <a:rPr lang="fr-FR" i="1" dirty="0" smtClean="0"/>
              <a:t>« elles reviennent en arrière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Problème de temps : </a:t>
            </a:r>
            <a:r>
              <a:rPr lang="fr-FR" i="1" dirty="0" smtClean="0"/>
              <a:t>« c’est chronophage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Peur de sa réaction : </a:t>
            </a:r>
            <a:r>
              <a:rPr lang="fr-FR" i="1" dirty="0" smtClean="0"/>
              <a:t>« peur que ce soit mal pris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Mise à jour de situations douloureuses, dérangeantes : </a:t>
            </a:r>
            <a:r>
              <a:rPr lang="fr-FR" i="1" dirty="0" smtClean="0"/>
              <a:t>« c’est dur émotionnellement », « on préfère pas trop entendre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Réseau d’intervenants : </a:t>
            </a:r>
            <a:r>
              <a:rPr lang="fr-FR" i="1" dirty="0" smtClean="0"/>
              <a:t>« on est pas aidés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Sentiment d’impuissance et d’échec : </a:t>
            </a:r>
            <a:r>
              <a:rPr lang="fr-FR" i="1" dirty="0" smtClean="0"/>
              <a:t>« pas de solution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Statut de médecin de famille : </a:t>
            </a:r>
            <a:r>
              <a:rPr lang="fr-FR" i="1" dirty="0" smtClean="0"/>
              <a:t>« je connaissais trop son entourage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Pas de formation : </a:t>
            </a:r>
            <a:r>
              <a:rPr lang="fr-FR" i="1" dirty="0" smtClean="0"/>
              <a:t>« on est pas formés pour ça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Sexe du médecin : </a:t>
            </a:r>
            <a:r>
              <a:rPr lang="fr-FR" i="1" dirty="0" smtClean="0"/>
              <a:t>« le fait d’être un homme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Relation idéale médecin-malade : </a:t>
            </a:r>
            <a:r>
              <a:rPr lang="fr-FR" i="1" dirty="0" smtClean="0"/>
              <a:t>« lien de confiance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Crédibilité de la patiente : </a:t>
            </a:r>
            <a:r>
              <a:rPr lang="fr-FR" i="1" dirty="0" smtClean="0"/>
              <a:t>« qui a raison ? »</a:t>
            </a:r>
          </a:p>
        </p:txBody>
      </p:sp>
    </p:spTree>
    <p:extLst>
      <p:ext uri="{BB962C8B-B14F-4D97-AF65-F5344CB8AC3E}">
        <p14:creationId xmlns:p14="http://schemas.microsoft.com/office/powerpoint/2010/main" val="350874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 smtClean="0"/>
              <a:t>Discussion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/>
              <a:t>Limites de l’étude : biais de recrutement, d’intervention et d’interprétation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/>
              <a:t>Surestimation de la fréquence mais sous-repérage (2,8 femmes/an/MG, violences sexuelles et économique peu représentées)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/>
              <a:t>Signes évocateurs pauvres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/>
              <a:t>MG isolés et solitaires dans le suivi et la prise en charge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/>
              <a:t>Réticences au dépistage systématique hors acceptable et efficace (Lazimi, 2005 et 2007, Coy-Gatchen 2005, Piau 2006 )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96678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C</a:t>
            </a:r>
            <a:r>
              <a:rPr lang="fr-FR" sz="4000" dirty="0" smtClean="0"/>
              <a:t>onclusion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/>
              <a:t>Enjeu majeur de santé publique : conséquences physiques et psychologiques, pronostic vital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/>
              <a:t>Conscience de l’importance des violences conjugales mais repérage rarement mis en pratique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/>
              <a:t>Ressenti : situations difficiles à gérer (sphère privée, femmes difficiles à cerner, représentations négatives des victimes)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/>
              <a:t>Formation médicale absente ou incomplète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/>
              <a:t>Réseaux absents ou inadaptés</a:t>
            </a:r>
          </a:p>
          <a:p>
            <a:pPr marL="0" indent="0"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74587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Perspectives d’avenir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/>
              <a:t>FMI/FMC : mise en place ou amélioration des formations sur les violences conjugales et sur leurs conséquences sur la santé des femmes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/>
              <a:t>Développer les études </a:t>
            </a:r>
            <a:r>
              <a:rPr lang="fr-FR" sz="2800" dirty="0" smtClean="0"/>
              <a:t>et </a:t>
            </a:r>
            <a:r>
              <a:rPr lang="fr-FR" sz="2800" dirty="0"/>
              <a:t>recherches sur les </a:t>
            </a:r>
            <a:r>
              <a:rPr lang="fr-FR" sz="2800" dirty="0" smtClean="0"/>
              <a:t>conséquences </a:t>
            </a:r>
            <a:r>
              <a:rPr lang="fr-FR" sz="2800" dirty="0"/>
              <a:t>des </a:t>
            </a:r>
            <a:r>
              <a:rPr lang="fr-FR" sz="2800" dirty="0" smtClean="0"/>
              <a:t>violences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/>
              <a:t>Mettre en place des réseaux et assurer leur fonctionnement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/>
              <a:t>Faire connaître les partenaires essentiels pour la reconstruction des </a:t>
            </a:r>
            <a:r>
              <a:rPr lang="fr-FR" sz="2800" dirty="0" smtClean="0"/>
              <a:t>victimes (associations </a:t>
            </a:r>
            <a:r>
              <a:rPr lang="fr-FR" sz="2800" dirty="0"/>
              <a:t>d’aide, centre d’information, aide juridique</a:t>
            </a:r>
            <a:r>
              <a:rPr lang="fr-FR" sz="2800" dirty="0" smtClean="0"/>
              <a:t>, police, prise en charge psychologique…) </a:t>
            </a:r>
          </a:p>
        </p:txBody>
      </p:sp>
    </p:spTree>
    <p:extLst>
      <p:ext uri="{BB962C8B-B14F-4D97-AF65-F5344CB8AC3E}">
        <p14:creationId xmlns:p14="http://schemas.microsoft.com/office/powerpoint/2010/main" val="251435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5400" dirty="0" smtClean="0"/>
          </a:p>
          <a:p>
            <a:pPr marL="0" indent="0" algn="ctr">
              <a:buNone/>
            </a:pPr>
            <a:r>
              <a:rPr lang="fr-FR" sz="5400" dirty="0" smtClean="0"/>
              <a:t>Merci de </a:t>
            </a:r>
            <a:r>
              <a:rPr lang="fr-FR" sz="5400" smtClean="0"/>
              <a:t>votre attention.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345146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1073</TotalTime>
  <Words>1497</Words>
  <Application>Microsoft Office PowerPoint</Application>
  <PresentationFormat>Affichage à l'écran (4:3)</PresentationFormat>
  <Paragraphs>190</Paragraphs>
  <Slides>17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Débit</vt:lpstr>
      <vt:lpstr>Université Denis Diderot - Paris 7 Thèse de doctorat en médecine générale</vt:lpstr>
      <vt:lpstr>Introduction : état des lieux</vt:lpstr>
      <vt:lpstr>Définition des violences conjugales</vt:lpstr>
      <vt:lpstr>Retentissement sur la santé des femmes</vt:lpstr>
      <vt:lpstr>Problématique (1)</vt:lpstr>
      <vt:lpstr>Problématique (2)</vt:lpstr>
      <vt:lpstr>Matériels et méthode</vt:lpstr>
      <vt:lpstr>Caractéristiques de l’échantillon</vt:lpstr>
      <vt:lpstr>Résultats (1)</vt:lpstr>
      <vt:lpstr>Résultats (2)</vt:lpstr>
      <vt:lpstr>Résultats (3)</vt:lpstr>
      <vt:lpstr>Obstacles (1)</vt:lpstr>
      <vt:lpstr>Obstacles liés au médecin (2)</vt:lpstr>
      <vt:lpstr>Discussion </vt:lpstr>
      <vt:lpstr>Conclusion</vt:lpstr>
      <vt:lpstr>Perspectives d’avenir</vt:lpstr>
      <vt:lpstr>Présentation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DEBEL</dc:creator>
  <cp:lastModifiedBy>DEBEL</cp:lastModifiedBy>
  <cp:revision>94</cp:revision>
  <dcterms:created xsi:type="dcterms:W3CDTF">2013-09-23T06:28:28Z</dcterms:created>
  <dcterms:modified xsi:type="dcterms:W3CDTF">2013-10-10T13:29:20Z</dcterms:modified>
</cp:coreProperties>
</file>