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14"/>
  </p:notesMasterIdLst>
  <p:sldIdLst>
    <p:sldId id="370" r:id="rId2"/>
    <p:sldId id="372" r:id="rId3"/>
    <p:sldId id="373" r:id="rId4"/>
    <p:sldId id="374" r:id="rId5"/>
    <p:sldId id="375" r:id="rId6"/>
    <p:sldId id="376" r:id="rId7"/>
    <p:sldId id="377" r:id="rId8"/>
    <p:sldId id="383" r:id="rId9"/>
    <p:sldId id="379" r:id="rId10"/>
    <p:sldId id="380" r:id="rId11"/>
    <p:sldId id="381" r:id="rId12"/>
    <p:sldId id="384" r:id="rId13"/>
  </p:sldIdLst>
  <p:sldSz cx="9144000" cy="6858000" type="screen4x3"/>
  <p:notesSz cx="6858000" cy="9144000"/>
  <p:custDataLst>
    <p:tags r:id="rId15"/>
  </p:custData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35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C6F362-7C24-447C-81F3-2714F9EB4C83}" type="datetimeFigureOut">
              <a:rPr lang="fr-FR" smtClean="0"/>
              <a:pPr/>
              <a:t>11/11/2013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4EF37-4080-49CF-A0DF-59A7DF9D880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7611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BF38E-87EC-496D-B497-168411AB8E27}" type="datetime1">
              <a:rPr lang="fr-FR" smtClean="0"/>
              <a:pPr/>
              <a:t>11/11/2013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1F34C-1E9B-41B5-87ED-818D78D10CBE}" type="datetime1">
              <a:rPr lang="fr-FR" smtClean="0"/>
              <a:pPr/>
              <a:t>11/11/2013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0DB0-2D3C-482F-A357-FCE1694AEF01}" type="datetime1">
              <a:rPr lang="fr-FR" smtClean="0"/>
              <a:pPr/>
              <a:t>11/11/2013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BB9E4-BBEB-40DF-9D24-E329C0BBFED3}" type="datetime1">
              <a:rPr lang="fr-FR" smtClean="0"/>
              <a:pPr/>
              <a:t>11/11/2013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CEE5E-0F33-4CFE-839F-4244D9D371BB}" type="datetime1">
              <a:rPr lang="fr-FR" smtClean="0"/>
              <a:pPr/>
              <a:t>11/11/2013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19AAB-9235-4174-90A8-6E0CE7600945}" type="datetime1">
              <a:rPr lang="fr-FR" smtClean="0"/>
              <a:pPr/>
              <a:t>11/11/2013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A1DA1-F058-4A04-A038-536B44A41394}" type="datetime1">
              <a:rPr lang="fr-FR" smtClean="0"/>
              <a:pPr/>
              <a:t>11/11/2013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21095-34C6-4746-A015-AF7304F8D486}" type="datetime1">
              <a:rPr lang="fr-FR" smtClean="0"/>
              <a:pPr/>
              <a:t>11/11/2013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F65FA-D815-479F-8652-29983344CCB1}" type="datetime1">
              <a:rPr lang="fr-FR" smtClean="0"/>
              <a:pPr/>
              <a:t>11/11/2013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F143C-C1BB-4C1C-AA02-0674D0868708}" type="datetime1">
              <a:rPr lang="fr-FR" smtClean="0"/>
              <a:pPr/>
              <a:t>11/11/2013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637AD-C3BE-4B35-8CAD-B8416A577C1B}" type="datetime1">
              <a:rPr lang="fr-FR" smtClean="0"/>
              <a:pPr/>
              <a:t>11/11/2013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9F7D8B1-F359-43AE-8F05-02DDEC1AF033}" type="datetime1">
              <a:rPr lang="fr-FR" smtClean="0"/>
              <a:pPr/>
              <a:t>11/11/2013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9" name="GabGood"/>
          <p:cNvSpPr/>
          <p:nvPr userDrawn="1"/>
        </p:nvSpPr>
        <p:spPr>
          <a:xfrm>
            <a:off x="-9144000" y="457200"/>
            <a:ext cx="914400" cy="457200"/>
          </a:xfrm>
          <a:prstGeom prst="cub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GabBad"/>
          <p:cNvSpPr/>
          <p:nvPr userDrawn="1"/>
        </p:nvSpPr>
        <p:spPr>
          <a:xfrm>
            <a:off x="-9144000" y="1371600"/>
            <a:ext cx="914400" cy="457200"/>
          </a:xfrm>
          <a:prstGeom prst="cube">
            <a:avLst/>
          </a:prstGeom>
          <a:solidFill>
            <a:srgbClr val="005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GabNul"/>
          <p:cNvSpPr/>
          <p:nvPr userDrawn="1"/>
        </p:nvSpPr>
        <p:spPr>
          <a:xfrm>
            <a:off x="-9144000" y="2286000"/>
            <a:ext cx="914400" cy="457200"/>
          </a:xfrm>
          <a:prstGeom prst="cube">
            <a:avLst/>
          </a:prstGeom>
          <a:solidFill>
            <a:srgbClr val="8080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julien.gelly@univ-paris-diderot.fr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3600" dirty="0" smtClean="0"/>
              <a:t>VISITE médicale</a:t>
            </a:r>
            <a:br>
              <a:rPr lang="fr-FR" sz="3600" dirty="0" smtClean="0"/>
            </a:br>
            <a:r>
              <a:rPr lang="fr-FR" sz="3600" dirty="0" smtClean="0"/>
              <a:t>DE NON CONTRE-INDICATION</a:t>
            </a:r>
            <a:br>
              <a:rPr lang="fr-FR" sz="3600" dirty="0" smtClean="0"/>
            </a:br>
            <a:r>
              <a:rPr lang="fr-FR" sz="3600" dirty="0" smtClean="0"/>
              <a:t>A LA PRATIQUE SPORTIVE</a:t>
            </a:r>
            <a:endParaRPr lang="fr-FR" sz="3600" dirty="0"/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8206680" cy="1752600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Évaluation </a:t>
            </a:r>
            <a:r>
              <a:rPr lang="fr-FR" dirty="0"/>
              <a:t>des </a:t>
            </a:r>
            <a:r>
              <a:rPr lang="fr-FR" dirty="0" smtClean="0"/>
              <a:t>compétences des </a:t>
            </a:r>
            <a:r>
              <a:rPr lang="fr-FR" dirty="0"/>
              <a:t>internes de médecine générale </a:t>
            </a:r>
            <a:r>
              <a:rPr lang="fr-FR" dirty="0" smtClean="0"/>
              <a:t>de l’université </a:t>
            </a:r>
            <a:r>
              <a:rPr lang="fr-FR" dirty="0"/>
              <a:t>Paris Diderot, </a:t>
            </a:r>
            <a:br>
              <a:rPr lang="fr-FR" dirty="0"/>
            </a:br>
            <a:r>
              <a:rPr lang="fr-FR" dirty="0"/>
              <a:t>à partir d’un Examen clinique à objectifs structurés (ECOS</a:t>
            </a:r>
            <a:r>
              <a:rPr lang="fr-FR" dirty="0" smtClean="0"/>
              <a:t>)</a:t>
            </a:r>
          </a:p>
          <a:p>
            <a:endParaRPr lang="en-US" sz="1200" dirty="0" smtClean="0"/>
          </a:p>
          <a:p>
            <a:r>
              <a:rPr lang="fr-FR" b="1" i="1" dirty="0" smtClean="0"/>
              <a:t>Gelly J, </a:t>
            </a:r>
            <a:r>
              <a:rPr lang="fr-FR" b="1" i="1" dirty="0" err="1" smtClean="0"/>
              <a:t>Agbojan</a:t>
            </a:r>
            <a:r>
              <a:rPr lang="fr-FR" b="1" i="1" dirty="0" smtClean="0"/>
              <a:t> M, Le Bel J, Aubert JP, Nougairède M</a:t>
            </a:r>
            <a:endParaRPr lang="fr-FR" b="1" i="1" dirty="0"/>
          </a:p>
        </p:txBody>
      </p:sp>
      <p:sp>
        <p:nvSpPr>
          <p:cNvPr id="6" name="AutoShape 2" descr="http://congres.cnge.fr/media/pictures/cnge_congres/site_congres/clermont_2013/bandeau2013_3.jpg"/>
          <p:cNvSpPr>
            <a:spLocks noChangeAspect="1" noChangeArrowheads="1"/>
          </p:cNvSpPr>
          <p:nvPr/>
        </p:nvSpPr>
        <p:spPr bwMode="auto">
          <a:xfrm>
            <a:off x="155575" y="-876300"/>
            <a:ext cx="97536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571020"/>
            <a:ext cx="6047656" cy="1139842"/>
          </a:xfrm>
          <a:prstGeom prst="rect">
            <a:avLst/>
          </a:prstGeom>
          <a:noFill/>
          <a:ln>
            <a:noFill/>
          </a:ln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:\Users\Julien Gelly\Documents\Enseignement\LOGO DUM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765661"/>
            <a:ext cx="1798971" cy="903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118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 (1)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Non contre-indication (NCI) à la pratique sportive</a:t>
            </a:r>
          </a:p>
          <a:p>
            <a:pPr lvl="1"/>
            <a:r>
              <a:rPr lang="fr-FR" dirty="0" smtClean="0"/>
              <a:t>Motif de consultation fréquent en médecine générale </a:t>
            </a:r>
            <a:r>
              <a:rPr lang="fr-FR" dirty="0" smtClean="0">
                <a:sym typeface="Symbol"/>
              </a:rPr>
              <a:t> </a:t>
            </a:r>
            <a:r>
              <a:rPr lang="fr-FR" dirty="0" smtClean="0"/>
              <a:t>10 par mois</a:t>
            </a:r>
          </a:p>
          <a:p>
            <a:pPr lvl="1"/>
            <a:r>
              <a:rPr lang="fr-FR" dirty="0" smtClean="0"/>
              <a:t>Obligation légale </a:t>
            </a:r>
            <a:r>
              <a:rPr lang="fr-FR" dirty="0" smtClean="0">
                <a:sym typeface="Wingdings" panose="05000000000000000000" pitchFamily="2" charset="2"/>
              </a:rPr>
              <a:t> </a:t>
            </a:r>
            <a:r>
              <a:rPr lang="fr-FR" dirty="0" smtClean="0"/>
              <a:t>licence sportive et compétition</a:t>
            </a:r>
          </a:p>
          <a:p>
            <a:endParaRPr lang="fr-FR" dirty="0"/>
          </a:p>
          <a:p>
            <a:r>
              <a:rPr lang="fr-FR" dirty="0" smtClean="0"/>
              <a:t>Prévention ± spécifique à la pratique sportive</a:t>
            </a:r>
          </a:p>
          <a:p>
            <a:pPr lvl="1"/>
            <a:r>
              <a:rPr lang="fr-FR" dirty="0" smtClean="0"/>
              <a:t>Mort subite (1 500 par an en France), pathologies sportives, conseils d’hygiène sportive, lutte contre le dopage …</a:t>
            </a:r>
          </a:p>
          <a:p>
            <a:pPr lvl="1"/>
            <a:r>
              <a:rPr lang="fr-FR" dirty="0" smtClean="0"/>
              <a:t>Vaccinations, repérage des </a:t>
            </a:r>
            <a:r>
              <a:rPr lang="fr-FR" dirty="0"/>
              <a:t>conduites à </a:t>
            </a:r>
            <a:r>
              <a:rPr lang="fr-FR" dirty="0" smtClean="0"/>
              <a:t>risque, dépistages …</a:t>
            </a:r>
          </a:p>
          <a:p>
            <a:endParaRPr lang="fr-FR" dirty="0" smtClean="0"/>
          </a:p>
          <a:p>
            <a:r>
              <a:rPr lang="fr-FR" dirty="0"/>
              <a:t>C</a:t>
            </a:r>
            <a:r>
              <a:rPr lang="fr-FR" dirty="0" smtClean="0"/>
              <a:t>onsensus (relatif) sur le contenu de l’interrogatoire et de l’examen physique … mais pas sur la réalisation de l’ECG</a:t>
            </a:r>
          </a:p>
        </p:txBody>
      </p:sp>
      <p:sp>
        <p:nvSpPr>
          <p:cNvPr id="9220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6A9AB2FF-9DC6-4A58-B80D-B13FF6039441}" type="slidenum">
              <a:rPr lang="fr-FR" altLang="fr-FR" smtClean="0"/>
              <a:pPr/>
              <a:t>2</a:t>
            </a:fld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2669794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 smtClean="0"/>
              <a:t>Réalisation d’un ECG de repos</a:t>
            </a:r>
            <a:endParaRPr lang="fr-FR" altLang="fr-FR" dirty="0"/>
          </a:p>
        </p:txBody>
      </p:sp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fr-FR" altLang="fr-FR" dirty="0" smtClean="0"/>
              <a:t>Systématique en cas de compétition entre 12 et 35 ans ?</a:t>
            </a:r>
          </a:p>
          <a:p>
            <a:pPr lvl="1"/>
            <a:r>
              <a:rPr lang="fr-FR" altLang="fr-FR" dirty="0"/>
              <a:t>Dépister les cardiopathies à haut-risque de mort subite à </a:t>
            </a:r>
            <a:r>
              <a:rPr lang="fr-FR" altLang="fr-FR" dirty="0" smtClean="0"/>
              <a:t>l’effort</a:t>
            </a:r>
          </a:p>
          <a:p>
            <a:pPr lvl="1"/>
            <a:r>
              <a:rPr lang="fr-FR" altLang="fr-FR" dirty="0" smtClean="0"/>
              <a:t>0,4 vs. 3,6 décès/an pour 100 000 sportifs 12-35 ans </a:t>
            </a:r>
            <a:r>
              <a:rPr lang="fr-FR" altLang="fr-FR" i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(JAMA 2006)</a:t>
            </a:r>
          </a:p>
          <a:p>
            <a:pPr lvl="1"/>
            <a:r>
              <a:rPr lang="fr-FR" altLang="fr-FR" dirty="0" smtClean="0"/>
              <a:t>Obstacles économiques et logistiques</a:t>
            </a:r>
          </a:p>
          <a:p>
            <a:endParaRPr lang="fr-FR" altLang="fr-FR" dirty="0" smtClean="0"/>
          </a:p>
          <a:p>
            <a:r>
              <a:rPr lang="fr-FR" altLang="fr-FR" dirty="0" smtClean="0"/>
              <a:t>Divergence des recommandations de bonnes pratiques</a:t>
            </a:r>
          </a:p>
        </p:txBody>
      </p:sp>
      <p:sp>
        <p:nvSpPr>
          <p:cNvPr id="10244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C97DC220-47B8-484E-BB76-5ABCC724EE68}" type="slidenum">
              <a:rPr lang="fr-FR" altLang="fr-FR" smtClean="0"/>
              <a:pPr/>
              <a:t>3</a:t>
            </a:fld>
            <a:endParaRPr lang="fr-FR" altLang="fr-FR" smtClean="0"/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472419"/>
              </p:ext>
            </p:extLst>
          </p:nvPr>
        </p:nvGraphicFramePr>
        <p:xfrm>
          <a:off x="251520" y="4293096"/>
          <a:ext cx="8640960" cy="219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0"/>
                <a:gridCol w="360040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« Pour »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« Contre »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Comité International Olympique</a:t>
                      </a:r>
                      <a:r>
                        <a:rPr lang="fr-FR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2004)</a:t>
                      </a:r>
                    </a:p>
                    <a:p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European Society of Cardiology</a:t>
                      </a:r>
                      <a:r>
                        <a:rPr lang="en-GB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2005)</a:t>
                      </a:r>
                      <a:endParaRPr lang="fr-FR" alt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American Heart Association</a:t>
                      </a:r>
                      <a:r>
                        <a:rPr lang="en-GB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2007)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dirty="0" smtClean="0"/>
                        <a:t>Société Française de Cardiologie</a:t>
                      </a:r>
                      <a:r>
                        <a:rPr lang="fr-FR" altLang="fr-FR" baseline="0" dirty="0" smtClean="0"/>
                        <a:t> (</a:t>
                      </a:r>
                      <a:r>
                        <a:rPr lang="fr-FR" altLang="fr-FR" dirty="0" smtClean="0"/>
                        <a:t>2009)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dirty="0" smtClean="0"/>
                        <a:t>Société Française de Médecine du Sport</a:t>
                      </a:r>
                      <a:r>
                        <a:rPr lang="fr-FR" altLang="fr-FR" baseline="0" dirty="0" smtClean="0"/>
                        <a:t> (</a:t>
                      </a:r>
                      <a:r>
                        <a:rPr lang="fr-FR" altLang="fr-FR" dirty="0" smtClean="0"/>
                        <a:t>2008)</a:t>
                      </a:r>
                    </a:p>
                    <a:p>
                      <a:pPr marL="285750" marR="0" lvl="2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−"/>
                        <a:tabLst/>
                        <a:defRPr/>
                      </a:pPr>
                      <a:r>
                        <a:rPr lang="fr-FR" altLang="fr-FR" b="1" dirty="0" smtClean="0"/>
                        <a:t>Entre 12</a:t>
                      </a:r>
                      <a:r>
                        <a:rPr lang="fr-FR" altLang="fr-FR" b="1" baseline="0" dirty="0" smtClean="0"/>
                        <a:t> et </a:t>
                      </a:r>
                      <a:r>
                        <a:rPr lang="fr-FR" altLang="fr-FR" b="1" dirty="0" smtClean="0"/>
                        <a:t>20 ans : ECG / 3 ans</a:t>
                      </a:r>
                    </a:p>
                    <a:p>
                      <a:pPr marL="285750" marR="0" lvl="2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−"/>
                        <a:tabLst/>
                        <a:defRPr/>
                      </a:pPr>
                      <a:r>
                        <a:rPr lang="fr-FR" altLang="fr-FR" b="1" dirty="0" smtClean="0"/>
                        <a:t>Entre</a:t>
                      </a:r>
                      <a:r>
                        <a:rPr lang="fr-FR" altLang="fr-FR" b="1" baseline="0" dirty="0" smtClean="0"/>
                        <a:t> </a:t>
                      </a:r>
                      <a:r>
                        <a:rPr lang="fr-FR" altLang="fr-FR" b="1" dirty="0" smtClean="0"/>
                        <a:t>20</a:t>
                      </a:r>
                      <a:r>
                        <a:rPr lang="fr-FR" altLang="fr-FR" b="1" baseline="0" dirty="0" smtClean="0"/>
                        <a:t> et </a:t>
                      </a:r>
                      <a:r>
                        <a:rPr lang="fr-FR" altLang="fr-FR" b="1" dirty="0" smtClean="0"/>
                        <a:t>35 ans : ECG</a:t>
                      </a:r>
                      <a:r>
                        <a:rPr lang="fr-FR" altLang="fr-FR" b="1" baseline="0" dirty="0" smtClean="0"/>
                        <a:t> / </a:t>
                      </a:r>
                      <a:r>
                        <a:rPr lang="fr-FR" altLang="fr-FR" b="1" dirty="0" smtClean="0"/>
                        <a:t>5 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Revue Prescrire (2008)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dirty="0" smtClean="0"/>
                        <a:t>Collège National des Généralistes Enseignants</a:t>
                      </a:r>
                      <a:r>
                        <a:rPr lang="fr-FR" altLang="fr-FR" baseline="0" dirty="0" smtClean="0"/>
                        <a:t> (</a:t>
                      </a:r>
                      <a:r>
                        <a:rPr lang="fr-FR" altLang="fr-FR" dirty="0" smtClean="0"/>
                        <a:t>2012)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7362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 (2)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Formation des médecins généralistes</a:t>
            </a:r>
          </a:p>
          <a:p>
            <a:pPr lvl="1"/>
            <a:r>
              <a:rPr lang="fr-FR" dirty="0" smtClean="0"/>
              <a:t>Consultation de qualité insuffisante </a:t>
            </a:r>
            <a:r>
              <a:rPr lang="fr-FR" i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(Venturi 2004)</a:t>
            </a:r>
          </a:p>
          <a:p>
            <a:pPr lvl="1"/>
            <a:r>
              <a:rPr lang="fr-FR" dirty="0" smtClean="0"/>
              <a:t>Objectifs ECN, Référentiel métier et compétences</a:t>
            </a:r>
          </a:p>
          <a:p>
            <a:endParaRPr lang="fr-FR" dirty="0" smtClean="0"/>
          </a:p>
          <a:p>
            <a:r>
              <a:rPr lang="fr-FR" dirty="0" smtClean="0"/>
              <a:t>Examen clinique à objectifs structurés (ECOS) </a:t>
            </a:r>
          </a:p>
          <a:p>
            <a:pPr lvl="1"/>
            <a:r>
              <a:rPr lang="fr-FR" dirty="0" smtClean="0"/>
              <a:t>Outil pédagogique d’évaluation et d’amélioration des compétences</a:t>
            </a:r>
          </a:p>
          <a:p>
            <a:pPr lvl="1"/>
            <a:r>
              <a:rPr lang="fr-FR" dirty="0" smtClean="0"/>
              <a:t>Rôle </a:t>
            </a:r>
            <a:r>
              <a:rPr lang="fr-FR" dirty="0"/>
              <a:t>de médecin ou </a:t>
            </a:r>
            <a:r>
              <a:rPr lang="fr-FR" dirty="0" smtClean="0"/>
              <a:t>d’examinateur (12 min) + grille de correction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Objectifs de cette étude</a:t>
            </a:r>
          </a:p>
          <a:p>
            <a:pPr marL="731520" lvl="1" indent="-457200">
              <a:buFont typeface="+mj-lt"/>
              <a:buAutoNum type="arabicPeriod"/>
            </a:pPr>
            <a:r>
              <a:rPr lang="fr-FR" dirty="0" smtClean="0"/>
              <a:t>Evaluer les compétences des internes de médecine générale dans la conduite de cette consultation, à partir d’un ECOS</a:t>
            </a:r>
          </a:p>
          <a:p>
            <a:pPr marL="731520" lvl="1" indent="-457200">
              <a:buFont typeface="+mj-lt"/>
              <a:buAutoNum type="arabicPeriod"/>
            </a:pPr>
            <a:r>
              <a:rPr lang="fr-FR" dirty="0" smtClean="0"/>
              <a:t>Evaluer la fiabilité de la correction </a:t>
            </a:r>
            <a:r>
              <a:rPr lang="fr-FR" i="1" dirty="0" smtClean="0"/>
              <a:t>in situ </a:t>
            </a:r>
            <a:r>
              <a:rPr lang="fr-FR" dirty="0" smtClean="0"/>
              <a:t>au cours d’un ECOS</a:t>
            </a:r>
          </a:p>
        </p:txBody>
      </p:sp>
      <p:sp>
        <p:nvSpPr>
          <p:cNvPr id="11268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E5F90C9-DFEA-4491-80FA-BA7E45978EDF}" type="slidenum">
              <a:rPr lang="fr-FR" altLang="fr-FR" smtClean="0"/>
              <a:pPr/>
              <a:t>4</a:t>
            </a:fld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226173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 smtClean="0"/>
              <a:t>Méthodes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Etude observationnelle, transversale, monocentrique</a:t>
            </a:r>
          </a:p>
          <a:p>
            <a:pPr lvl="1"/>
            <a:r>
              <a:rPr lang="fr-FR" dirty="0" smtClean="0"/>
              <a:t>4 sessions d’ECOS : février – septembre 2012</a:t>
            </a:r>
          </a:p>
          <a:p>
            <a:pPr lvl="1"/>
            <a:r>
              <a:rPr lang="fr-FR" dirty="0" smtClean="0"/>
              <a:t>Internes de médecine générale à l’université Paris Diderot, en stage ambulatoire de niveau 1 au cours de l’année 2011-2012</a:t>
            </a:r>
          </a:p>
          <a:p>
            <a:endParaRPr lang="fr-FR" dirty="0" smtClean="0"/>
          </a:p>
          <a:p>
            <a:r>
              <a:rPr lang="fr-FR" dirty="0" smtClean="0"/>
              <a:t>Elaboration de l’ECOS et de la grille de correction</a:t>
            </a:r>
          </a:p>
          <a:p>
            <a:pPr lvl="1"/>
            <a:r>
              <a:rPr lang="fr-FR" dirty="0" smtClean="0"/>
              <a:t>Revue de la littérature + consensus des auteurs</a:t>
            </a:r>
          </a:p>
          <a:p>
            <a:pPr lvl="1"/>
            <a:r>
              <a:rPr lang="fr-FR" dirty="0" smtClean="0"/>
              <a:t>Situation clinique : femme de 30 ans, pratique de l’athlétisme en compétition, mort subite du père à l’âge de 54 ans</a:t>
            </a:r>
          </a:p>
          <a:p>
            <a:pPr lvl="1"/>
            <a:r>
              <a:rPr lang="fr-FR" dirty="0" smtClean="0"/>
              <a:t>Décision attendue : non-délivrance du certificat de NCI</a:t>
            </a:r>
          </a:p>
          <a:p>
            <a:endParaRPr lang="fr-FR" dirty="0"/>
          </a:p>
          <a:p>
            <a:r>
              <a:rPr lang="fr-FR" dirty="0" smtClean="0"/>
              <a:t>Recueil des données </a:t>
            </a:r>
            <a:r>
              <a:rPr lang="fr-FR" dirty="0" smtClean="0">
                <a:sym typeface="Wingdings" panose="05000000000000000000" pitchFamily="2" charset="2"/>
              </a:rPr>
              <a:t> grille de correction standardisée</a:t>
            </a:r>
            <a:endParaRPr lang="fr-FR" dirty="0" smtClean="0"/>
          </a:p>
        </p:txBody>
      </p:sp>
      <p:sp>
        <p:nvSpPr>
          <p:cNvPr id="1229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402AFDD6-7232-4F5C-8736-12B7C0678819}" type="slidenum">
              <a:rPr lang="fr-FR" altLang="fr-FR" smtClean="0"/>
              <a:pPr/>
              <a:t>5</a:t>
            </a:fld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310842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 smtClean="0"/>
              <a:t>Grille </a:t>
            </a:r>
            <a:r>
              <a:rPr lang="fr-FR" altLang="fr-FR" dirty="0"/>
              <a:t>de correction standardisée</a:t>
            </a:r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0686092"/>
              </p:ext>
            </p:extLst>
          </p:nvPr>
        </p:nvGraphicFramePr>
        <p:xfrm>
          <a:off x="457200" y="1600200"/>
          <a:ext cx="8229600" cy="36068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2992"/>
                <a:gridCol w="1152128"/>
                <a:gridCol w="1234480"/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ndara" pitchFamily="34" charset="0"/>
                        </a:rPr>
                        <a:t>Catégories</a:t>
                      </a:r>
                    </a:p>
                  </a:txBody>
                  <a:tcPr marT="45729" marB="45729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ndara" pitchFamily="34" charset="0"/>
                        </a:rPr>
                        <a:t>Nombre d’items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ndara" pitchFamily="34" charset="0"/>
                      </a:endParaRPr>
                    </a:p>
                  </a:txBody>
                  <a:tcPr marT="45729" marB="45729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ndara" pitchFamily="34" charset="0"/>
                        </a:rPr>
                        <a:t>Score maximal</a:t>
                      </a:r>
                    </a:p>
                  </a:txBody>
                  <a:tcPr marT="45729" marB="45729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Interrogatoire sur la pratique sportive </a:t>
                      </a:r>
                    </a:p>
                  </a:txBody>
                  <a:tcPr marT="45729" marB="45729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14</a:t>
                      </a:r>
                    </a:p>
                  </a:txBody>
                  <a:tcPr marT="45729" marB="45729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20</a:t>
                      </a:r>
                    </a:p>
                  </a:txBody>
                  <a:tcPr marT="45729" marB="45729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arenR" startAt="2"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Antécédents et mode de vie </a:t>
                      </a:r>
                    </a:p>
                  </a:txBody>
                  <a:tcPr marT="45729" marB="45729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15</a:t>
                      </a:r>
                    </a:p>
                  </a:txBody>
                  <a:tcPr marT="45729" marB="45729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20</a:t>
                      </a:r>
                    </a:p>
                  </a:txBody>
                  <a:tcPr marT="45729" marB="45729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arenR" startAt="3"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Prévention systématique en soins primaires </a:t>
                      </a:r>
                    </a:p>
                  </a:txBody>
                  <a:tcPr marT="45729" marB="45729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7</a:t>
                      </a:r>
                    </a:p>
                  </a:txBody>
                  <a:tcPr marT="45729" marB="45729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10</a:t>
                      </a:r>
                    </a:p>
                  </a:txBody>
                  <a:tcPr marT="45729" marB="45729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arenR" startAt="4"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Examen physique </a:t>
                      </a:r>
                    </a:p>
                  </a:txBody>
                  <a:tcPr marT="45729" marB="45729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18</a:t>
                      </a:r>
                    </a:p>
                  </a:txBody>
                  <a:tcPr marT="45729" marB="45729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24</a:t>
                      </a:r>
                    </a:p>
                  </a:txBody>
                  <a:tcPr marT="45729" marB="45729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arenR" startAt="5"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Décision prise par l’étudiant </a:t>
                      </a:r>
                    </a:p>
                  </a:txBody>
                  <a:tcPr marT="45729" marB="45729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7</a:t>
                      </a:r>
                    </a:p>
                  </a:txBody>
                  <a:tcPr marT="45729" marB="45729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20</a:t>
                      </a:r>
                    </a:p>
                  </a:txBody>
                  <a:tcPr marT="45729" marB="45729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arenR" startAt="6"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Conseils d’hygiène sportive </a:t>
                      </a:r>
                    </a:p>
                  </a:txBody>
                  <a:tcPr marT="45729" marB="45729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5</a:t>
                      </a:r>
                    </a:p>
                  </a:txBody>
                  <a:tcPr marT="45729" marB="45729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5</a:t>
                      </a:r>
                    </a:p>
                  </a:txBody>
                  <a:tcPr marT="45729" marB="45729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arenR" startAt="7"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Prise en charge financière de la consultation </a:t>
                      </a:r>
                    </a:p>
                  </a:txBody>
                  <a:tcPr marT="45729" marB="45729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1</a:t>
                      </a:r>
                    </a:p>
                  </a:txBody>
                  <a:tcPr marT="45729" marB="45729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1</a:t>
                      </a:r>
                    </a:p>
                  </a:txBody>
                  <a:tcPr marT="45729" marB="45729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TOTAL</a:t>
                      </a:r>
                    </a:p>
                  </a:txBody>
                  <a:tcPr marT="45729" marB="45729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67</a:t>
                      </a:r>
                    </a:p>
                  </a:txBody>
                  <a:tcPr marT="45729" marB="45729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100</a:t>
                      </a:r>
                    </a:p>
                  </a:txBody>
                  <a:tcPr marT="45729" marB="45729" horzOverflow="overflow"/>
                </a:tc>
              </a:tr>
            </a:tbl>
          </a:graphicData>
        </a:graphic>
      </p:graphicFrame>
      <p:sp>
        <p:nvSpPr>
          <p:cNvPr id="13357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98ACFB08-F881-4070-ABBB-A287E4F84DE0}" type="slidenum">
              <a:rPr lang="fr-FR" altLang="fr-FR" smtClean="0"/>
              <a:pPr/>
              <a:t>6</a:t>
            </a:fld>
            <a:endParaRPr lang="fr-FR" altLang="fr-FR" smtClean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539552" y="5373216"/>
            <a:ext cx="8229600" cy="1256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 smtClean="0"/>
              <a:t>Double recueil des données</a:t>
            </a:r>
          </a:p>
          <a:p>
            <a:pPr marL="274320" lvl="1" indent="0">
              <a:buNone/>
            </a:pPr>
            <a:r>
              <a:rPr lang="fr-FR" i="1" dirty="0"/>
              <a:t>i</a:t>
            </a:r>
            <a:r>
              <a:rPr lang="fr-FR" i="1" dirty="0" smtClean="0"/>
              <a:t>n situ</a:t>
            </a:r>
            <a:r>
              <a:rPr lang="fr-FR" dirty="0" smtClean="0"/>
              <a:t> = par un binôme observateur-examinateur</a:t>
            </a:r>
          </a:p>
          <a:p>
            <a:pPr marL="274320" lvl="1" indent="0">
              <a:buNone/>
            </a:pPr>
            <a:r>
              <a:rPr lang="fr-FR" i="1" dirty="0"/>
              <a:t>a</a:t>
            </a:r>
            <a:r>
              <a:rPr lang="fr-FR" i="1" dirty="0" smtClean="0"/>
              <a:t> posteriori</a:t>
            </a:r>
            <a:r>
              <a:rPr lang="fr-FR" dirty="0" smtClean="0"/>
              <a:t> = enregistrement audio, par un examinateur unique</a:t>
            </a:r>
          </a:p>
          <a:p>
            <a:pPr lvl="1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96964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 smtClean="0"/>
              <a:t>Résultats (1)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Description de l’échantillon</a:t>
            </a:r>
          </a:p>
          <a:p>
            <a:pPr lvl="1"/>
            <a:r>
              <a:rPr lang="fr-FR" dirty="0" smtClean="0"/>
              <a:t>43 internes en cours de stage ambulatoire de niveau 1</a:t>
            </a:r>
          </a:p>
          <a:p>
            <a:pPr lvl="1"/>
            <a:r>
              <a:rPr lang="fr-FR" dirty="0" smtClean="0"/>
              <a:t>3</a:t>
            </a:r>
            <a:r>
              <a:rPr lang="fr-FR" baseline="30000" dirty="0" smtClean="0"/>
              <a:t>e</a:t>
            </a:r>
            <a:r>
              <a:rPr lang="fr-FR" dirty="0" smtClean="0"/>
              <a:t> ou 4</a:t>
            </a:r>
            <a:r>
              <a:rPr lang="fr-FR" baseline="30000" dirty="0" smtClean="0"/>
              <a:t>e</a:t>
            </a:r>
            <a:r>
              <a:rPr lang="fr-FR" dirty="0" smtClean="0"/>
              <a:t> semestre de DES de médecine générale</a:t>
            </a:r>
          </a:p>
          <a:p>
            <a:pPr lvl="1"/>
            <a:r>
              <a:rPr lang="fr-FR" dirty="0" smtClean="0"/>
              <a:t>Âge médian : 27 ans</a:t>
            </a:r>
          </a:p>
          <a:p>
            <a:pPr lvl="1"/>
            <a:r>
              <a:rPr lang="fr-FR" dirty="0" err="1"/>
              <a:t>S</a:t>
            </a:r>
            <a:r>
              <a:rPr lang="fr-FR" dirty="0" err="1" smtClean="0"/>
              <a:t>ex</a:t>
            </a:r>
            <a:r>
              <a:rPr lang="fr-FR" dirty="0" smtClean="0"/>
              <a:t> ratio F/H : 6,17</a:t>
            </a:r>
          </a:p>
          <a:p>
            <a:pPr lvl="1"/>
            <a:endParaRPr lang="fr-FR" dirty="0" smtClean="0"/>
          </a:p>
          <a:p>
            <a:r>
              <a:rPr lang="fr-FR" dirty="0" smtClean="0"/>
              <a:t>Scores obtenus à partir de la grille de correction</a:t>
            </a:r>
          </a:p>
          <a:p>
            <a:pPr marL="274320" lvl="1" indent="0">
              <a:buNone/>
            </a:pPr>
            <a:r>
              <a:rPr lang="fr-FR" i="1" dirty="0" smtClean="0"/>
              <a:t>in situ </a:t>
            </a:r>
            <a:r>
              <a:rPr lang="fr-FR" dirty="0" smtClean="0"/>
              <a:t>vs. </a:t>
            </a:r>
            <a:r>
              <a:rPr lang="fr-FR" i="1" dirty="0" smtClean="0"/>
              <a:t>a posteriori </a:t>
            </a:r>
            <a:r>
              <a:rPr lang="fr-FR" dirty="0" smtClean="0"/>
              <a:t>: absence de différence significative</a:t>
            </a:r>
          </a:p>
          <a:p>
            <a:pPr lvl="2">
              <a:buFont typeface="Wingdings"/>
              <a:buChar char="è"/>
            </a:pPr>
            <a:r>
              <a:rPr lang="fr-FR" dirty="0" smtClean="0">
                <a:sym typeface="Wingdings" panose="05000000000000000000" pitchFamily="2" charset="2"/>
              </a:rPr>
              <a:t>les </a:t>
            </a:r>
            <a:r>
              <a:rPr lang="fr-FR" dirty="0">
                <a:sym typeface="Wingdings" panose="05000000000000000000" pitchFamily="2" charset="2"/>
              </a:rPr>
              <a:t>résultats rapportés </a:t>
            </a:r>
            <a:r>
              <a:rPr lang="fr-FR" dirty="0" smtClean="0">
                <a:sym typeface="Wingdings" panose="05000000000000000000" pitchFamily="2" charset="2"/>
              </a:rPr>
              <a:t>sont issus des </a:t>
            </a:r>
            <a:r>
              <a:rPr lang="fr-FR" dirty="0">
                <a:sym typeface="Wingdings" panose="05000000000000000000" pitchFamily="2" charset="2"/>
              </a:rPr>
              <a:t>évaluations </a:t>
            </a:r>
            <a:r>
              <a:rPr lang="fr-FR" i="1" dirty="0">
                <a:sym typeface="Wingdings" panose="05000000000000000000" pitchFamily="2" charset="2"/>
              </a:rPr>
              <a:t>a </a:t>
            </a:r>
            <a:r>
              <a:rPr lang="fr-FR" i="1" dirty="0" smtClean="0">
                <a:sym typeface="Wingdings" panose="05000000000000000000" pitchFamily="2" charset="2"/>
              </a:rPr>
              <a:t>posteriori</a:t>
            </a:r>
            <a:endParaRPr lang="fr-FR" i="1" dirty="0" smtClean="0"/>
          </a:p>
          <a:p>
            <a:endParaRPr lang="fr-FR" dirty="0" smtClean="0"/>
          </a:p>
          <a:p>
            <a:r>
              <a:rPr lang="fr-FR" dirty="0" smtClean="0"/>
              <a:t>Score total médian = 40 sur 100 </a:t>
            </a:r>
            <a:r>
              <a:rPr lang="fr-FR" dirty="0"/>
              <a:t>(</a:t>
            </a:r>
            <a:r>
              <a:rPr lang="fr-FR" dirty="0" smtClean="0"/>
              <a:t>étendue : 25 – 58)</a:t>
            </a:r>
          </a:p>
          <a:p>
            <a:endParaRPr lang="fr-FR" dirty="0" smtClean="0"/>
          </a:p>
          <a:p>
            <a:endParaRPr lang="fr-FR" dirty="0" smtClean="0"/>
          </a:p>
        </p:txBody>
      </p:sp>
      <p:sp>
        <p:nvSpPr>
          <p:cNvPr id="14340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40AFC3F2-D756-4271-B033-738B516DEEB6}" type="slidenum">
              <a:rPr lang="fr-FR" altLang="fr-FR" smtClean="0"/>
              <a:pPr/>
              <a:t>7</a:t>
            </a:fld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185215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Résultats 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Scores obtenus pour </a:t>
            </a:r>
            <a:r>
              <a:rPr lang="fr-FR" dirty="0" smtClean="0"/>
              <a:t>chacune des 7 catégories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Scores </a:t>
            </a:r>
            <a:r>
              <a:rPr lang="fr-FR" dirty="0"/>
              <a:t>obtenus pour </a:t>
            </a:r>
            <a:r>
              <a:rPr lang="fr-FR" dirty="0" smtClean="0"/>
              <a:t>chacun des 67 items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8</a:t>
            </a:fld>
            <a:endParaRPr lang="fr-BE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0026100"/>
              </p:ext>
            </p:extLst>
          </p:nvPr>
        </p:nvGraphicFramePr>
        <p:xfrm>
          <a:off x="107502" y="2132856"/>
          <a:ext cx="8928993" cy="16032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8314"/>
                <a:gridCol w="3384376"/>
                <a:gridCol w="273630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3200" b="1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Wingdings"/>
                        </a:rPr>
                        <a:t></a:t>
                      </a:r>
                      <a:endParaRPr lang="fr-FR" sz="3200" b="1" i="0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55" marR="91455" marT="45713" marB="457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Wingdings"/>
                        </a:rPr>
                        <a:t></a:t>
                      </a:r>
                      <a:endParaRPr lang="fr-FR" sz="3200" b="1" i="0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55" marR="91455" marT="45713" marB="457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Wingdings"/>
                        </a:rPr>
                        <a:t></a:t>
                      </a:r>
                      <a:endParaRPr lang="fr-FR" sz="3200" b="1" i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55" marR="91455" marT="45713" marB="45713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18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Antécédents et mode de vie (10/20)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18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Examen physique (13/24)</a:t>
                      </a:r>
                      <a:endParaRPr kumimoji="0" lang="fr-FR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ndara" pitchFamily="34" charset="0"/>
                        <a:ea typeface="+mn-ea"/>
                        <a:cs typeface="+mn-cs"/>
                      </a:endParaRPr>
                    </a:p>
                  </a:txBody>
                  <a:tcPr marL="91455" marR="91455" marT="45713" marB="45713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pitchFamily="34" charset="0"/>
                        <a:buNone/>
                        <a:tabLst/>
                      </a:pPr>
                      <a:r>
                        <a:rPr kumimoji="0" lang="fr-FR" sz="18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Pratique sportive (7/20)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pitchFamily="34" charset="0"/>
                        <a:buNone/>
                        <a:tabLst/>
                      </a:pPr>
                      <a:r>
                        <a:rPr kumimoji="0" lang="fr-FR" sz="18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Prévention systématique (4/10)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pitchFamily="34" charset="0"/>
                        <a:buNone/>
                        <a:tabLst/>
                      </a:pPr>
                      <a:r>
                        <a:rPr kumimoji="0" lang="fr-FR" sz="18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Décision prise (5/20)</a:t>
                      </a:r>
                      <a:endParaRPr kumimoji="0" lang="fr-FR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ndara" pitchFamily="34" charset="0"/>
                        <a:ea typeface="+mn-ea"/>
                        <a:cs typeface="+mn-cs"/>
                      </a:endParaRPr>
                    </a:p>
                  </a:txBody>
                  <a:tcPr marL="91455" marR="91455" marT="45713" marB="45713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pitchFamily="34" charset="0"/>
                        <a:buNone/>
                        <a:tabLst/>
                      </a:pPr>
                      <a:r>
                        <a:rPr kumimoji="0" lang="fr-FR" sz="18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Conseils d’hygiène sportive (0/5)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pitchFamily="34" charset="0"/>
                        <a:buNone/>
                        <a:tabLst/>
                      </a:pPr>
                      <a:r>
                        <a:rPr kumimoji="0" lang="fr-FR" sz="18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Prise en charge financière (0/1)</a:t>
                      </a:r>
                    </a:p>
                  </a:txBody>
                  <a:tcPr marL="91455" marR="91455" marT="45713" marB="45713"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612586"/>
              </p:ext>
            </p:extLst>
          </p:nvPr>
        </p:nvGraphicFramePr>
        <p:xfrm>
          <a:off x="107504" y="4869160"/>
          <a:ext cx="8928993" cy="17678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04256"/>
                <a:gridCol w="2088232"/>
                <a:gridCol w="2376264"/>
                <a:gridCol w="2160241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Wingdings"/>
                        </a:rPr>
                        <a:t></a:t>
                      </a:r>
                      <a:endParaRPr lang="fr-FR" sz="3200" b="1" i="0" dirty="0" smtClean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55" marR="91455" marT="45713" marB="4571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Wingdings"/>
                        </a:rPr>
                        <a:t></a:t>
                      </a:r>
                      <a:endParaRPr lang="fr-FR" sz="3200" b="1" i="0" dirty="0" smtClean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55" marR="91455" marT="45713" marB="457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Wingdings"/>
                        </a:rPr>
                        <a:t></a:t>
                      </a:r>
                      <a:endParaRPr lang="fr-FR" sz="3200" b="1" i="0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55" marR="91455" marT="45713" marB="457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Wingdings"/>
                        </a:rPr>
                        <a:t></a:t>
                      </a:r>
                      <a:endParaRPr lang="fr-FR" sz="3200" b="1" i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55" marR="91455" marT="45713" marB="45713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Antécédents personnels et familiaux, examen cardiovasculaire, ECG de repos</a:t>
                      </a:r>
                    </a:p>
                  </a:txBody>
                  <a:tcPr marT="45739" marB="4573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Prévention gynécologique, examen de l’appareil locomoteur</a:t>
                      </a:r>
                    </a:p>
                  </a:txBody>
                  <a:tcPr marT="45739" marB="4573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Interrogatoire spécifique, signes d’alerte de mort subite, interrogatoire sur le dopage </a:t>
                      </a:r>
                      <a:r>
                        <a:rPr kumimoji="0" lang="fr-FR" sz="180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[…]</a:t>
                      </a:r>
                    </a:p>
                  </a:txBody>
                  <a:tcPr marT="45739" marB="4573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Vaccination, conduites à risque, conseils d’hygiène sportive</a:t>
                      </a:r>
                    </a:p>
                  </a:txBody>
                  <a:tcPr marT="45739" marB="45739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1451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 smtClean="0"/>
              <a:t>Résultats (3)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Concordance observée </a:t>
            </a:r>
            <a:r>
              <a:rPr lang="fr-FR" dirty="0"/>
              <a:t>pour chacun des 67 </a:t>
            </a:r>
            <a:r>
              <a:rPr lang="fr-FR" dirty="0" smtClean="0"/>
              <a:t>items, entre les évaluations </a:t>
            </a:r>
            <a:r>
              <a:rPr lang="fr-FR" i="1" dirty="0" smtClean="0"/>
              <a:t>in situ </a:t>
            </a:r>
            <a:r>
              <a:rPr lang="fr-FR" dirty="0" smtClean="0"/>
              <a:t>et </a:t>
            </a:r>
            <a:r>
              <a:rPr lang="fr-FR" i="1" dirty="0" smtClean="0"/>
              <a:t>a posteriori</a:t>
            </a:r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Aucune action de prévention contre le dopage sportif</a:t>
            </a:r>
          </a:p>
          <a:p>
            <a:r>
              <a:rPr lang="fr-FR" dirty="0" smtClean="0"/>
              <a:t>Délivrance du certificat de NCI : 67% des cas !</a:t>
            </a:r>
            <a:endParaRPr lang="fr-FR" dirty="0"/>
          </a:p>
        </p:txBody>
      </p:sp>
      <p:sp>
        <p:nvSpPr>
          <p:cNvPr id="16405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02680A6-26AB-43B8-98EE-44B92F6FFEFD}" type="slidenum">
              <a:rPr lang="fr-FR" altLang="fr-FR" smtClean="0"/>
              <a:pPr/>
              <a:t>9</a:t>
            </a:fld>
            <a:endParaRPr lang="fr-FR" altLang="fr-FR" smtClean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5404630"/>
              </p:ext>
            </p:extLst>
          </p:nvPr>
        </p:nvGraphicFramePr>
        <p:xfrm>
          <a:off x="683568" y="2564904"/>
          <a:ext cx="7632847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/>
                <a:gridCol w="2736304"/>
                <a:gridCol w="3024335"/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ndara" pitchFamily="34" charset="0"/>
                          <a:ea typeface="+mn-ea"/>
                          <a:cs typeface="+mn-cs"/>
                        </a:rPr>
                        <a:t>Coefficient Kappa de Cohen</a:t>
                      </a:r>
                      <a:endParaRPr kumimoji="0" lang="fr-FR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ndara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ndara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ndara" pitchFamily="34" charset="0"/>
                          <a:ea typeface="+mn-ea"/>
                          <a:cs typeface="+mn-cs"/>
                        </a:rPr>
                        <a:t>Nombres d’items (n=67</a:t>
                      </a:r>
                      <a:r>
                        <a:rPr kumimoji="0" lang="fr-FR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ndara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 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i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Désaccord</a:t>
                      </a:r>
                      <a:endParaRPr kumimoji="0" lang="fr-FR" sz="1800" b="0" i="1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ndara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u="none" strike="noStrike" kern="1200" cap="none" normalizeH="0" baseline="0">
                          <a:ln>
                            <a:noFill/>
                          </a:ln>
                          <a:effectLst/>
                        </a:rPr>
                        <a:t>-</a:t>
                      </a:r>
                      <a:endParaRPr kumimoji="0" lang="fr-FR" sz="1800" b="0" i="0" u="none" strike="noStrike" kern="1200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ndara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 – 0.20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i="1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Accord très faible</a:t>
                      </a:r>
                      <a:endParaRPr kumimoji="0" lang="fr-FR" sz="1800" b="0" i="1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ndara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u="none" strike="noStrike" kern="1200" cap="none" normalizeH="0" baseline="0">
                          <a:ln>
                            <a:noFill/>
                          </a:ln>
                          <a:effectLst/>
                        </a:rPr>
                        <a:t>3 (5%)</a:t>
                      </a:r>
                      <a:endParaRPr kumimoji="0" lang="fr-FR" sz="1800" b="0" i="0" u="none" strike="noStrike" kern="1200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ndara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0.21 – 0.40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i="1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Accord faible</a:t>
                      </a:r>
                      <a:endParaRPr kumimoji="0" lang="fr-FR" sz="1800" b="0" i="1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ndara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3 (5%)</a:t>
                      </a:r>
                      <a:endParaRPr kumimoji="0" 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ndara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0.41 – 0.60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i="1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Accord moyen</a:t>
                      </a:r>
                      <a:endParaRPr kumimoji="0" lang="fr-FR" sz="1800" b="0" i="1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ndara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11 (16%)</a:t>
                      </a:r>
                      <a:endParaRPr kumimoji="0" 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ndara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0.61 – 0.80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i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Accord satisfaisant</a:t>
                      </a:r>
                      <a:endParaRPr kumimoji="0" lang="fr-FR" sz="1800" b="0" i="1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ndara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18 (27%)</a:t>
                      </a:r>
                      <a:endParaRPr kumimoji="0" 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ndara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0.81 – 1.00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i="1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Accord excellent  </a:t>
                      </a:r>
                      <a:endParaRPr kumimoji="0" lang="fr-FR" sz="1800" b="0" i="1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ndara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32 (48%)</a:t>
                      </a:r>
                      <a:endParaRPr kumimoji="0" 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ndara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473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 smtClean="0"/>
              <a:t>Discussion (1)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fr-FR" altLang="fr-FR" dirty="0" smtClean="0"/>
              <a:t>Niveau globalement peu satisfaisant (score = 40/100)</a:t>
            </a:r>
          </a:p>
          <a:p>
            <a:pPr lvl="1"/>
            <a:r>
              <a:rPr lang="fr-FR" altLang="fr-FR" dirty="0" smtClean="0"/>
              <a:t>Items spécifiques à la pratique sportive</a:t>
            </a:r>
          </a:p>
          <a:p>
            <a:pPr lvl="1"/>
            <a:r>
              <a:rPr lang="fr-FR" altLang="fr-FR" dirty="0" smtClean="0"/>
              <a:t>Prévention systématique en soins primaires </a:t>
            </a:r>
          </a:p>
          <a:p>
            <a:endParaRPr lang="fr-FR" altLang="fr-FR" dirty="0" smtClean="0"/>
          </a:p>
          <a:p>
            <a:r>
              <a:rPr lang="fr-FR" altLang="fr-FR" dirty="0" smtClean="0"/>
              <a:t>Forces de l’étude</a:t>
            </a:r>
          </a:p>
          <a:p>
            <a:pPr lvl="1"/>
            <a:r>
              <a:rPr lang="fr-FR" altLang="fr-FR" dirty="0" smtClean="0"/>
              <a:t>ECOS  : outil pédagogique validé, évaluation des habiletés cliniques, applicable à d’autres consultations de soins-types</a:t>
            </a:r>
          </a:p>
          <a:p>
            <a:pPr lvl="1"/>
            <a:r>
              <a:rPr lang="fr-FR" altLang="fr-FR" dirty="0" smtClean="0"/>
              <a:t>Grille de correction standardisée</a:t>
            </a:r>
          </a:p>
          <a:p>
            <a:pPr lvl="2"/>
            <a:r>
              <a:rPr lang="fr-FR" altLang="fr-FR" dirty="0" smtClean="0"/>
              <a:t>Revue de la littérature approfondie</a:t>
            </a:r>
          </a:p>
          <a:p>
            <a:pPr lvl="2"/>
            <a:r>
              <a:rPr lang="fr-FR" altLang="fr-FR" dirty="0" smtClean="0"/>
              <a:t>Mesure de la  performance : reproductible, fiable </a:t>
            </a:r>
            <a:r>
              <a:rPr lang="fr-FR" altLang="fr-FR" u="sng" dirty="0" smtClean="0"/>
              <a:t>et formatrice</a:t>
            </a:r>
            <a:r>
              <a:rPr lang="fr-FR" altLang="fr-FR" dirty="0" smtClean="0"/>
              <a:t> (</a:t>
            </a:r>
            <a:r>
              <a:rPr lang="fr-FR" altLang="fr-FR" i="1" dirty="0" smtClean="0"/>
              <a:t>in situ</a:t>
            </a:r>
            <a:r>
              <a:rPr lang="fr-FR" altLang="fr-FR" dirty="0" smtClean="0"/>
              <a:t>)</a:t>
            </a:r>
          </a:p>
          <a:p>
            <a:pPr lvl="2"/>
            <a:r>
              <a:rPr lang="fr-FR" altLang="fr-FR" dirty="0" smtClean="0"/>
              <a:t>Mise en évidence des points forts et des faiblesses des étudiants </a:t>
            </a:r>
          </a:p>
        </p:txBody>
      </p:sp>
      <p:sp>
        <p:nvSpPr>
          <p:cNvPr id="1741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DAE0F63B-E306-4504-B129-BB11CA12E16B}" type="slidenum">
              <a:rPr lang="fr-FR" altLang="fr-FR" smtClean="0"/>
              <a:pPr/>
              <a:t>10</a:t>
            </a:fld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173576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 smtClean="0"/>
              <a:t>Discussion (2)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altLang="fr-FR" dirty="0" smtClean="0"/>
              <a:t>Faiblesses de l’étude</a:t>
            </a:r>
          </a:p>
          <a:p>
            <a:pPr lvl="1"/>
            <a:r>
              <a:rPr lang="fr-FR" altLang="fr-FR" dirty="0" smtClean="0"/>
              <a:t>ECOS : contexte d’incertitude, biais de mise en situation virtuelle</a:t>
            </a:r>
          </a:p>
          <a:p>
            <a:pPr lvl="1"/>
            <a:r>
              <a:rPr lang="fr-FR" altLang="fr-FR" dirty="0" smtClean="0"/>
              <a:t>Grille (trop) exhaustive, pondérations multiples et arbitraires</a:t>
            </a:r>
          </a:p>
          <a:p>
            <a:pPr lvl="1"/>
            <a:r>
              <a:rPr lang="fr-FR" altLang="fr-FR" dirty="0" smtClean="0"/>
              <a:t>Mort subite du père à 54 ans = non-délivrance du certificat de NCI</a:t>
            </a:r>
          </a:p>
          <a:p>
            <a:pPr lvl="1"/>
            <a:r>
              <a:rPr lang="fr-FR" altLang="fr-FR" dirty="0" smtClean="0"/>
              <a:t>ECG de repos : choix délibéré des auteurs de ce travail</a:t>
            </a:r>
          </a:p>
          <a:p>
            <a:endParaRPr lang="fr-FR" altLang="fr-FR" dirty="0"/>
          </a:p>
          <a:p>
            <a:r>
              <a:rPr lang="fr-FR" altLang="fr-FR" dirty="0" smtClean="0"/>
              <a:t>Perspectives</a:t>
            </a:r>
          </a:p>
          <a:p>
            <a:pPr marL="731520" lvl="1" indent="-457200">
              <a:buFont typeface="+mj-lt"/>
              <a:buAutoNum type="arabicPeriod"/>
            </a:pPr>
            <a:r>
              <a:rPr lang="fr-FR" altLang="fr-FR" dirty="0" smtClean="0"/>
              <a:t>Optimisation de la formation </a:t>
            </a:r>
            <a:r>
              <a:rPr lang="fr-FR" altLang="fr-FR" dirty="0"/>
              <a:t>initiale </a:t>
            </a:r>
            <a:r>
              <a:rPr lang="fr-FR" altLang="fr-FR" dirty="0" smtClean="0"/>
              <a:t>en médecine générale</a:t>
            </a:r>
          </a:p>
          <a:p>
            <a:pPr marL="731520" lvl="1" indent="-457200">
              <a:buFont typeface="+mj-lt"/>
              <a:buAutoNum type="arabicPeriod"/>
            </a:pPr>
            <a:r>
              <a:rPr lang="fr-FR" altLang="fr-FR" dirty="0"/>
              <a:t>E</a:t>
            </a:r>
            <a:r>
              <a:rPr lang="fr-FR" altLang="fr-FR" dirty="0" smtClean="0"/>
              <a:t>laboration </a:t>
            </a:r>
            <a:r>
              <a:rPr lang="fr-FR" altLang="fr-FR" dirty="0"/>
              <a:t>de recommandations adaptées aux soins </a:t>
            </a:r>
            <a:r>
              <a:rPr lang="fr-FR" altLang="fr-FR" dirty="0" smtClean="0"/>
              <a:t>primaires</a:t>
            </a:r>
          </a:p>
          <a:p>
            <a:pPr marL="731520" lvl="1" indent="-457200">
              <a:buFont typeface="+mj-lt"/>
              <a:buAutoNum type="arabicPeriod"/>
            </a:pPr>
            <a:r>
              <a:rPr lang="fr-FR" altLang="fr-FR" dirty="0"/>
              <a:t>P</a:t>
            </a:r>
            <a:r>
              <a:rPr lang="fr-FR" altLang="fr-FR" dirty="0" smtClean="0"/>
              <a:t>ropositions : connaître </a:t>
            </a:r>
            <a:r>
              <a:rPr lang="fr-FR" altLang="fr-FR" dirty="0"/>
              <a:t>les dispositions </a:t>
            </a:r>
            <a:r>
              <a:rPr lang="fr-FR" altLang="fr-FR" dirty="0" smtClean="0"/>
              <a:t>légales, interroger </a:t>
            </a:r>
            <a:r>
              <a:rPr lang="fr-FR" altLang="fr-FR" dirty="0"/>
              <a:t>sur la pratique </a:t>
            </a:r>
            <a:r>
              <a:rPr lang="fr-FR" altLang="fr-FR" dirty="0" smtClean="0"/>
              <a:t>sportive, rechercher </a:t>
            </a:r>
            <a:r>
              <a:rPr lang="fr-FR" altLang="fr-FR" dirty="0"/>
              <a:t>une contre-indication </a:t>
            </a:r>
            <a:r>
              <a:rPr lang="fr-FR" altLang="fr-FR" dirty="0" smtClean="0"/>
              <a:t>cardiovasculaire, </a:t>
            </a:r>
            <a:r>
              <a:rPr lang="fr-FR" altLang="fr-FR" dirty="0"/>
              <a:t>d</a:t>
            </a:r>
            <a:r>
              <a:rPr lang="fr-FR" altLang="fr-FR" dirty="0" smtClean="0"/>
              <a:t>élivrer </a:t>
            </a:r>
            <a:r>
              <a:rPr lang="fr-FR" altLang="fr-FR" dirty="0"/>
              <a:t>des conseils généraux et </a:t>
            </a:r>
            <a:r>
              <a:rPr lang="fr-FR" altLang="fr-FR" dirty="0" smtClean="0"/>
              <a:t>les mesures </a:t>
            </a:r>
            <a:r>
              <a:rPr lang="fr-FR" altLang="fr-FR" dirty="0"/>
              <a:t>de </a:t>
            </a:r>
            <a:r>
              <a:rPr lang="fr-FR" altLang="fr-FR" dirty="0" smtClean="0"/>
              <a:t>prévention, savoir </a:t>
            </a:r>
            <a:r>
              <a:rPr lang="fr-FR" altLang="fr-FR" dirty="0"/>
              <a:t>délivrer ou refuser le CNCI</a:t>
            </a:r>
          </a:p>
          <a:p>
            <a:endParaRPr lang="fr-FR" altLang="fr-FR" dirty="0" smtClean="0"/>
          </a:p>
        </p:txBody>
      </p:sp>
      <p:sp>
        <p:nvSpPr>
          <p:cNvPr id="18436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9B16D4B6-1636-4D9D-B56E-E171BD0EC847}" type="slidenum">
              <a:rPr lang="fr-FR" altLang="fr-FR" smtClean="0"/>
              <a:pPr/>
              <a:t>11</a:t>
            </a:fld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3220848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4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4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/>
              <a:t>Merci pour votre attention</a:t>
            </a:r>
            <a:endParaRPr lang="fr-FR" sz="360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fr-FR" dirty="0" smtClean="0">
              <a:hlinkClick r:id="rId2"/>
            </a:endParaRPr>
          </a:p>
          <a:p>
            <a:pPr algn="r"/>
            <a:r>
              <a:rPr lang="fr-FR" dirty="0" smtClean="0">
                <a:hlinkClick r:id="rId2"/>
              </a:rPr>
              <a:t>julien.gelly@univ-paris-diderot.fr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3911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NDDATAS" val="0"/>
  <p:tag name="SENDMETHODE" val="1"/>
  <p:tag name="SENDTO" val="demo@e-powervote.com"/>
  <p:tag name="SLIDEID" val="290"/>
  <p:tag name="FILEPATH" val="D:\Documents\Mon travail\Etudes\Thèse de science\0 - Formalités\Projet de thèse"/>
  <p:tag name="BOXDEFS" val="nb=10;b1=00001;n1=Zeta-Jones¤Catherine¤Actress¤czeta-Jones@people.com¤Is born in walles;c1=0;w1=1;b2=00002;n2=Depardieu¤Gérard ¤Actor¤gdepardieu@people.com¤Bad tempered reputation;c2=0;w2=1;b3=00003;n3=kidman¤Nicole¤Actress¤nkidman@people.com¤Blue eyes;c3=0;w3=1;b4=00004;n4=Pitt¤Brad¤Actor¤bpitt@people.com¤Has got a journalist degree;c4=0;w4=1;b5=00005;n5=Deneuve¤Catherine¤Actress¤cdeneuve@people.com¤Beginner at 13th;c5=0;w5=1;b6=00006;n6=Brosnan¤Pierce¤Actor¤pbrosnan@people.com¤James Bond from 1997;c6=0;w6=1;b7=00007;n7=Fonda¤Jane¤Actress¤jfonda@people.com¤Made fitness movies;c7=0;w7=1;b8=00008;n8=Hoffman¤Dustin¤Acteur¤dhoffman@people.com¤Acteur américain incontournable;c8=0;w8=1;b9=00009;n9=Foster¤Jodie¤Actress¤jfoster@people.com¤Perfectly french spoker;c9=0;w9=1;b10=00010;n10=Ford¤Harisson¤Actor¤hford@people.com¤M.Jones, Indiana Jones;c10=0;w10=1;"/>
  <p:tag name="BOXCOLSHEADS" val="SyncPart=1¤SyncOrder=1¤T1=#¤W1=0¤Cb1=¤Ct1=¤T2=*¤W2=750,0473¤Cb2=¤Ct2=¤T3=Name¤W3=1440¤Cb3=¤Ct3=¤T4=First name¤W4=1440¤Cb4=¤Ct4=¤T5=Service¤W5=1440¤Cb5=¤Ct5=¤T6=e-mail¤W6=1440¤Cb6=¤Ct6=¤T7=Comments¤W7=1440¤Cb7=¤Ct7=¤"/>
  <p:tag name="PVXVOTES" val="3.6.2f"/>
  <p:tag name="SENDID" val=""/>
  <p:tag name="SENDPASS" val=""/>
  <p:tag name="PXI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té">
  <a:themeElements>
    <a:clrScheme name="Clarté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t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1566</TotalTime>
  <Words>819</Words>
  <Application>Microsoft Office PowerPoint</Application>
  <PresentationFormat>Affichage à l'écran (4:3)</PresentationFormat>
  <Paragraphs>191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Clarté</vt:lpstr>
      <vt:lpstr>VISITE médicale DE NON CONTRE-INDICATION A LA PRATIQUE SPORTIVE</vt:lpstr>
      <vt:lpstr>Introduction (1)</vt:lpstr>
      <vt:lpstr>Réalisation d’un ECG de repos</vt:lpstr>
      <vt:lpstr>Introduction (2)</vt:lpstr>
      <vt:lpstr>Méthodes</vt:lpstr>
      <vt:lpstr>Grille de correction standardisée</vt:lpstr>
      <vt:lpstr>Résultats (1)</vt:lpstr>
      <vt:lpstr>Résultats (2)</vt:lpstr>
      <vt:lpstr>Résultats (3)</vt:lpstr>
      <vt:lpstr>Discussion (1)</vt:lpstr>
      <vt:lpstr>Discussion (2)</vt:lpstr>
      <vt:lpstr>Merci pour votre attention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Optimisation des stratégies préventives chez l’adulte en médecine générale</dc:title>
  <dc:creator>Julien</dc:creator>
  <cp:lastModifiedBy>Julien Gelly</cp:lastModifiedBy>
  <cp:revision>322</cp:revision>
  <dcterms:created xsi:type="dcterms:W3CDTF">2011-01-10T14:02:25Z</dcterms:created>
  <dcterms:modified xsi:type="dcterms:W3CDTF">2013-11-11T15:51:09Z</dcterms:modified>
</cp:coreProperties>
</file>