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4"/>
  </p:notesMasterIdLst>
  <p:sldIdLst>
    <p:sldId id="370" r:id="rId2"/>
    <p:sldId id="397" r:id="rId3"/>
    <p:sldId id="398" r:id="rId4"/>
    <p:sldId id="399" r:id="rId5"/>
    <p:sldId id="400" r:id="rId6"/>
    <p:sldId id="402" r:id="rId7"/>
    <p:sldId id="401" r:id="rId8"/>
    <p:sldId id="407" r:id="rId9"/>
    <p:sldId id="411" r:id="rId10"/>
    <p:sldId id="404" r:id="rId11"/>
    <p:sldId id="412" r:id="rId12"/>
    <p:sldId id="406" r:id="rId13"/>
  </p:sldIdLst>
  <p:sldSz cx="9144000" cy="6858000" type="screen4x3"/>
  <p:notesSz cx="6858000" cy="9144000"/>
  <p:custDataLst>
    <p:tags r:id="rId15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9" d="100"/>
          <a:sy n="69" d="100"/>
        </p:scale>
        <p:origin x="-141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6F362-7C24-447C-81F3-2714F9EB4C83}" type="datetimeFigureOut">
              <a:rPr lang="fr-FR" smtClean="0"/>
              <a:pPr/>
              <a:t>11/11/2013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4EF37-4080-49CF-A0DF-59A7DF9D880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61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F38E-87EC-496D-B497-168411AB8E27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1F34C-1E9B-41B5-87ED-818D78D10CBE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0DB0-2D3C-482F-A357-FCE1694AEF01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B9E4-BBEB-40DF-9D24-E329C0BBFED3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CEE5E-0F33-4CFE-839F-4244D9D371BB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9AAB-9235-4174-90A8-6E0CE7600945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1DA1-F058-4A04-A038-536B44A41394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1095-34C6-4746-A015-AF7304F8D486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F65FA-D815-479F-8652-29983344CCB1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F143C-C1BB-4C1C-AA02-0674D0868708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37AD-C3BE-4B35-8CAD-B8416A577C1B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9F7D8B1-F359-43AE-8F05-02DDEC1AF033}" type="datetime1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GabGood"/>
          <p:cNvSpPr/>
          <p:nvPr userDrawn="1"/>
        </p:nvSpPr>
        <p:spPr>
          <a:xfrm>
            <a:off x="-9144000" y="457200"/>
            <a:ext cx="914400" cy="457200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abBad"/>
          <p:cNvSpPr/>
          <p:nvPr userDrawn="1"/>
        </p:nvSpPr>
        <p:spPr>
          <a:xfrm>
            <a:off x="-9144000" y="1371600"/>
            <a:ext cx="914400" cy="457200"/>
          </a:xfrm>
          <a:prstGeom prst="cube">
            <a:avLst/>
          </a:prstGeom>
          <a:solidFill>
            <a:srgbClr val="005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abNul"/>
          <p:cNvSpPr/>
          <p:nvPr userDrawn="1"/>
        </p:nvSpPr>
        <p:spPr>
          <a:xfrm>
            <a:off x="-9144000" y="2286000"/>
            <a:ext cx="914400" cy="457200"/>
          </a:xfrm>
          <a:prstGeom prst="cube">
            <a:avLst/>
          </a:prstGeom>
          <a:solidFill>
            <a:srgbClr val="808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julien.gelly@univ-paris-diderot.fr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dirty="0"/>
              <a:t>Profil des médecins généralistes délivrant des soins </a:t>
            </a:r>
            <a:r>
              <a:rPr lang="fr-FR" sz="3200" dirty="0" smtClean="0"/>
              <a:t>préventifs</a:t>
            </a:r>
            <a:endParaRPr lang="fr-FR" sz="32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6640" cy="175260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Etude ancillaire du projet ECOGEN</a:t>
            </a:r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/>
          </a:p>
          <a:p>
            <a:r>
              <a:rPr lang="fr-FR" b="1" i="1" dirty="0" smtClean="0"/>
              <a:t>Gelly </a:t>
            </a:r>
            <a:r>
              <a:rPr lang="fr-FR" b="1" i="1" dirty="0"/>
              <a:t>J, Le Bel J, Aubin-Auger I, Mercier A, Youssef E, Mentré F, Nougairède M, Letrilliart L, Duval </a:t>
            </a:r>
            <a:r>
              <a:rPr lang="fr-FR" b="1" i="1" dirty="0" smtClean="0"/>
              <a:t>X</a:t>
            </a:r>
            <a:endParaRPr lang="fr-FR" b="1" i="1" dirty="0"/>
          </a:p>
        </p:txBody>
      </p:sp>
      <p:sp>
        <p:nvSpPr>
          <p:cNvPr id="6" name="AutoShape 2" descr="http://congres.cnge.fr/media/pictures/cnge_congres/site_congres/clermont_2013/bandeau2013_3.jpg"/>
          <p:cNvSpPr>
            <a:spLocks noChangeAspect="1" noChangeArrowheads="1"/>
          </p:cNvSpPr>
          <p:nvPr/>
        </p:nvSpPr>
        <p:spPr bwMode="auto">
          <a:xfrm>
            <a:off x="155575" y="-876300"/>
            <a:ext cx="9753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571020"/>
            <a:ext cx="6047656" cy="1139842"/>
          </a:xfrm>
          <a:prstGeom prst="rect">
            <a:avLst/>
          </a:prstGeom>
          <a:noFill/>
          <a:ln>
            <a:noFill/>
          </a:ln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 descr="Logo Inser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765660"/>
            <a:ext cx="2314544" cy="903699"/>
          </a:xfrm>
          <a:prstGeom prst="rect">
            <a:avLst/>
          </a:prstGeom>
        </p:spPr>
      </p:pic>
      <p:pic>
        <p:nvPicPr>
          <p:cNvPr id="1028" name="Picture 4" descr="C:\Users\Julien Gelly\Documents\Enseignement\LOGO DUM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65661"/>
            <a:ext cx="1798971" cy="90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102" y="548680"/>
            <a:ext cx="2988386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1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Prévention et promotion de la </a:t>
            </a:r>
            <a:r>
              <a:rPr lang="fr-FR" dirty="0" smtClean="0"/>
              <a:t>santé</a:t>
            </a:r>
          </a:p>
          <a:p>
            <a:pPr lvl="1"/>
            <a:r>
              <a:rPr lang="fr-FR" dirty="0" smtClean="0"/>
              <a:t>Fonctions du </a:t>
            </a:r>
            <a:r>
              <a:rPr lang="fr-FR" dirty="0"/>
              <a:t>médecin </a:t>
            </a:r>
            <a:r>
              <a:rPr lang="fr-FR" dirty="0" smtClean="0"/>
              <a:t>généraliste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(WONCA Europe 2011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dirty="0" smtClean="0"/>
          </a:p>
          <a:p>
            <a:pPr lvl="1"/>
            <a:r>
              <a:rPr lang="fr-FR" dirty="0"/>
              <a:t>R</a:t>
            </a:r>
            <a:r>
              <a:rPr lang="fr-FR" dirty="0" smtClean="0"/>
              <a:t>ecommandations </a:t>
            </a:r>
            <a:r>
              <a:rPr lang="fr-FR" dirty="0"/>
              <a:t>fondées sur les </a:t>
            </a:r>
            <a:r>
              <a:rPr lang="fr-FR" dirty="0" smtClean="0"/>
              <a:t>preuves</a:t>
            </a:r>
          </a:p>
          <a:p>
            <a:endParaRPr lang="fr-FR" dirty="0" smtClean="0"/>
          </a:p>
          <a:p>
            <a:r>
              <a:rPr lang="fr-FR" dirty="0" smtClean="0"/>
              <a:t>Mise </a:t>
            </a:r>
            <a:r>
              <a:rPr lang="fr-FR" dirty="0"/>
              <a:t>en œuvre </a:t>
            </a:r>
            <a:r>
              <a:rPr lang="fr-FR" dirty="0" smtClean="0"/>
              <a:t>insuffisante </a:t>
            </a:r>
            <a:r>
              <a:rPr lang="fr-FR" sz="2000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sz="2000" i="1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</a:t>
            </a:r>
            <a:r>
              <a:rPr lang="fr-FR" sz="2000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2012, Provost 2005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2000" dirty="0" smtClean="0"/>
          </a:p>
          <a:p>
            <a:pPr lvl="1"/>
            <a:r>
              <a:rPr lang="fr-FR" dirty="0"/>
              <a:t>Nombreux freins identifiés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i="1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Hermens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2001, </a:t>
            </a:r>
            <a:r>
              <a:rPr lang="fr-FR" i="1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Hulscher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2006)</a:t>
            </a:r>
          </a:p>
          <a:p>
            <a:pPr lvl="1"/>
            <a:r>
              <a:rPr lang="fr-FR" dirty="0" smtClean="0"/>
              <a:t>Absence </a:t>
            </a:r>
            <a:r>
              <a:rPr lang="fr-FR" dirty="0"/>
              <a:t>de consensus entre les recommandations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(Gelly 2013)</a:t>
            </a:r>
            <a:endParaRPr lang="fr-FR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Situation </a:t>
            </a:r>
            <a:r>
              <a:rPr lang="fr-FR" dirty="0"/>
              <a:t>actuelle en </a:t>
            </a:r>
            <a:r>
              <a:rPr lang="fr-FR" dirty="0" smtClean="0"/>
              <a:t>en </a:t>
            </a:r>
            <a:r>
              <a:rPr lang="fr-FR" dirty="0"/>
              <a:t>France</a:t>
            </a:r>
          </a:p>
          <a:p>
            <a:pPr lvl="1"/>
            <a:r>
              <a:rPr lang="fr-FR" dirty="0" smtClean="0"/>
              <a:t>Aucune </a:t>
            </a:r>
            <a:r>
              <a:rPr lang="fr-FR" dirty="0"/>
              <a:t>recommandation </a:t>
            </a:r>
            <a:r>
              <a:rPr lang="fr-FR" dirty="0" smtClean="0"/>
              <a:t>« transversale »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(HCSP 2009)</a:t>
            </a:r>
            <a:endParaRPr lang="fr-FR" dirty="0"/>
          </a:p>
          <a:p>
            <a:pPr lvl="1"/>
            <a:r>
              <a:rPr lang="fr-FR" dirty="0"/>
              <a:t>Rémunération principalement par le paiement à </a:t>
            </a:r>
            <a:r>
              <a:rPr lang="fr-FR" dirty="0" smtClean="0"/>
              <a:t>l’acte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453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Activité préventive des médecins généralistes français</a:t>
            </a:r>
          </a:p>
          <a:p>
            <a:pPr lvl="1"/>
            <a:r>
              <a:rPr lang="fr-FR" dirty="0"/>
              <a:t>Examen systématique santé et prévention : 19</a:t>
            </a:r>
            <a:r>
              <a:rPr lang="fr-FR" dirty="0" smtClean="0"/>
              <a:t>%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Duhot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2009)</a:t>
            </a:r>
            <a:endParaRPr lang="fr-FR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dirty="0"/>
              <a:t>Données </a:t>
            </a:r>
            <a:r>
              <a:rPr lang="fr-FR" u="sng" dirty="0"/>
              <a:t>déclaratives</a:t>
            </a:r>
            <a:r>
              <a:rPr lang="fr-FR" dirty="0"/>
              <a:t> : attitudes/opinions patients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Brotons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2012)</a:t>
            </a:r>
          </a:p>
          <a:p>
            <a:endParaRPr lang="fr-FR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/>
              <a:t>Etude ancillaire au projet ECOGEN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 typeface="Wingdings"/>
              <a:buChar char="è"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cette étude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Evaluer </a:t>
            </a:r>
            <a:r>
              <a:rPr lang="fr-FR" dirty="0"/>
              <a:t>de manière non-déclarative l’activité préventive des </a:t>
            </a:r>
            <a:r>
              <a:rPr lang="fr-FR" dirty="0" smtClean="0"/>
              <a:t>médecins généralistes </a:t>
            </a:r>
            <a:r>
              <a:rPr lang="fr-FR" dirty="0"/>
              <a:t>au cours de consultations non dédiées initialement à la prévention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En évaluer les déterminants du point de vue des </a:t>
            </a:r>
            <a:r>
              <a:rPr lang="fr-FR" dirty="0" smtClean="0"/>
              <a:t>médecins généralistes et de leur « profil »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86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Méthodes (1)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Étude observationnelle transversale nationale </a:t>
            </a:r>
            <a:r>
              <a:rPr lang="fr-FR" dirty="0" smtClean="0"/>
              <a:t>multicentrique</a:t>
            </a:r>
          </a:p>
          <a:p>
            <a:pPr lvl="1"/>
            <a:r>
              <a:rPr lang="fr-FR" dirty="0" smtClean="0"/>
              <a:t>Projet </a:t>
            </a:r>
            <a:r>
              <a:rPr lang="fr-FR" dirty="0"/>
              <a:t>ECOGEN </a:t>
            </a:r>
            <a:r>
              <a:rPr lang="fr-FR" dirty="0" smtClean="0"/>
              <a:t>: 28/11/2011 – 30/04/2012</a:t>
            </a:r>
            <a:endParaRPr lang="fr-FR" dirty="0"/>
          </a:p>
          <a:p>
            <a:pPr lvl="1"/>
            <a:r>
              <a:rPr lang="fr-FR" dirty="0" smtClean="0"/>
              <a:t>Médecins </a:t>
            </a:r>
            <a:r>
              <a:rPr lang="fr-FR" dirty="0"/>
              <a:t>généralistes </a:t>
            </a:r>
            <a:r>
              <a:rPr lang="fr-FR" dirty="0" smtClean="0"/>
              <a:t>(MG) = </a:t>
            </a:r>
            <a:r>
              <a:rPr lang="fr-FR" dirty="0"/>
              <a:t>maîtres de stage des </a:t>
            </a:r>
            <a:r>
              <a:rPr lang="fr-FR" dirty="0" smtClean="0"/>
              <a:t>universités</a:t>
            </a:r>
            <a:endParaRPr lang="fr-FR" dirty="0"/>
          </a:p>
          <a:p>
            <a:pPr lvl="1"/>
            <a:r>
              <a:rPr lang="fr-FR" dirty="0" smtClean="0"/>
              <a:t>Observateurs </a:t>
            </a:r>
            <a:r>
              <a:rPr lang="fr-FR" dirty="0"/>
              <a:t>= </a:t>
            </a:r>
            <a:r>
              <a:rPr lang="fr-FR" dirty="0" smtClean="0"/>
              <a:t>internes en </a:t>
            </a:r>
            <a:r>
              <a:rPr lang="fr-FR" dirty="0"/>
              <a:t>stage ambulatoire </a:t>
            </a:r>
            <a:r>
              <a:rPr lang="fr-FR" dirty="0" smtClean="0"/>
              <a:t>de niveau 1 (CISP-2)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Sélection de l’échantillon</a:t>
            </a:r>
            <a:endParaRPr lang="fr-FR" dirty="0"/>
          </a:p>
          <a:p>
            <a:pPr lvl="1"/>
            <a:r>
              <a:rPr lang="fr-FR" dirty="0"/>
              <a:t>P</a:t>
            </a:r>
            <a:r>
              <a:rPr lang="fr-FR" dirty="0" smtClean="0"/>
              <a:t>atient </a:t>
            </a:r>
            <a:r>
              <a:rPr lang="fr-FR" dirty="0"/>
              <a:t>examiné </a:t>
            </a:r>
            <a:r>
              <a:rPr lang="fr-FR" dirty="0" smtClean="0"/>
              <a:t>par les MG, au </a:t>
            </a:r>
            <a:r>
              <a:rPr lang="fr-FR" dirty="0"/>
              <a:t>cabinet ou au domicile, pendant une demi-journée prédéterminée de manière non-randomisée par semaine</a:t>
            </a:r>
          </a:p>
          <a:p>
            <a:pPr lvl="1"/>
            <a:r>
              <a:rPr lang="fr-FR" dirty="0"/>
              <a:t>Critère de non-inclusion : refus du patient de participer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Etude ancillaire = exclusion </a:t>
            </a:r>
            <a:r>
              <a:rPr lang="fr-F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consultations dédiées à la prévention </a:t>
            </a:r>
            <a:r>
              <a:rPr lang="fr-FR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réponse à un motif à l’initiative du </a:t>
            </a:r>
            <a:r>
              <a:rPr lang="fr-FR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</a:t>
            </a:r>
            <a:endParaRPr lang="fr-FR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71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Méthodes (2)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Recueil </a:t>
            </a:r>
            <a:r>
              <a:rPr lang="fr-FR" dirty="0"/>
              <a:t>des données</a:t>
            </a:r>
          </a:p>
          <a:p>
            <a:pPr lvl="1"/>
            <a:r>
              <a:rPr lang="fr-FR" dirty="0"/>
              <a:t>Données </a:t>
            </a:r>
            <a:r>
              <a:rPr lang="fr-FR" dirty="0" smtClean="0"/>
              <a:t>MG </a:t>
            </a:r>
            <a:r>
              <a:rPr lang="fr-FR" dirty="0"/>
              <a:t>=</a:t>
            </a:r>
            <a:r>
              <a:rPr lang="fr-FR" dirty="0" smtClean="0"/>
              <a:t> auto-déclaratives</a:t>
            </a:r>
          </a:p>
          <a:p>
            <a:pPr lvl="1"/>
            <a:r>
              <a:rPr lang="fr-FR" dirty="0"/>
              <a:t>Données sociodémographiques des patients</a:t>
            </a:r>
          </a:p>
          <a:p>
            <a:pPr lvl="1"/>
            <a:r>
              <a:rPr lang="fr-FR" dirty="0"/>
              <a:t>Contexte de la </a:t>
            </a:r>
            <a:r>
              <a:rPr lang="fr-FR" dirty="0" smtClean="0"/>
              <a:t>consultation</a:t>
            </a:r>
          </a:p>
          <a:p>
            <a:pPr marL="548640" lvl="2" indent="0">
              <a:buNone/>
            </a:pPr>
            <a:r>
              <a:rPr lang="fr-FR" dirty="0"/>
              <a:t>(</a:t>
            </a:r>
            <a:r>
              <a:rPr lang="fr-FR" dirty="0" smtClean="0"/>
              <a:t>nouveau </a:t>
            </a:r>
            <a:r>
              <a:rPr lang="fr-FR" dirty="0"/>
              <a:t>patient, visite, durée </a:t>
            </a:r>
            <a:r>
              <a:rPr lang="fr-FR" dirty="0" smtClean="0"/>
              <a:t>consultation)</a:t>
            </a:r>
            <a:endParaRPr lang="fr-FR" dirty="0"/>
          </a:p>
          <a:p>
            <a:pPr lvl="1"/>
            <a:r>
              <a:rPr lang="fr-FR" dirty="0"/>
              <a:t>Motif(s), résultat(s) de consultation et procédure(s)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Définition </a:t>
            </a:r>
            <a:r>
              <a:rPr lang="fr-FR" dirty="0"/>
              <a:t>des codes CISP-2 en rapport avec la prévention</a:t>
            </a:r>
          </a:p>
          <a:p>
            <a:pPr lvl="1"/>
            <a:r>
              <a:rPr lang="fr-FR" dirty="0"/>
              <a:t>Codage </a:t>
            </a:r>
            <a:r>
              <a:rPr lang="fr-FR" dirty="0" smtClean="0"/>
              <a:t>indépendant, </a:t>
            </a:r>
            <a:r>
              <a:rPr lang="fr-FR" dirty="0"/>
              <a:t>puis concertation (6 chercheurs)</a:t>
            </a:r>
          </a:p>
          <a:p>
            <a:pPr lvl="1"/>
            <a:r>
              <a:rPr lang="fr-FR" dirty="0" smtClean="0"/>
              <a:t>Contre-évaluation </a:t>
            </a:r>
            <a:r>
              <a:rPr lang="fr-FR" dirty="0"/>
              <a:t>par </a:t>
            </a:r>
            <a:r>
              <a:rPr lang="fr-FR" dirty="0" smtClean="0"/>
              <a:t>deux promoteurs </a:t>
            </a:r>
            <a:r>
              <a:rPr lang="fr-FR" dirty="0"/>
              <a:t>du projet ECOGEN</a:t>
            </a:r>
          </a:p>
          <a:p>
            <a:endParaRPr lang="fr-FR" dirty="0" smtClean="0"/>
          </a:p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Consultation incluant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soins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préventifs : si ≥ 1 résultat de consultation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considéré comme </a:t>
            </a:r>
            <a:r>
              <a:rPr lang="fr-FR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certainement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préventif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5" name="Accolade fermante 4"/>
          <p:cNvSpPr/>
          <p:nvPr/>
        </p:nvSpPr>
        <p:spPr>
          <a:xfrm>
            <a:off x="6660232" y="2492896"/>
            <a:ext cx="216024" cy="115212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7236296" y="2607382"/>
            <a:ext cx="1217712" cy="923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i="1" dirty="0" smtClean="0"/>
              <a:t>Données agrégées par MG</a:t>
            </a:r>
          </a:p>
          <a:p>
            <a:endParaRPr lang="fr-FR" sz="1800" i="1" dirty="0"/>
          </a:p>
        </p:txBody>
      </p:sp>
    </p:spTree>
    <p:extLst>
      <p:ext uri="{BB962C8B-B14F-4D97-AF65-F5344CB8AC3E}">
        <p14:creationId xmlns:p14="http://schemas.microsoft.com/office/powerpoint/2010/main" val="329831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description générale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27/32 </a:t>
            </a:r>
            <a:r>
              <a:rPr lang="fr-FR" dirty="0"/>
              <a:t>(84,4%) facultés de médecine </a:t>
            </a:r>
            <a:r>
              <a:rPr lang="fr-FR" dirty="0" smtClean="0"/>
              <a:t>françaises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128 médecins généralistes</a:t>
            </a:r>
            <a:endParaRPr lang="fr-FR" dirty="0"/>
          </a:p>
          <a:p>
            <a:pPr lvl="1">
              <a:buFont typeface="Wingdings" pitchFamily="2" charset="2"/>
              <a:buChar char="è"/>
            </a:pPr>
            <a:r>
              <a:rPr lang="fr-FR" dirty="0" smtClean="0"/>
              <a:t> Nombre </a:t>
            </a:r>
            <a:r>
              <a:rPr lang="fr-FR" dirty="0"/>
              <a:t>médian de consultations par MG : </a:t>
            </a:r>
            <a:r>
              <a:rPr lang="fr-FR" dirty="0" smtClean="0"/>
              <a:t>135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8" b="42282"/>
          <a:stretch/>
        </p:blipFill>
        <p:spPr bwMode="auto">
          <a:xfrm>
            <a:off x="1403648" y="2132856"/>
            <a:ext cx="6264696" cy="3244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7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Résultats : médecins généralistes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Âge </a:t>
            </a:r>
            <a:r>
              <a:rPr lang="fr-FR" dirty="0"/>
              <a:t>médian </a:t>
            </a:r>
            <a:r>
              <a:rPr lang="fr-FR" dirty="0" smtClean="0"/>
              <a:t>: </a:t>
            </a:r>
            <a:r>
              <a:rPr lang="fr-FR" dirty="0"/>
              <a:t>54,0 ans (</a:t>
            </a:r>
            <a:r>
              <a:rPr lang="fr-FR" dirty="0" smtClean="0"/>
              <a:t>27,0 – 70,0)</a:t>
            </a:r>
          </a:p>
          <a:p>
            <a:r>
              <a:rPr lang="fr-FR" i="1" dirty="0" err="1" smtClean="0"/>
              <a:t>Sex</a:t>
            </a:r>
            <a:r>
              <a:rPr lang="fr-FR" i="1" dirty="0" smtClean="0"/>
              <a:t> ratio</a:t>
            </a:r>
            <a:r>
              <a:rPr lang="fr-FR" dirty="0" smtClean="0"/>
              <a:t> : 1,98</a:t>
            </a:r>
            <a:endParaRPr lang="fr-FR" dirty="0"/>
          </a:p>
          <a:p>
            <a:r>
              <a:rPr lang="fr-FR" dirty="0" smtClean="0"/>
              <a:t>Secteur 1 : 92,2%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Répartition </a:t>
            </a:r>
            <a:r>
              <a:rPr lang="fr-FR" dirty="0"/>
              <a:t>uniforme sur le territoire : urbain # </a:t>
            </a:r>
            <a:r>
              <a:rPr lang="fr-FR" dirty="0" smtClean="0"/>
              <a:t>(semi-)rural</a:t>
            </a:r>
          </a:p>
          <a:p>
            <a:r>
              <a:rPr lang="fr-FR" dirty="0" smtClean="0"/>
              <a:t>Nombre </a:t>
            </a:r>
            <a:r>
              <a:rPr lang="fr-FR" dirty="0"/>
              <a:t>de consultations par an : 5 000 (2 </a:t>
            </a:r>
            <a:r>
              <a:rPr lang="fr-FR" dirty="0" smtClean="0"/>
              <a:t>500 – 10 500)</a:t>
            </a:r>
          </a:p>
          <a:p>
            <a:r>
              <a:rPr lang="fr-FR" dirty="0" smtClean="0"/>
              <a:t>Réception des visiteurs médicaux : 54,7% (# 1/semaine)</a:t>
            </a:r>
          </a:p>
          <a:p>
            <a:pPr marL="0" indent="0">
              <a:buNone/>
            </a:pPr>
            <a:r>
              <a:rPr lang="fr-FR" dirty="0" smtClean="0"/>
              <a:t>	</a:t>
            </a:r>
            <a:r>
              <a:rPr lang="fr-FR" i="1" dirty="0" smtClean="0"/>
              <a:t>vs.</a:t>
            </a:r>
            <a:r>
              <a:rPr lang="fr-FR" dirty="0" smtClean="0"/>
              <a:t> délégués assurance </a:t>
            </a:r>
            <a:r>
              <a:rPr lang="fr-FR" dirty="0"/>
              <a:t>maladie </a:t>
            </a:r>
            <a:r>
              <a:rPr lang="fr-FR" dirty="0" smtClean="0"/>
              <a:t>: 79,7% (# 3/an)</a:t>
            </a:r>
          </a:p>
          <a:p>
            <a:r>
              <a:rPr lang="fr-FR" dirty="0" smtClean="0"/>
              <a:t>Adhésion </a:t>
            </a:r>
            <a:r>
              <a:rPr lang="fr-FR" dirty="0"/>
              <a:t>au </a:t>
            </a:r>
            <a:r>
              <a:rPr lang="fr-FR" dirty="0" smtClean="0"/>
              <a:t>CAPI </a:t>
            </a:r>
            <a:r>
              <a:rPr lang="fr-FR" dirty="0"/>
              <a:t>: 43,0%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44860"/>
              </p:ext>
            </p:extLst>
          </p:nvPr>
        </p:nvGraphicFramePr>
        <p:xfrm>
          <a:off x="1043608" y="3066152"/>
          <a:ext cx="7200801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620"/>
                <a:gridCol w="2557293"/>
                <a:gridCol w="26918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Exercice isolé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Cabinet de groupe (</a:t>
                      </a:r>
                      <a:r>
                        <a:rPr lang="fr-FR" dirty="0" err="1" smtClean="0"/>
                        <a:t>monoprofessionnel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Structure</a:t>
                      </a:r>
                      <a:r>
                        <a:rPr lang="fr-FR" baseline="0" dirty="0" smtClean="0"/>
                        <a:t> p</a:t>
                      </a:r>
                      <a:r>
                        <a:rPr lang="fr-FR" dirty="0" smtClean="0"/>
                        <a:t>luriprofessionnelle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21,1%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61,7%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17,2%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80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Résultats : données agrégées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Données sociodémographiques des patients</a:t>
            </a:r>
          </a:p>
          <a:p>
            <a:pPr lvl="1"/>
            <a:r>
              <a:rPr lang="fr-FR" dirty="0" smtClean="0"/>
              <a:t>Âge médian : 50,4 ans (25,1 – 69,2)</a:t>
            </a:r>
          </a:p>
          <a:p>
            <a:pPr lvl="1"/>
            <a:r>
              <a:rPr lang="fr-FR" i="1" dirty="0" err="1" smtClean="0"/>
              <a:t>Sex</a:t>
            </a:r>
            <a:r>
              <a:rPr lang="fr-FR" i="1" dirty="0" smtClean="0"/>
              <a:t> ratio</a:t>
            </a:r>
            <a:r>
              <a:rPr lang="fr-FR" dirty="0" smtClean="0"/>
              <a:t> : 1,39</a:t>
            </a:r>
          </a:p>
          <a:p>
            <a:pPr lvl="1"/>
            <a:r>
              <a:rPr lang="fr-FR" dirty="0"/>
              <a:t>R</a:t>
            </a:r>
            <a:r>
              <a:rPr lang="fr-FR" dirty="0" smtClean="0"/>
              <a:t>etraités (32,8%), ouvriers/employés (</a:t>
            </a:r>
            <a:r>
              <a:rPr lang="fr-FR" dirty="0"/>
              <a:t>23,6</a:t>
            </a:r>
            <a:r>
              <a:rPr lang="fr-FR" dirty="0" smtClean="0"/>
              <a:t>%) … étudiants (2,1%)</a:t>
            </a:r>
          </a:p>
          <a:p>
            <a:pPr lvl="1"/>
            <a:r>
              <a:rPr lang="fr-FR" dirty="0" smtClean="0"/>
              <a:t>CMU ou </a:t>
            </a:r>
            <a:r>
              <a:rPr lang="fr-FR" dirty="0"/>
              <a:t>AME : 2,6% (</a:t>
            </a:r>
            <a:r>
              <a:rPr lang="fr-FR" dirty="0" smtClean="0"/>
              <a:t>0 – 29,4)</a:t>
            </a:r>
          </a:p>
          <a:p>
            <a:pPr lvl="1"/>
            <a:r>
              <a:rPr lang="fr-FR" dirty="0"/>
              <a:t>ALD : 22,4% </a:t>
            </a:r>
            <a:r>
              <a:rPr lang="fr-FR" dirty="0" smtClean="0"/>
              <a:t>(4,0 – 48,7)</a:t>
            </a:r>
          </a:p>
          <a:p>
            <a:endParaRPr lang="fr-FR" dirty="0" smtClean="0"/>
          </a:p>
          <a:p>
            <a:r>
              <a:rPr lang="fr-FR" dirty="0" smtClean="0"/>
              <a:t>Contexte de la consultation</a:t>
            </a:r>
          </a:p>
          <a:p>
            <a:pPr lvl="1"/>
            <a:r>
              <a:rPr lang="fr-FR" dirty="0"/>
              <a:t>Nouveau patient : 4,2% (</a:t>
            </a:r>
            <a:r>
              <a:rPr lang="fr-FR" dirty="0" smtClean="0"/>
              <a:t>0 – 29,8)</a:t>
            </a:r>
          </a:p>
          <a:p>
            <a:pPr lvl="1"/>
            <a:r>
              <a:rPr lang="fr-FR" dirty="0"/>
              <a:t>V</a:t>
            </a:r>
            <a:r>
              <a:rPr lang="fr-FR" dirty="0" smtClean="0"/>
              <a:t>isites à domicile : 3,4</a:t>
            </a:r>
            <a:r>
              <a:rPr lang="fr-FR" dirty="0"/>
              <a:t>% (</a:t>
            </a:r>
            <a:r>
              <a:rPr lang="fr-FR" dirty="0" smtClean="0"/>
              <a:t>0 – 35,8)</a:t>
            </a:r>
          </a:p>
          <a:p>
            <a:pPr lvl="1"/>
            <a:r>
              <a:rPr lang="fr-FR" dirty="0" smtClean="0"/>
              <a:t>Durée médiane des consultations : 15,0 minutes (8,0 – 40,0)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15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Résultats : soins préventifs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Consultations incluant des soins préventifs</a:t>
            </a:r>
          </a:p>
          <a:p>
            <a:pPr lvl="1"/>
            <a:r>
              <a:rPr lang="fr-FR" dirty="0" smtClean="0"/>
              <a:t>Proportion médiane, agrégée par MG : 14,9% (0 – 78,3)</a:t>
            </a:r>
          </a:p>
          <a:p>
            <a:pPr lvl="1"/>
            <a:r>
              <a:rPr lang="fr-FR" dirty="0" smtClean="0"/>
              <a:t>Etude des déterminants de l’activité préventive, rapportés au MG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graphicFrame>
        <p:nvGraphicFramePr>
          <p:cNvPr id="5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075621"/>
              </p:ext>
            </p:extLst>
          </p:nvPr>
        </p:nvGraphicFramePr>
        <p:xfrm>
          <a:off x="323528" y="3139400"/>
          <a:ext cx="8507288" cy="3291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976664"/>
                <a:gridCol w="212362"/>
                <a:gridCol w="1265441"/>
                <a:gridCol w="1052821"/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Modèle de régression linéaire (final)</a:t>
                      </a:r>
                      <a:endParaRPr lang="fr-FR" sz="18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baseline="0" dirty="0" err="1" smtClean="0"/>
                        <a:t>Coeff</a:t>
                      </a:r>
                      <a:r>
                        <a:rPr lang="en-GB" sz="1800" kern="1200" baseline="0" dirty="0" smtClean="0"/>
                        <a:t>. </a:t>
                      </a:r>
                      <a:r>
                        <a:rPr lang="en-GB" sz="1800" b="0" i="1" kern="1200" baseline="0" dirty="0" smtClean="0"/>
                        <a:t>(ET)</a:t>
                      </a:r>
                      <a:endParaRPr lang="fr-FR" sz="1800" b="0" i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i="1" kern="1200" baseline="0" dirty="0" smtClean="0"/>
                        <a:t>p</a:t>
                      </a:r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/>
                        <a:t>Caractéristiques</a:t>
                      </a:r>
                      <a:r>
                        <a:rPr lang="en-GB" sz="1800" b="1" kern="1200" baseline="0" dirty="0" smtClean="0"/>
                        <a:t> </a:t>
                      </a:r>
                      <a:r>
                        <a:rPr lang="fr-FR" sz="1800" b="1" kern="1200" baseline="0" noProof="0" dirty="0" smtClean="0"/>
                        <a:t>propres</a:t>
                      </a:r>
                      <a:r>
                        <a:rPr lang="en-GB" sz="1800" b="1" kern="1200" baseline="0" dirty="0" smtClean="0"/>
                        <a:t> aux </a:t>
                      </a:r>
                      <a:r>
                        <a:rPr lang="fr-FR" sz="1800" b="1" kern="1200" baseline="0" noProof="0" dirty="0" smtClean="0"/>
                        <a:t>médecins</a:t>
                      </a:r>
                      <a:r>
                        <a:rPr lang="en-GB" sz="1800" b="1" kern="1200" baseline="0" dirty="0" smtClean="0"/>
                        <a:t> </a:t>
                      </a:r>
                      <a:r>
                        <a:rPr lang="fr-FR" sz="1800" b="1" kern="1200" baseline="0" noProof="0" dirty="0" smtClean="0"/>
                        <a:t>généralistes</a:t>
                      </a:r>
                      <a:endParaRPr lang="fr-FR" sz="1800" b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 smtClean="0"/>
                        <a:t>Caractéristiques</a:t>
                      </a:r>
                      <a:r>
                        <a:rPr lang="en-GB" sz="1800" b="1" kern="1200" dirty="0" smtClean="0"/>
                        <a:t> </a:t>
                      </a:r>
                      <a:r>
                        <a:rPr lang="fr-FR" sz="1800" b="1" kern="1200" noProof="0" dirty="0" smtClean="0"/>
                        <a:t>sociodémographiques</a:t>
                      </a:r>
                      <a:r>
                        <a:rPr lang="en-GB" sz="1800" b="1" kern="1200" dirty="0" smtClean="0"/>
                        <a:t> des patients </a:t>
                      </a:r>
                      <a:r>
                        <a:rPr lang="en-GB" sz="1800" b="0" i="1" kern="1200" dirty="0" smtClean="0"/>
                        <a:t>(</a:t>
                      </a:r>
                      <a:r>
                        <a:rPr lang="fr-FR" sz="1800" b="0" i="1" kern="1200" noProof="0" dirty="0" smtClean="0"/>
                        <a:t>données</a:t>
                      </a:r>
                      <a:r>
                        <a:rPr lang="en-GB" sz="1800" b="0" i="1" kern="1200" dirty="0" smtClean="0"/>
                        <a:t> </a:t>
                      </a:r>
                      <a:r>
                        <a:rPr lang="fr-FR" sz="1800" b="0" i="1" kern="1200" noProof="0" dirty="0" smtClean="0"/>
                        <a:t>agrégées</a:t>
                      </a:r>
                      <a:r>
                        <a:rPr lang="en-GB" sz="1800" b="0" i="1" kern="1200" dirty="0" smtClean="0"/>
                        <a:t>)</a:t>
                      </a:r>
                      <a:endParaRPr lang="en-GB" sz="1800" b="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Proportion</a:t>
                      </a:r>
                      <a:r>
                        <a:rPr lang="en-GB" sz="1800" kern="1200" baseline="0" dirty="0" smtClean="0"/>
                        <a:t> de patients de 18 </a:t>
                      </a:r>
                      <a:r>
                        <a:rPr lang="fr-FR" sz="1800" kern="1200" baseline="0" noProof="0" dirty="0" smtClean="0"/>
                        <a:t>ans</a:t>
                      </a:r>
                      <a:r>
                        <a:rPr lang="en-GB" sz="1800" kern="1200" baseline="0" dirty="0" smtClean="0"/>
                        <a:t> </a:t>
                      </a:r>
                      <a:r>
                        <a:rPr lang="fr-FR" sz="1800" kern="1200" baseline="0" noProof="0" dirty="0" smtClean="0"/>
                        <a:t>ou</a:t>
                      </a:r>
                      <a:r>
                        <a:rPr lang="en-GB" sz="1800" kern="1200" baseline="0" dirty="0" smtClean="0"/>
                        <a:t> </a:t>
                      </a:r>
                      <a:r>
                        <a:rPr lang="fr-FR" sz="1800" kern="1200" baseline="0" noProof="0" dirty="0" smtClean="0"/>
                        <a:t>moins</a:t>
                      </a:r>
                      <a:endParaRPr lang="fr-FR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-0,43 </a:t>
                      </a:r>
                      <a:r>
                        <a:rPr lang="en-GB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(0,15)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0,006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/>
                        <a:t>Contexte</a:t>
                      </a:r>
                      <a:r>
                        <a:rPr lang="en-GB" sz="1800" b="1" kern="1200" dirty="0" smtClean="0"/>
                        <a:t> de la consultation </a:t>
                      </a:r>
                      <a:r>
                        <a:rPr lang="en-GB" sz="1800" b="0" i="1" kern="1200" dirty="0" smtClean="0"/>
                        <a:t>(</a:t>
                      </a:r>
                      <a:r>
                        <a:rPr lang="fr-FR" sz="1800" b="0" i="1" kern="1200" noProof="0" dirty="0" smtClean="0"/>
                        <a:t>données</a:t>
                      </a:r>
                      <a:r>
                        <a:rPr lang="en-GB" sz="1800" b="0" i="1" kern="1200" dirty="0" smtClean="0"/>
                        <a:t> </a:t>
                      </a:r>
                      <a:r>
                        <a:rPr lang="fr-FR" sz="1800" b="0" i="1" kern="1200" noProof="0" dirty="0" smtClean="0"/>
                        <a:t>agrégées</a:t>
                      </a:r>
                      <a:r>
                        <a:rPr lang="en-GB" sz="1800" b="0" i="1" kern="1200" dirty="0" smtClean="0"/>
                        <a:t>)</a:t>
                      </a:r>
                      <a:endParaRPr lang="fr-FR" sz="18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Proportion</a:t>
                      </a:r>
                      <a:r>
                        <a:rPr lang="en-GB" sz="1800" kern="1200" baseline="0" dirty="0" smtClean="0"/>
                        <a:t> de </a:t>
                      </a:r>
                      <a:r>
                        <a:rPr lang="fr-FR" sz="1800" kern="1200" baseline="0" noProof="0" dirty="0" smtClean="0"/>
                        <a:t>visites</a:t>
                      </a:r>
                      <a:r>
                        <a:rPr lang="en-GB" sz="1800" kern="1200" baseline="0" dirty="0" smtClean="0"/>
                        <a:t> à domicile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-0,47 </a:t>
                      </a:r>
                      <a:r>
                        <a:rPr lang="en-GB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(0,17)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0,008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>
                          <a:effectLst/>
                        </a:rPr>
                        <a:t>Proportion</a:t>
                      </a:r>
                      <a:r>
                        <a:rPr lang="en-GB" sz="1800" kern="1200" baseline="0" dirty="0" smtClean="0">
                          <a:effectLst/>
                        </a:rPr>
                        <a:t> de consultations de </a:t>
                      </a:r>
                      <a:r>
                        <a:rPr lang="fr-FR" sz="1800" kern="1200" baseline="0" noProof="0" dirty="0" smtClean="0">
                          <a:effectLst/>
                        </a:rPr>
                        <a:t>moins</a:t>
                      </a:r>
                      <a:r>
                        <a:rPr lang="en-GB" sz="1800" kern="1200" baseline="0" dirty="0" smtClean="0">
                          <a:effectLst/>
                        </a:rPr>
                        <a:t> de 10 minutes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-0,20 </a:t>
                      </a:r>
                      <a:r>
                        <a:rPr lang="en-GB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(0,08)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kern="1200" dirty="0" smtClean="0"/>
                        <a:t>0,02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982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Etude </a:t>
            </a:r>
            <a:r>
              <a:rPr lang="fr-FR" dirty="0" smtClean="0"/>
              <a:t>observationnelle </a:t>
            </a:r>
            <a:r>
              <a:rPr lang="fr-FR" dirty="0"/>
              <a:t>de grande </a:t>
            </a:r>
            <a:r>
              <a:rPr lang="fr-FR" dirty="0" smtClean="0"/>
              <a:t>ampleur</a:t>
            </a:r>
          </a:p>
          <a:p>
            <a:pPr lvl="1"/>
            <a:r>
              <a:rPr lang="fr-FR" dirty="0"/>
              <a:t>C</a:t>
            </a:r>
            <a:r>
              <a:rPr lang="fr-FR" dirty="0" smtClean="0"/>
              <a:t>onfirmant </a:t>
            </a:r>
            <a:r>
              <a:rPr lang="fr-FR" dirty="0"/>
              <a:t>la part importante des soins </a:t>
            </a:r>
            <a:r>
              <a:rPr lang="fr-FR" dirty="0" smtClean="0"/>
              <a:t>préventifs # 15%</a:t>
            </a:r>
          </a:p>
          <a:p>
            <a:pPr lvl="1"/>
            <a:r>
              <a:rPr lang="fr-FR" dirty="0"/>
              <a:t>D</a:t>
            </a:r>
            <a:r>
              <a:rPr lang="fr-FR" dirty="0" smtClean="0"/>
              <a:t>ans </a:t>
            </a:r>
            <a:r>
              <a:rPr lang="fr-FR" dirty="0"/>
              <a:t>le cadre d’une consultation de médecine générale</a:t>
            </a:r>
          </a:p>
          <a:p>
            <a:endParaRPr lang="fr-FR" dirty="0" smtClean="0"/>
          </a:p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L'activité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préventive d'un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médecin généraliste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dépendrait moins de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lui-même, que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l’âge de sa patientèle et de l'organisation de son </a:t>
            </a:r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?</a:t>
            </a:r>
          </a:p>
          <a:p>
            <a:endParaRPr lang="fr-FR" dirty="0"/>
          </a:p>
          <a:p>
            <a:r>
              <a:rPr lang="fr-FR" dirty="0" smtClean="0"/>
              <a:t>Limites</a:t>
            </a:r>
            <a:endParaRPr lang="fr-FR" dirty="0"/>
          </a:p>
          <a:p>
            <a:pPr lvl="1"/>
            <a:r>
              <a:rPr lang="fr-FR" dirty="0" smtClean="0"/>
              <a:t>Période de l’étude : Novembre – Mai </a:t>
            </a:r>
            <a:r>
              <a:rPr lang="fr-FR" i="1" dirty="0" smtClean="0"/>
              <a:t>vs.</a:t>
            </a:r>
            <a:r>
              <a:rPr lang="fr-FR" dirty="0" smtClean="0"/>
              <a:t> </a:t>
            </a:r>
            <a:r>
              <a:rPr lang="fr-FR" dirty="0"/>
              <a:t>J</a:t>
            </a:r>
            <a:r>
              <a:rPr lang="fr-FR" dirty="0" smtClean="0"/>
              <a:t>uin – Octobre ?</a:t>
            </a:r>
          </a:p>
          <a:p>
            <a:pPr lvl="1"/>
            <a:r>
              <a:rPr lang="fr-FR" dirty="0" smtClean="0"/>
              <a:t>Représentativité des médecins généralistes / MSU ?</a:t>
            </a:r>
          </a:p>
          <a:p>
            <a:pPr lvl="1"/>
            <a:r>
              <a:rPr lang="fr-FR" dirty="0" smtClean="0"/>
              <a:t>Choix délibérés dans les codes CISP-2 certainement préventifs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0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Aucun lien </a:t>
            </a:r>
            <a:r>
              <a:rPr lang="fr-FR" dirty="0"/>
              <a:t>de </a:t>
            </a:r>
            <a:r>
              <a:rPr lang="fr-FR" dirty="0" smtClean="0"/>
              <a:t>causalité établi (méthodologie)</a:t>
            </a:r>
            <a:endParaRPr lang="fr-FR" dirty="0"/>
          </a:p>
          <a:p>
            <a:pPr lvl="1"/>
            <a:r>
              <a:rPr lang="fr-FR" dirty="0"/>
              <a:t>Moins de prévention </a:t>
            </a:r>
            <a:r>
              <a:rPr lang="fr-FR" dirty="0" smtClean="0"/>
              <a:t>chez les </a:t>
            </a:r>
            <a:r>
              <a:rPr lang="fr-FR" dirty="0"/>
              <a:t>patients </a:t>
            </a:r>
            <a:r>
              <a:rPr lang="fr-FR" dirty="0" smtClean="0"/>
              <a:t>les plus jeunes ?</a:t>
            </a:r>
            <a:endParaRPr lang="fr-FR" dirty="0"/>
          </a:p>
          <a:p>
            <a:pPr marL="274320" lvl="1" indent="0">
              <a:buNone/>
            </a:pPr>
            <a:r>
              <a:rPr lang="fr-FR" dirty="0" smtClean="0"/>
              <a:t>	… </a:t>
            </a:r>
            <a:r>
              <a:rPr lang="fr-FR" dirty="0"/>
              <a:t>ou </a:t>
            </a:r>
            <a:r>
              <a:rPr lang="fr-FR" dirty="0" smtClean="0"/>
              <a:t>moins </a:t>
            </a:r>
            <a:r>
              <a:rPr lang="fr-FR" dirty="0"/>
              <a:t>bien </a:t>
            </a:r>
            <a:r>
              <a:rPr lang="fr-FR" dirty="0" smtClean="0"/>
              <a:t>identifiée ? plus « diluée » ? </a:t>
            </a:r>
            <a:r>
              <a:rPr lang="fr-FR" dirty="0"/>
              <a:t>p</a:t>
            </a:r>
            <a:r>
              <a:rPr lang="fr-FR" dirty="0" smtClean="0"/>
              <a:t>lus exclus ?</a:t>
            </a:r>
            <a:endParaRPr lang="fr-FR" dirty="0"/>
          </a:p>
          <a:p>
            <a:pPr lvl="1"/>
            <a:r>
              <a:rPr lang="fr-FR" dirty="0" smtClean="0"/>
              <a:t>Visites </a:t>
            </a:r>
            <a:r>
              <a:rPr lang="fr-FR" dirty="0"/>
              <a:t>à domicile moins compatibles avec la prévention</a:t>
            </a:r>
          </a:p>
          <a:p>
            <a:pPr lvl="1"/>
            <a:r>
              <a:rPr lang="fr-FR" dirty="0" smtClean="0"/>
              <a:t>Créneaux </a:t>
            </a:r>
            <a:r>
              <a:rPr lang="fr-FR" dirty="0"/>
              <a:t>de consultation </a:t>
            </a:r>
            <a:r>
              <a:rPr lang="fr-FR" dirty="0" smtClean="0"/>
              <a:t>courts moins propices</a:t>
            </a:r>
            <a:endParaRPr lang="fr-FR" dirty="0"/>
          </a:p>
          <a:p>
            <a:pPr marL="274320" lvl="1" indent="0">
              <a:buNone/>
            </a:pPr>
            <a:r>
              <a:rPr lang="fr-FR" dirty="0" smtClean="0"/>
              <a:t>	… </a:t>
            </a:r>
            <a:r>
              <a:rPr lang="fr-FR" dirty="0"/>
              <a:t>ou consultations rallongées par </a:t>
            </a:r>
            <a:r>
              <a:rPr lang="fr-FR" dirty="0" smtClean="0"/>
              <a:t>les </a:t>
            </a:r>
            <a:r>
              <a:rPr lang="fr-FR" dirty="0"/>
              <a:t>soins préventifs ?</a:t>
            </a:r>
          </a:p>
          <a:p>
            <a:endParaRPr lang="fr-FR" dirty="0" smtClean="0"/>
          </a:p>
          <a:p>
            <a:r>
              <a:rPr lang="fr-FR" dirty="0" smtClean="0"/>
              <a:t>Perspectives</a:t>
            </a:r>
          </a:p>
          <a:p>
            <a:pPr lvl="1"/>
            <a:r>
              <a:rPr lang="fr-FR" dirty="0" smtClean="0"/>
              <a:t>Implications pour la pratique et l’organisation de l’activité en MG</a:t>
            </a:r>
          </a:p>
          <a:p>
            <a:pPr lvl="1"/>
            <a:r>
              <a:rPr lang="fr-FR" dirty="0" smtClean="0"/>
              <a:t>Evolution de la CISP pour le recueil des informations préventives</a:t>
            </a:r>
          </a:p>
          <a:p>
            <a:pPr lvl="1"/>
            <a:r>
              <a:rPr lang="fr-FR" dirty="0" smtClean="0"/>
              <a:t>Description des motifs préventifs initiés par les patients et du contenu des consultations incluant des soins préventifs (verbatim</a:t>
            </a:r>
            <a:r>
              <a:rPr lang="fr-FR" dirty="0" smtClean="0"/>
              <a:t>) … voire analyses au niveau de chaque consultation (modèle mixte)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448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Merci pour votre attention</a:t>
            </a:r>
            <a:endParaRPr lang="fr-FR" sz="3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fr-FR" dirty="0" smtClean="0">
              <a:hlinkClick r:id="rId2"/>
            </a:endParaRPr>
          </a:p>
          <a:p>
            <a:pPr algn="r"/>
            <a:r>
              <a:rPr lang="fr-FR" dirty="0" smtClean="0">
                <a:hlinkClick r:id="rId2"/>
              </a:rPr>
              <a:t>julien.gelly@univ-paris-diderot.fr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67544" y="908720"/>
            <a:ext cx="8229600" cy="21602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i="1" dirty="0" smtClean="0"/>
              <a:t>REMERCIEMENTS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Comité </a:t>
            </a:r>
            <a:r>
              <a:rPr lang="fr-FR" sz="1600" i="1" dirty="0"/>
              <a:t>scientifique </a:t>
            </a:r>
            <a:r>
              <a:rPr lang="fr-FR" sz="1600" i="1" dirty="0" smtClean="0"/>
              <a:t>du projet </a:t>
            </a:r>
            <a:r>
              <a:rPr lang="fr-FR" sz="1600" i="1" dirty="0"/>
              <a:t>ECOGEN </a:t>
            </a:r>
            <a:r>
              <a:rPr lang="fr-FR" sz="1600" i="1" dirty="0" smtClean="0"/>
              <a:t>: Laurent Letrilliart, Alain Mercier, Irène </a:t>
            </a:r>
            <a:r>
              <a:rPr lang="fr-FR" sz="1600" i="1" dirty="0" err="1" smtClean="0"/>
              <a:t>Supper</a:t>
            </a:r>
            <a:r>
              <a:rPr lang="fr-FR" sz="1600" i="1" dirty="0" smtClean="0"/>
              <a:t>, Matthieu </a:t>
            </a:r>
            <a:r>
              <a:rPr lang="fr-FR" sz="1600" i="1" dirty="0" err="1" smtClean="0"/>
              <a:t>Schuers</a:t>
            </a:r>
            <a:r>
              <a:rPr lang="fr-FR" sz="1600" i="1" dirty="0" smtClean="0"/>
              <a:t>, David Darmon, Pascal Boulet, Dominique Ambros, Madeleine Favre, Gil </a:t>
            </a:r>
            <a:r>
              <a:rPr lang="fr-FR" sz="1600" i="1" dirty="0" err="1" smtClean="0"/>
              <a:t>Mury</a:t>
            </a:r>
            <a:r>
              <a:rPr lang="fr-FR" sz="1600" i="1" dirty="0" smtClean="0"/>
              <a:t>, Bernard Gay, Denis Pouchain, Eric Van Ganse, Philippe Ameline, Anne-Marie Schott, </a:t>
            </a:r>
            <a:r>
              <a:rPr lang="fr-FR" sz="1600" i="1" dirty="0" err="1" smtClean="0"/>
              <a:t>Angelique</a:t>
            </a:r>
            <a:r>
              <a:rPr lang="fr-FR" sz="1600" i="1" dirty="0" smtClean="0"/>
              <a:t> Denis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Data </a:t>
            </a:r>
            <a:r>
              <a:rPr lang="fr-FR" sz="1600" i="1" dirty="0"/>
              <a:t>management </a:t>
            </a:r>
            <a:r>
              <a:rPr lang="fr-FR" sz="1600" i="1" dirty="0" smtClean="0"/>
              <a:t>: Simon Gosset, François Combes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Codage variable spécifique sur la prévention : Isabelle </a:t>
            </a:r>
            <a:r>
              <a:rPr lang="fr-FR" sz="1600" i="1" dirty="0" err="1" smtClean="0"/>
              <a:t>Duquenne</a:t>
            </a:r>
            <a:r>
              <a:rPr lang="fr-FR" sz="1600" i="1" dirty="0" smtClean="0"/>
              <a:t>, Aurélie </a:t>
            </a:r>
            <a:r>
              <a:rPr lang="fr-FR" sz="1600" i="1" dirty="0" err="1" smtClean="0"/>
              <a:t>Urena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09140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NDDATAS" val="0"/>
  <p:tag name="SENDMETHODE" val="1"/>
  <p:tag name="SENDTO" val="demo@e-powervote.com"/>
  <p:tag name="SLIDEID" val="290"/>
  <p:tag name="FILEPATH" val="D:\Documents\Mon travail\Etudes\Thèse de science\0 - Formalités\Projet de thèse"/>
  <p:tag name="BOXDEFS" val="nb=10;b1=00001;n1=Zeta-Jones¤Catherine¤Actress¤czeta-Jones@people.com¤Is born in walles;c1=0;w1=1;b2=00002;n2=Depardieu¤Gérard ¤Actor¤gdepardieu@people.com¤Bad tempered reputation;c2=0;w2=1;b3=00003;n3=kidman¤Nicole¤Actress¤nkidman@people.com¤Blue eyes;c3=0;w3=1;b4=00004;n4=Pitt¤Brad¤Actor¤bpitt@people.com¤Has got a journalist degree;c4=0;w4=1;b5=00005;n5=Deneuve¤Catherine¤Actress¤cdeneuve@people.com¤Beginner at 13th;c5=0;w5=1;b6=00006;n6=Brosnan¤Pierce¤Actor¤pbrosnan@people.com¤James Bond from 1997;c6=0;w6=1;b7=00007;n7=Fonda¤Jane¤Actress¤jfonda@people.com¤Made fitness movies;c7=0;w7=1;b8=00008;n8=Hoffman¤Dustin¤Acteur¤dhoffman@people.com¤Acteur américain incontournable;c8=0;w8=1;b9=00009;n9=Foster¤Jodie¤Actress¤jfoster@people.com¤Perfectly french spoker;c9=0;w9=1;b10=00010;n10=Ford¤Harisson¤Actor¤hford@people.com¤M.Jones, Indiana Jones;c10=0;w10=1;"/>
  <p:tag name="BOXCOLSHEADS" val="SyncPart=1¤SyncOrder=1¤T1=#¤W1=0¤Cb1=¤Ct1=¤T2=*¤W2=750,0473¤Cb2=¤Ct2=¤T3=Name¤W3=1440¤Cb3=¤Ct3=¤T4=First name¤W4=1440¤Cb4=¤Ct4=¤T5=Service¤W5=1440¤Cb5=¤Ct5=¤T6=e-mail¤W6=1440¤Cb6=¤Ct6=¤T7=Comments¤W7=1440¤Cb7=¤Ct7=¤"/>
  <p:tag name="PVXVOTES" val="3.6.2f"/>
  <p:tag name="SENDID" val=""/>
  <p:tag name="SENDPASS" val=""/>
  <p:tag name="PXI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1627</TotalTime>
  <Words>838</Words>
  <Application>Microsoft Office PowerPoint</Application>
  <PresentationFormat>Affichage à l'écran (4:3)</PresentationFormat>
  <Paragraphs>158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Clarté</vt:lpstr>
      <vt:lpstr>Profil des médecins généralistes délivrant des soins préventifs</vt:lpstr>
      <vt:lpstr>Introduction (1)</vt:lpstr>
      <vt:lpstr>Introduction (2)</vt:lpstr>
      <vt:lpstr>Méthodes (1) </vt:lpstr>
      <vt:lpstr>Méthodes (2) </vt:lpstr>
      <vt:lpstr>Résultats : description générale</vt:lpstr>
      <vt:lpstr>Résultats : médecins généralistes</vt:lpstr>
      <vt:lpstr>Résultats : données agrégées</vt:lpstr>
      <vt:lpstr>Résultats : soins préventifs</vt:lpstr>
      <vt:lpstr>Discussion (1)</vt:lpstr>
      <vt:lpstr>Discussion (2)</vt:lpstr>
      <vt:lpstr>Merci pour votre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des stratégies préventives chez l’adulte en médecine générale</dc:title>
  <dc:creator>Julien</dc:creator>
  <cp:lastModifiedBy>Julien Gelly</cp:lastModifiedBy>
  <cp:revision>331</cp:revision>
  <dcterms:created xsi:type="dcterms:W3CDTF">2011-01-10T14:02:25Z</dcterms:created>
  <dcterms:modified xsi:type="dcterms:W3CDTF">2013-11-11T16:02:56Z</dcterms:modified>
</cp:coreProperties>
</file>