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4" r:id="rId6"/>
    <p:sldId id="265" r:id="rId7"/>
    <p:sldId id="266" r:id="rId8"/>
    <p:sldId id="267" r:id="rId9"/>
    <p:sldId id="268" r:id="rId10"/>
    <p:sldId id="263" r:id="rId11"/>
    <p:sldId id="269" r:id="rId1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500702"/>
            <a:ext cx="9144000" cy="1500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 cstate="print"/>
          <a:srcRect t="7291"/>
          <a:stretch>
            <a:fillRect/>
          </a:stretch>
        </p:blipFill>
        <p:spPr bwMode="auto">
          <a:xfrm>
            <a:off x="0" y="-24"/>
            <a:ext cx="914400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643274" y="2857496"/>
            <a:ext cx="5500726" cy="1370013"/>
          </a:xfrm>
          <a:prstGeom prst="rect">
            <a:avLst/>
          </a:prstGeom>
        </p:spPr>
        <p:txBody>
          <a:bodyPr/>
          <a:lstStyle>
            <a:lvl1pPr>
              <a:defRPr sz="3600" b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728" y="4643446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9690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EE000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</a:defRPr>
            </a:lvl1pPr>
            <a:lvl2pPr>
              <a:buClr>
                <a:srgbClr val="C00000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Clr>
                <a:srgbClr val="C00000"/>
              </a:buClr>
              <a:buFont typeface="Arial" pitchFamily="34" charset="0"/>
              <a:buChar char="–"/>
              <a:defRPr sz="2400">
                <a:solidFill>
                  <a:schemeClr val="tx1"/>
                </a:solidFill>
              </a:defRPr>
            </a:lvl3pPr>
            <a:lvl4pPr>
              <a:buClr>
                <a:srgbClr val="C00000"/>
              </a:buClr>
              <a:buSzPct val="80000"/>
              <a:buFont typeface="Arial" pitchFamily="34" charset="0"/>
              <a:buChar char="–"/>
              <a:defRPr>
                <a:solidFill>
                  <a:schemeClr val="tx1"/>
                </a:solidFill>
              </a:defRPr>
            </a:lvl4pPr>
            <a:lvl5pPr>
              <a:buClr>
                <a:srgbClr val="C00000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627784" y="3283123"/>
            <a:ext cx="6588224" cy="1370013"/>
          </a:xfrm>
        </p:spPr>
        <p:txBody>
          <a:bodyPr/>
          <a:lstStyle/>
          <a:p>
            <a:r>
              <a:rPr lang="fr-FR" sz="3200" dirty="0" smtClean="0"/>
              <a:t>Q</a:t>
            </a:r>
            <a:r>
              <a:rPr lang="fr-FR" sz="3200" dirty="0" smtClean="0"/>
              <a:t>uels apports pour les soins préventifs en médecine générale ?</a:t>
            </a:r>
            <a:endParaRPr lang="fr-FR" sz="3200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611560" y="4725144"/>
            <a:ext cx="6400800" cy="1752600"/>
          </a:xfrm>
        </p:spPr>
        <p:txBody>
          <a:bodyPr/>
          <a:lstStyle/>
          <a:p>
            <a:pPr algn="l"/>
            <a:r>
              <a:rPr lang="fr-FR" sz="2000" i="1" dirty="0" smtClean="0"/>
              <a:t>Gelly J, Le Bel J, Aubin-Auger I, Mercier A, Youssef E, Mentré F, Nougairède M, Letrilliart L, Duval X</a:t>
            </a:r>
            <a:endParaRPr lang="fr-FR" sz="2000" i="1" dirty="0"/>
          </a:p>
        </p:txBody>
      </p:sp>
      <p:sp>
        <p:nvSpPr>
          <p:cNvPr id="6" name="AutoShape 2" descr="http://congres.cnge.fr/media/pictures/cnge_congres/site_congres/clermont_2013/bandeau2013_3.jpg"/>
          <p:cNvSpPr>
            <a:spLocks noChangeAspect="1" noChangeArrowheads="1"/>
          </p:cNvSpPr>
          <p:nvPr/>
        </p:nvSpPr>
        <p:spPr bwMode="auto">
          <a:xfrm>
            <a:off x="155575" y="-876300"/>
            <a:ext cx="9753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571020"/>
            <a:ext cx="6047656" cy="1139842"/>
          </a:xfrm>
          <a:prstGeom prst="rect">
            <a:avLst/>
          </a:prstGeom>
          <a:noFill/>
          <a:ln>
            <a:noFill/>
          </a:ln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 descr="Logo Inser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5927133"/>
            <a:ext cx="2314544" cy="903699"/>
          </a:xfrm>
          <a:prstGeom prst="rect">
            <a:avLst/>
          </a:prstGeom>
        </p:spPr>
      </p:pic>
      <p:pic>
        <p:nvPicPr>
          <p:cNvPr id="1028" name="Picture 4" descr="C:\Users\Julien Gelly\Documents\Enseignement\LOGO DUM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27133"/>
            <a:ext cx="1798971" cy="90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9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Synopsis : méthodes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Objectifs de cette étude ancillaire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dirty="0" smtClean="0"/>
              <a:t>Evaluer </a:t>
            </a:r>
            <a:r>
              <a:rPr lang="fr-FR" u="sng" dirty="0" smtClean="0"/>
              <a:t>de manière non-déclarative</a:t>
            </a:r>
            <a:r>
              <a:rPr lang="fr-FR" dirty="0" smtClean="0"/>
              <a:t> l’activité préventive des MG au cours de consultations non dédiées initialement à la prévention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dirty="0" smtClean="0"/>
              <a:t>En évaluer les déterminants du point de vue des médecins généralistes (et de leur patientèle)</a:t>
            </a:r>
          </a:p>
          <a:p>
            <a:endParaRPr lang="fr-FR" dirty="0" smtClean="0"/>
          </a:p>
          <a:p>
            <a:r>
              <a:rPr lang="fr-FR" dirty="0" smtClean="0"/>
              <a:t>Consultations dédiées à la prévention en réponse à un motif à l’initiative du patient</a:t>
            </a:r>
          </a:p>
          <a:p>
            <a:pPr lvl="1"/>
            <a:r>
              <a:rPr lang="fr-FR" dirty="0" smtClean="0"/>
              <a:t>1 </a:t>
            </a:r>
            <a:r>
              <a:rPr lang="fr-FR" dirty="0"/>
              <a:t>610/20 781 (7,8%) </a:t>
            </a:r>
            <a:r>
              <a:rPr lang="fr-FR" dirty="0" smtClean="0">
                <a:sym typeface="Wingdings" panose="05000000000000000000" pitchFamily="2" charset="2"/>
              </a:rPr>
              <a:t> Exclusion de l’étude ancillaire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077200" y="19050"/>
            <a:ext cx="1066800" cy="328613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1796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Un premier problème de taille 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Extension CISP-2 pour les soins préventifs ?</a:t>
            </a:r>
          </a:p>
          <a:p>
            <a:pPr lvl="3"/>
            <a:endParaRPr lang="fr-FR" dirty="0" smtClean="0"/>
          </a:p>
          <a:p>
            <a:r>
              <a:rPr lang="fr-FR" dirty="0" smtClean="0"/>
              <a:t>Codes CISP-2 en rapport avec la prévention</a:t>
            </a:r>
          </a:p>
          <a:p>
            <a:pPr lvl="1"/>
            <a:r>
              <a:rPr lang="fr-FR" dirty="0" smtClean="0"/>
              <a:t>Certainement / éventuellement / pas en rapport</a:t>
            </a:r>
          </a:p>
          <a:p>
            <a:pPr lvl="2"/>
            <a:r>
              <a:rPr lang="fr-FR" dirty="0" smtClean="0"/>
              <a:t>Codage indépendant, concertation (6 chercheurs)</a:t>
            </a:r>
          </a:p>
          <a:p>
            <a:pPr lvl="2"/>
            <a:r>
              <a:rPr lang="fr-FR" dirty="0" smtClean="0"/>
              <a:t>Contre-évaluation (2 promoteurs projet ECOGEN)</a:t>
            </a:r>
          </a:p>
          <a:p>
            <a:pPr lvl="1"/>
            <a:r>
              <a:rPr lang="fr-FR" dirty="0" smtClean="0"/>
              <a:t>Divergences pour les codes « éventuellement » +++</a:t>
            </a:r>
          </a:p>
          <a:p>
            <a:pPr lvl="3"/>
            <a:endParaRPr lang="fr-FR" dirty="0" smtClean="0"/>
          </a:p>
          <a:p>
            <a:r>
              <a:rPr lang="fr-FR" dirty="0" smtClean="0"/>
              <a:t>Consultation incluant des soins préventifs : si ≥ 1 résultat de consultation certainement préventif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077200" y="19050"/>
            <a:ext cx="1066800" cy="328613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674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Codes préventifs : 64 / 1 366 (4,7%)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7445943"/>
              </p:ext>
            </p:extLst>
          </p:nvPr>
        </p:nvGraphicFramePr>
        <p:xfrm>
          <a:off x="179512" y="1340768"/>
          <a:ext cx="8229600" cy="476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0280"/>
                <a:gridCol w="432048"/>
                <a:gridCol w="527727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Chapitre(s) CISP-2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n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Code(s) CISP-2</a:t>
                      </a:r>
                      <a:endParaRPr lang="fr-FR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Tous (17)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51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Vaccination / médication préventive (-44)</a:t>
                      </a:r>
                    </a:p>
                    <a:p>
                      <a:r>
                        <a:rPr lang="fr-FR" sz="1600" dirty="0" smtClean="0"/>
                        <a:t>Recommandation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dirty="0" smtClean="0"/>
                        <a:t>/ éducation santé / avis / régime (-45)</a:t>
                      </a:r>
                    </a:p>
                    <a:p>
                      <a:r>
                        <a:rPr lang="fr-FR" sz="1600" u="none" strike="noStrike" kern="1200" baseline="0" dirty="0" smtClean="0"/>
                        <a:t>Autre procédure préventive (-49)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</a:t>
                      </a:r>
                      <a:r>
                        <a:rPr lang="fr-FR" sz="1600" baseline="0" dirty="0" smtClean="0"/>
                        <a:t> – Général et non</a:t>
                      </a:r>
                    </a:p>
                    <a:p>
                      <a:r>
                        <a:rPr lang="fr-FR" sz="1600" baseline="0" dirty="0" smtClean="0"/>
                        <a:t>Spécifié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Facteur de risque de cancer (A21)</a:t>
                      </a:r>
                    </a:p>
                    <a:p>
                      <a:r>
                        <a:rPr lang="fr-FR" sz="1600" dirty="0" smtClean="0"/>
                        <a:t>Facteur de risque non classé ailleurs (A23)</a:t>
                      </a:r>
                    </a:p>
                    <a:p>
                      <a:r>
                        <a:rPr lang="fr-FR" sz="1600" dirty="0" smtClean="0"/>
                        <a:t>Gestion santé / médecine préventive (A98)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K – Cardiovasculaire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u="none" strike="noStrike" kern="1200" baseline="0" dirty="0" smtClean="0"/>
                        <a:t>Facteur de risque de maladie cardio-vasculaire (K22)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 –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dirty="0" smtClean="0"/>
                        <a:t>Psychologique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Alcoolisme chronique (P15)</a:t>
                      </a:r>
                    </a:p>
                    <a:p>
                      <a:r>
                        <a:rPr lang="fr-FR" sz="1600" dirty="0" smtClean="0"/>
                        <a:t>Usage abusif du tabac (P17)</a:t>
                      </a:r>
                    </a:p>
                    <a:p>
                      <a:r>
                        <a:rPr lang="fr-FR" sz="1600" dirty="0" smtClean="0"/>
                        <a:t>Usage abusif de médicament</a:t>
                      </a:r>
                      <a:r>
                        <a:rPr lang="fr-FR" sz="1600" baseline="0" dirty="0" smtClean="0"/>
                        <a:t> (</a:t>
                      </a:r>
                      <a:r>
                        <a:rPr lang="fr-FR" sz="1600" dirty="0" smtClean="0"/>
                        <a:t>P18)</a:t>
                      </a:r>
                      <a:endParaRPr lang="fr-FR" sz="1600" baseline="0" dirty="0" smtClean="0"/>
                    </a:p>
                    <a:p>
                      <a:r>
                        <a:rPr lang="fr-FR" sz="1600" dirty="0" smtClean="0"/>
                        <a:t>Usage abusif de drogue (P19)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W - Grossesse, accouchement</a:t>
                      </a:r>
                    </a:p>
                    <a:p>
                      <a:r>
                        <a:rPr lang="fr-FR" sz="1600" dirty="0" smtClean="0"/>
                        <a:t>et planification</a:t>
                      </a:r>
                      <a:r>
                        <a:rPr lang="fr-FR" sz="1600" baseline="0" dirty="0" smtClean="0"/>
                        <a:t> familiale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Contraception post-coïtale (W10)</a:t>
                      </a:r>
                    </a:p>
                    <a:p>
                      <a:r>
                        <a:rPr lang="fr-FR" sz="1600" dirty="0" smtClean="0"/>
                        <a:t>Contraception orale (W11)</a:t>
                      </a:r>
                    </a:p>
                    <a:p>
                      <a:r>
                        <a:rPr lang="fr-FR" sz="1600" dirty="0" smtClean="0"/>
                        <a:t>Contraception intra-utérine (W12)</a:t>
                      </a:r>
                    </a:p>
                    <a:p>
                      <a:r>
                        <a:rPr lang="fr-FR" sz="1600" dirty="0" smtClean="0"/>
                        <a:t>Stérilisation chez la femme (W13)</a:t>
                      </a:r>
                    </a:p>
                    <a:p>
                      <a:r>
                        <a:rPr lang="fr-FR" sz="1600" dirty="0" smtClean="0"/>
                        <a:t>Autre contraception chez la femme (W14)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077200" y="19050"/>
            <a:ext cx="1066800" cy="328613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4627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Synopsis : </a:t>
            </a:r>
            <a:r>
              <a:rPr lang="fr-FR" dirty="0" smtClean="0"/>
              <a:t>résultats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Consultations </a:t>
            </a:r>
            <a:r>
              <a:rPr lang="fr-FR" dirty="0" smtClean="0"/>
              <a:t>incluant des soins préventifs</a:t>
            </a:r>
          </a:p>
          <a:p>
            <a:pPr lvl="1"/>
            <a:r>
              <a:rPr lang="fr-FR" dirty="0" smtClean="0"/>
              <a:t>Proportion médiane, </a:t>
            </a:r>
            <a:r>
              <a:rPr lang="fr-FR" dirty="0" smtClean="0"/>
              <a:t>par </a:t>
            </a:r>
            <a:r>
              <a:rPr lang="fr-FR" dirty="0" smtClean="0"/>
              <a:t>MG : 14,9% (0 – 78,3</a:t>
            </a:r>
            <a:r>
              <a:rPr lang="fr-FR" dirty="0" smtClean="0"/>
              <a:t>)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graphicFrame>
        <p:nvGraphicFramePr>
          <p:cNvPr id="6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932507"/>
              </p:ext>
            </p:extLst>
          </p:nvPr>
        </p:nvGraphicFramePr>
        <p:xfrm>
          <a:off x="323528" y="2707352"/>
          <a:ext cx="8507288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76664"/>
                <a:gridCol w="1477803"/>
                <a:gridCol w="1052821"/>
              </a:tblGrid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noProof="0" dirty="0" smtClean="0"/>
                        <a:t>Modèle de régression linéaire (final)</a:t>
                      </a:r>
                      <a:endParaRPr lang="fr-FR" sz="1800" b="1" kern="1200" noProof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baseline="0" dirty="0" err="1" smtClean="0"/>
                        <a:t>Coeff</a:t>
                      </a:r>
                      <a:r>
                        <a:rPr lang="en-GB" sz="1800" b="1" kern="1200" baseline="0" dirty="0" smtClean="0"/>
                        <a:t>. (ET)</a:t>
                      </a:r>
                      <a:endParaRPr lang="fr-FR" sz="1800" b="1" i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1" kern="1200" baseline="0" dirty="0" smtClean="0"/>
                        <a:t>p</a:t>
                      </a:r>
                      <a:endParaRPr lang="fr-FR" sz="1800" b="1" i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noProof="0" dirty="0" smtClean="0"/>
                        <a:t>Caractéristiques</a:t>
                      </a:r>
                      <a:r>
                        <a:rPr lang="en-GB" sz="1800" b="1" kern="1200" baseline="0" dirty="0" smtClean="0"/>
                        <a:t> </a:t>
                      </a:r>
                      <a:r>
                        <a:rPr lang="fr-FR" sz="1800" b="1" kern="1200" baseline="0" noProof="0" dirty="0" smtClean="0"/>
                        <a:t>propres</a:t>
                      </a:r>
                      <a:r>
                        <a:rPr lang="en-GB" sz="1800" b="1" kern="1200" baseline="0" dirty="0" smtClean="0"/>
                        <a:t> aux </a:t>
                      </a:r>
                      <a:r>
                        <a:rPr lang="fr-FR" sz="1800" b="1" kern="1200" baseline="0" noProof="0" dirty="0" smtClean="0"/>
                        <a:t>médecins</a:t>
                      </a:r>
                      <a:r>
                        <a:rPr lang="en-GB" sz="1800" b="1" kern="1200" baseline="0" dirty="0" smtClean="0"/>
                        <a:t> </a:t>
                      </a:r>
                      <a:r>
                        <a:rPr lang="fr-FR" sz="1800" b="1" kern="1200" baseline="0" noProof="0" dirty="0" smtClean="0"/>
                        <a:t>généralistes</a:t>
                      </a:r>
                      <a:endParaRPr lang="fr-FR" sz="1800" b="1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-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-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kern="1200" dirty="0" smtClean="0"/>
                        <a:t>-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noProof="0" dirty="0" smtClean="0"/>
                        <a:t>Caractéristiques</a:t>
                      </a:r>
                      <a:r>
                        <a:rPr lang="en-GB" sz="1800" b="1" kern="1200" dirty="0" smtClean="0"/>
                        <a:t> </a:t>
                      </a:r>
                      <a:r>
                        <a:rPr lang="fr-FR" sz="1800" b="1" kern="1200" noProof="0" dirty="0" smtClean="0"/>
                        <a:t>sociodémographiques</a:t>
                      </a:r>
                      <a:r>
                        <a:rPr lang="en-GB" sz="1800" b="1" kern="1200" dirty="0" smtClean="0"/>
                        <a:t> des patients (</a:t>
                      </a:r>
                      <a:r>
                        <a:rPr lang="fr-FR" sz="1800" b="1" kern="1200" noProof="0" dirty="0" smtClean="0"/>
                        <a:t>données</a:t>
                      </a:r>
                      <a:r>
                        <a:rPr lang="en-GB" sz="1800" b="1" kern="1200" dirty="0" smtClean="0"/>
                        <a:t> </a:t>
                      </a:r>
                      <a:r>
                        <a:rPr lang="fr-FR" sz="1800" b="1" kern="1200" noProof="0" dirty="0" smtClean="0"/>
                        <a:t>agrégées</a:t>
                      </a:r>
                      <a:r>
                        <a:rPr lang="en-GB" sz="1800" b="1" kern="1200" dirty="0" smtClean="0"/>
                        <a:t>)</a:t>
                      </a:r>
                      <a:endParaRPr lang="en-GB" sz="1800" b="1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lvl="1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Proportion</a:t>
                      </a:r>
                      <a:r>
                        <a:rPr lang="en-GB" sz="1800" kern="1200" baseline="0" dirty="0" smtClean="0"/>
                        <a:t> de patients de 18 </a:t>
                      </a:r>
                      <a:r>
                        <a:rPr lang="fr-FR" sz="1800" kern="1200" baseline="0" noProof="0" dirty="0" smtClean="0"/>
                        <a:t>ans</a:t>
                      </a:r>
                      <a:r>
                        <a:rPr lang="en-GB" sz="1800" kern="1200" baseline="0" dirty="0" smtClean="0"/>
                        <a:t> </a:t>
                      </a:r>
                      <a:r>
                        <a:rPr lang="fr-FR" sz="1800" kern="1200" baseline="0" noProof="0" dirty="0" smtClean="0"/>
                        <a:t>ou</a:t>
                      </a:r>
                      <a:r>
                        <a:rPr lang="en-GB" sz="1800" kern="1200" baseline="0" dirty="0" smtClean="0"/>
                        <a:t> </a:t>
                      </a:r>
                      <a:r>
                        <a:rPr lang="fr-FR" sz="1800" kern="1200" baseline="0" noProof="0" dirty="0" smtClean="0"/>
                        <a:t>moins</a:t>
                      </a:r>
                      <a:endParaRPr lang="fr-FR" sz="18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-0,43 </a:t>
                      </a:r>
                      <a:r>
                        <a:rPr lang="en-GB" sz="1800" kern="1200" baseline="0" dirty="0" smtClean="0"/>
                        <a:t>(0,15)</a:t>
                      </a:r>
                      <a:endParaRPr lang="fr-FR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0,006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noProof="0" dirty="0" smtClean="0"/>
                        <a:t>Contexte</a:t>
                      </a:r>
                      <a:r>
                        <a:rPr lang="en-GB" sz="1800" b="1" kern="1200" dirty="0" smtClean="0"/>
                        <a:t> de la consultation (</a:t>
                      </a:r>
                      <a:r>
                        <a:rPr lang="fr-FR" sz="1800" b="1" kern="1200" noProof="0" dirty="0" smtClean="0"/>
                        <a:t>données</a:t>
                      </a:r>
                      <a:r>
                        <a:rPr lang="en-GB" sz="1800" b="1" kern="1200" dirty="0" smtClean="0"/>
                        <a:t> </a:t>
                      </a:r>
                      <a:r>
                        <a:rPr lang="fr-FR" sz="1800" b="1" kern="1200" noProof="0" dirty="0" smtClean="0"/>
                        <a:t>agrégées</a:t>
                      </a:r>
                      <a:r>
                        <a:rPr lang="en-GB" sz="1800" b="1" kern="1200" dirty="0" smtClean="0"/>
                        <a:t>)</a:t>
                      </a:r>
                      <a:endParaRPr lang="fr-FR" sz="1800" b="1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lvl="1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Proportion</a:t>
                      </a:r>
                      <a:r>
                        <a:rPr lang="en-GB" sz="1800" kern="1200" baseline="0" dirty="0" smtClean="0"/>
                        <a:t> de </a:t>
                      </a:r>
                      <a:r>
                        <a:rPr lang="fr-FR" sz="1800" kern="1200" baseline="0" noProof="0" dirty="0" smtClean="0"/>
                        <a:t>visites</a:t>
                      </a:r>
                      <a:r>
                        <a:rPr lang="en-GB" sz="1800" kern="1200" baseline="0" dirty="0" smtClean="0"/>
                        <a:t> à domicile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-0,47 </a:t>
                      </a:r>
                      <a:r>
                        <a:rPr lang="en-GB" sz="1800" kern="1200" baseline="0" dirty="0" smtClean="0"/>
                        <a:t>(0,17)</a:t>
                      </a:r>
                      <a:endParaRPr lang="fr-FR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0,008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lvl="1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>
                          <a:effectLst/>
                        </a:rPr>
                        <a:t>Proportion</a:t>
                      </a:r>
                      <a:r>
                        <a:rPr lang="en-GB" sz="1800" kern="1200" baseline="0" dirty="0" smtClean="0">
                          <a:effectLst/>
                        </a:rPr>
                        <a:t> de consultations de </a:t>
                      </a:r>
                      <a:r>
                        <a:rPr lang="fr-FR" sz="1800" kern="1200" baseline="0" noProof="0" dirty="0" smtClean="0">
                          <a:effectLst/>
                        </a:rPr>
                        <a:t>moins</a:t>
                      </a:r>
                      <a:r>
                        <a:rPr lang="en-GB" sz="1800" kern="1200" baseline="0" dirty="0" smtClean="0">
                          <a:effectLst/>
                        </a:rPr>
                        <a:t> de 10 minutes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 smtClean="0"/>
                        <a:t>-0,20 </a:t>
                      </a:r>
                      <a:r>
                        <a:rPr lang="en-GB" sz="1800" kern="1200" baseline="0" dirty="0" smtClean="0"/>
                        <a:t>(0,08)</a:t>
                      </a:r>
                      <a:endParaRPr lang="fr-FR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kern="1200" dirty="0" smtClean="0"/>
                        <a:t>0,02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50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Prévention en médecine générale (1)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Ce qu’on savait déjà</a:t>
            </a:r>
          </a:p>
          <a:p>
            <a:pPr lvl="1"/>
            <a:r>
              <a:rPr lang="fr-FR" dirty="0" smtClean="0"/>
              <a:t>Ex. </a:t>
            </a:r>
            <a:r>
              <a:rPr lang="fr-FR" dirty="0" err="1" smtClean="0"/>
              <a:t>syst</a:t>
            </a:r>
            <a:r>
              <a:rPr lang="fr-FR" dirty="0" smtClean="0"/>
              <a:t>. santé et prévention = 19% </a:t>
            </a:r>
            <a:r>
              <a:rPr lang="fr-FR" sz="200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fr-FR" sz="200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Duhot</a:t>
            </a:r>
            <a:r>
              <a:rPr lang="fr-FR" sz="200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2009)</a:t>
            </a:r>
            <a:endParaRPr lang="fr-FR" i="1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fr-FR" dirty="0" smtClean="0"/>
              <a:t>Déterminants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smtClean="0"/>
              <a:t>déclaratifs </a:t>
            </a:r>
            <a:r>
              <a:rPr lang="fr-FR" sz="200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(Baromètre Santé 2009)</a:t>
            </a:r>
            <a:endParaRPr lang="fr-FR" i="1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fr-FR" dirty="0" smtClean="0"/>
              <a:t>Contenu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smtClean="0"/>
              <a:t>attitudes/opinions patients </a:t>
            </a:r>
            <a:r>
              <a:rPr lang="fr-FR" sz="200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fr-FR" sz="200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Brotons</a:t>
            </a:r>
            <a:r>
              <a:rPr lang="fr-FR" sz="200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2012)</a:t>
            </a:r>
          </a:p>
          <a:p>
            <a:endParaRPr lang="fr-FR" dirty="0" smtClean="0"/>
          </a:p>
          <a:p>
            <a:r>
              <a:rPr lang="fr-FR" dirty="0" smtClean="0"/>
              <a:t>Ce qu’on sait désormais</a:t>
            </a:r>
          </a:p>
          <a:p>
            <a:pPr lvl="1"/>
            <a:r>
              <a:rPr lang="fr-FR" dirty="0"/>
              <a:t>I</a:t>
            </a:r>
            <a:r>
              <a:rPr lang="fr-FR" dirty="0" smtClean="0"/>
              <a:t>mportance des soins préventifs en MG # 15%</a:t>
            </a:r>
          </a:p>
          <a:p>
            <a:pPr lvl="1"/>
            <a:r>
              <a:rPr lang="fr-FR" dirty="0" smtClean="0"/>
              <a:t>… l’</a:t>
            </a:r>
            <a:r>
              <a:rPr lang="fr-FR" dirty="0" smtClean="0"/>
              <a:t>activité préventive d'un MG dépendrait moins de lui-même, que de l’âge de sa patientèle et de l'organisation de son activité ?</a:t>
            </a:r>
          </a:p>
          <a:p>
            <a:endParaRPr lang="fr-FR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077200" y="19050"/>
            <a:ext cx="1066800" cy="328613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2201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Prévention </a:t>
            </a:r>
            <a:r>
              <a:rPr lang="fr-FR" dirty="0" smtClean="0"/>
              <a:t>en </a:t>
            </a:r>
            <a:r>
              <a:rPr lang="fr-FR" dirty="0"/>
              <a:t>médecine générale </a:t>
            </a:r>
            <a:r>
              <a:rPr lang="fr-FR" dirty="0" smtClean="0"/>
              <a:t>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</a:t>
            </a:r>
            <a:r>
              <a:rPr lang="fr-FR" dirty="0" smtClean="0"/>
              <a:t>e qu’on ne sait toujours pas</a:t>
            </a:r>
            <a:endParaRPr lang="fr-FR" dirty="0"/>
          </a:p>
          <a:p>
            <a:pPr lvl="1"/>
            <a:r>
              <a:rPr lang="fr-FR" dirty="0"/>
              <a:t>Moins de prévention chez </a:t>
            </a:r>
            <a:r>
              <a:rPr lang="fr-FR" dirty="0" smtClean="0"/>
              <a:t>les </a:t>
            </a:r>
            <a:r>
              <a:rPr lang="fr-FR" dirty="0"/>
              <a:t>plus jeunes ?</a:t>
            </a:r>
          </a:p>
          <a:p>
            <a:pPr marL="274320" lvl="1" indent="0">
              <a:buNone/>
            </a:pPr>
            <a:r>
              <a:rPr lang="fr-FR" dirty="0"/>
              <a:t>	</a:t>
            </a:r>
            <a:r>
              <a:rPr lang="fr-FR" i="1" dirty="0" smtClean="0"/>
              <a:t>− identifié ?</a:t>
            </a:r>
          </a:p>
          <a:p>
            <a:pPr marL="274320" lvl="1" indent="0">
              <a:buNone/>
            </a:pPr>
            <a:r>
              <a:rPr lang="fr-FR" i="1" dirty="0"/>
              <a:t>	</a:t>
            </a:r>
            <a:r>
              <a:rPr lang="fr-FR" i="1" dirty="0" smtClean="0"/>
              <a:t>+ </a:t>
            </a:r>
            <a:r>
              <a:rPr lang="fr-FR" i="1" dirty="0"/>
              <a:t>« </a:t>
            </a:r>
            <a:r>
              <a:rPr lang="fr-FR" i="1" dirty="0" smtClean="0"/>
              <a:t>diluée</a:t>
            </a:r>
            <a:r>
              <a:rPr lang="fr-FR" i="1" dirty="0"/>
              <a:t> </a:t>
            </a:r>
            <a:r>
              <a:rPr lang="fr-FR" i="1" dirty="0" smtClean="0"/>
              <a:t>» </a:t>
            </a:r>
            <a:r>
              <a:rPr lang="fr-FR" i="1" dirty="0" smtClean="0"/>
              <a:t>?</a:t>
            </a:r>
          </a:p>
          <a:p>
            <a:pPr marL="274320" lvl="1" indent="0">
              <a:buNone/>
            </a:pPr>
            <a:r>
              <a:rPr lang="fr-FR" i="1" dirty="0"/>
              <a:t>	</a:t>
            </a:r>
            <a:r>
              <a:rPr lang="fr-FR" i="1" dirty="0" smtClean="0"/>
              <a:t>+ </a:t>
            </a:r>
            <a:r>
              <a:rPr lang="fr-FR" i="1" dirty="0" smtClean="0"/>
              <a:t>exclus </a:t>
            </a:r>
            <a:r>
              <a:rPr lang="fr-FR" i="1" dirty="0"/>
              <a:t>?</a:t>
            </a:r>
          </a:p>
          <a:p>
            <a:pPr lvl="1"/>
            <a:r>
              <a:rPr lang="fr-FR" dirty="0"/>
              <a:t>Visites </a:t>
            </a:r>
            <a:r>
              <a:rPr lang="fr-FR" dirty="0" smtClean="0"/>
              <a:t>moins </a:t>
            </a:r>
            <a:r>
              <a:rPr lang="fr-FR" dirty="0"/>
              <a:t>compatibles avec la prévention</a:t>
            </a:r>
          </a:p>
          <a:p>
            <a:pPr lvl="1"/>
            <a:r>
              <a:rPr lang="fr-FR" dirty="0"/>
              <a:t>Créneaux de consultation courts moins propices</a:t>
            </a:r>
          </a:p>
          <a:p>
            <a:pPr marL="274320" lvl="1" indent="0">
              <a:buNone/>
            </a:pPr>
            <a:r>
              <a:rPr lang="fr-FR" i="1" dirty="0"/>
              <a:t>	… </a:t>
            </a:r>
            <a:r>
              <a:rPr lang="fr-FR" i="1" dirty="0" smtClean="0"/>
              <a:t>consultations </a:t>
            </a:r>
            <a:r>
              <a:rPr lang="fr-FR" i="1" dirty="0"/>
              <a:t>rallongées par </a:t>
            </a:r>
            <a:r>
              <a:rPr lang="fr-FR" i="1" dirty="0" smtClean="0"/>
              <a:t>la prévention ?</a:t>
            </a:r>
          </a:p>
          <a:p>
            <a:pPr marL="274320" lvl="1" indent="0">
              <a:buNone/>
            </a:pPr>
            <a:endParaRPr lang="fr-FR" sz="1800" i="1" dirty="0"/>
          </a:p>
          <a:p>
            <a:pPr marL="617220" lvl="1" indent="-342900" algn="ctr">
              <a:buFont typeface="Wingdings"/>
              <a:buChar char="è"/>
            </a:pPr>
            <a:r>
              <a:rPr lang="fr-FR" b="1" dirty="0" smtClean="0"/>
              <a:t> Aucun </a:t>
            </a:r>
            <a:r>
              <a:rPr lang="fr-FR" b="1" dirty="0"/>
              <a:t>lien de causalité établi (</a:t>
            </a:r>
            <a:r>
              <a:rPr lang="fr-FR" b="1" dirty="0" smtClean="0"/>
              <a:t>méthodologie)</a:t>
            </a:r>
          </a:p>
          <a:p>
            <a:pPr marL="274320" lvl="1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417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Perspectives : soins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Prendre (donner ?) du temps pour la prévention</a:t>
            </a:r>
          </a:p>
          <a:p>
            <a:pPr lvl="1"/>
            <a:r>
              <a:rPr lang="fr-FR" dirty="0" smtClean="0"/>
              <a:t>I</a:t>
            </a:r>
            <a:r>
              <a:rPr lang="fr-FR" dirty="0" smtClean="0"/>
              <a:t>mpératif de temps vs. paiement à l’acte ?</a:t>
            </a:r>
          </a:p>
          <a:p>
            <a:pPr lvl="1"/>
            <a:r>
              <a:rPr lang="fr-FR" dirty="0" smtClean="0"/>
              <a:t>Modes de rémunération alternatifs (forfait …)</a:t>
            </a:r>
          </a:p>
          <a:p>
            <a:pPr marL="457200" lvl="1" indent="0">
              <a:buNone/>
            </a:pPr>
            <a:r>
              <a:rPr lang="fr-FR" dirty="0"/>
              <a:t>	</a:t>
            </a:r>
            <a:r>
              <a:rPr lang="fr-FR" i="1" dirty="0" smtClean="0"/>
              <a:t>… mais sans brader la qualité des soins !</a:t>
            </a:r>
          </a:p>
          <a:p>
            <a:endParaRPr lang="fr-FR" dirty="0" smtClean="0"/>
          </a:p>
          <a:p>
            <a:r>
              <a:rPr lang="fr-FR" dirty="0" smtClean="0"/>
              <a:t>Faire de la place à la prévention</a:t>
            </a:r>
          </a:p>
          <a:p>
            <a:pPr lvl="1"/>
            <a:r>
              <a:rPr lang="fr-FR" dirty="0" smtClean="0"/>
              <a:t>Créneaux, reconvoquer … enfants ? visites ?</a:t>
            </a:r>
          </a:p>
          <a:p>
            <a:pPr lvl="1"/>
            <a:r>
              <a:rPr lang="fr-FR" dirty="0" smtClean="0"/>
              <a:t>Au cours d’une consultation non dédiée</a:t>
            </a:r>
          </a:p>
          <a:p>
            <a:pPr marL="457200" lvl="1" indent="0">
              <a:buNone/>
            </a:pPr>
            <a:r>
              <a:rPr lang="fr-FR" dirty="0"/>
              <a:t>	</a:t>
            </a:r>
            <a:r>
              <a:rPr lang="fr-FR" dirty="0" smtClean="0"/>
              <a:t>≠ bilan périodique </a:t>
            </a:r>
            <a:r>
              <a:rPr lang="fr-FR" sz="200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(HCSP 2009, Cochrane 2012)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077200" y="19050"/>
            <a:ext cx="1066800" cy="328613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63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Perspectives : enseignement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Intégrer la prévention dans sa pratique</a:t>
            </a:r>
          </a:p>
          <a:p>
            <a:pPr lvl="1"/>
            <a:r>
              <a:rPr lang="fr-FR" dirty="0" smtClean="0"/>
              <a:t>Dans</a:t>
            </a:r>
            <a:r>
              <a:rPr lang="fr-FR" dirty="0" smtClean="0"/>
              <a:t> une consultation qui n’y est pas dédiée ++</a:t>
            </a:r>
          </a:p>
          <a:p>
            <a:endParaRPr lang="fr-FR" dirty="0"/>
          </a:p>
          <a:p>
            <a:r>
              <a:rPr lang="fr-FR" dirty="0" smtClean="0"/>
              <a:t>Sans négliger la balance bénéfices/risques</a:t>
            </a:r>
          </a:p>
          <a:p>
            <a:pPr lvl="1"/>
            <a:r>
              <a:rPr lang="fr-FR" dirty="0" smtClean="0"/>
              <a:t>Risque de </a:t>
            </a:r>
            <a:r>
              <a:rPr lang="fr-FR" dirty="0" smtClean="0"/>
              <a:t>surdiagnostic et de surtraitement ?</a:t>
            </a:r>
          </a:p>
          <a:p>
            <a:pPr lvl="1"/>
            <a:endParaRPr lang="fr-FR" dirty="0" smtClean="0"/>
          </a:p>
          <a:p>
            <a:r>
              <a:rPr lang="fr-FR" dirty="0"/>
              <a:t>Utiliser le codage comme source </a:t>
            </a:r>
            <a:r>
              <a:rPr lang="fr-FR" dirty="0" smtClean="0"/>
              <a:t>d’information</a:t>
            </a:r>
          </a:p>
          <a:p>
            <a:pPr lvl="1"/>
            <a:r>
              <a:rPr lang="fr-FR" dirty="0" smtClean="0"/>
              <a:t>Sur sa propre pratique et pour la recherche</a:t>
            </a:r>
          </a:p>
          <a:p>
            <a:pPr lvl="1"/>
            <a:r>
              <a:rPr lang="fr-FR" dirty="0" smtClean="0"/>
              <a:t>Thésaurus s</a:t>
            </a:r>
            <a:r>
              <a:rPr lang="fr-FR" dirty="0" smtClean="0"/>
              <a:t>pécifiquement adapté et validé …</a:t>
            </a:r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077200" y="19050"/>
            <a:ext cx="1066800" cy="328613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2070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Perspectives : vers la CISP-3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Interface soins / enseignement / recherche</a:t>
            </a:r>
          </a:p>
          <a:p>
            <a:endParaRPr lang="fr-FR" dirty="0" smtClean="0"/>
          </a:p>
          <a:p>
            <a:r>
              <a:rPr lang="fr-FR" dirty="0" smtClean="0"/>
              <a:t>Améliorer le recueil standardisé des informations préventives en médecine générale</a:t>
            </a:r>
          </a:p>
          <a:p>
            <a:pPr lvl="1"/>
            <a:r>
              <a:rPr lang="fr-FR" dirty="0" smtClean="0"/>
              <a:t>Utilité de l’extension réalisée pour cette étude ?</a:t>
            </a:r>
          </a:p>
          <a:p>
            <a:pPr lvl="1"/>
            <a:r>
              <a:rPr lang="fr-FR" dirty="0" smtClean="0"/>
              <a:t>CISP-3 donnant toute sa place à la prévention ??</a:t>
            </a:r>
          </a:p>
          <a:p>
            <a:endParaRPr lang="fr-FR" dirty="0" smtClean="0"/>
          </a:p>
          <a:p>
            <a:r>
              <a:rPr lang="fr-FR" dirty="0" smtClean="0"/>
              <a:t>Problématique des i</a:t>
            </a:r>
            <a:r>
              <a:rPr lang="fr-FR" dirty="0" smtClean="0"/>
              <a:t>nformations préalablement recueillies « en marge » d’une consultation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077200" y="19050"/>
            <a:ext cx="1066800" cy="328613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2910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Merci pour votre attention</a:t>
            </a:r>
            <a:endParaRPr lang="fr-FR" sz="36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2987824" y="5301208"/>
            <a:ext cx="4099992" cy="504056"/>
          </a:xfrm>
        </p:spPr>
        <p:txBody>
          <a:bodyPr/>
          <a:lstStyle/>
          <a:p>
            <a:pPr algn="r"/>
            <a:endParaRPr lang="fr-FR" dirty="0" smtClean="0">
              <a:hlinkClick r:id=""/>
            </a:endParaRPr>
          </a:p>
          <a:p>
            <a:pPr algn="r"/>
            <a:r>
              <a:rPr lang="fr-FR" dirty="0" smtClean="0">
                <a:hlinkClick r:id=""/>
              </a:rPr>
              <a:t>julien.gelly@univ-paris-diderot.fr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077200" y="19050"/>
            <a:ext cx="1066800" cy="328613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67544" y="1340768"/>
            <a:ext cx="8229600" cy="21602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i="1" dirty="0" smtClean="0"/>
              <a:t>REMERCIEMENTS</a:t>
            </a: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fr-FR" sz="1600" i="1" dirty="0" smtClean="0"/>
              <a:t>Comité </a:t>
            </a:r>
            <a:r>
              <a:rPr lang="fr-FR" sz="1600" i="1" dirty="0"/>
              <a:t>scientifique </a:t>
            </a:r>
            <a:r>
              <a:rPr lang="fr-FR" sz="1600" i="1" dirty="0" smtClean="0"/>
              <a:t>du projet </a:t>
            </a:r>
            <a:r>
              <a:rPr lang="fr-FR" sz="1600" i="1" dirty="0"/>
              <a:t>ECOGEN </a:t>
            </a:r>
            <a:r>
              <a:rPr lang="fr-FR" sz="1600" i="1" dirty="0" smtClean="0"/>
              <a:t>: Laurent Letrilliart, Alain Mercier, Irène </a:t>
            </a:r>
            <a:r>
              <a:rPr lang="fr-FR" sz="1600" i="1" dirty="0" err="1" smtClean="0"/>
              <a:t>Supper</a:t>
            </a:r>
            <a:r>
              <a:rPr lang="fr-FR" sz="1600" i="1" dirty="0" smtClean="0"/>
              <a:t>, Matthieu </a:t>
            </a:r>
            <a:r>
              <a:rPr lang="fr-FR" sz="1600" i="1" dirty="0" err="1" smtClean="0"/>
              <a:t>Schuers</a:t>
            </a:r>
            <a:r>
              <a:rPr lang="fr-FR" sz="1600" i="1" dirty="0" smtClean="0"/>
              <a:t>, David Darmon, Pascal Boulet, Dominique Ambros, Madeleine Favre, Gil </a:t>
            </a:r>
            <a:r>
              <a:rPr lang="fr-FR" sz="1600" i="1" dirty="0" err="1" smtClean="0"/>
              <a:t>Mury</a:t>
            </a:r>
            <a:r>
              <a:rPr lang="fr-FR" sz="1600" i="1" dirty="0" smtClean="0"/>
              <a:t>, Bernard Gay, Denis Pouchain, Eric Van Ganse, Philippe Ameline, Anne-Marie Schott, </a:t>
            </a:r>
            <a:r>
              <a:rPr lang="fr-FR" sz="1600" i="1" dirty="0" err="1" smtClean="0"/>
              <a:t>Angelique</a:t>
            </a:r>
            <a:r>
              <a:rPr lang="fr-FR" sz="1600" i="1" dirty="0" smtClean="0"/>
              <a:t> Denis</a:t>
            </a: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fr-FR" sz="1600" i="1" dirty="0" smtClean="0"/>
              <a:t>Data </a:t>
            </a:r>
            <a:r>
              <a:rPr lang="fr-FR" sz="1600" i="1" dirty="0"/>
              <a:t>management </a:t>
            </a:r>
            <a:r>
              <a:rPr lang="fr-FR" sz="1600" i="1" dirty="0" smtClean="0"/>
              <a:t>: Simon Gosset, François Combes</a:t>
            </a: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fr-FR" sz="1600" i="1" dirty="0" smtClean="0"/>
              <a:t>Codage variable spécifique sur la prévention : Isabelle </a:t>
            </a:r>
            <a:r>
              <a:rPr lang="fr-FR" sz="1600" i="1" dirty="0" err="1" smtClean="0"/>
              <a:t>Duquenne</a:t>
            </a:r>
            <a:r>
              <a:rPr lang="fr-FR" sz="1600" i="1" dirty="0" smtClean="0"/>
              <a:t>, Aurélie </a:t>
            </a:r>
            <a:r>
              <a:rPr lang="fr-FR" sz="1600" i="1" dirty="0" err="1" smtClean="0"/>
              <a:t>Urena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42279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que pwpt ECOGEN in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Masque pwpt ECOGEN int</Template>
  <TotalTime>67</TotalTime>
  <Words>716</Words>
  <Application>Microsoft Office PowerPoint</Application>
  <PresentationFormat>Affichage à l'écran (4:3)</PresentationFormat>
  <Paragraphs>137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Masque pwpt ECOGEN int</vt:lpstr>
      <vt:lpstr>Quels apports pour les soins préventifs en médecine générale ?</vt:lpstr>
      <vt:lpstr>Synopsis : méthodes</vt:lpstr>
      <vt:lpstr>Un premier problème de taille …</vt:lpstr>
      <vt:lpstr>Codes préventifs : 64 / 1 366 (4,7%)</vt:lpstr>
      <vt:lpstr>Synopsis : résultats</vt:lpstr>
      <vt:lpstr>Prévention en médecine générale (1)</vt:lpstr>
      <vt:lpstr>Prévention en médecine générale (2)</vt:lpstr>
      <vt:lpstr>Perspectives : soins</vt:lpstr>
      <vt:lpstr>Perspectives : enseignement</vt:lpstr>
      <vt:lpstr>Perspectives : vers la CISP-3</vt:lpstr>
      <vt:lpstr>Merci pour votre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Julien Gelly</dc:creator>
  <cp:lastModifiedBy>Julien Gelly</cp:lastModifiedBy>
  <cp:revision>17</cp:revision>
  <dcterms:created xsi:type="dcterms:W3CDTF">2013-11-13T13:01:46Z</dcterms:created>
  <dcterms:modified xsi:type="dcterms:W3CDTF">2013-11-13T14:09:42Z</dcterms:modified>
</cp:coreProperties>
</file>