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6" r:id="rId3"/>
    <p:sldId id="258" r:id="rId4"/>
    <p:sldId id="278" r:id="rId5"/>
    <p:sldId id="261" r:id="rId6"/>
    <p:sldId id="262" r:id="rId7"/>
    <p:sldId id="263" r:id="rId8"/>
    <p:sldId id="282" r:id="rId9"/>
    <p:sldId id="264" r:id="rId10"/>
    <p:sldId id="274" r:id="rId11"/>
    <p:sldId id="259" r:id="rId12"/>
    <p:sldId id="265" r:id="rId13"/>
    <p:sldId id="267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A069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51" autoAdjust="0"/>
    <p:restoredTop sz="78686" autoAdjust="0"/>
  </p:normalViewPr>
  <p:slideViewPr>
    <p:cSldViewPr>
      <p:cViewPr varScale="1">
        <p:scale>
          <a:sx n="57" d="100"/>
          <a:sy n="57" d="100"/>
        </p:scale>
        <p:origin x="-11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B4A7DB-20A5-804D-A7B8-D3E2F3ED403A}" type="datetimeFigureOut">
              <a:rPr lang="fr-FR" smtClean="0"/>
              <a:t>25/11/2013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06B72E-AF20-3B48-BE4E-06BB51F507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0184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06B72E-AF20-3B48-BE4E-06BB51F507D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7747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06B72E-AF20-3B48-BE4E-06BB51F507D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8058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06B72E-AF20-3B48-BE4E-06BB51F507D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2253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Je comprends</a:t>
            </a:r>
            <a:r>
              <a:rPr lang="fr-FR" baseline="0" dirty="0" smtClean="0"/>
              <a:t> pas  : tous les CCA en sont nécessairement à leur 5</a:t>
            </a:r>
            <a:r>
              <a:rPr lang="fr-FR" baseline="30000" dirty="0" smtClean="0"/>
              <a:t>ème</a:t>
            </a:r>
            <a:r>
              <a:rPr lang="fr-FR" baseline="0" dirty="0" smtClean="0"/>
              <a:t> année de clinicat non ?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06B72E-AF20-3B48-BE4E-06BB51F507D9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6800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Je mettrais « Enseignement » à la place de chargé/attaché.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06B72E-AF20-3B48-BE4E-06BB51F507D9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1801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MSU / </a:t>
            </a:r>
            <a:r>
              <a:rPr lang="fr-F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(3 </a:t>
            </a:r>
            <a:r>
              <a:rPr lang="fr-FR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ext</a:t>
            </a:r>
            <a:r>
              <a:rPr lang="fr-F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, 3 </a:t>
            </a:r>
            <a:r>
              <a:rPr lang="fr-FR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Niv</a:t>
            </a:r>
            <a:r>
              <a:rPr lang="fr-F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 1, 2 SASPAS</a:t>
            </a:r>
            <a:r>
              <a:rPr lang="fr-FR" sz="105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2 </a:t>
            </a:r>
            <a:r>
              <a:rPr lang="fr-FR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nsp</a:t>
            </a:r>
            <a:r>
              <a:rPr lang="fr-F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 et 8 oui ou </a:t>
            </a:r>
            <a:r>
              <a:rPr lang="fr-FR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prob</a:t>
            </a:r>
            <a:endParaRPr lang="fr-F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Berlin Sans FB" panose="020E0602020502020306" pitchFamily="34" charset="0"/>
            </a:endParaRPr>
          </a:p>
          <a:p>
            <a:endParaRPr lang="fr-FR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Enseignement : o : </a:t>
            </a:r>
            <a:r>
              <a:rPr lang="fr-F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 (6 chargés, 2 vacataires, 1 tuteur), si non 4 probablement, 2 </a:t>
            </a:r>
            <a:r>
              <a:rPr lang="fr-FR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nsp</a:t>
            </a:r>
            <a:r>
              <a:rPr lang="fr-F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, 2 </a:t>
            </a:r>
            <a:r>
              <a:rPr lang="fr-FR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probpas</a:t>
            </a:r>
            <a:r>
              <a:rPr lang="fr-F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) </a:t>
            </a:r>
          </a:p>
          <a:p>
            <a:endParaRPr lang="fr-FR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Recherche : Oui : </a:t>
            </a:r>
            <a:r>
              <a:rPr lang="fr-F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4 direction thèse, 1 chargé de projet, 1 fin des projets du clinicat, 1 projets divers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NON 3 probablement ou oui, 4 </a:t>
            </a:r>
            <a:r>
              <a:rPr lang="fr-FR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prob</a:t>
            </a:r>
            <a:r>
              <a:rPr lang="fr-F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 pas ou </a:t>
            </a:r>
            <a:r>
              <a:rPr lang="fr-FR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pdtn</a:t>
            </a:r>
            <a:r>
              <a:rPr lang="fr-F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 1 </a:t>
            </a:r>
            <a:r>
              <a:rPr lang="fr-FR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nsp</a:t>
            </a:r>
            <a:r>
              <a:rPr lang="fr-F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, 2 non répondu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Berlin Sans FB" panose="020E0602020502020306" pitchFamily="34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RECH Hors </a:t>
            </a:r>
            <a:r>
              <a:rPr lang="fr-FR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dmg</a:t>
            </a:r>
            <a:r>
              <a:rPr lang="fr-F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 : </a:t>
            </a:r>
            <a:r>
              <a:rPr lang="fr-F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recherche en dehors DMG  (2 hôpital, 1 Santé Pub, 1 Post doc  étranger, 1 médicament, coordinateur CNGE)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Berlin Sans FB" panose="020E0602020502020306" pitchFamily="34" charset="0"/>
            </a:endParaRP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06B72E-AF20-3B48-BE4E-06BB51F507D9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2772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06B72E-AF20-3B48-BE4E-06BB51F507D9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9390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Pourquoi des financements régionaux ? Les financements</a:t>
            </a:r>
            <a:r>
              <a:rPr lang="fr-FR" baseline="0" dirty="0" smtClean="0"/>
              <a:t> universitaires ne sont pas préférables, car a priori </a:t>
            </a:r>
            <a:r>
              <a:rPr lang="fr-FR" baseline="0" smtClean="0"/>
              <a:t>plus pérennes ?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06B72E-AF20-3B48-BE4E-06BB51F507D9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1952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5877-1D61-43BD-851C-229E3A2B05F8}" type="datetimeFigureOut">
              <a:rPr lang="fr-FR" smtClean="0"/>
              <a:t>25/11/2013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9D947-048A-44FF-915E-431ECC868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1229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5877-1D61-43BD-851C-229E3A2B05F8}" type="datetimeFigureOut">
              <a:rPr lang="fr-FR" smtClean="0"/>
              <a:t>25/11/2013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9D947-048A-44FF-915E-431ECC868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0946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5877-1D61-43BD-851C-229E3A2B05F8}" type="datetimeFigureOut">
              <a:rPr lang="fr-FR" smtClean="0"/>
              <a:t>25/11/2013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9D947-048A-44FF-915E-431ECC868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8538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5877-1D61-43BD-851C-229E3A2B05F8}" type="datetimeFigureOut">
              <a:rPr lang="fr-FR" smtClean="0"/>
              <a:t>25/11/2013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9D947-048A-44FF-915E-431ECC868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9626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5877-1D61-43BD-851C-229E3A2B05F8}" type="datetimeFigureOut">
              <a:rPr lang="fr-FR" smtClean="0"/>
              <a:t>25/11/2013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9D947-048A-44FF-915E-431ECC868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6492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5877-1D61-43BD-851C-229E3A2B05F8}" type="datetimeFigureOut">
              <a:rPr lang="fr-FR" smtClean="0"/>
              <a:t>25/11/2013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9D947-048A-44FF-915E-431ECC868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759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5877-1D61-43BD-851C-229E3A2B05F8}" type="datetimeFigureOut">
              <a:rPr lang="fr-FR" smtClean="0"/>
              <a:t>25/11/2013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9D947-048A-44FF-915E-431ECC868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745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5877-1D61-43BD-851C-229E3A2B05F8}" type="datetimeFigureOut">
              <a:rPr lang="fr-FR" smtClean="0"/>
              <a:t>25/11/2013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9D947-048A-44FF-915E-431ECC868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9890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5877-1D61-43BD-851C-229E3A2B05F8}" type="datetimeFigureOut">
              <a:rPr lang="fr-FR" smtClean="0"/>
              <a:t>25/11/2013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9D947-048A-44FF-915E-431ECC868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8787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5877-1D61-43BD-851C-229E3A2B05F8}" type="datetimeFigureOut">
              <a:rPr lang="fr-FR" smtClean="0"/>
              <a:t>25/11/2013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9D947-048A-44FF-915E-431ECC868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05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5877-1D61-43BD-851C-229E3A2B05F8}" type="datetimeFigureOut">
              <a:rPr lang="fr-FR" smtClean="0"/>
              <a:t>25/11/2013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9D947-048A-44FF-915E-431ECC868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4862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F5877-1D61-43BD-851C-229E3A2B05F8}" type="datetimeFigureOut">
              <a:rPr lang="fr-FR" smtClean="0"/>
              <a:t>25/11/2013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9D947-048A-44FF-915E-431ECC868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481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5576" y="2420888"/>
            <a:ext cx="7772400" cy="1082551"/>
          </a:xfrm>
          <a:solidFill>
            <a:schemeClr val="tx1"/>
          </a:solidFill>
        </p:spPr>
        <p:txBody>
          <a:bodyPr/>
          <a:lstStyle/>
          <a:p>
            <a:r>
              <a:rPr lang="fr-FR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CCU : que sont-ils devenus ? </a:t>
            </a:r>
            <a:endParaRPr lang="fr-FR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3" name="AutoShape 2" descr="data:image/jpeg;base64,/9j/4AAQSkZJRgABAQAAAQABAAD/2wCEAAkGBhISEBUUEBQVEhUWFRgUFBUYGBcUFBgXFhoVFxYSGBgYHCYfFxkjGRYXHy8gIycpLCwsFR4yNTAqNSYsLCoBCQoKDgwOGg8PGikkHyUpLCwpKiw2LC8vKSopLCksLC0sKiwpLCwpKSksLCksKSopLCwqKSwsKSwpLCksLCwpKf/AABEIAJoBRwMBIgACEQEDEQH/xAAcAAEAAQUBAQAAAAAAAAAAAAAABwEDBAUGCAL/xABQEAACAQIDAgcIDggEBQUAAAABAgMAEQQSIQUxBgcTIkFRYRYyUnGBkZPSFBcjMzRCU3JzdKGxstEVJDVUYoKSs0OEweNjo8PT8CUmg+Hi/8QAGgEBAAMBAQEAAAAAAAAAAAAAAAEDBAUCBv/EAC8RAAEDAgMGBgEFAQAAAAAAAAABAgMEERITIRQxMkFR8CIzQlJxsWEjgaHB4QX/2gAMAwEAAhEDEQA/AJspSlQexSlKAUpalqEClLUtQClLVShJWlKUApSlAKUpQClKUApSlAKUpQClKUApSlAKUpQClKUApSlAKUpQClKUApSlAKUpQClKUApSqUBz/DLhhHgIQzDPI9xFHe1yN7E9Ci418nihra/DjG4hiXndR0JGTGg7LKdfKSavcYe1Gn2jOSdI2MKDqEfNPnbMfLXfcXPAKBcMmIxEayySjOocBlRD3tlOhYixueuw7ei1rIWI5yanHe6SpkVjFsiET/pif5eX0j/nT9MT/Ly+kf8AOvR/6Jg+Ri9Gn5U/RUHyMXo0/KvO1t9p72B/vPOH6Yn+Xl9I/wCdP0xP8vL6R/zr0f8AoqD5GL0aflT9FQfIxejT8qbW32jYH+885R7bxAN1nmBG4iR7/fXZcFONaeFwmMJniOhc6yp/Ff447Dr1HoqVsTsDDSKVeCFgegxp99rjyVCfGDwVXA4oLHfkpFzx31K62ZL9Nj09RFe2SRzeFUKpIpabxo65PEE6uqshDKwDKw1BBFwR2Wq5XBcT21WkwbxMb8jJZfmOMwHkYP567bG4tYo3kfvUUseuw107awPZgcrTqxSZjEcX6VHknGZMScsMYHQCWJ8pFvuqntlz9MMfnf8AOvNiy5IlK5TYnGBFMwSVeRY6A3zIT1X0y+XTtrqqgFaVoNu8MoMMchvJJ0ottPnMd3i1NaA8aB+QHpP/AMUFzvqVxOz+MYyzRx8iozuqX5S9sxAvbLrvrs5ZlVSzEKqgliTYADUknoFqC590qM9t8cyK5XCQ8oBpyjkqD2qoF7dpI8Var26cT8hB55PWrQlNIvIyOrYUW1yYaVGGyOOgFwuKgCKfjxktbtKNqR4jfsNSVhsSkiK8bB1YBlYagg7iKrfG5nEhdFMyXhUu0rB2xtmHCxGXEOEUadZJ6FUDVj2CuAxfHYga0WGZl63kCE/yhWt56Mie/hQSTxx8Skm0qK/buP7oPTf7dPbuP7oPTf7dWbNJ0+irbYfd9kqUrHwGJ5SKOQjLnRXte9syhrX6bXq5PJlVm32Um3iF7VRY1X0uXKVFo47tPgn/ADv9uu12dwm5XZ3szk8vuUkvJ5r+95+bmt05N9umrHQvbvQoZURvWzVN7SovHHcv7ofTD/t1IOyNqibCxzsBGHjEpBNwoIzG5sNw6ah8T2cSExzxyaNUz6VFu1eOi0hGGgV0BsHkJBb+IKO9HjN/FurD9uvEfu8P9T/nViU0i8ipa2FFtcl6lRVgeOts3u+GXL0mNzmHkbQ+cVI2xdtw4qIS4dw6nQ9DKelWHQa8PieziQtjnjl4VM+lKVUXilKUAqlVqlAeceFXw/FfWJv7jVPfBb4Dhfq8X4FqBOFXw/FfWJv7jVPfBb4Dhfq8X4FrfU8DTk0PmP75m0rmOMbaU8GAd8MSrZlDOO+RDfM46tbC/RmvXT1QisTVsqKdN7cTVRFsebjwoxn71P6aT1qd0+M/esR6WT1qkbjK28MLyS4SPDjPmLSCKKTVbDkxcEA63PTqK5XhVtE4jZ+DleJI3Mk6MyIqB8nJgPYDtI8YNdRjkciLh3nCkYrFVMS3Q7ril4QT4iCVZ3MhidcrMbtZw3NJ3mxXp11rScdvvmF+ZL98dZPEl73ivnRfdJWNx2++YX5kv3x1naiJUad6GtyqtHde9TI4ke8xXzovulruuFXwKf6M1wvEj3mK+dF90td1wq+BT/RmqKjzFNVH5Le+ZzfFiObOe2P7pK7giuE4uJ1SLEO7BFDR3YkADvt5PjFdWeEeF/eIf61/OqTUhyfGFsCNEWeNQhLZHAFgbgkNbr0seu9bLY+32GyjMdXiVkBOtytghPX3y+atFw44TpiMsMBzIrZmaxszWIAUbyBc69JIrbYjZhg2M6OLMVDsOos6m3kFh5KEGo4FcHVxTvNiLuqtax+O55xLHpAuD2k1IMez4lFljjAG6yKP9K4bgTwkw+HgZJnKsZCwGVm0yoL6DrBroe7vBfKH+iT1aBLG7GFToRf6R+VR7xybcZIYsOhtypLydqJbKviLG/8AJXXYDhbhZpFjicszXsMjjcCTqRbcDUb8dPwqD6A/jar6dLyJcy1jrQrY4vYWxZMXiEgitmcnU7gACWY9gANSIOJEW+F6/Q6f3K4rgTt+PBYtZpVZlCOtltmuwsN5AqRfbownyM/mj9etkyy4vBuOdTNgVt5d/wC5GHCTg/JgsQ0MtiQAysNzKdzC+7cRbrBqQeJnbjFZcMxuEHKx9gJs6+K5U+Nj11x3DzhLHjsSssSugESoQ9r3DOb80nSzCtvxOfD3+rv+OKplRXQ+LeRCqMqPBuuYfGhtxp8e8d+ZAeTQdF9M7eMtp4lFa3glwRlx8pSMhFQAySG5C33Cw3sbGw7DVvhn+0cV9PJ+I1InEov6tiD08sv4B+Zo52XFdpDGZ1QqO6qYg4kevF/8n/co3Ej1Yvzw/wC5UlbQxohiklYEiNGkIG8hAWIF+mwrivblwXyeI/pj/wC5WVss7uH+je+Cmj0clv3U7XZ+G5OKOMnMURUJ3XyqFvbovaq433p/mN+E18bL2gs8EcyAhZEDqDa4DC4BtpevvG+9P8xvwms3PU26YdDzCKm/gwP/AG+Pq2I++aoQFTjwV/YA+rT/AHzV0qnhT5OLRcTvhSDxU67uD/V+of8ASqChU7S/sD/ID+0Kip9PyTRev4IJqSNkcT/L4eKU4krykaSZeSvbOoa1+U1376jepvXhzhsDhsJHOJLthYnGRQwtlC2N2Gule53PS2ArpWRuVVk3Ea8MuA0uzyhZxLG9wrgFecNSrKSbG2o1O49VZXFftxoMeiX5k55Jx0X1yN4w2niY1c4weHi48RxwoyRoS93tmZiLDQEgAC/TrfsrA4u9nNNtKCw0RuVY9Qj1v/VlHlpqsS5nQeFs6ZW66E/1WqVWuSfQClKUAqlVqlAeceFXw/FfWJv7jVPfBb4Dhfq8X4FqBOFXw/FfWJv7jVPfBb4Dhfq8X4FrfU8DTk0PmP75m0qPOGfDyCRJ8FAziVvchJYCLNmAaPNmuL2KZrW1321q5xk8OcRgpIosOFBZOUZ2XN8YqFUHTouT2jdWl4LcX6Y4JjZJCivIzvCF0LK7ZgrltEJHUSLkX6aqjjRqY37uRfNK57sqPfz+CvFxwGnWWQ43DgQ5MvJyqpDPcFWCnqGbnfxWG81suNvYMj4fDnDxXSFnBWNe9VguUhVHe807t1xUi1WvGe5X4yxKVqRrH/JH3E/seaGCZ5UaMSOuQMCrEIGu1jra7aeI1qeO33zC/Ml++OpXqKOO33zC/Ml++OrIn45sS96FVRGkdMrU71MjiR7zFfOi+6Wu64VfAp/ozXC8SPeYr50X3S13XCr4FP8ARmq6jzFLaPyW98zhNhqTs3G264z5jc1e4JcE4cXCzu7qyuVspW1rKQdQes+as3i9wwkgxUbbnyqfEyuKwOCm0zgsU8M/NVjkc9Csvev80g7+pgeiqTQdfsngbhsOwdVLuNzOcxHaAAAD22vX1wz+AzfNX8a1uga1nCfCmTBzKup5MkDtWzW+yoPRyHArgxh8TAzzKxYSFRZiotlU9HaTXQ9wOC8BvSP+dafi02gtpYSdbiRe0WytbxWXz13VSQhpMBwPw0MiyRKwZb257Eagg6HsJqOeOn4VB9AfxtUw1D3HT8Kg+hP42rRS+YhkrvJU5Hg3wclxs3IwlFbKXu5IWykA7gTfUdFdV7TGM+Vw/wDVJ/26x+J8/wDqP/wSfelTbV8872OshkpaWOWPE485cJuDMuBlWKYozMgkBQkixLL8ZQb3U10nE58Pf6u/44q++Of4dF9XX+5NXxxN/tB/q7/jiq1zldDdehSxiMqUanU57hqtto4q/wAu/wBpuK7/AIk8QORxKdIkR/IykX861oeN3YZixgnA5k4GvQJEAVh5QFPlPVWg4H8KGwOJEoGZCMkibsymx0/iBAI83TRUzIdOga7JqLu6/ZO3CQXweJ+ry/22rzaKnXafDjAzYGcx4iMM0EoCMckmYowC5W1JubaXqChXikaqItyyvc1ytVF5HorgX+zsL9BH9wrO2xiBHh5nbcsTsfIpNabg3tWGDZmEaeVIgYUALsFBOW9hfea4rjF4xY54jhsIcyt77LYgEA35Nb6kEgXPZYXvWVsbnv06m98zY4tV1sRqKnPgitthJf8Ad5j5zKRUJ4HBvNIkcYzO7BVHadB5K9CYnACDZrxLujwroD15Y2F/KdfLWqqXhT8nPoWrdzvwedBU7S/sD/ID+0KgkVO0v7A/yA/tCpqfT8kUXr+CCTXa8ZEdl2eeg4KMDyW/MVxRqTuMHZZk2VgZwL8lFGr9iyRx2PizKo/mq162e0oibijfb8fZx/BHgk+PkdI5EjKKGJYE3BNtAP8AzWpl4IcDIcBGQhLyPblJCLE23KB8VR1a9p6oa4E8JPYOLWUglCCkoG/I1tR2ggHyW6anrZ214Z0DwSJIp6VIPkI3g9h1rLVK9FtyN1A2NUv6jMpSlYTqilKUAqlVpQHnLhdGRtDFA6frEp8hdiPsIqc+BeLWTZ+GZDcCFEPYyAIw8hU1wPG1wRYSezIlJVgBOB8VgLCT5pAAJ6CO2uR4M8NcTgbiFgyMbtG4JQndmFiCpt0g9Aveuk5udGmE4rH7NM5H7lJ42psPD4kAYiJJQpuuYXIPTY7xWVh8OqKEjUIqiyqoAUAbgANwqIvbqxPyEPnk9ant1Yn5CHzyetWfZpbWNm2QXuTDSoe9urE/IQ+eT1qe3VifkIfPJ61RssnQnboepMNRDx1YtTiIIwbskbMw6s7DL+AnzVYxHHNiypCRQoT8azsR2gFrX8dcaTPi8R8aaaVvGzMfuAHkAHQBV8EDmOxOMtVVtkZgZzJL4kojyWJboLxqPGquT+Ieeu34VfAp/ozVngdwdGCwiQ6F9XkI3F2te3YAAo7FrdWrJK5HPVUOhTsVkaNU4fixPNn+dH9z1t+FXBJcUM6EJKBYE96w6Fb/AEPR210IS24VW1VFxGUG1NoYDmOhKDcHBdP5XXcOy/krt+DO2WxWH5RlCnMy2BJHNtrr4621qoF7KkEdcIeCc2Hm5bCBil8wyd/GekWGpX/TQ9rC8ZM6i0saOR06xnyjUfYKka1UKDpH2UIscPguMZ5JUTkUXO6pfOTbMQL7u2uY46R+twfQn8bVL3JjqHmquWrIpMt2KxVPFmsw3IQ4pDbaQG68Ug+wH/SpwqmTsqtqSyZjr2Ip4cluG9yF+OM32gg6sOn45TTicH/qD/V3/HFUz5eymXsq3aP08FinZP1czFz3Gv29sOLFwNDMLq2oI75WG517R/qR01B/CTgHi8GxzIZI+iVAWW38QGqHsPkJr0Dalq8RTOj3biyemZNqui9Ty3WVs3ZkuIkEcCGRydABfyk9A7TpXpgxDqHmqqoBuFvJWhaz8GNP+drq7+P9Iv4z8ByGy8HCTcxuqX68sTBj56jfZ2yJsQ2WCN5T/CCQPGdwHaa9MMl94v5KBbbhVbKlWNtYulokkfivocRxf8Xowfu2Is05FgBqsYO8A9LHcT5B0k9Pwja2DxB/4Ev4GrY2oRWdz1c7EprbE1jMDTy4FNTlmvwe/wAh/wBKuwy0y9FqvkqMdtNxmhpMq+t7pY8u5TXojYOGSbZsCSAOj4WJWB3EGNQRW6y1ULUTT5iJpYmnpclV1vcg7hTxY4nDOWgVsRDvBUZpFHU6DU+MC3i3Vp+CERXaWFDAqeXj0Ise+HXXom1UK33ivaVTsNlQrWgbixNWwFVpSsZ0RSlKAUpSgKMtxY6jp/KuO2vxU4GZiyh4Cd/JkBP6GBA8lq7Klemvc3cpW+Nr0s5Lkc+0ph/3ib+lPyp7SmH/AHib+lPyqRqVbnydSrZYfaRz7SmH/eJv6U/KntKYf94m/pT8qkalM+TqNlh9pHcfEthgedPMR1AIPtymur2BwSwuDH6vGAxFmdudIR1FjuHYLDsrc0rw6V7tFU9sgjYt2oKtzQh1KtuIsdSPtGo8lXKwNuzsmFmZDlZY2ZSN4IBsarLj47noPBb0svr07noPBb0svr1g4HFt7JjQPiCrI5cTqEvly2Md1UkgnW3Qat7Ond3Ys+KNp5FGUJyOVZCACbXtYWNSQbLueg8FvSy+vTueg8FvSy+vWLPK0kkxMkqJCyoFhF3JZVcuQFJbvwAN3NJNWcVtFzhYWEjkmZY3dEKyEAurAIQSG5uotvBtQGw7noPBb0svr07noPBb0svr1gYLabL7JN5XWKIOFmUJLmtIxFsoOQhVsSN97VWblYoVnMzyNeMupy8kwdlBVVA5vfc0g30F73oQZ3c9B4Lell9enc9B4Lell9evvCzscVMhN1VYSo6i3KZj5bDzVqJdoSexYWLuC+IyMyC75c8osAAb6KNw6Kgk2nc9B4Lell9enc9B4Lell9eteMVMsGKYNLlSItC8qhJMwRy1hlBKghbEjrrM2PmLAlsUeb/ihQmtt1he/wD91ILnc9B4Lell9enc9B4Lell9etRs3bMpw7KzZpmZRExtumZlQ9uQrJ5Er7OOkOGwZLy3ktyhjy8o3uTt0i28A0BtO56DwW9LL69O56DwW9LL69YeNkkXCMY3mVzJGoaULnXNJGu4CxWxP21cwe02kmjQ8xgkyzIOiRDAAR2WckHpDioBkdz0Hgt6WX16dz0Hgt6WX16xsJhn9kuhnmZUWJwCyaljJcNZNRzB1dNbbFYhY0Z30VVLHxAXNAYXc9B4Lell9enc9B4Lell9esLgxtcys6PIsrWWUZSDlEnfRaeAwt4mFU/SEn6P5TMc9++0v79l/DpUgzu56DwW9LL69O56DwW9LL69WNsQuJYss0qCSURsqlcoGSRtLqbG6D7a+sQHaaOASOqiIyO4I5R7MqBc1tN5JIHVuoC73PQeC3pZfXp3PQeC3pZfXrCmxkkceLTOWMMWeOQ2zgOjkKxAsSpU623EXqkG1JM0Ebm0glyS20DoYpWSQdjZQexlI6KAzu56DwW9LL69O56DwW9LL69Y8EcmIaVuWkiyyvFGqZQBk0zMCDnJNzY6WtWFjNszHD4WVDZmYtIq7nWNJGdR2NkNvGKA2vc9B4Lell9eqpsGAEEK1wbj3SU7v56wjtR3xsaxt7jlZTa1nfIJL+RWT+o1ZwU7vLJmfFaYh0GQJyQVXsASRe1t9CDpKUpUHoUpSgFKUoBSlKAUpSgFKUoBSlKAVZxeFWWNo3vldSrW0NjobGr1YO3D+qz/AEMn4GoQX5cGrOjm90zZegc4WIPXp91Y0OxVViUeZQXMhUPzLs2ZtLbiSdK13sWOKTC8iAju1nVTYNHybFmZdxswU36Ce2rGHwOefEEwQygYgjM7lWAyRGwGQ6C99+8mpIN1idkq7lw0kbEBWMbZcwG4NoRcXNjv7aQ7GiVERQQqScoouTzrs2pOpF2O+tdtTBcriGssWIyxqDDIWRkuXPKIcpW7biejINRWy2LOHw8bKWIKCxcgvppziNCdN/TQkvDBryjPrdkEbeCQpYjTr57eesOPYUa5edIUjOZI2cmNCu4gbyF6ASQPJWDJhlllxJkjWd0ZVSNiFCxlEOdb6Ldi5zb+ba+lY88nKYPDZRnBnRQsj5swUyLZnC6jTfbqoQbh8AkxEqNLGWQLdSY2ZdSAysOi5sbAi9XRsmMJGgBCxMroATvW9iT07ze++9arH4TJgcR7lHCSh0jYsDoNScq676+I5mXE4eCQktG0hVj/AIkRifI562Fsp7RfpoDdYwI4ML3PKI4IAPe2sxJAsvfW1qmE2dkNxJK+lrM2Zejotv0rRYPBZ5pyYYZAMSwzu5DgAJoBkO7eNenoq7tDDZ8ZJ7gmItDFo75Mt2m3c077fZQGzg2HCjRsAbxBghJv39736zqbdVzRtiR8nEgLqIfeyrWYWUpvtroTWpXFMNnxKpdnlAiFtXAJYyAXOpRAwBv8UVRMQfYOKiIZTCkqgNo/JlWaInXwTl/koDdnZimPI7SOMyvdmu11ZWAvbddRp46r+jY+X5e1pMhjJ6CtwdR0nTfV2/uf8v8ApXPLDymFwS3RiY0YRSZsktohdSQDqL5hcHdu00gk6FMIokaQXzMqqeqyZiun8xqmMwaypke+UlSRuvlIYA9lxqOmtZsfDRuksLx5QkvOiLCSNSVVwIzYc3W9iNCTVjY2CjXBu6qAxWYFgNSA0lhfyDzUBupMGpkSQ3zIGAO7R7XB6xcA+MVhjYEd98mTPynJZvcs1818tr2za5b2v0VhcHMBZYnMEKe5KRIrlpCSo3goLXub6+esIRKlpiqyry9xiEYrOLyZeTdWXnKCchUHcNBUkHTz4RXKFr3R866/Gsy69ejGrWN2cshUksjLfK6HKwvvF9xBsNCCNBWRLIFUs2gUEk9QGpNa3DzBsZdTcHDIw8RkYg+aoJL6bGjEUkZzESg8oxJLtmGUkt4tB0C1fU2yo2kjkIOeK4Q3toQRY9Y1rScGcDzInMEO4nlc5MvxrNlyb+jvqy4ZQI8bc2yySk3O4GJCD2CpBmYjYqMzMGkjz++BHKq+lrnqNgBdbHSr36Oj9ysLCL3sDQDmNHa3SMrGtFioJGXBCNisgjZlvuLLEhyv/CdQfHVI8dysWPcXX3PVT3yMILMh7QwI8lCDcYTYcUQTICOTLldSffNGv16aDqsKomxVVmKyTLmcyFQ9lzMbnS24msfYmAyEMYIY+YLMjlmN7aEFBa/jrV4SAR8lKVWRWlGXExsVlYyMVCyoy3YXbKVB0tuFtAOtpVKrUHoUpSgFKUoBSlKAUpSgFKUoBSlKAVbxGXI2e2XKc1+9y21vfoterlYe2B+rTfRSfgahB8YbDYaJl5NYo2kHNyhVZwBmNrasLa18y7Nwru7NHCzKbyMVUkGwa7E7ubY69Fa7H4HlWwq3KkROyuN6OqwlW8hG7p1FW8I5kjxvLRvckLJGnfEiFFfk77xoSOsWqSDZXwmKP+FOVF+hiAenrynzVcg21hrhEli6FVQy+IAAeatbszF5sQgWRcUBG45TJkkiHNOVyvNOYgC1gbjx1nQfDZid3Iw69HfTXoSXsVhMPLJlkWOSRVzZWClwpO+2/LfyV9PhIHBiKRsFIYx2UhS1yDl6L84+eufiaUMuLKAK0t2OZuU5CTLGilMmgAEb990HrrYfpGOHFz8q4S6w2vfWwe9vPQgz4cDh1zRIka5hmdAFF13AlekaEVb2tjYYsryZOUAbkgxVWN7BsrNuGoueqsXEbQjjxmaRgqth1Ck3sfdHP3VZ2xjAJ4HWYRKYpbSFc6kEwkC2m/f5KEmVJh8Eymd1gIJuZCFILXt31tTfSs7BzxSXkiKvfmsy2J5tyFJ36ZjoevtrV4+ZHgidpWYCQEToosjDOA7IbjJ8U+MHTfVzYOILvMbpILp7uilBIcpBBFyCygAXBtzh1UBmzCCEBn5OMKTlJyqFL98B1E9m+rvseNwWyqwdQpNgQya2BPxl5x89ajhRIfclDiHVnWYgkK6rZU6hmDtqehTbW1ZPBvFB8Ooyclk5nJ866hbZL5gCSVsb9tQARg8M3+DAzL/ChK3+0XH2VcxHsUwLn5Iwc0KTl5MdC5TuHULVi4mOQ433Jgn6tqWQuPfDpoy2PlrXvdcEtzkZcXz3tcBhiCWky9C/Gt1eepBu9n4rDCNuQaIInObIVCrvJY23bibnqq7y0KQ5rosRF73Ajs5333WJby3rVzYvlMJibTLORFJqqZLXRrC1ze9q1O0IG5CTD5TkhjecGxsVZbwoOvK7Saf8JaC5v2iwWGYEiCFiDlNlRrbjbs1tVxcNhSyzBYSWYZZAFOZjoLHpYnp31jY1JTjI+SZVPseS5ZWcWzxaWDLr5eirG0MIMPBFma9sUkrtbKLtIXYhRfKovuoDoSKw9mYfDqpbDLGAxsTHaxKki1x1G+nRWLj9rq8DexmDuxESWvo8mgJ03C5b+WsfY8LwyPCVWMOgeLKxdQyBY31KrrojWt1moBegTArMFQQLKGsLBQwbpAI+N2b6ycdgsMXVpkiLEhFLhblviqL98eoVqsBjohhooGTPKuRWgsQ/KAjNIdNAGBfPu7a+ts4aXESukaqRFHlDMxS00lmDrZWuVVV6u/NSDeTvGGTOVDElY72uSRqq36SB0dVWpDAvK5uTFwDNewuGFgX8YBGvVWoxoGKXCZgVzs5a2jI6xvqOoq408Qq9sGWRp8RyoyuohRjaysVEnPX+Egg9l7dFQC9s04LlP1fkM9iPc8ma28jTWqwewjPzOR5a53Bc+Yd9b+Lfe2u+rmxgb4j6y/4Y60mEnVeRjjblAJV/VpE92huTmYMtrZLk3YEEdOoqSDrKrVKrUHoUpSgFKUoBSlKAUpSgFKUoBSlKAUpSgFKUoBSlKAUvSlAKUpQClKUApSlAKUpQClKUApSlAL0pSgMcYJeVMuucrk3m2W97W3bx/wCXNZFKUApSlAKUpQClKUApSlAKUpQClKUApSlAKUpQClKUApSlAKUpQClKUApSlAKUpQClKUApSlAKUpQClKUApSlAKUpQClKUApSlAKUpQClKUApSlAf/2Q=="/>
          <p:cNvSpPr>
            <a:spLocks noChangeAspect="1" noChangeArrowheads="1"/>
          </p:cNvSpPr>
          <p:nvPr/>
        </p:nvSpPr>
        <p:spPr bwMode="auto">
          <a:xfrm>
            <a:off x="155575" y="-700088"/>
            <a:ext cx="3114675" cy="146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8" name="Picture 4" descr="http://www.regjihn.com/uploads/images/logo_REAGJIR_module_b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883" y="5041726"/>
            <a:ext cx="3757613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755576" y="3573016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Laporte C, </a:t>
            </a:r>
            <a:r>
              <a:rPr lang="fr-FR" sz="2000" b="1" dirty="0" err="1" smtClean="0"/>
              <a:t>Gelly</a:t>
            </a:r>
            <a:r>
              <a:rPr lang="fr-FR" sz="2000" b="1" dirty="0" smtClean="0"/>
              <a:t> J, Bonnet PA, </a:t>
            </a:r>
            <a:r>
              <a:rPr lang="fr-FR" sz="2000" b="1" dirty="0" err="1" smtClean="0"/>
              <a:t>Schuers</a:t>
            </a:r>
            <a:r>
              <a:rPr lang="fr-FR" sz="2000" b="1" dirty="0" smtClean="0"/>
              <a:t> M, Bouchez T</a:t>
            </a:r>
            <a:endParaRPr lang="fr-FR" sz="2000" b="1" dirty="0"/>
          </a:p>
        </p:txBody>
      </p:sp>
      <p:sp>
        <p:nvSpPr>
          <p:cNvPr id="7" name="ZoneTexte 6"/>
          <p:cNvSpPr txBox="1"/>
          <p:nvPr/>
        </p:nvSpPr>
        <p:spPr>
          <a:xfrm rot="20399798">
            <a:off x="797848" y="1406189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95000"/>
                  </a:schemeClr>
                </a:solidFill>
              </a:rPr>
              <a:t>Célia </a:t>
            </a:r>
            <a:endParaRPr lang="fr-F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 rot="725765">
            <a:off x="7186279" y="582097"/>
            <a:ext cx="91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Nicolas 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871482" y="517073"/>
            <a:ext cx="1160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chemeClr val="bg1">
                    <a:lumMod val="85000"/>
                  </a:schemeClr>
                </a:solidFill>
              </a:rPr>
              <a:t>David</a:t>
            </a:r>
            <a:endParaRPr lang="fr-FR" sz="2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 rot="21161189">
            <a:off x="699905" y="5641862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Marie 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 rot="391081">
            <a:off x="4084655" y="5890939"/>
            <a:ext cx="7745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chemeClr val="bg1">
                    <a:lumMod val="85000"/>
                  </a:schemeClr>
                </a:solidFill>
              </a:rPr>
              <a:t>Hélène</a:t>
            </a:r>
            <a:endParaRPr lang="fr-FR" sz="16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 rot="21276182">
            <a:off x="6335396" y="1454969"/>
            <a:ext cx="1262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Benjamin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 rot="21282767">
            <a:off x="4082807" y="981092"/>
            <a:ext cx="1011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85000"/>
                  </a:schemeClr>
                </a:solidFill>
              </a:rPr>
              <a:t>François 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 rot="313743">
            <a:off x="170724" y="3991170"/>
            <a:ext cx="807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85000"/>
                  </a:schemeClr>
                </a:solidFill>
              </a:rPr>
              <a:t>Gladys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 rot="21104281">
            <a:off x="2220266" y="1694408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95000"/>
                  </a:schemeClr>
                </a:solidFill>
              </a:rPr>
              <a:t>Maud </a:t>
            </a:r>
            <a:endParaRPr lang="fr-F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 rot="21438257">
            <a:off x="1526437" y="4901217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Julien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3213406" y="1912492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Benoit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 rot="20883339">
            <a:off x="116395" y="432789"/>
            <a:ext cx="95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Clarisse 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7664802" y="4437284"/>
            <a:ext cx="90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Florent 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109231" y="4378203"/>
            <a:ext cx="857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Nicolas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 rot="21035337">
            <a:off x="3245497" y="4251593"/>
            <a:ext cx="956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Laurent 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 rot="21350949">
            <a:off x="1837279" y="6462744"/>
            <a:ext cx="72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Anne 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 rot="21113532">
            <a:off x="5300346" y="97734"/>
            <a:ext cx="916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Juliette 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 rot="20875920">
            <a:off x="81036" y="4895355"/>
            <a:ext cx="1227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Jonathan </a:t>
            </a:r>
            <a:endParaRPr lang="fr-FR" dirty="0"/>
          </a:p>
        </p:txBody>
      </p:sp>
      <p:sp>
        <p:nvSpPr>
          <p:cNvPr id="27" name="ZoneTexte 26"/>
          <p:cNvSpPr txBox="1"/>
          <p:nvPr/>
        </p:nvSpPr>
        <p:spPr>
          <a:xfrm rot="648616">
            <a:off x="3174296" y="5188919"/>
            <a:ext cx="1196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Guillaume </a:t>
            </a:r>
            <a:endParaRPr lang="fr-FR" dirty="0"/>
          </a:p>
        </p:txBody>
      </p:sp>
      <p:sp>
        <p:nvSpPr>
          <p:cNvPr id="28" name="ZoneTexte 27"/>
          <p:cNvSpPr txBox="1"/>
          <p:nvPr/>
        </p:nvSpPr>
        <p:spPr>
          <a:xfrm rot="648321">
            <a:off x="8141371" y="1801598"/>
            <a:ext cx="86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Paul </a:t>
            </a:r>
            <a:endParaRPr lang="fr-FR" dirty="0"/>
          </a:p>
        </p:txBody>
      </p:sp>
      <p:sp>
        <p:nvSpPr>
          <p:cNvPr id="29" name="ZoneTexte 28"/>
          <p:cNvSpPr txBox="1"/>
          <p:nvPr/>
        </p:nvSpPr>
        <p:spPr>
          <a:xfrm rot="21227802">
            <a:off x="89877" y="1230306"/>
            <a:ext cx="760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Laure 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 rot="676488">
            <a:off x="5994758" y="1190937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Olivier 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 rot="20956803">
            <a:off x="432313" y="2161984"/>
            <a:ext cx="502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85000"/>
                  </a:schemeClr>
                </a:solidFill>
              </a:rPr>
              <a:t>Luc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2" name="ZoneTexte 31"/>
          <p:cNvSpPr txBox="1"/>
          <p:nvPr/>
        </p:nvSpPr>
        <p:spPr>
          <a:xfrm rot="21393158">
            <a:off x="2870433" y="263864"/>
            <a:ext cx="1419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Pierre André 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 rot="877153">
            <a:off x="6019501" y="4562869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Erik 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 rot="20965825">
            <a:off x="6954223" y="4021981"/>
            <a:ext cx="1584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Jean-Sébastien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 rot="355371">
            <a:off x="207256" y="6252153"/>
            <a:ext cx="994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85000"/>
                  </a:schemeClr>
                </a:solidFill>
              </a:rPr>
              <a:t>Vanessa 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 rot="287390">
            <a:off x="2382756" y="6099474"/>
            <a:ext cx="955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Josselin </a:t>
            </a:r>
            <a:endParaRPr lang="fr-FR" dirty="0"/>
          </a:p>
        </p:txBody>
      </p:sp>
      <p:sp>
        <p:nvSpPr>
          <p:cNvPr id="37" name="ZoneTexte 36"/>
          <p:cNvSpPr txBox="1"/>
          <p:nvPr/>
        </p:nvSpPr>
        <p:spPr>
          <a:xfrm rot="21198936">
            <a:off x="885457" y="4420417"/>
            <a:ext cx="1170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85000"/>
                  </a:schemeClr>
                </a:solidFill>
              </a:rPr>
              <a:t>Marie Eve 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 rot="20986925">
            <a:off x="730940" y="710031"/>
            <a:ext cx="777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95000"/>
                  </a:schemeClr>
                </a:solidFill>
              </a:rPr>
              <a:t>Alexis </a:t>
            </a:r>
            <a:endParaRPr lang="fr-F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 rot="368606">
            <a:off x="5409061" y="1997701"/>
            <a:ext cx="699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95000"/>
                  </a:schemeClr>
                </a:solidFill>
              </a:rPr>
              <a:t>Nadir</a:t>
            </a:r>
            <a:endParaRPr lang="fr-F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4588586" y="5408173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bg1">
                    <a:lumMod val="75000"/>
                  </a:schemeClr>
                </a:solidFill>
              </a:rPr>
              <a:t>Najib</a:t>
            </a:r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1646401" y="1145398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Amélie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2" name="ZoneTexte 41"/>
          <p:cNvSpPr txBox="1"/>
          <p:nvPr/>
        </p:nvSpPr>
        <p:spPr>
          <a:xfrm rot="328921">
            <a:off x="8013650" y="139718"/>
            <a:ext cx="926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95000"/>
                  </a:schemeClr>
                </a:solidFill>
              </a:rPr>
              <a:t>Pascale </a:t>
            </a:r>
            <a:endParaRPr lang="fr-F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 rot="21377993">
            <a:off x="3228788" y="6487127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Thomas 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 rot="178464">
            <a:off x="1601771" y="5482483"/>
            <a:ext cx="840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95000"/>
                  </a:schemeClr>
                </a:solidFill>
              </a:rPr>
              <a:t>Maylis </a:t>
            </a:r>
            <a:endParaRPr lang="fr-F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5" name="ZoneTexte 44"/>
          <p:cNvSpPr txBox="1"/>
          <p:nvPr/>
        </p:nvSpPr>
        <p:spPr>
          <a:xfrm rot="21358097">
            <a:off x="8010024" y="132441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95000"/>
                  </a:schemeClr>
                </a:solidFill>
              </a:rPr>
              <a:t>Sophie </a:t>
            </a:r>
            <a:endParaRPr lang="fr-F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6" name="ZoneTexte 45"/>
          <p:cNvSpPr txBox="1"/>
          <p:nvPr/>
        </p:nvSpPr>
        <p:spPr>
          <a:xfrm rot="21110328">
            <a:off x="3740767" y="4874690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95000"/>
                  </a:schemeClr>
                </a:solidFill>
              </a:rPr>
              <a:t>Julie </a:t>
            </a:r>
            <a:endParaRPr lang="fr-F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7" name="ZoneTexte 46"/>
          <p:cNvSpPr txBox="1"/>
          <p:nvPr/>
        </p:nvSpPr>
        <p:spPr>
          <a:xfrm rot="21223107">
            <a:off x="4825190" y="1539523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Anthony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ZoneTexte 47"/>
          <p:cNvSpPr txBox="1"/>
          <p:nvPr/>
        </p:nvSpPr>
        <p:spPr>
          <a:xfrm rot="21081071">
            <a:off x="23175" y="3388350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Emilie 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9" name="ZoneTexte 48"/>
          <p:cNvSpPr txBox="1"/>
          <p:nvPr/>
        </p:nvSpPr>
        <p:spPr>
          <a:xfrm>
            <a:off x="4085056" y="4563267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Marion 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0" name="ZoneTexte 49"/>
          <p:cNvSpPr txBox="1"/>
          <p:nvPr/>
        </p:nvSpPr>
        <p:spPr>
          <a:xfrm rot="21299579">
            <a:off x="3065729" y="5487030"/>
            <a:ext cx="572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bg1">
                    <a:lumMod val="95000"/>
                  </a:schemeClr>
                </a:solidFill>
              </a:rPr>
              <a:t>Lital</a:t>
            </a:r>
            <a:endParaRPr lang="fr-F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1" name="ZoneTexte 50"/>
          <p:cNvSpPr txBox="1"/>
          <p:nvPr/>
        </p:nvSpPr>
        <p:spPr>
          <a:xfrm rot="244028">
            <a:off x="5245726" y="495010"/>
            <a:ext cx="956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95000"/>
                  </a:schemeClr>
                </a:solidFill>
              </a:rPr>
              <a:t>Nadège </a:t>
            </a:r>
            <a:endParaRPr lang="fr-F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2" name="ZoneTexte 51"/>
          <p:cNvSpPr txBox="1"/>
          <p:nvPr/>
        </p:nvSpPr>
        <p:spPr>
          <a:xfrm rot="21389556">
            <a:off x="1449455" y="2063740"/>
            <a:ext cx="1232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Jean Pascal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3" name="ZoneTexte 52"/>
          <p:cNvSpPr txBox="1"/>
          <p:nvPr/>
        </p:nvSpPr>
        <p:spPr>
          <a:xfrm>
            <a:off x="6800860" y="301877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Aline 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4" name="ZoneTexte 53"/>
          <p:cNvSpPr txBox="1"/>
          <p:nvPr/>
        </p:nvSpPr>
        <p:spPr>
          <a:xfrm rot="443846">
            <a:off x="1649841" y="4141850"/>
            <a:ext cx="90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85000"/>
                  </a:schemeClr>
                </a:solidFill>
              </a:rPr>
              <a:t>Audrey 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5" name="ZoneTexte 54"/>
          <p:cNvSpPr txBox="1"/>
          <p:nvPr/>
        </p:nvSpPr>
        <p:spPr>
          <a:xfrm rot="21440899">
            <a:off x="1334903" y="127166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85000"/>
                  </a:schemeClr>
                </a:solidFill>
              </a:rPr>
              <a:t>Hubert 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" name="ZoneTexte 55"/>
          <p:cNvSpPr txBox="1"/>
          <p:nvPr/>
        </p:nvSpPr>
        <p:spPr>
          <a:xfrm rot="574517">
            <a:off x="8081875" y="3573016"/>
            <a:ext cx="817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95000"/>
                  </a:schemeClr>
                </a:solidFill>
              </a:rPr>
              <a:t>Xavier </a:t>
            </a:r>
            <a:endParaRPr lang="fr-F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7" name="ZoneTexte 56"/>
          <p:cNvSpPr txBox="1"/>
          <p:nvPr/>
        </p:nvSpPr>
        <p:spPr>
          <a:xfrm rot="218934">
            <a:off x="3380775" y="1342485"/>
            <a:ext cx="883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95000"/>
                  </a:schemeClr>
                </a:solidFill>
              </a:rPr>
              <a:t>Sandra </a:t>
            </a:r>
            <a:endParaRPr lang="fr-F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-66905" y="5498999"/>
            <a:ext cx="83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95000"/>
                  </a:schemeClr>
                </a:solidFill>
              </a:rPr>
              <a:t>Louise </a:t>
            </a:r>
            <a:endParaRPr lang="fr-F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6762375" y="1841716"/>
            <a:ext cx="902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bg1">
                    <a:lumMod val="95000"/>
                  </a:schemeClr>
                </a:solidFill>
              </a:rPr>
              <a:t>Yveline</a:t>
            </a:r>
            <a:r>
              <a:rPr lang="fr-FR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endParaRPr lang="fr-F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0" name="ZoneTexte 59"/>
          <p:cNvSpPr txBox="1"/>
          <p:nvPr/>
        </p:nvSpPr>
        <p:spPr>
          <a:xfrm rot="390609">
            <a:off x="2798720" y="832412"/>
            <a:ext cx="864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Andrea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1" name="ZoneTexte 60"/>
          <p:cNvSpPr txBox="1"/>
          <p:nvPr/>
        </p:nvSpPr>
        <p:spPr>
          <a:xfrm rot="21423163">
            <a:off x="1153238" y="5958739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Brieuc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2" name="ZoneTexte 61"/>
          <p:cNvSpPr txBox="1"/>
          <p:nvPr/>
        </p:nvSpPr>
        <p:spPr>
          <a:xfrm rot="21327351">
            <a:off x="3821956" y="6171769"/>
            <a:ext cx="1287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bg1">
                    <a:lumMod val="65000"/>
                  </a:schemeClr>
                </a:solidFill>
              </a:rPr>
              <a:t>Memtolom</a:t>
            </a:r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ZoneTexte 62"/>
          <p:cNvSpPr txBox="1"/>
          <p:nvPr/>
        </p:nvSpPr>
        <p:spPr>
          <a:xfrm rot="265479">
            <a:off x="6783675" y="995662"/>
            <a:ext cx="1201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bg1">
                    <a:lumMod val="85000"/>
                  </a:schemeClr>
                </a:solidFill>
              </a:rPr>
              <a:t>Shérazade</a:t>
            </a:r>
            <a:r>
              <a:rPr lang="fr-FR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4" name="ZoneTexte 63"/>
          <p:cNvSpPr txBox="1"/>
          <p:nvPr/>
        </p:nvSpPr>
        <p:spPr>
          <a:xfrm rot="21382132">
            <a:off x="644592" y="5186587"/>
            <a:ext cx="1177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85000"/>
                  </a:schemeClr>
                </a:solidFill>
              </a:rPr>
              <a:t>Bénédicte 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5" name="ZoneTexte 64"/>
          <p:cNvSpPr txBox="1"/>
          <p:nvPr/>
        </p:nvSpPr>
        <p:spPr>
          <a:xfrm rot="328402">
            <a:off x="-87122" y="1727826"/>
            <a:ext cx="705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85000"/>
                  </a:schemeClr>
                </a:solidFill>
              </a:rPr>
              <a:t>Katel 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6" name="ZoneTexte 65"/>
          <p:cNvSpPr txBox="1"/>
          <p:nvPr/>
        </p:nvSpPr>
        <p:spPr>
          <a:xfrm>
            <a:off x="3612715" y="594017"/>
            <a:ext cx="944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95000"/>
                  </a:schemeClr>
                </a:solidFill>
              </a:rPr>
              <a:t>Laurène</a:t>
            </a:r>
            <a:endParaRPr lang="fr-F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7" name="ZoneTexte 66"/>
          <p:cNvSpPr txBox="1"/>
          <p:nvPr/>
        </p:nvSpPr>
        <p:spPr>
          <a:xfrm rot="21307195">
            <a:off x="4068624" y="2023265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95000"/>
                  </a:schemeClr>
                </a:solidFill>
              </a:rPr>
              <a:t>Agnès </a:t>
            </a:r>
            <a:endParaRPr lang="fr-F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8" name="ZoneTexte 67"/>
          <p:cNvSpPr txBox="1"/>
          <p:nvPr/>
        </p:nvSpPr>
        <p:spPr>
          <a:xfrm>
            <a:off x="2958369" y="4617746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85000"/>
                  </a:schemeClr>
                </a:solidFill>
              </a:rPr>
              <a:t>Julie 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9" name="ZoneTexte 68"/>
          <p:cNvSpPr txBox="1"/>
          <p:nvPr/>
        </p:nvSpPr>
        <p:spPr>
          <a:xfrm rot="20940435">
            <a:off x="5150550" y="976932"/>
            <a:ext cx="898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bg1">
                    <a:lumMod val="85000"/>
                  </a:schemeClr>
                </a:solidFill>
              </a:rPr>
              <a:t>Virgine</a:t>
            </a:r>
            <a:r>
              <a:rPr lang="fr-FR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0" name="ZoneTexte 69"/>
          <p:cNvSpPr txBox="1"/>
          <p:nvPr/>
        </p:nvSpPr>
        <p:spPr>
          <a:xfrm rot="432093">
            <a:off x="-45763" y="2908240"/>
            <a:ext cx="688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85000"/>
                  </a:schemeClr>
                </a:solidFill>
              </a:rPr>
              <a:t>Yann 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1" name="ZoneTexte 70"/>
          <p:cNvSpPr txBox="1"/>
          <p:nvPr/>
        </p:nvSpPr>
        <p:spPr>
          <a:xfrm rot="20991998">
            <a:off x="527913" y="3619791"/>
            <a:ext cx="1241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85000"/>
                  </a:schemeClr>
                </a:solidFill>
              </a:rPr>
              <a:t>Emmanuel 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2" name="ZoneTexte 71"/>
          <p:cNvSpPr txBox="1"/>
          <p:nvPr/>
        </p:nvSpPr>
        <p:spPr>
          <a:xfrm rot="21236569">
            <a:off x="981049" y="1022224"/>
            <a:ext cx="995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85000"/>
                  </a:schemeClr>
                </a:solidFill>
              </a:rPr>
              <a:t>Philippe 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3" name="ZoneTexte 72"/>
          <p:cNvSpPr txBox="1"/>
          <p:nvPr/>
        </p:nvSpPr>
        <p:spPr>
          <a:xfrm rot="378415">
            <a:off x="4342447" y="4065432"/>
            <a:ext cx="766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95000"/>
                  </a:schemeClr>
                </a:solidFill>
              </a:rPr>
              <a:t>Céline</a:t>
            </a:r>
            <a:endParaRPr lang="fr-F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4" name="ZoneTexte 73"/>
          <p:cNvSpPr txBox="1"/>
          <p:nvPr/>
        </p:nvSpPr>
        <p:spPr>
          <a:xfrm rot="434844">
            <a:off x="272983" y="117210"/>
            <a:ext cx="9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95000"/>
                  </a:schemeClr>
                </a:solidFill>
              </a:rPr>
              <a:t>Maxime </a:t>
            </a:r>
            <a:endParaRPr lang="fr-F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5" name="ZoneTexte 74"/>
          <p:cNvSpPr txBox="1"/>
          <p:nvPr/>
        </p:nvSpPr>
        <p:spPr>
          <a:xfrm>
            <a:off x="911549" y="1841716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Sophia 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6" name="ZoneTexte 75"/>
          <p:cNvSpPr txBox="1"/>
          <p:nvPr/>
        </p:nvSpPr>
        <p:spPr>
          <a:xfrm rot="702639">
            <a:off x="6063293" y="4302788"/>
            <a:ext cx="1047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95000"/>
                  </a:schemeClr>
                </a:solidFill>
              </a:rPr>
              <a:t>Déborah </a:t>
            </a:r>
            <a:endParaRPr lang="fr-F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7" name="ZoneTexte 76"/>
          <p:cNvSpPr txBox="1"/>
          <p:nvPr/>
        </p:nvSpPr>
        <p:spPr>
          <a:xfrm>
            <a:off x="4217839" y="128888"/>
            <a:ext cx="1000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85000"/>
                  </a:schemeClr>
                </a:solidFill>
              </a:rPr>
              <a:t>Aymeric 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8" name="ZoneTexte 77"/>
          <p:cNvSpPr txBox="1"/>
          <p:nvPr/>
        </p:nvSpPr>
        <p:spPr>
          <a:xfrm rot="21402800">
            <a:off x="2095154" y="1422653"/>
            <a:ext cx="926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85000"/>
                  </a:schemeClr>
                </a:solidFill>
              </a:rPr>
              <a:t>Pauline 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9" name="ZoneTexte 78"/>
          <p:cNvSpPr txBox="1"/>
          <p:nvPr/>
        </p:nvSpPr>
        <p:spPr>
          <a:xfrm>
            <a:off x="1908818" y="5149666"/>
            <a:ext cx="1085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85000"/>
                  </a:schemeClr>
                </a:solidFill>
              </a:rPr>
              <a:t>Cam Anh 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0" name="ZoneTexte 79"/>
          <p:cNvSpPr txBox="1"/>
          <p:nvPr/>
        </p:nvSpPr>
        <p:spPr>
          <a:xfrm rot="150998">
            <a:off x="4385699" y="4935906"/>
            <a:ext cx="91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Mickaël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1" name="ZoneTexte 80"/>
          <p:cNvSpPr txBox="1"/>
          <p:nvPr/>
        </p:nvSpPr>
        <p:spPr>
          <a:xfrm rot="347216">
            <a:off x="-50118" y="4466309"/>
            <a:ext cx="997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95000"/>
                  </a:schemeClr>
                </a:solidFill>
              </a:rPr>
              <a:t>Violaine </a:t>
            </a:r>
            <a:endParaRPr lang="fr-F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3" name="ZoneTexte 82"/>
          <p:cNvSpPr txBox="1"/>
          <p:nvPr/>
        </p:nvSpPr>
        <p:spPr>
          <a:xfrm rot="21374273">
            <a:off x="2075072" y="4530575"/>
            <a:ext cx="1008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85000"/>
                  </a:schemeClr>
                </a:solidFill>
              </a:rPr>
              <a:t>Thibault 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ZoneTexte 83"/>
          <p:cNvSpPr txBox="1"/>
          <p:nvPr/>
        </p:nvSpPr>
        <p:spPr>
          <a:xfrm>
            <a:off x="2089060" y="5812579"/>
            <a:ext cx="725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85000"/>
                  </a:schemeClr>
                </a:solidFill>
              </a:rPr>
              <a:t>Irène 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5" name="ZoneTexte 84"/>
          <p:cNvSpPr txBox="1"/>
          <p:nvPr/>
        </p:nvSpPr>
        <p:spPr>
          <a:xfrm rot="21266581">
            <a:off x="3301871" y="5911787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85000"/>
                  </a:schemeClr>
                </a:solidFill>
              </a:rPr>
              <a:t>Elise 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6" name="ZoneTexte 85"/>
          <p:cNvSpPr txBox="1"/>
          <p:nvPr/>
        </p:nvSpPr>
        <p:spPr>
          <a:xfrm rot="21113890">
            <a:off x="6886580" y="4681306"/>
            <a:ext cx="1431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95000"/>
                  </a:schemeClr>
                </a:solidFill>
              </a:rPr>
              <a:t>Jean Laurent </a:t>
            </a:r>
            <a:endParaRPr lang="fr-F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7" name="ZoneTexte 86"/>
          <p:cNvSpPr txBox="1"/>
          <p:nvPr/>
        </p:nvSpPr>
        <p:spPr>
          <a:xfrm rot="21302900">
            <a:off x="3580114" y="1622106"/>
            <a:ext cx="1314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Anne Claire 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8" name="ZoneTexte 87"/>
          <p:cNvSpPr txBox="1"/>
          <p:nvPr/>
        </p:nvSpPr>
        <p:spPr>
          <a:xfrm rot="20399798">
            <a:off x="6158938" y="690410"/>
            <a:ext cx="1003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Mélanie 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13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467544" y="1173381"/>
            <a:ext cx="8208912" cy="40595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35675" y="5187949"/>
            <a:ext cx="9483887" cy="22014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Berlin Sans FB" panose="020E0602020502020306" pitchFamily="34" charset="0"/>
              </a:rPr>
              <a:t>Registre (ANCCMG, </a:t>
            </a:r>
            <a:r>
              <a:rPr lang="fr-FR" dirty="0" err="1">
                <a:latin typeface="Berlin Sans FB" panose="020E0602020502020306" pitchFamily="34" charset="0"/>
              </a:rPr>
              <a:t>ReAGJIR</a:t>
            </a:r>
            <a:r>
              <a:rPr lang="fr-FR" dirty="0">
                <a:latin typeface="Berlin Sans FB" panose="020E0602020502020306" pitchFamily="34" charset="0"/>
              </a:rPr>
              <a:t>) : depuis 2007</a:t>
            </a:r>
          </a:p>
          <a:p>
            <a:r>
              <a:rPr lang="fr-FR" dirty="0">
                <a:latin typeface="Berlin Sans FB" panose="020E0602020502020306" pitchFamily="34" charset="0"/>
              </a:rPr>
              <a:t>Questionnaire en ligne : 18/11 – 21/11/2013</a:t>
            </a: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58164" y="96336"/>
            <a:ext cx="4896544" cy="5715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Rationnel</a:t>
            </a:r>
            <a:endParaRPr lang="fr-FR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54961" y="1150835"/>
            <a:ext cx="8066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</a:rPr>
              <a:t>2004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31640" y="1651346"/>
            <a:ext cx="672172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</a:rPr>
              <a:t>DES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168684" y="1167135"/>
            <a:ext cx="8066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</a:rPr>
              <a:t>2007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71462" y="1664669"/>
            <a:ext cx="1320618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</a:rPr>
              <a:t>1ers CCU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86807" y="1167135"/>
            <a:ext cx="8066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</a:rPr>
              <a:t>2012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995857" y="1671191"/>
            <a:ext cx="1218603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</a:rPr>
              <a:t>1</a:t>
            </a:r>
            <a:r>
              <a:rPr lang="fr-FR" sz="2400" b="1" baseline="30000" dirty="0" smtClean="0">
                <a:solidFill>
                  <a:schemeClr val="bg1"/>
                </a:solidFill>
              </a:rPr>
              <a:t>er</a:t>
            </a:r>
            <a:r>
              <a:rPr lang="fr-FR" sz="2400" b="1" dirty="0" smtClean="0">
                <a:solidFill>
                  <a:schemeClr val="bg1"/>
                </a:solidFill>
              </a:rPr>
              <a:t> MCU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9" name="Titre 1"/>
          <p:cNvSpPr txBox="1">
            <a:spLocks/>
          </p:cNvSpPr>
          <p:nvPr/>
        </p:nvSpPr>
        <p:spPr>
          <a:xfrm>
            <a:off x="3590418" y="4400425"/>
            <a:ext cx="4896544" cy="5715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Méthode</a:t>
            </a:r>
            <a:endParaRPr lang="fr-FR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88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88640"/>
            <a:ext cx="8676456" cy="648072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5400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 127 chefs </a:t>
            </a:r>
            <a:endParaRPr lang="fr-FR" sz="54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544583"/>
              </p:ext>
            </p:extLst>
          </p:nvPr>
        </p:nvGraphicFramePr>
        <p:xfrm>
          <a:off x="2264540" y="1100060"/>
          <a:ext cx="6480720" cy="373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3364"/>
                <a:gridCol w="1296144"/>
                <a:gridCol w="1148924"/>
                <a:gridCol w="1296144"/>
                <a:gridCol w="1296144"/>
              </a:tblGrid>
              <a:tr h="956633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Entrées </a:t>
                      </a:r>
                      <a:endParaRPr lang="fr-FR" dirty="0"/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Sorties</a:t>
                      </a: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Différentiel</a:t>
                      </a: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Total</a:t>
                      </a: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87968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2007</a:t>
                      </a:r>
                      <a:endParaRPr lang="fr-FR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16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-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+ 16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CC0000"/>
                          </a:solidFill>
                        </a:rPr>
                        <a:t>16</a:t>
                      </a:r>
                      <a:endParaRPr lang="fr-FR" sz="2000" b="1" dirty="0">
                        <a:solidFill>
                          <a:srgbClr val="CC0000"/>
                        </a:solidFill>
                      </a:endParaRPr>
                    </a:p>
                  </a:txBody>
                  <a:tcPr anchor="ctr"/>
                </a:tc>
              </a:tr>
              <a:tr h="387968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2008</a:t>
                      </a:r>
                      <a:endParaRPr lang="fr-FR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15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-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+</a:t>
                      </a:r>
                      <a:r>
                        <a:rPr lang="fr-FR" baseline="0" dirty="0" smtClean="0"/>
                        <a:t> 15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CC0000"/>
                          </a:solidFill>
                        </a:rPr>
                        <a:t>31</a:t>
                      </a:r>
                      <a:endParaRPr lang="fr-FR" sz="2000" b="1" dirty="0">
                        <a:solidFill>
                          <a:srgbClr val="CC0000"/>
                        </a:solidFill>
                      </a:endParaRPr>
                    </a:p>
                  </a:txBody>
                  <a:tcPr anchor="ctr"/>
                </a:tc>
              </a:tr>
              <a:tr h="387968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2009</a:t>
                      </a:r>
                      <a:endParaRPr lang="fr-FR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17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+ 12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CC0000"/>
                          </a:solidFill>
                        </a:rPr>
                        <a:t>43</a:t>
                      </a:r>
                      <a:endParaRPr lang="fr-FR" sz="2000" b="1" dirty="0">
                        <a:solidFill>
                          <a:srgbClr val="CC0000"/>
                        </a:solidFill>
                      </a:endParaRPr>
                    </a:p>
                  </a:txBody>
                  <a:tcPr anchor="ctr"/>
                </a:tc>
              </a:tr>
              <a:tr h="387968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2010</a:t>
                      </a:r>
                      <a:endParaRPr lang="fr-FR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27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+ 22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CC0000"/>
                          </a:solidFill>
                        </a:rPr>
                        <a:t>65</a:t>
                      </a:r>
                      <a:endParaRPr lang="fr-FR" sz="2000" b="1" dirty="0">
                        <a:solidFill>
                          <a:srgbClr val="CC0000"/>
                        </a:solidFill>
                      </a:endParaRPr>
                    </a:p>
                  </a:txBody>
                  <a:tcPr anchor="ctr"/>
                </a:tc>
              </a:tr>
              <a:tr h="387968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2011</a:t>
                      </a:r>
                      <a:endParaRPr lang="fr-FR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19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+ 14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CC0000"/>
                          </a:solidFill>
                        </a:rPr>
                        <a:t>79</a:t>
                      </a:r>
                      <a:endParaRPr lang="fr-FR" sz="2000" b="1" dirty="0">
                        <a:solidFill>
                          <a:srgbClr val="CC0000"/>
                        </a:solidFill>
                      </a:endParaRPr>
                    </a:p>
                  </a:txBody>
                  <a:tcPr anchor="ctr"/>
                </a:tc>
              </a:tr>
              <a:tr h="387968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2012</a:t>
                      </a:r>
                      <a:endParaRPr lang="fr-FR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27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23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+ 4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CC0000"/>
                          </a:solidFill>
                        </a:rPr>
                        <a:t>83</a:t>
                      </a:r>
                      <a:endParaRPr lang="fr-FR" sz="2000" b="1" dirty="0">
                        <a:solidFill>
                          <a:srgbClr val="CC0000"/>
                        </a:solidFill>
                      </a:endParaRPr>
                    </a:p>
                  </a:txBody>
                  <a:tcPr anchor="ctr"/>
                </a:tc>
              </a:tr>
              <a:tr h="387968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2013 (mai)</a:t>
                      </a:r>
                      <a:endParaRPr lang="fr-FR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-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-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CC0000"/>
                          </a:solidFill>
                        </a:rPr>
                        <a:t>-</a:t>
                      </a:r>
                      <a:endParaRPr lang="fr-FR" sz="2000" b="1" dirty="0">
                        <a:solidFill>
                          <a:srgbClr val="CC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026" name="Picture 2" descr="D:\CANNABIS\logistique PHRC\Journée de formation\symbole_homm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289376"/>
            <a:ext cx="142875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CANNABIS\logistique PHRC\Journée de formation\180px-Symbole_femm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9985"/>
            <a:ext cx="171450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2267744" y="5847655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56</a:t>
            </a:r>
            <a:endParaRPr lang="fr-FR" sz="2400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611560" y="4459759"/>
            <a:ext cx="1080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 smtClean="0"/>
              <a:t>71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888871" y="5013176"/>
            <a:ext cx="5838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dirty="0"/>
              <a:t>56%</a:t>
            </a:r>
          </a:p>
        </p:txBody>
      </p:sp>
      <p:pic>
        <p:nvPicPr>
          <p:cNvPr id="4" name="Picture 2" descr="http://www.cumanet.cuma.fr/images/transfert-donne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5197842"/>
            <a:ext cx="2525617" cy="138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6948264" y="4941168"/>
            <a:ext cx="7933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schemeClr val="accent1">
                    <a:lumMod val="75000"/>
                  </a:schemeClr>
                </a:solidFill>
              </a:rPr>
              <a:t>4</a:t>
            </a:r>
            <a:endParaRPr lang="fr-FR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8" name="Picture 4" descr="http://www.nuitdesmusees.culture.fr/site/wp-content/themes/ndm-2013/img/carte-france-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980728"/>
            <a:ext cx="3480946" cy="225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ncrypted-tbn0.gstatic.com/images?q=tbn:ANd9GcRK9KEEGLEocJEIg4XpKWum5JECWXFHMNxyk_gqiCrRIP1LxfUnZQ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352409" cy="34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barnetcouncil.net/wp-content/uploads/2011/09/cours-particuliers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169" y="2276872"/>
            <a:ext cx="479021" cy="34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avec flèche 10"/>
          <p:cNvCxnSpPr/>
          <p:nvPr/>
        </p:nvCxnSpPr>
        <p:spPr>
          <a:xfrm>
            <a:off x="963969" y="1935134"/>
            <a:ext cx="488200" cy="341738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342201" y="2329379"/>
            <a:ext cx="7933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schemeClr val="bg1"/>
                </a:solidFill>
              </a:rPr>
              <a:t>2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303275" y="6165304"/>
            <a:ext cx="5405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44</a:t>
            </a:r>
            <a:r>
              <a:rPr lang="fr-FR" sz="1600" dirty="0" smtClean="0"/>
              <a:t>%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831075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2" grpId="0"/>
      <p:bldP spid="18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Connecteur droit 19"/>
          <p:cNvCxnSpPr/>
          <p:nvPr/>
        </p:nvCxnSpPr>
        <p:spPr>
          <a:xfrm flipH="1">
            <a:off x="2683737" y="2018331"/>
            <a:ext cx="1354119" cy="900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59632" y="2687692"/>
            <a:ext cx="1481960" cy="114300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127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5274777" y="5013176"/>
            <a:ext cx="1728192" cy="576064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/>
              <a:t>81 CCU</a:t>
            </a:r>
            <a:endParaRPr lang="fr-FR" sz="3200" b="1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5292080" y="4077072"/>
            <a:ext cx="1728192" cy="576064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/>
              <a:t>10 CCA</a:t>
            </a:r>
            <a:endParaRPr lang="fr-FR" sz="3200" b="1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5287562" y="1052736"/>
            <a:ext cx="1728192" cy="576064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/>
              <a:t>4 MCU</a:t>
            </a:r>
            <a:endParaRPr lang="fr-FR" sz="3200" b="1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5287562" y="1844824"/>
            <a:ext cx="1728192" cy="576064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/>
              <a:t>8 MCA</a:t>
            </a:r>
            <a:endParaRPr lang="fr-FR" sz="3200" b="1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197616" y="887875"/>
            <a:ext cx="2430168" cy="576064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2</a:t>
            </a:r>
            <a:r>
              <a:rPr lang="fr-FR" sz="3200" b="1" dirty="0" smtClean="0"/>
              <a:t>4 ex CCU</a:t>
            </a:r>
            <a:endParaRPr lang="fr-FR" sz="3200" b="1" dirty="0"/>
          </a:p>
        </p:txBody>
      </p:sp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236717"/>
              </p:ext>
            </p:extLst>
          </p:nvPr>
        </p:nvGraphicFramePr>
        <p:xfrm>
          <a:off x="7212632" y="5085184"/>
          <a:ext cx="1751856" cy="1584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5928"/>
                <a:gridCol w="875928"/>
              </a:tblGrid>
              <a:tr h="396044"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bg1"/>
                          </a:solidFill>
                        </a:rPr>
                        <a:t>4ème</a:t>
                      </a:r>
                      <a:endParaRPr lang="fr-FR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11</a:t>
                      </a:r>
                      <a:endParaRPr lang="fr-FR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6044"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bg1"/>
                          </a:solidFill>
                        </a:rPr>
                        <a:t>3ème</a:t>
                      </a:r>
                      <a:endParaRPr lang="fr-FR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19</a:t>
                      </a:r>
                      <a:endParaRPr lang="fr-FR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6044"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bg1"/>
                          </a:solidFill>
                        </a:rPr>
                        <a:t>2ème</a:t>
                      </a:r>
                      <a:endParaRPr lang="fr-FR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21</a:t>
                      </a:r>
                      <a:endParaRPr lang="fr-FR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6044"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bg1"/>
                          </a:solidFill>
                        </a:rPr>
                        <a:t>1ère</a:t>
                      </a:r>
                      <a:endParaRPr lang="fr-FR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29</a:t>
                      </a:r>
                      <a:endParaRPr lang="fr-FR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Rectangle à coins arrondis 15"/>
          <p:cNvSpPr/>
          <p:nvPr/>
        </p:nvSpPr>
        <p:spPr>
          <a:xfrm>
            <a:off x="3059832" y="1442267"/>
            <a:ext cx="1728192" cy="576064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/>
              <a:t>12 MC</a:t>
            </a:r>
            <a:endParaRPr lang="fr-FR" sz="3200" b="1" dirty="0"/>
          </a:p>
        </p:txBody>
      </p:sp>
      <p:cxnSp>
        <p:nvCxnSpPr>
          <p:cNvPr id="23" name="Connecteur droit 22"/>
          <p:cNvCxnSpPr/>
          <p:nvPr/>
        </p:nvCxnSpPr>
        <p:spPr>
          <a:xfrm>
            <a:off x="2697592" y="3555892"/>
            <a:ext cx="1340264" cy="10252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 flipV="1">
            <a:off x="4821204" y="1268760"/>
            <a:ext cx="398868" cy="1482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4821204" y="2060848"/>
            <a:ext cx="398868" cy="1356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 flipV="1">
            <a:off x="4821204" y="4432920"/>
            <a:ext cx="398868" cy="1482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>
            <a:off x="4821204" y="5165545"/>
            <a:ext cx="398868" cy="1356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lèche courbée vers le haut 13"/>
          <p:cNvSpPr/>
          <p:nvPr/>
        </p:nvSpPr>
        <p:spPr>
          <a:xfrm rot="14481281">
            <a:off x="1492409" y="1753581"/>
            <a:ext cx="927052" cy="450050"/>
          </a:xfrm>
          <a:prstGeom prst="curvedUp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3059832" y="4560703"/>
            <a:ext cx="1728192" cy="576064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/>
              <a:t>91 CC</a:t>
            </a:r>
            <a:endParaRPr lang="fr-FR" sz="3200" b="1" dirty="0"/>
          </a:p>
        </p:txBody>
      </p:sp>
      <p:sp>
        <p:nvSpPr>
          <p:cNvPr id="19" name="Rectangle à coins arrondis 18"/>
          <p:cNvSpPr/>
          <p:nvPr/>
        </p:nvSpPr>
        <p:spPr>
          <a:xfrm>
            <a:off x="4525552" y="1340768"/>
            <a:ext cx="562504" cy="576064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11</a:t>
            </a:r>
            <a:endParaRPr lang="fr-FR" sz="2400" b="1" dirty="0"/>
          </a:p>
        </p:txBody>
      </p:sp>
      <p:sp>
        <p:nvSpPr>
          <p:cNvPr id="21" name="Rectangle à coins arrondis 20"/>
          <p:cNvSpPr/>
          <p:nvPr/>
        </p:nvSpPr>
        <p:spPr>
          <a:xfrm>
            <a:off x="6771433" y="908720"/>
            <a:ext cx="543207" cy="576064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4</a:t>
            </a:r>
            <a:endParaRPr lang="fr-FR" sz="2400" b="1" dirty="0"/>
          </a:p>
        </p:txBody>
      </p:sp>
      <p:sp>
        <p:nvSpPr>
          <p:cNvPr id="24" name="Rectangle à coins arrondis 23"/>
          <p:cNvSpPr/>
          <p:nvPr/>
        </p:nvSpPr>
        <p:spPr>
          <a:xfrm>
            <a:off x="6804248" y="1700808"/>
            <a:ext cx="543207" cy="576064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7</a:t>
            </a:r>
            <a:endParaRPr lang="fr-FR" sz="2400" b="1" dirty="0"/>
          </a:p>
        </p:txBody>
      </p:sp>
      <p:sp>
        <p:nvSpPr>
          <p:cNvPr id="25" name="Rectangle à coins arrondis 24"/>
          <p:cNvSpPr/>
          <p:nvPr/>
        </p:nvSpPr>
        <p:spPr>
          <a:xfrm>
            <a:off x="4524247" y="4437112"/>
            <a:ext cx="552985" cy="576064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77</a:t>
            </a:r>
            <a:endParaRPr lang="fr-FR" sz="2400" b="1" dirty="0"/>
          </a:p>
        </p:txBody>
      </p:sp>
      <p:sp>
        <p:nvSpPr>
          <p:cNvPr id="26" name="Rectangle à coins arrondis 25"/>
          <p:cNvSpPr/>
          <p:nvPr/>
        </p:nvSpPr>
        <p:spPr>
          <a:xfrm>
            <a:off x="6815935" y="3933056"/>
            <a:ext cx="564377" cy="576064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10</a:t>
            </a:r>
            <a:endParaRPr lang="fr-FR" sz="2400" b="1" dirty="0"/>
          </a:p>
        </p:txBody>
      </p:sp>
      <p:sp>
        <p:nvSpPr>
          <p:cNvPr id="27" name="Rectangle à coins arrondis 26"/>
          <p:cNvSpPr/>
          <p:nvPr/>
        </p:nvSpPr>
        <p:spPr>
          <a:xfrm>
            <a:off x="6804248" y="4869160"/>
            <a:ext cx="564377" cy="576064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67</a:t>
            </a:r>
            <a:endParaRPr lang="fr-FR" sz="2400" b="1" dirty="0"/>
          </a:p>
        </p:txBody>
      </p:sp>
      <p:sp>
        <p:nvSpPr>
          <p:cNvPr id="29" name="Rectangle à coins arrondis 28"/>
          <p:cNvSpPr/>
          <p:nvPr/>
        </p:nvSpPr>
        <p:spPr>
          <a:xfrm>
            <a:off x="2339752" y="692696"/>
            <a:ext cx="564543" cy="576064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18</a:t>
            </a:r>
            <a:endParaRPr lang="fr-FR" sz="2400" b="1" dirty="0"/>
          </a:p>
        </p:txBody>
      </p:sp>
      <p:sp>
        <p:nvSpPr>
          <p:cNvPr id="30" name="Titre 1"/>
          <p:cNvSpPr txBox="1">
            <a:spLocks/>
          </p:cNvSpPr>
          <p:nvPr/>
        </p:nvSpPr>
        <p:spPr>
          <a:xfrm>
            <a:off x="467722" y="5692080"/>
            <a:ext cx="1889956" cy="720080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83,5%</a:t>
            </a:r>
            <a:endParaRPr lang="fr-FR" sz="54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graphicFrame>
        <p:nvGraphicFramePr>
          <p:cNvPr id="32" name="Tableau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320182"/>
              </p:ext>
            </p:extLst>
          </p:nvPr>
        </p:nvGraphicFramePr>
        <p:xfrm>
          <a:off x="8532440" y="5085184"/>
          <a:ext cx="504056" cy="1584176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504056"/>
              </a:tblGrid>
              <a:tr h="396044"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96044">
                <a:tc>
                  <a:txBody>
                    <a:bodyPr/>
                    <a:lstStyle/>
                    <a:p>
                      <a:r>
                        <a:rPr lang="fr-FR" b="1" dirty="0" smtClean="0"/>
                        <a:t>11</a:t>
                      </a:r>
                      <a:endParaRPr lang="fr-FR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96044">
                <a:tc>
                  <a:txBody>
                    <a:bodyPr/>
                    <a:lstStyle/>
                    <a:p>
                      <a:r>
                        <a:rPr lang="fr-FR" b="1" dirty="0" smtClean="0"/>
                        <a:t>16</a:t>
                      </a:r>
                      <a:endParaRPr lang="fr-FR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96044">
                <a:tc>
                  <a:txBody>
                    <a:bodyPr/>
                    <a:lstStyle/>
                    <a:p>
                      <a:r>
                        <a:rPr lang="fr-FR" b="1" dirty="0" smtClean="0"/>
                        <a:t>28</a:t>
                      </a:r>
                      <a:endParaRPr lang="fr-FR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5" name="Rectangle à coins arrondis 34"/>
          <p:cNvSpPr/>
          <p:nvPr/>
        </p:nvSpPr>
        <p:spPr>
          <a:xfrm>
            <a:off x="2524449" y="2924944"/>
            <a:ext cx="751407" cy="697037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106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43525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6" grpId="0" animBg="1"/>
      <p:bldP spid="14" grpId="0" animBg="1"/>
      <p:bldP spid="17" grpId="0" animBg="1"/>
      <p:bldP spid="19" grpId="0" animBg="1"/>
      <p:bldP spid="21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necteur droit 14"/>
          <p:cNvCxnSpPr/>
          <p:nvPr/>
        </p:nvCxnSpPr>
        <p:spPr>
          <a:xfrm flipV="1">
            <a:off x="2645532" y="5013176"/>
            <a:ext cx="1062372" cy="171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2771800" y="5553236"/>
            <a:ext cx="792088" cy="2966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re 1"/>
          <p:cNvSpPr txBox="1">
            <a:spLocks/>
          </p:cNvSpPr>
          <p:nvPr/>
        </p:nvSpPr>
        <p:spPr>
          <a:xfrm>
            <a:off x="0" y="188640"/>
            <a:ext cx="8676456" cy="72008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5400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4 MCU</a:t>
            </a:r>
            <a:endParaRPr lang="fr-FR" sz="54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pic>
        <p:nvPicPr>
          <p:cNvPr id="2050" name="Picture 2" descr="http://braindamaged.fr/wp-content/uploads/2013/06/superman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552" y="116633"/>
            <a:ext cx="846248" cy="121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CANNABIS\logistique PHRC\Journée de formation\symbole_homm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663" y="1183836"/>
            <a:ext cx="142875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D:\CANNABIS\logistique PHRC\Journée de formation\180px-Symbole_femm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91" y="1916832"/>
            <a:ext cx="517748" cy="79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1474703" y="1916832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3</a:t>
            </a:r>
            <a:endParaRPr lang="fr-FR" sz="24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279725" y="1958139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1</a:t>
            </a:r>
            <a:endParaRPr lang="fr-FR" sz="1050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236191"/>
              </p:ext>
            </p:extLst>
          </p:nvPr>
        </p:nvGraphicFramePr>
        <p:xfrm>
          <a:off x="4577231" y="1367479"/>
          <a:ext cx="3552056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6028"/>
                <a:gridCol w="17760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Durée de clinicat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N 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5 ans 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2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4 ans 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2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Rectangle à coins arrondis 3"/>
          <p:cNvSpPr/>
          <p:nvPr/>
        </p:nvSpPr>
        <p:spPr>
          <a:xfrm>
            <a:off x="539552" y="4987725"/>
            <a:ext cx="2232248" cy="67352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latin typeface="Berlin Sans FB" panose="020E0602020502020306" pitchFamily="34" charset="0"/>
              </a:rPr>
              <a:t>Objectifs </a:t>
            </a:r>
            <a:endParaRPr lang="fr-FR" sz="2800" b="1" dirty="0">
              <a:latin typeface="Berlin Sans FB" panose="020E0602020502020306" pitchFamily="34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3563888" y="5778525"/>
            <a:ext cx="2510011" cy="724423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latin typeface="Berlin Sans FB" panose="020E0602020502020306" pitchFamily="34" charset="0"/>
              </a:rPr>
              <a:t>Rester MCU = 1 </a:t>
            </a:r>
            <a:endParaRPr lang="fr-FR" sz="2800" dirty="0">
              <a:latin typeface="Berlin Sans FB" panose="020E0602020502020306" pitchFamily="34" charset="0"/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4769083" y="3645024"/>
            <a:ext cx="3168352" cy="108012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latin typeface="Berlin Sans FB" panose="020E0602020502020306" pitchFamily="34" charset="0"/>
              </a:rPr>
              <a:t>Devenir PU et HDR  = 2 </a:t>
            </a:r>
            <a:endParaRPr lang="fr-FR" sz="2000" dirty="0">
              <a:latin typeface="Berlin Sans FB" panose="020E0602020502020306" pitchFamily="34" charset="0"/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3563887" y="4473116"/>
            <a:ext cx="2510011" cy="108012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Berlin Sans FB" panose="020E0602020502020306" pitchFamily="34" charset="0"/>
              </a:rPr>
              <a:t>Devenir PU = 1 </a:t>
            </a:r>
            <a:endParaRPr lang="fr-FR" sz="24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425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Connecteur droit 16"/>
          <p:cNvCxnSpPr/>
          <p:nvPr/>
        </p:nvCxnSpPr>
        <p:spPr>
          <a:xfrm>
            <a:off x="2443867" y="4622420"/>
            <a:ext cx="450205" cy="49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 flipV="1">
            <a:off x="2407814" y="3701184"/>
            <a:ext cx="522312" cy="6034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re 1"/>
          <p:cNvSpPr txBox="1">
            <a:spLocks/>
          </p:cNvSpPr>
          <p:nvPr/>
        </p:nvSpPr>
        <p:spPr>
          <a:xfrm>
            <a:off x="0" y="188640"/>
            <a:ext cx="8676456" cy="72008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5400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 7 MCA</a:t>
            </a:r>
            <a:endParaRPr lang="fr-FR" sz="54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pic>
        <p:nvPicPr>
          <p:cNvPr id="3074" name="Picture 2" descr="http://nortonfr.lithium.com/t5/image/serverpage/image-id/4428iD9663DFE27F1D344/image-size/original/is-moderation-mode/false?v=mpbl-1&amp;px=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3196" y="28943"/>
            <a:ext cx="1710803" cy="116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CANNABIS\logistique PHRC\Journée de formation\symbole_homm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058" y="1183836"/>
            <a:ext cx="142875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D:\CANNABIS\logistique PHRC\Journée de formation\180px-Symbole_femm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91" y="1484784"/>
            <a:ext cx="800543" cy="1223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1775098" y="1916832"/>
            <a:ext cx="354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4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47907" y="1685999"/>
            <a:ext cx="901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3</a:t>
            </a:r>
            <a:endParaRPr lang="fr-FR" sz="1050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438409"/>
              </p:ext>
            </p:extLst>
          </p:nvPr>
        </p:nvGraphicFramePr>
        <p:xfrm>
          <a:off x="3923975" y="1224073"/>
          <a:ext cx="4125208" cy="187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2604"/>
                <a:gridCol w="2062604"/>
              </a:tblGrid>
              <a:tr h="46975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Durée clinicat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N 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</a:tr>
              <a:tr h="46975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4 ans 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5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</a:tr>
              <a:tr h="46975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3 ans 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1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</a:tr>
              <a:tr h="46975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2 ans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2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Rectangle à coins arrondis 10"/>
          <p:cNvSpPr/>
          <p:nvPr/>
        </p:nvSpPr>
        <p:spPr>
          <a:xfrm>
            <a:off x="323528" y="4119286"/>
            <a:ext cx="2232248" cy="67352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latin typeface="Berlin Sans FB" panose="020E0602020502020306" pitchFamily="34" charset="0"/>
              </a:rPr>
              <a:t>Objectifs </a:t>
            </a:r>
            <a:endParaRPr lang="fr-FR" sz="2800" dirty="0">
              <a:latin typeface="Berlin Sans FB" panose="020E0602020502020306" pitchFamily="34" charset="0"/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2668970" y="3640680"/>
            <a:ext cx="2510011" cy="724423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latin typeface="Berlin Sans FB" panose="020E0602020502020306" pitchFamily="34" charset="0"/>
              </a:rPr>
              <a:t>Rester MCA = 5</a:t>
            </a:r>
            <a:endParaRPr lang="fr-FR" sz="2800" dirty="0">
              <a:latin typeface="Berlin Sans FB" panose="020E0602020502020306" pitchFamily="34" charset="0"/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2678352" y="4504777"/>
            <a:ext cx="2970076" cy="72442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latin typeface="Berlin Sans FB" panose="020E0602020502020306" pitchFamily="34" charset="0"/>
              </a:rPr>
              <a:t>Attente MCU = 2</a:t>
            </a:r>
            <a:endParaRPr lang="fr-FR" sz="2800" dirty="0">
              <a:latin typeface="Berlin Sans FB" panose="020E0602020502020306" pitchFamily="34" charset="0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6317072" y="4668800"/>
            <a:ext cx="2232248" cy="67352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latin typeface="Berlin Sans FB" panose="020E0602020502020306" pitchFamily="34" charset="0"/>
              </a:rPr>
              <a:t>PA </a:t>
            </a:r>
            <a:endParaRPr lang="fr-FR" sz="2800" dirty="0">
              <a:latin typeface="Berlin Sans FB" panose="020E0602020502020306" pitchFamily="34" charset="0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331146"/>
              </p:ext>
            </p:extLst>
          </p:nvPr>
        </p:nvGraphicFramePr>
        <p:xfrm>
          <a:off x="6155208" y="5445224"/>
          <a:ext cx="2555976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1706"/>
                <a:gridCol w="76427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latin typeface="Berlin Sans FB" panose="020E0602020502020306" pitchFamily="34" charset="0"/>
                        </a:rPr>
                        <a:t>Probablement</a:t>
                      </a:r>
                      <a:endParaRPr lang="fr-FR" b="0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latin typeface="Berlin Sans FB" panose="020E0602020502020306" pitchFamily="34" charset="0"/>
                        </a:rPr>
                        <a:t>2</a:t>
                      </a:r>
                      <a:endParaRPr lang="fr-FR" b="0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Berlin Sans FB" panose="020E0602020502020306" pitchFamily="34" charset="0"/>
                        </a:rPr>
                        <a:t>Nsp</a:t>
                      </a:r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 ou non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4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Non répondu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1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293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necteur droit 13"/>
          <p:cNvCxnSpPr/>
          <p:nvPr/>
        </p:nvCxnSpPr>
        <p:spPr>
          <a:xfrm>
            <a:off x="2397764" y="4773837"/>
            <a:ext cx="455740" cy="863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2402189" y="4456998"/>
            <a:ext cx="522312" cy="3168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407814" y="3701184"/>
            <a:ext cx="522312" cy="6034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re 1"/>
          <p:cNvSpPr txBox="1">
            <a:spLocks/>
          </p:cNvSpPr>
          <p:nvPr/>
        </p:nvSpPr>
        <p:spPr>
          <a:xfrm>
            <a:off x="0" y="188640"/>
            <a:ext cx="8676456" cy="72008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5400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 10 CCA</a:t>
            </a:r>
            <a:endParaRPr lang="fr-FR" sz="54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0"/>
            <a:ext cx="971600" cy="1340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504641"/>
              </p:ext>
            </p:extLst>
          </p:nvPr>
        </p:nvGraphicFramePr>
        <p:xfrm>
          <a:off x="4664402" y="1189960"/>
          <a:ext cx="3435990" cy="187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4018"/>
                <a:gridCol w="1121972"/>
              </a:tblGrid>
              <a:tr h="469750"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latin typeface="Berlin Sans FB" panose="020E0602020502020306" pitchFamily="34" charset="0"/>
                        </a:rPr>
                        <a:t>Durée de clinicat</a:t>
                      </a:r>
                      <a:endParaRPr lang="fr-FR" b="0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latin typeface="Berlin Sans FB" panose="020E0602020502020306" pitchFamily="34" charset="0"/>
                        </a:rPr>
                        <a:t>N</a:t>
                      </a:r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 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</a:tr>
              <a:tr h="46975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6 ans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1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</a:tr>
              <a:tr h="46975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5 ans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3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</a:tr>
              <a:tr h="46975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4 ans 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6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Rectangle à coins arrondis 6"/>
          <p:cNvSpPr/>
          <p:nvPr/>
        </p:nvSpPr>
        <p:spPr>
          <a:xfrm>
            <a:off x="251520" y="4100314"/>
            <a:ext cx="2232248" cy="67352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latin typeface="Berlin Sans FB" panose="020E0602020502020306" pitchFamily="34" charset="0"/>
              </a:rPr>
              <a:t>Objectifs </a:t>
            </a:r>
            <a:endParaRPr lang="fr-FR" sz="2800" dirty="0">
              <a:latin typeface="Berlin Sans FB" panose="020E0602020502020306" pitchFamily="34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668970" y="3640680"/>
            <a:ext cx="2047046" cy="724423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latin typeface="Berlin Sans FB" panose="020E0602020502020306" pitchFamily="34" charset="0"/>
              </a:rPr>
              <a:t>MCU = 7</a:t>
            </a:r>
            <a:endParaRPr lang="fr-FR" sz="2800" dirty="0">
              <a:latin typeface="Berlin Sans FB" panose="020E0602020502020306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2678352" y="4504777"/>
            <a:ext cx="2037664" cy="72442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latin typeface="Berlin Sans FB" panose="020E0602020502020306" pitchFamily="34" charset="0"/>
              </a:rPr>
              <a:t>MCA = 2</a:t>
            </a:r>
            <a:endParaRPr lang="fr-FR" sz="2800" dirty="0">
              <a:latin typeface="Berlin Sans FB" panose="020E0602020502020306" pitchFamily="34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2697676" y="5381600"/>
            <a:ext cx="3170468" cy="724423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latin typeface="Berlin Sans FB" panose="020E0602020502020306" pitchFamily="34" charset="0"/>
              </a:rPr>
              <a:t>Recherche  DMG = 1</a:t>
            </a:r>
            <a:endParaRPr lang="fr-FR" sz="2800" dirty="0">
              <a:latin typeface="Berlin Sans FB" panose="020E0602020502020306" pitchFamily="34" charset="0"/>
            </a:endParaRPr>
          </a:p>
        </p:txBody>
      </p:sp>
      <p:pic>
        <p:nvPicPr>
          <p:cNvPr id="17" name="Picture 2" descr="D:\CANNABIS\logistique PHRC\Journée de formation\symbole_homm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040904"/>
            <a:ext cx="142875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D:\CANNABIS\logistique PHRC\Journée de formation\180px-Symbole_femm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00" y="1489642"/>
            <a:ext cx="581796" cy="88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18"/>
          <p:cNvSpPr txBox="1"/>
          <p:nvPr/>
        </p:nvSpPr>
        <p:spPr>
          <a:xfrm>
            <a:off x="1619672" y="1773900"/>
            <a:ext cx="354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8</a:t>
            </a:r>
            <a:endParaRPr lang="fr-FR" sz="2400" b="1" dirty="0"/>
          </a:p>
        </p:txBody>
      </p:sp>
      <p:sp>
        <p:nvSpPr>
          <p:cNvPr id="20" name="ZoneTexte 19"/>
          <p:cNvSpPr txBox="1"/>
          <p:nvPr/>
        </p:nvSpPr>
        <p:spPr>
          <a:xfrm>
            <a:off x="465935" y="1619710"/>
            <a:ext cx="901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370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569312"/>
              </p:ext>
            </p:extLst>
          </p:nvPr>
        </p:nvGraphicFramePr>
        <p:xfrm>
          <a:off x="68227" y="1700808"/>
          <a:ext cx="8968269" cy="4176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1182"/>
                <a:gridCol w="1278375"/>
                <a:gridCol w="1368152"/>
                <a:gridCol w="1584176"/>
                <a:gridCol w="1436504"/>
                <a:gridCol w="1131133"/>
                <a:gridCol w="888747"/>
              </a:tblGrid>
              <a:tr h="1099069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dirty="0" smtClean="0"/>
                        <a:t>(%)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MCU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MCA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Enseignement</a:t>
                      </a:r>
                      <a:r>
                        <a:rPr lang="fr-FR" baseline="0" dirty="0" smtClean="0"/>
                        <a:t> 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Recherche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« Ni,</a:t>
                      </a:r>
                      <a:r>
                        <a:rPr lang="fr-FR" baseline="0" dirty="0" smtClean="0"/>
                        <a:t> ni » 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NSP</a:t>
                      </a:r>
                      <a:endParaRPr lang="fr-FR" dirty="0"/>
                    </a:p>
                  </a:txBody>
                  <a:tcPr anchor="ctr"/>
                </a:tc>
              </a:tr>
              <a:tr h="769349">
                <a:tc>
                  <a:txBody>
                    <a:bodyPr/>
                    <a:lstStyle/>
                    <a:p>
                      <a:pPr algn="l"/>
                      <a:r>
                        <a:rPr lang="fr-FR" dirty="0" smtClean="0"/>
                        <a:t>4</a:t>
                      </a:r>
                      <a:r>
                        <a:rPr lang="fr-FR" baseline="30000" dirty="0" smtClean="0"/>
                        <a:t>ème</a:t>
                      </a:r>
                      <a:r>
                        <a:rPr lang="fr-FR" dirty="0" smtClean="0"/>
                        <a:t> année</a:t>
                      </a:r>
                    </a:p>
                    <a:p>
                      <a:pPr algn="r"/>
                      <a:r>
                        <a:rPr lang="fr-FR" i="1" dirty="0" smtClean="0"/>
                        <a:t>n=11</a:t>
                      </a:r>
                      <a:endParaRPr lang="fr-FR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 (82%)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(9%)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-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(9%)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-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-</a:t>
                      </a:r>
                      <a:endParaRPr lang="fr-FR" dirty="0"/>
                    </a:p>
                  </a:txBody>
                  <a:tcPr anchor="ctr"/>
                </a:tc>
              </a:tr>
              <a:tr h="769349">
                <a:tc>
                  <a:txBody>
                    <a:bodyPr/>
                    <a:lstStyle/>
                    <a:p>
                      <a:pPr algn="l"/>
                      <a:r>
                        <a:rPr lang="fr-FR" dirty="0" smtClean="0"/>
                        <a:t>3</a:t>
                      </a:r>
                      <a:r>
                        <a:rPr lang="fr-FR" baseline="30000" dirty="0" smtClean="0"/>
                        <a:t>ème</a:t>
                      </a:r>
                      <a:r>
                        <a:rPr lang="fr-FR" dirty="0" smtClean="0"/>
                        <a:t>  année</a:t>
                      </a:r>
                    </a:p>
                    <a:p>
                      <a:pPr algn="r"/>
                      <a:r>
                        <a:rPr lang="fr-FR" i="1" dirty="0" smtClean="0"/>
                        <a:t>n=11</a:t>
                      </a:r>
                      <a:endParaRPr lang="fr-FR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6 (54%)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 (18%)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 (18%)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-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-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-</a:t>
                      </a:r>
                      <a:endParaRPr lang="fr-FR" dirty="0"/>
                    </a:p>
                  </a:txBody>
                  <a:tcPr anchor="ctr"/>
                </a:tc>
              </a:tr>
              <a:tr h="769349">
                <a:tc>
                  <a:txBody>
                    <a:bodyPr/>
                    <a:lstStyle/>
                    <a:p>
                      <a:pPr algn="l"/>
                      <a:r>
                        <a:rPr lang="fr-FR" dirty="0" smtClean="0"/>
                        <a:t>2</a:t>
                      </a:r>
                      <a:r>
                        <a:rPr lang="fr-FR" baseline="30000" dirty="0" smtClean="0"/>
                        <a:t>ème</a:t>
                      </a:r>
                      <a:r>
                        <a:rPr lang="fr-FR" dirty="0" smtClean="0"/>
                        <a:t>  année</a:t>
                      </a:r>
                    </a:p>
                    <a:p>
                      <a:pPr algn="r"/>
                      <a:r>
                        <a:rPr lang="fr-FR" i="1" dirty="0" smtClean="0"/>
                        <a:t>n=16</a:t>
                      </a:r>
                      <a:endParaRPr lang="fr-FR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6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dirty="0" smtClean="0"/>
                        <a:t>(37%)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dirty="0" smtClean="0"/>
                        <a:t>(13%)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6 (37%)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 (13%)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-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-</a:t>
                      </a:r>
                      <a:endParaRPr lang="fr-FR" dirty="0"/>
                    </a:p>
                  </a:txBody>
                  <a:tcPr anchor="ctr"/>
                </a:tc>
              </a:tr>
              <a:tr h="769349">
                <a:tc>
                  <a:txBody>
                    <a:bodyPr/>
                    <a:lstStyle/>
                    <a:p>
                      <a:pPr algn="l"/>
                      <a:r>
                        <a:rPr lang="fr-FR" dirty="0" smtClean="0"/>
                        <a:t>1</a:t>
                      </a:r>
                      <a:r>
                        <a:rPr lang="fr-FR" baseline="30000" dirty="0" smtClean="0"/>
                        <a:t>ère</a:t>
                      </a:r>
                      <a:r>
                        <a:rPr lang="fr-FR" dirty="0" smtClean="0"/>
                        <a:t> année</a:t>
                      </a:r>
                    </a:p>
                    <a:p>
                      <a:pPr algn="r"/>
                      <a:r>
                        <a:rPr lang="fr-FR" i="1" dirty="0" smtClean="0"/>
                        <a:t>n=28</a:t>
                      </a:r>
                      <a:endParaRPr lang="fr-FR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12</a:t>
                      </a:r>
                      <a:r>
                        <a:rPr lang="fr-FR" baseline="0" dirty="0" smtClean="0"/>
                        <a:t> (43%)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7(25%)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4</a:t>
                      </a:r>
                      <a:r>
                        <a:rPr lang="fr-FR" baseline="0" dirty="0" smtClean="0"/>
                        <a:t> (14,5%)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</a:t>
                      </a:r>
                      <a:r>
                        <a:rPr lang="fr-FR" baseline="0" dirty="0" smtClean="0"/>
                        <a:t> (3,5%)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</a:t>
                      </a:r>
                      <a:r>
                        <a:rPr lang="fr-FR" baseline="0" dirty="0" smtClean="0"/>
                        <a:t> (7%)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</a:t>
                      </a:r>
                      <a:r>
                        <a:rPr lang="fr-FR" baseline="0" dirty="0" smtClean="0"/>
                        <a:t> (7%)</a:t>
                      </a:r>
                      <a:endParaRPr lang="fr-FR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Titre 1"/>
          <p:cNvSpPr txBox="1">
            <a:spLocks/>
          </p:cNvSpPr>
          <p:nvPr/>
        </p:nvSpPr>
        <p:spPr>
          <a:xfrm>
            <a:off x="0" y="188640"/>
            <a:ext cx="8676456" cy="72008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5400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66 CCU</a:t>
            </a:r>
            <a:endParaRPr lang="fr-FR" sz="54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pic>
        <p:nvPicPr>
          <p:cNvPr id="5" name="Picture 2" descr="http://pixers.fr/image/1/400/n8nLuY31wimWp6nFd1Tem1kMmxDSoiDFT6meCpHLyNn1VilefpHMJckQH82RfNDXw79QhoXQhI0Rh72Rh72MhF3FqzSKhZkaMR3KhRGKm5dRkRHT0NnasiGaho2F0Rni/71/83/02/0071830212/3/sticker-super-heros-des-enfants-rigol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72430"/>
            <a:ext cx="957064" cy="119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822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à coins arrondis 16"/>
          <p:cNvSpPr/>
          <p:nvPr/>
        </p:nvSpPr>
        <p:spPr>
          <a:xfrm>
            <a:off x="4960105" y="5517232"/>
            <a:ext cx="1728192" cy="79208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     Oui : 7 </a:t>
            </a:r>
          </a:p>
          <a:p>
            <a:r>
              <a:rPr lang="fr-FR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     Non : 11</a:t>
            </a:r>
            <a:endParaRPr lang="fr-FR" dirty="0">
              <a:solidFill>
                <a:schemeClr val="tx1">
                  <a:lumMod val="95000"/>
                  <a:lumOff val="5000"/>
                </a:schemeClr>
              </a:solidFill>
              <a:latin typeface="Berlin Sans FB" panose="020E0602020502020306" pitchFamily="34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188640"/>
            <a:ext cx="8676456" cy="72008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5400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18 ex CCU</a:t>
            </a:r>
            <a:endParaRPr lang="fr-FR" sz="54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323528" y="1124744"/>
            <a:ext cx="2304256" cy="792088"/>
          </a:xfrm>
          <a:prstGeom prst="round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Soins</a:t>
            </a:r>
            <a:endParaRPr lang="fr-FR" sz="32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2411760" y="4797152"/>
            <a:ext cx="2304256" cy="108012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Recherche 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  <a:latin typeface="Berlin Sans FB" panose="020E0602020502020306" pitchFamily="34" charset="0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043608" y="2708920"/>
            <a:ext cx="2304256" cy="1080120"/>
          </a:xfrm>
          <a:prstGeom prst="roundRect">
            <a:avLst/>
          </a:prstGeom>
          <a:solidFill>
            <a:srgbClr val="2CA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Berlin Sans FB" panose="020E0602020502020306" pitchFamily="34" charset="0"/>
              </a:rPr>
              <a:t>Enseignement </a:t>
            </a:r>
            <a:endParaRPr lang="fr-FR" sz="2400" dirty="0">
              <a:latin typeface="Berlin Sans FB" panose="020E0602020502020306" pitchFamily="34" charset="0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2843808" y="1124744"/>
            <a:ext cx="6048672" cy="79208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1 remplaçant, 10 MG libéraux, 2MG salariés, 2 urgences, 1 médecin conseil, 1 post </a:t>
            </a:r>
            <a:r>
              <a:rPr lang="fr-FR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doc, 1 </a:t>
            </a:r>
            <a:r>
              <a:rPr lang="fr-FR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expat</a:t>
            </a:r>
            <a:endParaRPr lang="fr-FR" sz="2000" dirty="0">
              <a:solidFill>
                <a:schemeClr val="tx1">
                  <a:lumMod val="95000"/>
                  <a:lumOff val="5000"/>
                </a:schemeClr>
              </a:solidFill>
              <a:latin typeface="Berlin Sans FB" panose="020E0602020502020306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3563888" y="2465499"/>
            <a:ext cx="1728192" cy="684076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     Oui : 8</a:t>
            </a:r>
            <a:endParaRPr lang="fr-FR" sz="16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fr-F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 </a:t>
            </a:r>
            <a:r>
              <a:rPr lang="fr-F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      </a:t>
            </a:r>
            <a:r>
              <a:rPr lang="fr-FR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Non </a:t>
            </a:r>
            <a:r>
              <a:rPr lang="fr-F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: </a:t>
            </a:r>
            <a:r>
              <a:rPr lang="fr-FR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10</a:t>
            </a:r>
            <a:endParaRPr lang="fr-FR" sz="2000" dirty="0">
              <a:solidFill>
                <a:schemeClr val="tx1">
                  <a:lumMod val="95000"/>
                  <a:lumOff val="5000"/>
                </a:schemeClr>
              </a:solidFill>
              <a:latin typeface="Berlin Sans FB" panose="020E0602020502020306" pitchFamily="34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3563888" y="3284984"/>
            <a:ext cx="1728192" cy="857881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                </a:t>
            </a:r>
            <a:r>
              <a:rPr lang="fr-FR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Oui : 9</a:t>
            </a:r>
          </a:p>
          <a:p>
            <a:r>
              <a:rPr lang="fr-F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 </a:t>
            </a:r>
            <a:r>
              <a:rPr lang="fr-FR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          Non : 9</a:t>
            </a:r>
            <a:endParaRPr lang="fr-FR" sz="2000" dirty="0">
              <a:solidFill>
                <a:schemeClr val="tx1">
                  <a:lumMod val="95000"/>
                  <a:lumOff val="5000"/>
                </a:schemeClr>
              </a:solidFill>
              <a:latin typeface="Berlin Sans FB" panose="020E0602020502020306" pitchFamily="34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4960105" y="4581128"/>
            <a:ext cx="1728192" cy="79208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     Oui : 7 </a:t>
            </a:r>
          </a:p>
          <a:p>
            <a:r>
              <a:rPr lang="fr-FR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</a:rPr>
              <a:t>     Non : 11</a:t>
            </a:r>
            <a:endParaRPr lang="fr-FR" dirty="0">
              <a:solidFill>
                <a:schemeClr val="tx1">
                  <a:lumMod val="95000"/>
                  <a:lumOff val="5000"/>
                </a:schemeClr>
              </a:solidFill>
              <a:latin typeface="Berlin Sans FB" panose="020E0602020502020306" pitchFamily="34" charset="0"/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4528057" y="4761148"/>
            <a:ext cx="720080" cy="3960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DMG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4497435" y="5661368"/>
            <a:ext cx="822710" cy="5039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Hors DMG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3045800" y="2600908"/>
            <a:ext cx="720080" cy="3960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MSU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6" name="Rectangle à coins arrondis 15"/>
          <p:cNvSpPr/>
          <p:nvPr/>
        </p:nvSpPr>
        <p:spPr>
          <a:xfrm>
            <a:off x="3038129" y="3501008"/>
            <a:ext cx="1193514" cy="3960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Théorique</a:t>
            </a:r>
            <a:endParaRPr lang="fr-FR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88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0" y="188640"/>
            <a:ext cx="8676456" cy="72008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5400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18 ex CCU</a:t>
            </a:r>
            <a:endParaRPr lang="fr-FR" sz="54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69667"/>
              </p:ext>
            </p:extLst>
          </p:nvPr>
        </p:nvGraphicFramePr>
        <p:xfrm>
          <a:off x="251520" y="1122325"/>
          <a:ext cx="446449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7189"/>
                <a:gridCol w="967307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Raisons de l’arrêt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Situation personnelle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4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Freins à continuer la FUMG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7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Autre projet professionnel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3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Thèse de science 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1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Trop d'</a:t>
                      </a:r>
                      <a:r>
                        <a:rPr lang="fr-FR" baseline="0" dirty="0" smtClean="0">
                          <a:latin typeface="Berlin Sans FB" panose="020E0602020502020306" pitchFamily="34" charset="0"/>
                        </a:rPr>
                        <a:t>Enseignement - DMG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1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Envie d’Enseignement &gt;</a:t>
                      </a:r>
                      <a:r>
                        <a:rPr lang="fr-FR" baseline="0" dirty="0" smtClean="0">
                          <a:latin typeface="Berlin Sans FB" panose="020E0602020502020306" pitchFamily="34" charset="0"/>
                        </a:rPr>
                        <a:t> Recherche 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1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4355976" y="204841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7" name="Légende encadrée avec une bordure 1 6"/>
          <p:cNvSpPr/>
          <p:nvPr/>
        </p:nvSpPr>
        <p:spPr>
          <a:xfrm>
            <a:off x="5220072" y="1196752"/>
            <a:ext cx="3744416" cy="3816424"/>
          </a:xfrm>
          <a:prstGeom prst="accentBorderCallout1">
            <a:avLst>
              <a:gd name="adj1" fmla="val 18750"/>
              <a:gd name="adj2" fmla="val -8333"/>
              <a:gd name="adj3" fmla="val 22697"/>
              <a:gd name="adj4" fmla="val -198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FF00"/>
                </a:solidFill>
                <a:latin typeface="Berlin Sans FB" panose="020E0602020502020306" pitchFamily="34" charset="0"/>
              </a:rPr>
              <a:t>Aucun soutien du DMG </a:t>
            </a:r>
            <a:r>
              <a:rPr lang="fr-FR" sz="2000" dirty="0" smtClean="0">
                <a:solidFill>
                  <a:srgbClr val="FFFF00"/>
                </a:solidFill>
                <a:latin typeface="Berlin Sans FB" panose="020E0602020502020306" pitchFamily="34" charset="0"/>
              </a:rPr>
              <a:t>7</a:t>
            </a:r>
          </a:p>
          <a:p>
            <a:pPr algn="ctr"/>
            <a:r>
              <a:rPr lang="fr-FR" sz="1400" dirty="0" smtClean="0">
                <a:latin typeface="Berlin Sans FB" panose="020E0602020502020306" pitchFamily="34" charset="0"/>
              </a:rPr>
              <a:t>(« seul »; « combler les trous »; « </a:t>
            </a:r>
            <a:r>
              <a:rPr lang="fr-FR" sz="1400" dirty="0">
                <a:latin typeface="Berlin Sans FB" panose="020E0602020502020306" pitchFamily="34" charset="0"/>
              </a:rPr>
              <a:t> Charge de travail DMG inadaptée au dossier MCU : </a:t>
            </a:r>
            <a:r>
              <a:rPr lang="fr-FR" sz="1400" dirty="0" err="1">
                <a:latin typeface="Berlin Sans FB" panose="020E0602020502020306" pitchFamily="34" charset="0"/>
              </a:rPr>
              <a:t>bcp</a:t>
            </a:r>
            <a:r>
              <a:rPr lang="fr-FR" sz="1400" dirty="0">
                <a:latin typeface="Berlin Sans FB" panose="020E0602020502020306" pitchFamily="34" charset="0"/>
              </a:rPr>
              <a:t> de thèses, part libérale incitée </a:t>
            </a:r>
            <a:r>
              <a:rPr lang="fr-FR" sz="1400" dirty="0" smtClean="0">
                <a:latin typeface="Berlin Sans FB" panose="020E0602020502020306" pitchFamily="34" charset="0"/>
              </a:rPr>
              <a:t>)</a:t>
            </a:r>
          </a:p>
          <a:p>
            <a:pPr algn="ctr"/>
            <a:r>
              <a:rPr lang="fr-FR" sz="2000" dirty="0">
                <a:solidFill>
                  <a:srgbClr val="FFFF00"/>
                </a:solidFill>
                <a:latin typeface="Berlin Sans FB" panose="020E0602020502020306" pitchFamily="34" charset="0"/>
              </a:rPr>
              <a:t>Manque de lisibilité </a:t>
            </a:r>
            <a:r>
              <a:rPr lang="fr-FR" sz="2000" dirty="0" smtClean="0">
                <a:solidFill>
                  <a:srgbClr val="FFFF00"/>
                </a:solidFill>
                <a:latin typeface="Berlin Sans FB" panose="020E0602020502020306" pitchFamily="34" charset="0"/>
              </a:rPr>
              <a:t>3</a:t>
            </a:r>
          </a:p>
          <a:p>
            <a:pPr algn="ctr"/>
            <a:r>
              <a:rPr lang="fr-FR" sz="2000" dirty="0" smtClean="0">
                <a:solidFill>
                  <a:srgbClr val="FFFF00"/>
                </a:solidFill>
                <a:latin typeface="Berlin Sans FB" panose="020E0602020502020306" pitchFamily="34" charset="0"/>
              </a:rPr>
              <a:t>Trop lourd </a:t>
            </a:r>
            <a:r>
              <a:rPr lang="fr-FR" sz="2000" dirty="0">
                <a:solidFill>
                  <a:srgbClr val="FFFF00"/>
                </a:solidFill>
                <a:latin typeface="Berlin Sans FB" panose="020E0602020502020306" pitchFamily="34" charset="0"/>
              </a:rPr>
              <a:t>et inaccessible  </a:t>
            </a:r>
            <a:r>
              <a:rPr lang="fr-FR" sz="2000" dirty="0" smtClean="0">
                <a:solidFill>
                  <a:srgbClr val="FFFF00"/>
                </a:solidFill>
                <a:latin typeface="Berlin Sans FB" panose="020E0602020502020306" pitchFamily="34" charset="0"/>
              </a:rPr>
              <a:t>2</a:t>
            </a:r>
          </a:p>
          <a:p>
            <a:pPr algn="ctr"/>
            <a:r>
              <a:rPr lang="fr-FR" sz="2000" dirty="0" smtClean="0">
                <a:solidFill>
                  <a:srgbClr val="FFFF00"/>
                </a:solidFill>
                <a:latin typeface="Berlin Sans FB" panose="020E0602020502020306" pitchFamily="34" charset="0"/>
              </a:rPr>
              <a:t>Pas de Master 2 : 2</a:t>
            </a:r>
            <a:endParaRPr lang="fr-FR" sz="2000" dirty="0">
              <a:solidFill>
                <a:srgbClr val="FFFF00"/>
              </a:solidFill>
              <a:latin typeface="Berlin Sans FB" panose="020E0602020502020306" pitchFamily="34" charset="0"/>
            </a:endParaRPr>
          </a:p>
          <a:p>
            <a:pPr algn="ctr"/>
            <a:r>
              <a:rPr lang="fr-FR" sz="2000" dirty="0" smtClean="0">
                <a:solidFill>
                  <a:srgbClr val="FFFF00"/>
                </a:solidFill>
                <a:latin typeface="Berlin Sans FB" panose="020E0602020502020306" pitchFamily="34" charset="0"/>
              </a:rPr>
              <a:t>Postes inaccessibles : 1</a:t>
            </a:r>
          </a:p>
          <a:p>
            <a:pPr algn="ctr"/>
            <a:r>
              <a:rPr lang="fr-FR" sz="2000" dirty="0" smtClean="0">
                <a:solidFill>
                  <a:srgbClr val="FFFF00"/>
                </a:solidFill>
                <a:latin typeface="Berlin Sans FB" panose="020E0602020502020306" pitchFamily="34" charset="0"/>
              </a:rPr>
              <a:t>Ambiance U : 1</a:t>
            </a:r>
            <a:r>
              <a:rPr lang="fr-FR" sz="1600" dirty="0" smtClean="0">
                <a:solidFill>
                  <a:srgbClr val="FFFF00"/>
                </a:solidFill>
                <a:latin typeface="Berlin Sans FB" panose="020E0602020502020306" pitchFamily="34" charset="0"/>
              </a:rPr>
              <a:t> </a:t>
            </a:r>
          </a:p>
          <a:p>
            <a:pPr algn="ctr"/>
            <a:r>
              <a:rPr lang="fr-FR" sz="1400" dirty="0" smtClean="0">
                <a:latin typeface="Berlin Sans FB" panose="020E0602020502020306" pitchFamily="34" charset="0"/>
              </a:rPr>
              <a:t>(doyen, pas de méritocratie, affairisme)</a:t>
            </a:r>
            <a:endParaRPr lang="fr-FR" sz="1600" dirty="0" smtClean="0">
              <a:latin typeface="Berlin Sans FB" panose="020E0602020502020306" pitchFamily="34" charset="0"/>
            </a:endParaRPr>
          </a:p>
          <a:p>
            <a:pPr algn="ctr"/>
            <a:r>
              <a:rPr lang="fr-FR" sz="2000" dirty="0" err="1" smtClean="0">
                <a:solidFill>
                  <a:srgbClr val="FFFF00"/>
                </a:solidFill>
                <a:latin typeface="Berlin Sans FB" panose="020E0602020502020306" pitchFamily="34" charset="0"/>
              </a:rPr>
              <a:t>Burn</a:t>
            </a:r>
            <a:r>
              <a:rPr lang="fr-FR" sz="2000" dirty="0" smtClean="0">
                <a:solidFill>
                  <a:srgbClr val="FFFF00"/>
                </a:solidFill>
                <a:latin typeface="Berlin Sans FB" panose="020E0602020502020306" pitchFamily="34" charset="0"/>
              </a:rPr>
              <a:t> Out : 1</a:t>
            </a: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849040"/>
              </p:ext>
            </p:extLst>
          </p:nvPr>
        </p:nvGraphicFramePr>
        <p:xfrm>
          <a:off x="702332" y="4869160"/>
          <a:ext cx="363589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5458"/>
                <a:gridCol w="900438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Retour à la Filière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Oui 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C00000"/>
                          </a:solidFill>
                          <a:latin typeface="Berlin Sans FB" panose="020E0602020502020306" pitchFamily="34" charset="0"/>
                        </a:rPr>
                        <a:t>4</a:t>
                      </a:r>
                      <a:endParaRPr lang="fr-FR" dirty="0">
                        <a:solidFill>
                          <a:srgbClr val="C00000"/>
                        </a:solidFill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Probablement pas ou Non 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C00000"/>
                          </a:solidFill>
                          <a:latin typeface="Berlin Sans FB" panose="020E0602020502020306" pitchFamily="34" charset="0"/>
                        </a:rPr>
                        <a:t>13</a:t>
                      </a:r>
                      <a:endParaRPr lang="fr-FR" dirty="0">
                        <a:solidFill>
                          <a:srgbClr val="C00000"/>
                        </a:solidFill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FR" dirty="0" smtClean="0">
                          <a:latin typeface="Berlin Sans FB" panose="020E0602020502020306" pitchFamily="34" charset="0"/>
                        </a:rPr>
                        <a:t>NSP</a:t>
                      </a:r>
                      <a:endParaRPr lang="fr-FR" dirty="0"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C00000"/>
                          </a:solidFill>
                          <a:latin typeface="Berlin Sans FB" panose="020E0602020502020306" pitchFamily="34" charset="0"/>
                        </a:rPr>
                        <a:t>1</a:t>
                      </a:r>
                      <a:endParaRPr lang="fr-FR" dirty="0">
                        <a:solidFill>
                          <a:srgbClr val="C00000"/>
                        </a:solidFill>
                        <a:latin typeface="Berlin Sans FB" panose="020E0602020502020306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564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Espace réservé du contenu 4"/>
          <p:cNvSpPr txBox="1">
            <a:spLocks/>
          </p:cNvSpPr>
          <p:nvPr/>
        </p:nvSpPr>
        <p:spPr>
          <a:xfrm>
            <a:off x="3635896" y="2188706"/>
            <a:ext cx="988178" cy="608931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63" name="Espace réservé du contenu 4"/>
          <p:cNvSpPr txBox="1">
            <a:spLocks/>
          </p:cNvSpPr>
          <p:nvPr/>
        </p:nvSpPr>
        <p:spPr>
          <a:xfrm>
            <a:off x="4786701" y="3071441"/>
            <a:ext cx="631247" cy="601163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454519" y="4787269"/>
            <a:ext cx="1234244" cy="608931"/>
          </a:xfrm>
          <a:solidFill>
            <a:srgbClr val="00B05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 smtClean="0"/>
              <a:t>   </a:t>
            </a:r>
          </a:p>
          <a:p>
            <a:pPr algn="ctr"/>
            <a:endParaRPr lang="fr-FR" dirty="0"/>
          </a:p>
        </p:txBody>
      </p:sp>
      <p:sp>
        <p:nvSpPr>
          <p:cNvPr id="11" name="Espace réservé du contenu 4"/>
          <p:cNvSpPr txBox="1">
            <a:spLocks/>
          </p:cNvSpPr>
          <p:nvPr/>
        </p:nvSpPr>
        <p:spPr>
          <a:xfrm>
            <a:off x="4455654" y="4787267"/>
            <a:ext cx="1484498" cy="608931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12" name="Espace réservé du contenu 4"/>
          <p:cNvSpPr txBox="1">
            <a:spLocks/>
          </p:cNvSpPr>
          <p:nvPr/>
        </p:nvSpPr>
        <p:spPr>
          <a:xfrm>
            <a:off x="2688763" y="4787268"/>
            <a:ext cx="1811229" cy="618816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13" name="Espace réservé du contenu 4"/>
          <p:cNvSpPr txBox="1">
            <a:spLocks/>
          </p:cNvSpPr>
          <p:nvPr/>
        </p:nvSpPr>
        <p:spPr>
          <a:xfrm>
            <a:off x="4982911" y="4791608"/>
            <a:ext cx="3837561" cy="6089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" name="Pentagone 1"/>
          <p:cNvSpPr/>
          <p:nvPr/>
        </p:nvSpPr>
        <p:spPr>
          <a:xfrm rot="16200000">
            <a:off x="274900" y="4659685"/>
            <a:ext cx="864094" cy="608931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b="1" dirty="0" smtClean="0"/>
              <a:t>2007</a:t>
            </a:r>
            <a:endParaRPr lang="fr-FR" b="1" dirty="0"/>
          </a:p>
        </p:txBody>
      </p:sp>
      <p:grpSp>
        <p:nvGrpSpPr>
          <p:cNvPr id="20" name="Groupe 19"/>
          <p:cNvGrpSpPr/>
          <p:nvPr/>
        </p:nvGrpSpPr>
        <p:grpSpPr>
          <a:xfrm>
            <a:off x="1427421" y="3933056"/>
            <a:ext cx="7393051" cy="608933"/>
            <a:chOff x="1259631" y="4620267"/>
            <a:chExt cx="5718864" cy="608933"/>
          </a:xfrm>
        </p:grpSpPr>
        <p:sp>
          <p:nvSpPr>
            <p:cNvPr id="15" name="Espace réservé du contenu 4"/>
            <p:cNvSpPr txBox="1">
              <a:spLocks/>
            </p:cNvSpPr>
            <p:nvPr/>
          </p:nvSpPr>
          <p:spPr>
            <a:xfrm>
              <a:off x="1259631" y="4620269"/>
              <a:ext cx="541571" cy="608931"/>
            </a:xfrm>
            <a:prstGeom prst="rect">
              <a:avLst/>
            </a:prstGeom>
            <a:solidFill>
              <a:srgbClr val="00B050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fr-FR" dirty="0" smtClean="0"/>
                <a:t>  </a:t>
              </a:r>
            </a:p>
            <a:p>
              <a:pPr algn="ctr"/>
              <a:endParaRPr lang="fr-FR" dirty="0"/>
            </a:p>
          </p:txBody>
        </p:sp>
        <p:sp>
          <p:nvSpPr>
            <p:cNvPr id="16" name="Espace réservé du contenu 4"/>
            <p:cNvSpPr txBox="1">
              <a:spLocks/>
            </p:cNvSpPr>
            <p:nvPr/>
          </p:nvSpPr>
          <p:spPr>
            <a:xfrm>
              <a:off x="4194270" y="4620267"/>
              <a:ext cx="1967092" cy="608931"/>
            </a:xfrm>
            <a:prstGeom prst="rect">
              <a:avLst/>
            </a:prstGeom>
            <a:solidFill>
              <a:srgbClr val="C00000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endParaRPr lang="fr-FR" dirty="0"/>
            </a:p>
          </p:txBody>
        </p:sp>
        <p:sp>
          <p:nvSpPr>
            <p:cNvPr id="17" name="Espace réservé du contenu 4"/>
            <p:cNvSpPr txBox="1">
              <a:spLocks/>
            </p:cNvSpPr>
            <p:nvPr/>
          </p:nvSpPr>
          <p:spPr>
            <a:xfrm>
              <a:off x="1801202" y="4620268"/>
              <a:ext cx="2410608" cy="608931"/>
            </a:xfrm>
            <a:prstGeom prst="rect">
              <a:avLst/>
            </a:prstGeom>
            <a:solidFill>
              <a:srgbClr val="00B050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endParaRPr lang="fr-FR" dirty="0">
                <a:solidFill>
                  <a:srgbClr val="00B050"/>
                </a:solidFill>
              </a:endParaRPr>
            </a:p>
          </p:txBody>
        </p:sp>
        <p:sp>
          <p:nvSpPr>
            <p:cNvPr id="18" name="Espace réservé du contenu 4"/>
            <p:cNvSpPr txBox="1">
              <a:spLocks/>
            </p:cNvSpPr>
            <p:nvPr/>
          </p:nvSpPr>
          <p:spPr>
            <a:xfrm>
              <a:off x="6105661" y="4620268"/>
              <a:ext cx="872834" cy="608931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Chevron 2"/>
          <p:cNvSpPr/>
          <p:nvPr/>
        </p:nvSpPr>
        <p:spPr>
          <a:xfrm rot="16200000">
            <a:off x="238897" y="3792453"/>
            <a:ext cx="936103" cy="608932"/>
          </a:xfrm>
          <a:prstGeom prst="chevron">
            <a:avLst>
              <a:gd name="adj" fmla="val 5227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2008</a:t>
            </a:r>
            <a:endParaRPr lang="fr-FR" b="1" dirty="0">
              <a:solidFill>
                <a:schemeClr val="bg1"/>
              </a:solidFill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1454519" y="1330883"/>
            <a:ext cx="7365950" cy="608933"/>
            <a:chOff x="1259632" y="4620267"/>
            <a:chExt cx="6013021" cy="608933"/>
          </a:xfrm>
        </p:grpSpPr>
        <p:sp>
          <p:nvSpPr>
            <p:cNvPr id="22" name="Espace réservé du contenu 4"/>
            <p:cNvSpPr txBox="1">
              <a:spLocks/>
            </p:cNvSpPr>
            <p:nvPr/>
          </p:nvSpPr>
          <p:spPr>
            <a:xfrm>
              <a:off x="1259632" y="4620269"/>
              <a:ext cx="1526308" cy="608931"/>
            </a:xfrm>
            <a:prstGeom prst="rect">
              <a:avLst/>
            </a:prstGeom>
            <a:solidFill>
              <a:srgbClr val="00B050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fr-FR" dirty="0" smtClean="0"/>
                <a:t>  </a:t>
              </a:r>
            </a:p>
            <a:p>
              <a:pPr algn="ctr"/>
              <a:endParaRPr lang="fr-FR" dirty="0"/>
            </a:p>
          </p:txBody>
        </p:sp>
        <p:sp>
          <p:nvSpPr>
            <p:cNvPr id="23" name="Espace réservé du contenu 4"/>
            <p:cNvSpPr txBox="1">
              <a:spLocks/>
            </p:cNvSpPr>
            <p:nvPr/>
          </p:nvSpPr>
          <p:spPr>
            <a:xfrm>
              <a:off x="4334449" y="4620268"/>
              <a:ext cx="806676" cy="608931"/>
            </a:xfrm>
            <a:prstGeom prst="rect">
              <a:avLst/>
            </a:prstGeom>
            <a:solidFill>
              <a:srgbClr val="C00000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endParaRPr lang="fr-FR" dirty="0"/>
            </a:p>
          </p:txBody>
        </p:sp>
        <p:sp>
          <p:nvSpPr>
            <p:cNvPr id="24" name="Espace réservé du contenu 4"/>
            <p:cNvSpPr txBox="1">
              <a:spLocks/>
            </p:cNvSpPr>
            <p:nvPr/>
          </p:nvSpPr>
          <p:spPr>
            <a:xfrm>
              <a:off x="2785940" y="4620267"/>
              <a:ext cx="1567020" cy="60893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dirty="0" smtClean="0"/>
                <a:t> </a:t>
              </a:r>
              <a:endParaRPr lang="fr-FR" dirty="0"/>
            </a:p>
          </p:txBody>
        </p:sp>
        <p:sp>
          <p:nvSpPr>
            <p:cNvPr id="25" name="Espace réservé du contenu 4"/>
            <p:cNvSpPr txBox="1">
              <a:spLocks/>
            </p:cNvSpPr>
            <p:nvPr/>
          </p:nvSpPr>
          <p:spPr>
            <a:xfrm>
              <a:off x="4803808" y="4620269"/>
              <a:ext cx="2468845" cy="608931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fr-FR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e 26"/>
          <p:cNvGrpSpPr/>
          <p:nvPr/>
        </p:nvGrpSpPr>
        <p:grpSpPr>
          <a:xfrm>
            <a:off x="1420116" y="3071441"/>
            <a:ext cx="3420707" cy="608931"/>
            <a:chOff x="1259632" y="4620269"/>
            <a:chExt cx="2792414" cy="608931"/>
          </a:xfrm>
        </p:grpSpPr>
        <p:sp>
          <p:nvSpPr>
            <p:cNvPr id="29" name="Espace réservé du contenu 4"/>
            <p:cNvSpPr txBox="1">
              <a:spLocks/>
            </p:cNvSpPr>
            <p:nvPr/>
          </p:nvSpPr>
          <p:spPr>
            <a:xfrm>
              <a:off x="3663221" y="4628036"/>
              <a:ext cx="388825" cy="593396"/>
            </a:xfrm>
            <a:prstGeom prst="rect">
              <a:avLst/>
            </a:prstGeom>
            <a:solidFill>
              <a:srgbClr val="C00000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endParaRPr lang="fr-FR" dirty="0"/>
            </a:p>
          </p:txBody>
        </p:sp>
        <p:sp>
          <p:nvSpPr>
            <p:cNvPr id="28" name="Espace réservé du contenu 4"/>
            <p:cNvSpPr txBox="1">
              <a:spLocks/>
            </p:cNvSpPr>
            <p:nvPr/>
          </p:nvSpPr>
          <p:spPr>
            <a:xfrm>
              <a:off x="1259632" y="4620269"/>
              <a:ext cx="2514184" cy="608931"/>
            </a:xfrm>
            <a:prstGeom prst="rect">
              <a:avLst/>
            </a:prstGeom>
            <a:solidFill>
              <a:srgbClr val="00B050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fr-FR" dirty="0" smtClean="0"/>
                <a:t>   </a:t>
              </a:r>
            </a:p>
            <a:p>
              <a:pPr algn="ctr"/>
              <a:endParaRPr lang="fr-FR" dirty="0"/>
            </a:p>
          </p:txBody>
        </p:sp>
      </p:grpSp>
      <p:grpSp>
        <p:nvGrpSpPr>
          <p:cNvPr id="33" name="Groupe 32"/>
          <p:cNvGrpSpPr/>
          <p:nvPr/>
        </p:nvGrpSpPr>
        <p:grpSpPr>
          <a:xfrm>
            <a:off x="1454519" y="2188707"/>
            <a:ext cx="3671375" cy="608931"/>
            <a:chOff x="1259632" y="4613995"/>
            <a:chExt cx="2997041" cy="608931"/>
          </a:xfrm>
        </p:grpSpPr>
        <p:sp>
          <p:nvSpPr>
            <p:cNvPr id="36" name="Espace réservé du contenu 4"/>
            <p:cNvSpPr txBox="1">
              <a:spLocks/>
            </p:cNvSpPr>
            <p:nvPr/>
          </p:nvSpPr>
          <p:spPr>
            <a:xfrm>
              <a:off x="3804515" y="4613995"/>
              <a:ext cx="452158" cy="608931"/>
            </a:xfrm>
            <a:prstGeom prst="rect">
              <a:avLst/>
            </a:prstGeom>
            <a:solidFill>
              <a:srgbClr val="FFC000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fr-FR" dirty="0" smtClean="0"/>
                <a:t> </a:t>
              </a:r>
              <a:endParaRPr lang="fr-FR" dirty="0"/>
            </a:p>
          </p:txBody>
        </p:sp>
        <p:sp>
          <p:nvSpPr>
            <p:cNvPr id="34" name="Espace réservé du contenu 4"/>
            <p:cNvSpPr txBox="1">
              <a:spLocks/>
            </p:cNvSpPr>
            <p:nvPr/>
          </p:nvSpPr>
          <p:spPr>
            <a:xfrm>
              <a:off x="1259632" y="4620269"/>
              <a:ext cx="2015845" cy="602655"/>
            </a:xfrm>
            <a:prstGeom prst="rect">
              <a:avLst/>
            </a:prstGeom>
            <a:solidFill>
              <a:srgbClr val="00B050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fr-FR" dirty="0" smtClean="0"/>
                <a:t>   </a:t>
              </a:r>
            </a:p>
            <a:p>
              <a:pPr algn="ctr"/>
              <a:endParaRPr lang="fr-FR" dirty="0"/>
            </a:p>
          </p:txBody>
        </p:sp>
      </p:grpSp>
      <p:sp>
        <p:nvSpPr>
          <p:cNvPr id="39" name="Chevron 38"/>
          <p:cNvSpPr/>
          <p:nvPr/>
        </p:nvSpPr>
        <p:spPr>
          <a:xfrm rot="16200000">
            <a:off x="231951" y="2928357"/>
            <a:ext cx="936103" cy="608932"/>
          </a:xfrm>
          <a:prstGeom prst="chevron">
            <a:avLst>
              <a:gd name="adj" fmla="val 5227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2009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40" name="Chevron 39"/>
          <p:cNvSpPr/>
          <p:nvPr/>
        </p:nvSpPr>
        <p:spPr>
          <a:xfrm rot="16200000">
            <a:off x="231951" y="2064261"/>
            <a:ext cx="936103" cy="608932"/>
          </a:xfrm>
          <a:prstGeom prst="chevron">
            <a:avLst>
              <a:gd name="adj" fmla="val 5227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2010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41" name="Chevron 40"/>
          <p:cNvSpPr/>
          <p:nvPr/>
        </p:nvSpPr>
        <p:spPr>
          <a:xfrm rot="16200000">
            <a:off x="243591" y="1200165"/>
            <a:ext cx="936103" cy="608932"/>
          </a:xfrm>
          <a:prstGeom prst="chevron">
            <a:avLst>
              <a:gd name="adj" fmla="val 5227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2011</a:t>
            </a:r>
            <a:endParaRPr lang="fr-FR" b="1" dirty="0">
              <a:solidFill>
                <a:schemeClr val="bg1"/>
              </a:solidFill>
            </a:endParaRPr>
          </a:p>
        </p:txBody>
      </p:sp>
      <p:grpSp>
        <p:nvGrpSpPr>
          <p:cNvPr id="42" name="Groupe 41"/>
          <p:cNvGrpSpPr/>
          <p:nvPr/>
        </p:nvGrpSpPr>
        <p:grpSpPr>
          <a:xfrm>
            <a:off x="1454518" y="554950"/>
            <a:ext cx="6564864" cy="608935"/>
            <a:chOff x="1259631" y="4620265"/>
            <a:chExt cx="5359072" cy="608935"/>
          </a:xfrm>
        </p:grpSpPr>
        <p:sp>
          <p:nvSpPr>
            <p:cNvPr id="43" name="Espace réservé du contenu 4"/>
            <p:cNvSpPr txBox="1">
              <a:spLocks/>
            </p:cNvSpPr>
            <p:nvPr/>
          </p:nvSpPr>
          <p:spPr>
            <a:xfrm>
              <a:off x="1259631" y="4620269"/>
              <a:ext cx="2977801" cy="608931"/>
            </a:xfrm>
            <a:prstGeom prst="rect">
              <a:avLst/>
            </a:prstGeom>
            <a:solidFill>
              <a:srgbClr val="00B050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fr-FR" dirty="0" smtClean="0"/>
                <a:t>  </a:t>
              </a:r>
            </a:p>
            <a:p>
              <a:pPr algn="ctr"/>
              <a:endParaRPr lang="fr-FR" dirty="0"/>
            </a:p>
          </p:txBody>
        </p:sp>
        <p:sp>
          <p:nvSpPr>
            <p:cNvPr id="44" name="Espace réservé du contenu 4"/>
            <p:cNvSpPr txBox="1">
              <a:spLocks/>
            </p:cNvSpPr>
            <p:nvPr/>
          </p:nvSpPr>
          <p:spPr>
            <a:xfrm>
              <a:off x="4215989" y="4620268"/>
              <a:ext cx="1393451" cy="608931"/>
            </a:xfrm>
            <a:prstGeom prst="rect">
              <a:avLst/>
            </a:prstGeom>
            <a:solidFill>
              <a:srgbClr val="C00000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endParaRPr lang="fr-FR" dirty="0"/>
            </a:p>
          </p:txBody>
        </p:sp>
        <p:sp>
          <p:nvSpPr>
            <p:cNvPr id="45" name="Espace réservé du contenu 4"/>
            <p:cNvSpPr txBox="1">
              <a:spLocks/>
            </p:cNvSpPr>
            <p:nvPr/>
          </p:nvSpPr>
          <p:spPr>
            <a:xfrm>
              <a:off x="5609439" y="4620265"/>
              <a:ext cx="758474" cy="60893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fr-FR" dirty="0"/>
            </a:p>
          </p:txBody>
        </p:sp>
        <p:sp>
          <p:nvSpPr>
            <p:cNvPr id="46" name="Espace réservé du contenu 4"/>
            <p:cNvSpPr txBox="1">
              <a:spLocks/>
            </p:cNvSpPr>
            <p:nvPr/>
          </p:nvSpPr>
          <p:spPr>
            <a:xfrm>
              <a:off x="6367914" y="4620266"/>
              <a:ext cx="250789" cy="608931"/>
            </a:xfrm>
            <a:prstGeom prst="rect">
              <a:avLst/>
            </a:prstGeom>
            <a:solidFill>
              <a:schemeClr val="accent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fr-FR" dirty="0"/>
            </a:p>
          </p:txBody>
        </p:sp>
      </p:grpSp>
      <p:sp>
        <p:nvSpPr>
          <p:cNvPr id="48" name="Chevron 47"/>
          <p:cNvSpPr/>
          <p:nvPr/>
        </p:nvSpPr>
        <p:spPr>
          <a:xfrm rot="16200000">
            <a:off x="243591" y="424234"/>
            <a:ext cx="936103" cy="608932"/>
          </a:xfrm>
          <a:prstGeom prst="chevron">
            <a:avLst>
              <a:gd name="adj" fmla="val 5227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2012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38" name="Espace réservé du contenu 4"/>
          <p:cNvSpPr txBox="1">
            <a:spLocks/>
          </p:cNvSpPr>
          <p:nvPr/>
        </p:nvSpPr>
        <p:spPr>
          <a:xfrm>
            <a:off x="8019382" y="554953"/>
            <a:ext cx="441049" cy="6089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fr-FR" dirty="0"/>
          </a:p>
        </p:txBody>
      </p:sp>
      <p:sp>
        <p:nvSpPr>
          <p:cNvPr id="47" name="Espace réservé du contenu 4"/>
          <p:cNvSpPr txBox="1">
            <a:spLocks/>
          </p:cNvSpPr>
          <p:nvPr/>
        </p:nvSpPr>
        <p:spPr>
          <a:xfrm>
            <a:off x="8411624" y="554951"/>
            <a:ext cx="383241" cy="61147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fr-FR" dirty="0"/>
          </a:p>
        </p:txBody>
      </p:sp>
      <p:sp>
        <p:nvSpPr>
          <p:cNvPr id="49" name="Espace réservé du contenu 4"/>
          <p:cNvSpPr txBox="1">
            <a:spLocks/>
          </p:cNvSpPr>
          <p:nvPr/>
        </p:nvSpPr>
        <p:spPr>
          <a:xfrm>
            <a:off x="5197902" y="3071441"/>
            <a:ext cx="3622569" cy="6089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0" name="Espace réservé du contenu 4"/>
          <p:cNvSpPr txBox="1">
            <a:spLocks/>
          </p:cNvSpPr>
          <p:nvPr/>
        </p:nvSpPr>
        <p:spPr>
          <a:xfrm>
            <a:off x="5125894" y="2188707"/>
            <a:ext cx="3694577" cy="6089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5536" y="5805264"/>
            <a:ext cx="1661630" cy="432048"/>
          </a:xfrm>
          <a:prstGeom prst="rect">
            <a:avLst/>
          </a:prstGeom>
          <a:solidFill>
            <a:srgbClr val="2CA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MCU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51" name="Espace réservé du contenu 4"/>
          <p:cNvSpPr txBox="1">
            <a:spLocks/>
          </p:cNvSpPr>
          <p:nvPr/>
        </p:nvSpPr>
        <p:spPr>
          <a:xfrm>
            <a:off x="407176" y="6309320"/>
            <a:ext cx="1649990" cy="43204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2400" dirty="0" smtClean="0"/>
              <a:t>MCA</a:t>
            </a:r>
            <a:endParaRPr lang="fr-FR" sz="2400" dirty="0"/>
          </a:p>
        </p:txBody>
      </p:sp>
      <p:sp>
        <p:nvSpPr>
          <p:cNvPr id="56" name="Rectangle 55"/>
          <p:cNvSpPr/>
          <p:nvPr/>
        </p:nvSpPr>
        <p:spPr>
          <a:xfrm>
            <a:off x="2356140" y="5805264"/>
            <a:ext cx="2008372" cy="43204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Recherche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356140" y="6309320"/>
            <a:ext cx="2008372" cy="43204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Enseignement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4588388" y="5805264"/>
            <a:ext cx="1855820" cy="4320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STOP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4588388" y="6309320"/>
            <a:ext cx="1855820" cy="43204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Ni E Ni R 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60" name="Espace réservé du contenu 4"/>
          <p:cNvSpPr txBox="1">
            <a:spLocks/>
          </p:cNvSpPr>
          <p:nvPr/>
        </p:nvSpPr>
        <p:spPr>
          <a:xfrm>
            <a:off x="6688501" y="5805264"/>
            <a:ext cx="1987955" cy="42390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dirty="0" err="1" smtClean="0"/>
              <a:t>Nsp</a:t>
            </a:r>
            <a:endParaRPr lang="fr-FR" sz="2400" dirty="0"/>
          </a:p>
        </p:txBody>
      </p:sp>
      <p:sp>
        <p:nvSpPr>
          <p:cNvPr id="7" name="Rectangle 6"/>
          <p:cNvSpPr/>
          <p:nvPr/>
        </p:nvSpPr>
        <p:spPr>
          <a:xfrm>
            <a:off x="827369" y="4918007"/>
            <a:ext cx="809604" cy="309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  <a:latin typeface="Berlin Sans FB" panose="020E0602020502020306" pitchFamily="34" charset="0"/>
              </a:rPr>
              <a:t>16</a:t>
            </a:r>
            <a:endParaRPr lang="fr-FR" dirty="0">
              <a:solidFill>
                <a:schemeClr val="tx1"/>
              </a:solidFill>
              <a:latin typeface="Berlin Sans FB" panose="020E0602020502020306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827369" y="4113188"/>
            <a:ext cx="809604" cy="309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  <a:latin typeface="Berlin Sans FB" panose="020E0602020502020306" pitchFamily="34" charset="0"/>
              </a:rPr>
              <a:t>15</a:t>
            </a:r>
            <a:endParaRPr lang="fr-FR" dirty="0">
              <a:solidFill>
                <a:schemeClr val="tx1"/>
              </a:solidFill>
              <a:latin typeface="Berlin Sans FB" panose="020E0602020502020306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810068" y="3232466"/>
            <a:ext cx="809604" cy="3253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  <a:latin typeface="Berlin Sans FB" panose="020E0602020502020306" pitchFamily="34" charset="0"/>
              </a:rPr>
              <a:t>17</a:t>
            </a:r>
            <a:endParaRPr lang="fr-FR" dirty="0">
              <a:solidFill>
                <a:schemeClr val="tx1"/>
              </a:solidFill>
              <a:latin typeface="Berlin Sans FB" panose="020E0602020502020306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10068" y="2368727"/>
            <a:ext cx="809604" cy="3253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Berlin Sans FB" panose="020E0602020502020306" pitchFamily="34" charset="0"/>
              </a:rPr>
              <a:t>2</a:t>
            </a:r>
            <a:r>
              <a:rPr lang="fr-FR" dirty="0" smtClean="0">
                <a:solidFill>
                  <a:schemeClr val="tx1"/>
                </a:solidFill>
                <a:latin typeface="Berlin Sans FB" panose="020E0602020502020306" pitchFamily="34" charset="0"/>
              </a:rPr>
              <a:t>7</a:t>
            </a:r>
            <a:endParaRPr lang="fr-FR" dirty="0">
              <a:solidFill>
                <a:schemeClr val="tx1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32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4077072"/>
            <a:ext cx="8229600" cy="1800200"/>
          </a:xfrm>
        </p:spPr>
        <p:txBody>
          <a:bodyPr>
            <a:normAutofit/>
          </a:bodyPr>
          <a:lstStyle/>
          <a:p>
            <a:r>
              <a:rPr lang="fr-FR" dirty="0" smtClean="0"/>
              <a:t>Très peu de possibilité MCU</a:t>
            </a:r>
            <a:endParaRPr lang="fr-FR" dirty="0"/>
          </a:p>
          <a:p>
            <a:r>
              <a:rPr lang="fr-FR" dirty="0" smtClean="0"/>
              <a:t>Variété </a:t>
            </a:r>
            <a:r>
              <a:rPr lang="fr-FR" dirty="0"/>
              <a:t>des projets des anciens CCU non U : richesse </a:t>
            </a:r>
            <a:r>
              <a:rPr lang="fr-FR" dirty="0" smtClean="0"/>
              <a:t>pour </a:t>
            </a:r>
            <a:r>
              <a:rPr lang="fr-FR" dirty="0"/>
              <a:t>la MG </a:t>
            </a:r>
          </a:p>
          <a:p>
            <a:endParaRPr lang="fr-FR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188640"/>
            <a:ext cx="8676456" cy="72008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5400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Discussion : Rentrée </a:t>
            </a:r>
            <a:r>
              <a:rPr lang="fr-FR" sz="5400" dirty="0" err="1" smtClean="0">
                <a:solidFill>
                  <a:schemeClr val="bg1"/>
                </a:solidFill>
                <a:latin typeface="Berlin Sans FB" panose="020E0602020502020306" pitchFamily="34" charset="0"/>
              </a:rPr>
              <a:t>Nov</a:t>
            </a:r>
            <a:r>
              <a:rPr lang="fr-FR" sz="5400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 2013 </a:t>
            </a:r>
            <a:endParaRPr lang="fr-FR" sz="54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3528" y="1226646"/>
            <a:ext cx="20882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1 </a:t>
            </a:r>
            <a:r>
              <a:rPr lang="fr-FR" dirty="0"/>
              <a:t>MCU</a:t>
            </a:r>
          </a:p>
          <a:p>
            <a:r>
              <a:rPr lang="fr-FR" dirty="0"/>
              <a:t>6 CCA </a:t>
            </a:r>
          </a:p>
          <a:p>
            <a:r>
              <a:rPr lang="fr-FR" dirty="0"/>
              <a:t>? MCA </a:t>
            </a:r>
          </a:p>
          <a:p>
            <a:r>
              <a:rPr lang="fr-FR" dirty="0"/>
              <a:t>? Nouveaux </a:t>
            </a:r>
          </a:p>
        </p:txBody>
      </p:sp>
    </p:spTree>
    <p:extLst>
      <p:ext uri="{BB962C8B-B14F-4D97-AF65-F5344CB8AC3E}">
        <p14:creationId xmlns:p14="http://schemas.microsoft.com/office/powerpoint/2010/main" val="380681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C’est aussi ça : 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76672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127 chefs : 110 réponses en 36 heures….</a:t>
            </a:r>
            <a:endParaRPr lang="fr-FR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5868144" y="2348880"/>
            <a:ext cx="2304256" cy="864096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err="1" smtClean="0">
                <a:solidFill>
                  <a:schemeClr val="bg1"/>
                </a:solidFill>
              </a:rPr>
              <a:t>What</a:t>
            </a:r>
            <a:r>
              <a:rPr lang="fr-FR" sz="3200" dirty="0" smtClean="0">
                <a:solidFill>
                  <a:schemeClr val="bg1"/>
                </a:solidFill>
              </a:rPr>
              <a:t> </a:t>
            </a:r>
            <a:r>
              <a:rPr lang="fr-FR" sz="3200" dirty="0" err="1" smtClean="0">
                <a:solidFill>
                  <a:schemeClr val="bg1"/>
                </a:solidFill>
              </a:rPr>
              <a:t>else</a:t>
            </a:r>
            <a:r>
              <a:rPr lang="fr-FR" sz="3200" dirty="0" smtClean="0">
                <a:solidFill>
                  <a:schemeClr val="bg1"/>
                </a:solidFill>
              </a:rPr>
              <a:t>?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403648" y="5445224"/>
            <a:ext cx="6120680" cy="864096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bg1"/>
                </a:solidFill>
              </a:rPr>
              <a:t>Merci de votre attention </a:t>
            </a:r>
          </a:p>
        </p:txBody>
      </p:sp>
    </p:spTree>
    <p:extLst>
      <p:ext uri="{BB962C8B-B14F-4D97-AF65-F5344CB8AC3E}">
        <p14:creationId xmlns:p14="http://schemas.microsoft.com/office/powerpoint/2010/main" val="9969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713</TotalTime>
  <Words>773</Words>
  <Application>Microsoft Office PowerPoint</Application>
  <PresentationFormat>Affichage à l'écran (4:3)</PresentationFormat>
  <Paragraphs>361</Paragraphs>
  <Slides>13</Slides>
  <Notes>8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Thème Office</vt:lpstr>
      <vt:lpstr>CCU : que sont-ils devenus ? </vt:lpstr>
      <vt:lpstr>Présentation PowerPoint</vt:lpstr>
      <vt:lpstr> 127 chefs </vt:lpstr>
      <vt:lpstr>127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C’est aussi ça 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Kty</dc:creator>
  <cp:lastModifiedBy>Julien Gelly</cp:lastModifiedBy>
  <cp:revision>86</cp:revision>
  <dcterms:created xsi:type="dcterms:W3CDTF">2013-11-18T20:31:08Z</dcterms:created>
  <dcterms:modified xsi:type="dcterms:W3CDTF">2013-11-25T08:28:08Z</dcterms:modified>
</cp:coreProperties>
</file>