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4"/>
  </p:notesMasterIdLst>
  <p:sldIdLst>
    <p:sldId id="256" r:id="rId2"/>
    <p:sldId id="273" r:id="rId3"/>
    <p:sldId id="274" r:id="rId4"/>
    <p:sldId id="257" r:id="rId5"/>
    <p:sldId id="258" r:id="rId6"/>
    <p:sldId id="259" r:id="rId7"/>
    <p:sldId id="260" r:id="rId8"/>
    <p:sldId id="261" r:id="rId9"/>
    <p:sldId id="263" r:id="rId10"/>
    <p:sldId id="264" r:id="rId11"/>
    <p:sldId id="266" r:id="rId12"/>
    <p:sldId id="265" r:id="rId13"/>
    <p:sldId id="270" r:id="rId14"/>
    <p:sldId id="272" r:id="rId15"/>
    <p:sldId id="282" r:id="rId16"/>
    <p:sldId id="268" r:id="rId17"/>
    <p:sldId id="277" r:id="rId18"/>
    <p:sldId id="279" r:id="rId19"/>
    <p:sldId id="276" r:id="rId20"/>
    <p:sldId id="275" r:id="rId21"/>
    <p:sldId id="280" r:id="rId22"/>
    <p:sldId id="28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5D"/>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2" d="100"/>
          <a:sy n="42" d="100"/>
        </p:scale>
        <p:origin x="1326"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A0051F-B77E-294E-BECA-D6D8E4DDD2E2}" type="datetimeFigureOut">
              <a:rPr lang="fr-FR" smtClean="0"/>
              <a:t>25/11/2013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6B3D4D-83FF-D04C-906D-A9CD0F3F061A}" type="slidenum">
              <a:rPr lang="fr-FR" smtClean="0"/>
              <a:t>‹N°›</a:t>
            </a:fld>
            <a:endParaRPr lang="fr-FR"/>
          </a:p>
        </p:txBody>
      </p:sp>
    </p:spTree>
    <p:extLst>
      <p:ext uri="{BB962C8B-B14F-4D97-AF65-F5344CB8AC3E}">
        <p14:creationId xmlns:p14="http://schemas.microsoft.com/office/powerpoint/2010/main" val="1007867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Molière Le médecin malgré lui Acte II scène 4   tirade dite par Sganarelle</a:t>
            </a:r>
          </a:p>
          <a:p>
            <a:r>
              <a:rPr lang="fr-FR" sz="1200" kern="1200" dirty="0" smtClean="0">
                <a:solidFill>
                  <a:schemeClr val="tx1"/>
                </a:solidFill>
                <a:latin typeface="+mn-lt"/>
                <a:ea typeface="+mn-ea"/>
                <a:cs typeface="+mn-cs"/>
              </a:rPr>
              <a:t>"Au singulier, au nominatif, cette Muse, </a:t>
            </a:r>
            <a:r>
              <a:rPr lang="fr-FR" sz="1200" i="1" kern="1200" dirty="0" smtClean="0">
                <a:solidFill>
                  <a:schemeClr val="tx1"/>
                </a:solidFill>
                <a:latin typeface="+mn-lt"/>
                <a:ea typeface="+mn-ea"/>
                <a:cs typeface="+mn-cs"/>
              </a:rPr>
              <a:t>La Muse</a:t>
            </a:r>
            <a:r>
              <a:rPr lang="fr-FR" sz="1200" i="0" kern="1200" dirty="0" smtClean="0">
                <a:solidFill>
                  <a:schemeClr val="tx1"/>
                </a:solidFill>
                <a:latin typeface="+mn-lt"/>
                <a:ea typeface="+mn-ea"/>
                <a:cs typeface="+mn-cs"/>
              </a:rPr>
              <a:t>, bon, bonne, bon. Dieu est saint, est-ce une phrase latine ? Oui, </a:t>
            </a:r>
            <a:r>
              <a:rPr lang="fr-FR" sz="1200" i="1" kern="1200" dirty="0" smtClean="0">
                <a:solidFill>
                  <a:schemeClr val="tx1"/>
                </a:solidFill>
                <a:latin typeface="+mn-lt"/>
                <a:ea typeface="+mn-ea"/>
                <a:cs typeface="+mn-cs"/>
              </a:rPr>
              <a:t>oui</a:t>
            </a:r>
            <a:r>
              <a:rPr lang="fr-FR" sz="1200" i="0" kern="1200" dirty="0" smtClean="0">
                <a:solidFill>
                  <a:schemeClr val="tx1"/>
                </a:solidFill>
                <a:latin typeface="+mn-lt"/>
                <a:ea typeface="+mn-ea"/>
                <a:cs typeface="+mn-cs"/>
              </a:rPr>
              <a:t>. Pourquoi, </a:t>
            </a:r>
            <a:r>
              <a:rPr lang="fr-FR" sz="1200" i="1" kern="1200" dirty="0" smtClean="0">
                <a:solidFill>
                  <a:schemeClr val="tx1"/>
                </a:solidFill>
                <a:latin typeface="+mn-lt"/>
                <a:ea typeface="+mn-ea"/>
                <a:cs typeface="+mn-cs"/>
              </a:rPr>
              <a:t>pourquoi</a:t>
            </a:r>
            <a:r>
              <a:rPr lang="fr-FR" sz="1200" i="0" kern="1200" dirty="0" smtClean="0">
                <a:solidFill>
                  <a:schemeClr val="tx1"/>
                </a:solidFill>
                <a:latin typeface="+mn-lt"/>
                <a:ea typeface="+mn-ea"/>
                <a:cs typeface="+mn-cs"/>
              </a:rPr>
              <a:t> ? Parce que le substantif et l’adjectif s’accordent en genre, en nombre et en cas. »</a:t>
            </a:r>
          </a:p>
          <a:p>
            <a:r>
              <a:rPr lang="fr-FR" sz="1200" kern="1200" dirty="0" smtClean="0">
                <a:solidFill>
                  <a:schemeClr val="tx1"/>
                </a:solidFill>
                <a:latin typeface="+mn-lt"/>
                <a:ea typeface="+mn-ea"/>
                <a:cs typeface="+mn-cs"/>
              </a:rPr>
              <a:t>C’est mémoriser une information le plus souvent sans tenir compte de son sens et la répéter</a:t>
            </a:r>
            <a:r>
              <a:rPr lang="fr-FR" sz="1200" kern="1200" baseline="0" dirty="0" smtClean="0">
                <a:solidFill>
                  <a:schemeClr val="tx1"/>
                </a:solidFill>
                <a:latin typeface="+mn-lt"/>
                <a:ea typeface="+mn-ea"/>
                <a:cs typeface="+mn-cs"/>
              </a:rPr>
              <a:t> à l’identique au moment d’un examen</a:t>
            </a:r>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5</a:t>
            </a:fld>
            <a:endParaRPr lang="fr-FR"/>
          </a:p>
        </p:txBody>
      </p:sp>
    </p:spTree>
    <p:extLst>
      <p:ext uri="{BB962C8B-B14F-4D97-AF65-F5344CB8AC3E}">
        <p14:creationId xmlns:p14="http://schemas.microsoft.com/office/powerpoint/2010/main" val="3479644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Comme l’ont souligné mesdames Di Martino et Sanchez (2011:18), « Le savoir n’est pas un saucisson que l’on découpe en tranches fines : vous pouvez ranger soigneusement toutes les tranches les unes à côté des autres, dans l’ordre, vous ne reconstituerez jamais le saucisson d’origine. Ce découpage artificiel fait perdre une grande partie de son sens à l’apprentissage ; une véritable évaluation des capacités d’un individu à résoudre des tâches complexes ne peut pas se résumer à une approche binaire qui caractérise l’objectif : atteinte ou non de l’objectif. La PPO est une « usine à cases » qui confond performance avec compétence : l’évaluation porte essentiellement sur les résultats et non sur le processus intellectuel qui amènent les apprenants à cette conclusion. La fonction de transfert de cette démarche intellectuelle vers d’autres situations, dans d’autres contextes, est totalement ignorée.  </a:t>
            </a:r>
            <a:r>
              <a:rPr lang="fr-FR" sz="1200" b="1" kern="1200" dirty="0" smtClean="0">
                <a:solidFill>
                  <a:schemeClr val="tx1"/>
                </a:solidFill>
                <a:effectLst/>
                <a:latin typeface="+mn-lt"/>
                <a:ea typeface="+mn-ea"/>
                <a:cs typeface="+mn-cs"/>
              </a:rPr>
              <a:t>Di MARTINO A., SANCHEZ A-M</a:t>
            </a:r>
            <a:r>
              <a:rPr lang="fr-FR" sz="1200" kern="1200" dirty="0" smtClean="0">
                <a:solidFill>
                  <a:schemeClr val="tx1"/>
                </a:solidFill>
                <a:effectLst/>
                <a:latin typeface="+mn-lt"/>
                <a:ea typeface="+mn-ea"/>
                <a:cs typeface="+mn-cs"/>
              </a:rPr>
              <a:t>.   2011 p 20</a:t>
            </a:r>
          </a:p>
          <a:p>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6</a:t>
            </a:fld>
            <a:endParaRPr lang="fr-FR"/>
          </a:p>
        </p:txBody>
      </p:sp>
    </p:spTree>
    <p:extLst>
      <p:ext uri="{BB962C8B-B14F-4D97-AF65-F5344CB8AC3E}">
        <p14:creationId xmlns:p14="http://schemas.microsoft.com/office/powerpoint/2010/main" val="108227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situation-problème est la base de la pédagogie par compétence. L’apprenant, face à cette situation-problème, va se retrouver en difficulté : il ne dispose pas de tous les moyens nécessaires pour résoudre le problème. C’est le </a:t>
            </a:r>
            <a:r>
              <a:rPr lang="fr-FR" sz="1200" i="1" kern="1200" dirty="0" smtClean="0">
                <a:solidFill>
                  <a:schemeClr val="tx1"/>
                </a:solidFill>
                <a:effectLst/>
                <a:latin typeface="+mn-lt"/>
                <a:ea typeface="+mn-ea"/>
                <a:cs typeface="+mn-cs"/>
              </a:rPr>
              <a:t>conflit cognitif</a:t>
            </a:r>
            <a:r>
              <a:rPr lang="fr-FR" sz="1200" kern="1200" dirty="0" smtClean="0">
                <a:solidFill>
                  <a:schemeClr val="tx1"/>
                </a:solidFill>
                <a:effectLst/>
                <a:latin typeface="+mn-lt"/>
                <a:ea typeface="+mn-ea"/>
                <a:cs typeface="+mn-cs"/>
              </a:rPr>
              <a:t>, qui oppose des croyances dans l’esprit d’un individu donné.</a:t>
            </a:r>
            <a:r>
              <a:rPr lang="fr-CH" sz="1200" kern="1200" dirty="0" smtClean="0">
                <a:solidFill>
                  <a:schemeClr val="tx1"/>
                </a:solidFill>
                <a:effectLst/>
                <a:latin typeface="+mn-lt"/>
                <a:ea typeface="+mn-ea"/>
                <a:cs typeface="+mn-cs"/>
              </a:rPr>
              <a:t> La réalité entre donc en conflit avec la représentation qu’on a d’elle. </a:t>
            </a:r>
            <a:r>
              <a:rPr lang="fr-FR" sz="1200" kern="1200" dirty="0" smtClean="0">
                <a:solidFill>
                  <a:schemeClr val="tx1"/>
                </a:solidFill>
                <a:effectLst/>
                <a:latin typeface="+mn-lt"/>
                <a:ea typeface="+mn-ea"/>
                <a:cs typeface="+mn-cs"/>
              </a:rPr>
              <a:t>Il a pour but non seulement d’acquérir de nouvelles connaissances mais surtout de modifier ces connaissances afin d’améliorer les performances de l’apprenant lorsqu’il sera confronté à de nouveaux obstacles. </a:t>
            </a:r>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7</a:t>
            </a:fld>
            <a:endParaRPr lang="fr-FR"/>
          </a:p>
        </p:txBody>
      </p:sp>
    </p:spTree>
    <p:extLst>
      <p:ext uri="{BB962C8B-B14F-4D97-AF65-F5344CB8AC3E}">
        <p14:creationId xmlns:p14="http://schemas.microsoft.com/office/powerpoint/2010/main" val="3034110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sur la base d’une première définition d’une grande généralité de la compétence, on découpe ensuite la notion en catégories et sous-catégories multiples qui se renvoient les unes aux autres dans une logomachie qui embrouille le sens commun</a:t>
            </a:r>
            <a:r>
              <a:rPr lang="fr-FR" sz="1200" kern="1200" baseline="0" dirty="0" smtClean="0">
                <a:solidFill>
                  <a:schemeClr val="tx1"/>
                </a:solidFill>
                <a:effectLst/>
                <a:latin typeface="+mn-lt"/>
                <a:ea typeface="+mn-ea"/>
                <a:cs typeface="+mn-cs"/>
              </a:rPr>
              <a:t> et entraîne un brouhaha pédagogique.</a:t>
            </a:r>
            <a:r>
              <a:rPr lang="fr-FR" sz="1200" kern="1200" dirty="0" smtClean="0">
                <a:solidFill>
                  <a:schemeClr val="tx1"/>
                </a:solidFill>
                <a:effectLst/>
                <a:latin typeface="+mn-lt"/>
                <a:ea typeface="+mn-ea"/>
                <a:cs typeface="+mn-cs"/>
              </a:rPr>
              <a:t> Transformée en objectifs de formation (être capable de), la compétence est découpée et sous découpée en catégories qui </a:t>
            </a:r>
            <a:r>
              <a:rPr lang="fr-FR" sz="1200" i="1" kern="1200" dirty="0" smtClean="0">
                <a:solidFill>
                  <a:schemeClr val="tx1"/>
                </a:solidFill>
                <a:effectLst/>
                <a:latin typeface="+mn-lt"/>
                <a:ea typeface="+mn-ea"/>
                <a:cs typeface="+mn-cs"/>
              </a:rPr>
              <a:t>s’emboitent</a:t>
            </a:r>
            <a:r>
              <a:rPr lang="fr-FR" sz="1200" kern="1200" dirty="0" smtClean="0">
                <a:solidFill>
                  <a:schemeClr val="tx1"/>
                </a:solidFill>
                <a:effectLst/>
                <a:latin typeface="+mn-lt"/>
                <a:ea typeface="+mn-ea"/>
                <a:cs typeface="+mn-cs"/>
              </a:rPr>
              <a:t> les unes dans les autres comme des </a:t>
            </a:r>
            <a:r>
              <a:rPr lang="fr-FR" sz="1200" i="1" kern="1200" dirty="0" smtClean="0">
                <a:solidFill>
                  <a:schemeClr val="tx1"/>
                </a:solidFill>
                <a:effectLst/>
                <a:latin typeface="+mn-lt"/>
                <a:ea typeface="+mn-ea"/>
                <a:cs typeface="+mn-cs"/>
              </a:rPr>
              <a:t>poupées russes </a:t>
            </a:r>
            <a:r>
              <a:rPr lang="fr-FR" sz="1200" kern="1200" dirty="0" smtClean="0">
                <a:solidFill>
                  <a:schemeClr val="tx1"/>
                </a:solidFill>
                <a:effectLst/>
                <a:latin typeface="+mn-lt"/>
                <a:ea typeface="+mn-ea"/>
                <a:cs typeface="+mn-cs"/>
              </a:rPr>
              <a:t>». Une telle formalisation aboutit à des listes d’items plus ou moins cohérents avec de nombreuses interactions, à l’origine d’un imbroglio ne pouvant qu’embarrasser les évaluateurs dans leur démarche de certification.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b="1" u="sng" kern="1200" dirty="0" smtClean="0">
                <a:solidFill>
                  <a:schemeClr val="tx1"/>
                </a:solidFill>
                <a:effectLst/>
                <a:latin typeface="+mn-lt"/>
                <a:ea typeface="+mn-ea"/>
                <a:cs typeface="+mn-cs"/>
              </a:rPr>
              <a:t>Le GOFF</a:t>
            </a:r>
            <a:r>
              <a:rPr lang="fr-FR" sz="1200" b="1" kern="1200" dirty="0" smtClean="0">
                <a:solidFill>
                  <a:schemeClr val="tx1"/>
                </a:solidFill>
                <a:effectLst/>
                <a:latin typeface="+mn-lt"/>
                <a:ea typeface="+mn-ea"/>
                <a:cs typeface="+mn-cs"/>
              </a:rPr>
              <a:t> Jean-Pierre</a:t>
            </a:r>
            <a:r>
              <a:rPr lang="fr-FR" sz="1200" kern="1200" dirty="0" smtClean="0">
                <a:solidFill>
                  <a:schemeClr val="tx1"/>
                </a:solidFill>
                <a:effectLst/>
                <a:latin typeface="+mn-lt"/>
                <a:ea typeface="+mn-ea"/>
                <a:cs typeface="+mn-cs"/>
              </a:rPr>
              <a:t>  (1999)  </a:t>
            </a:r>
            <a:r>
              <a:rPr lang="fr-FR" sz="1200" i="1" kern="1200" dirty="0" smtClean="0">
                <a:solidFill>
                  <a:schemeClr val="tx1"/>
                </a:solidFill>
                <a:effectLst/>
                <a:latin typeface="+mn-lt"/>
                <a:ea typeface="+mn-ea"/>
                <a:cs typeface="+mn-cs"/>
              </a:rPr>
              <a:t>La barbarie douce – La modernisation aveugle des entreprises</a:t>
            </a:r>
            <a:r>
              <a:rPr lang="fr-FR" sz="1200" kern="1200" dirty="0" smtClean="0">
                <a:solidFill>
                  <a:schemeClr val="tx1"/>
                </a:solidFill>
                <a:effectLst/>
                <a:latin typeface="+mn-lt"/>
                <a:ea typeface="+mn-ea"/>
                <a:cs typeface="+mn-cs"/>
              </a:rPr>
              <a:t> </a:t>
            </a:r>
            <a:r>
              <a:rPr lang="fr-FR" sz="1200" i="1" kern="1200" dirty="0" smtClean="0">
                <a:solidFill>
                  <a:schemeClr val="tx1"/>
                </a:solidFill>
                <a:effectLst/>
                <a:latin typeface="+mn-lt"/>
                <a:ea typeface="+mn-ea"/>
                <a:cs typeface="+mn-cs"/>
              </a:rPr>
              <a:t>et de l’école</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8</a:t>
            </a:fld>
            <a:endParaRPr lang="fr-FR"/>
          </a:p>
        </p:txBody>
      </p:sp>
    </p:spTree>
    <p:extLst>
      <p:ext uri="{BB962C8B-B14F-4D97-AF65-F5344CB8AC3E}">
        <p14:creationId xmlns:p14="http://schemas.microsoft.com/office/powerpoint/2010/main" val="155035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réflexion est une activité humaine essentielle qui permet aux individus de se réapproprier leur expérience, de réfléchir, d’approfondir et évaluer leurs savoirs. Cette activité combinée avec l'expérience est un élément </a:t>
            </a:r>
            <a:r>
              <a:rPr lang="en-US" sz="1200" kern="1200" dirty="0" err="1" smtClean="0">
                <a:solidFill>
                  <a:schemeClr val="tx1"/>
                </a:solidFill>
                <a:effectLst/>
                <a:latin typeface="+mn-lt"/>
                <a:ea typeface="+mn-ea"/>
                <a:cs typeface="+mn-cs"/>
              </a:rPr>
              <a:t>essentiel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dans</a:t>
            </a:r>
            <a:r>
              <a:rPr lang="en-US" sz="1200" kern="1200" dirty="0" smtClean="0">
                <a:solidFill>
                  <a:schemeClr val="tx1"/>
                </a:solidFill>
                <a:effectLst/>
                <a:latin typeface="+mn-lt"/>
                <a:ea typeface="+mn-ea"/>
                <a:cs typeface="+mn-cs"/>
              </a:rPr>
              <a:t> tout </a:t>
            </a:r>
            <a:r>
              <a:rPr lang="en-US" sz="1200" kern="1200" dirty="0" err="1" smtClean="0">
                <a:solidFill>
                  <a:schemeClr val="tx1"/>
                </a:solidFill>
                <a:effectLst/>
                <a:latin typeface="+mn-lt"/>
                <a:ea typeface="+mn-ea"/>
                <a:cs typeface="+mn-cs"/>
              </a:rPr>
              <a:t>apprentissage</a:t>
            </a:r>
            <a:r>
              <a:rPr lang="en-US" sz="1200" kern="1200" dirty="0" smtClean="0">
                <a:solidFill>
                  <a:schemeClr val="tx1"/>
                </a:solidFill>
                <a:effectLst/>
                <a:latin typeface="+mn-lt"/>
                <a:ea typeface="+mn-ea"/>
                <a:cs typeface="+mn-cs"/>
              </a:rPr>
              <a:t>.</a:t>
            </a:r>
            <a:r>
              <a:rPr lang="fr-FR"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9</a:t>
            </a:fld>
            <a:endParaRPr lang="fr-FR"/>
          </a:p>
        </p:txBody>
      </p:sp>
    </p:spTree>
    <p:extLst>
      <p:ext uri="{BB962C8B-B14F-4D97-AF65-F5344CB8AC3E}">
        <p14:creationId xmlns:p14="http://schemas.microsoft.com/office/powerpoint/2010/main" val="3705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Kurt Lewin (1935) : toute expérience provoque chez une personne une modification vis-à-vis de elle-même, sur son environnement ou une modification des rapports entre cette personne et son environnement » (Lewin, 1935:269).</a:t>
            </a:r>
            <a:r>
              <a:rPr lang="fr-FR" dirty="0" smtClean="0">
                <a:effectLst/>
              </a:rPr>
              <a:t> </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John Dewey (1938)</a:t>
            </a:r>
            <a:r>
              <a:rPr lang="fr-FR" i="1" dirty="0" smtClean="0"/>
              <a:t>. Expérience and </a:t>
            </a:r>
            <a:r>
              <a:rPr lang="fr-FR" i="1" dirty="0" err="1" smtClean="0"/>
              <a:t>education</a:t>
            </a:r>
            <a:endParaRPr lang="fr-FR" dirty="0" smtClean="0"/>
          </a:p>
          <a:p>
            <a:r>
              <a:rPr lang="fr-FR" sz="1200" kern="1200" dirty="0" smtClean="0">
                <a:solidFill>
                  <a:schemeClr val="tx1"/>
                </a:solidFill>
                <a:effectLst/>
                <a:latin typeface="+mn-lt"/>
                <a:ea typeface="+mn-ea"/>
                <a:cs typeface="+mn-cs"/>
              </a:rPr>
              <a:t>Argyris</a:t>
            </a:r>
            <a:r>
              <a:rPr lang="fr-FR" sz="1200" kern="1200" baseline="0" dirty="0" smtClean="0">
                <a:solidFill>
                  <a:schemeClr val="tx1"/>
                </a:solidFill>
                <a:effectLst/>
                <a:latin typeface="+mn-lt"/>
                <a:ea typeface="+mn-ea"/>
                <a:cs typeface="+mn-cs"/>
              </a:rPr>
              <a:t> et Schön : </a:t>
            </a:r>
            <a:r>
              <a:rPr lang="fr-FR" sz="1200" kern="1200" dirty="0" smtClean="0">
                <a:solidFill>
                  <a:schemeClr val="tx1"/>
                </a:solidFill>
                <a:effectLst/>
                <a:latin typeface="+mn-lt"/>
                <a:ea typeface="+mn-ea"/>
                <a:cs typeface="+mn-cs"/>
              </a:rPr>
              <a:t>la connaissance a deux origines : la connaissance dans l’action et la connaissance de l’action. Lorsqu’il est demandé à une personne comment elle se comporterait dans une situation précise, la réponse que cette personne propose habituellement est filtrée par ses propres convictions théoriques pour agir</a:t>
            </a:r>
            <a:r>
              <a:rPr lang="fr-FR" dirty="0" smtClean="0">
                <a:effectLst/>
              </a:rPr>
              <a:t> </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ce que l’individu décrit correspond à la description de son intention pour agir (</a:t>
            </a:r>
            <a:r>
              <a:rPr lang="fr-FR" i="1" dirty="0" smtClean="0"/>
              <a:t>théorie professée</a:t>
            </a:r>
            <a:r>
              <a:rPr lang="fr-FR" dirty="0" smtClean="0"/>
              <a:t> – ce que l’on dit vouloir faire) et non à la description de l’action qu’il va réaliser (</a:t>
            </a:r>
            <a:r>
              <a:rPr lang="fr-FR" i="1" dirty="0" smtClean="0"/>
              <a:t>théorie d’usage</a:t>
            </a:r>
            <a:r>
              <a:rPr lang="fr-FR" dirty="0" smtClean="0"/>
              <a:t> – ce que l’on fait en réalité). Il peut dire qu’il pense faire de telle façon, et faire autrement quand il agit. Intention d’agir et agir ne sont pas équivalents. Les intentions peuvent masquer le véritable comportement de la personne. La réflexion dans l’action et sur l’action va permettre à cet individu de rectifier éventuellement sa démarche vis-à-vis de l’action qu’il vient de réaliser.</a:t>
            </a:r>
          </a:p>
          <a:p>
            <a:endParaRPr lang="fr-FR" dirty="0" smtClean="0">
              <a:effectLst/>
            </a:endParaRPr>
          </a:p>
          <a:p>
            <a:r>
              <a:rPr lang="fr-FR" sz="1200" kern="1200" dirty="0" smtClean="0">
                <a:solidFill>
                  <a:schemeClr val="tx1"/>
                </a:solidFill>
                <a:effectLst/>
                <a:latin typeface="+mn-lt"/>
                <a:ea typeface="+mn-ea"/>
                <a:cs typeface="+mn-cs"/>
              </a:rPr>
              <a:t>Dans son ouvrage « </a:t>
            </a:r>
            <a:r>
              <a:rPr lang="fr-FR" sz="1200" i="1" kern="1200" dirty="0" smtClean="0">
                <a:solidFill>
                  <a:schemeClr val="tx1"/>
                </a:solidFill>
                <a:effectLst/>
                <a:latin typeface="+mn-lt"/>
                <a:ea typeface="+mn-ea"/>
                <a:cs typeface="+mn-cs"/>
              </a:rPr>
              <a:t>la dimension tacite </a:t>
            </a:r>
            <a:r>
              <a:rPr lang="fr-FR" sz="1200" kern="1200" dirty="0" smtClean="0">
                <a:solidFill>
                  <a:schemeClr val="tx1"/>
                </a:solidFill>
                <a:effectLst/>
                <a:latin typeface="+mn-lt"/>
                <a:ea typeface="+mn-ea"/>
                <a:cs typeface="+mn-cs"/>
              </a:rPr>
              <a:t>», Michael Polanyi (1967:4) écrit : « lorsqu’on considère notre connaissance humaine, nous connaissons plus que ce que nous pouvons exprimer ». </a:t>
            </a:r>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10</a:t>
            </a:fld>
            <a:endParaRPr lang="fr-FR"/>
          </a:p>
        </p:txBody>
      </p:sp>
    </p:spTree>
    <p:extLst>
      <p:ext uri="{BB962C8B-B14F-4D97-AF65-F5344CB8AC3E}">
        <p14:creationId xmlns:p14="http://schemas.microsoft.com/office/powerpoint/2010/main" val="3038902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A partir de cette expérience concrète, l’étape de la réflexion et de la compréhension sur ce qui a été observé va permettre de théoriser plutôt que d’apprendre par cœur une règle. Cette théorisation sera utile pour de futures expériences et pourra même être vérifiée lors de nouvelles observations. Pour valider et utiliser de nouvelles informations, Kurt Lewin utilise la rétroaction pour délivrer à l’apprenant des informations sur l’aboutissement de cette expérience, vérifier si cette activité répondait aux objectifs de la formation que l’apprenant s’était fixé, et montrer d’éventuelles erreurs. Un apprentissage peut être inefficace si la rétroaction est insuffisante : l’apprenant ne peut être informé de l’existence possible d’un déséquilibre entre l’action et les données observées. </a:t>
            </a:r>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11</a:t>
            </a:fld>
            <a:endParaRPr lang="fr-FR"/>
          </a:p>
        </p:txBody>
      </p:sp>
    </p:spTree>
    <p:extLst>
      <p:ext uri="{BB962C8B-B14F-4D97-AF65-F5344CB8AC3E}">
        <p14:creationId xmlns:p14="http://schemas.microsoft.com/office/powerpoint/2010/main" val="3870713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population et les organismes responsables de la gestion de la santé (Sécurité sociale, Mutuelles, Ministère de la santé etc.) exigent désormais que les médecins ne soient pas seulement qualifiés par un diplôme. La certification est une nécessité : l’étudiant en médecine doit prouver qu’il est capable de répondre dans son domaine de spécialité à la majorité des situations rencontrées sur le terrain, qu’il s’agisse de prendre en charge lui-même ou de savoir passer la main, s’il exerce la médecine générale, à un médecin spécialiste de second recours. Les enjeux de la professionnalisation, c’est-à-dire la transformation d’un étudiant en médecine en un professionnel de santé compétent, sont si importants de nos jours qu’il ne suffit plus d’écrire un simple mémoire comme antan pour obtenir le diplôme de docteur en médecine et avoir la possibilité d’exercer. L’interne doit démontrer qu’il a suivi une formation de qualité et avoir validé des acquis de l’expérience durant ses différents stages. Répondre à cette exigence nécessite d’appliquer de nouveaux modes d’apprentissage. </a:t>
            </a:r>
          </a:p>
          <a:p>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15</a:t>
            </a:fld>
            <a:endParaRPr lang="fr-FR"/>
          </a:p>
        </p:txBody>
      </p:sp>
    </p:spTree>
    <p:extLst>
      <p:ext uri="{BB962C8B-B14F-4D97-AF65-F5344CB8AC3E}">
        <p14:creationId xmlns:p14="http://schemas.microsoft.com/office/powerpoint/2010/main" val="3252551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56B3D4D-83FF-D04C-906D-A9CD0F3F061A}" type="slidenum">
              <a:rPr lang="fr-FR" smtClean="0"/>
              <a:t>16</a:t>
            </a:fld>
            <a:endParaRPr lang="fr-FR"/>
          </a:p>
        </p:txBody>
      </p:sp>
    </p:spTree>
    <p:extLst>
      <p:ext uri="{BB962C8B-B14F-4D97-AF65-F5344CB8AC3E}">
        <p14:creationId xmlns:p14="http://schemas.microsoft.com/office/powerpoint/2010/main" val="2953842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fr-FR" smtClean="0"/>
              <a:t>Cliquez et modifiez le titre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8" name="Title 7"/>
          <p:cNvSpPr>
            <a:spLocks noGrp="1"/>
          </p:cNvSpPr>
          <p:nvPr>
            <p:ph type="title"/>
          </p:nvPr>
        </p:nvSpPr>
        <p:spPr/>
        <p:txBody>
          <a:bodyPr/>
          <a:lstStyle/>
          <a:p>
            <a:r>
              <a:rPr lang="fr-FR" smtClean="0"/>
              <a:t>Cliquez et modifiez le titre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fr-FR" smtClean="0"/>
              <a:t>Cliquez et modifiez le titre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
        <p:nvSpPr>
          <p:cNvPr id="8" name="Title 7"/>
          <p:cNvSpPr>
            <a:spLocks noGrp="1"/>
          </p:cNvSpPr>
          <p:nvPr>
            <p:ph type="title"/>
          </p:nvPr>
        </p:nvSpPr>
        <p:spPr/>
        <p:txBody>
          <a:bodyPr/>
          <a:lstStyle/>
          <a:p>
            <a:r>
              <a:rPr lang="fr-FR" smtClean="0"/>
              <a:t>Cliquez et modifiez le titre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fr-FR" smtClean="0"/>
              <a:t>Cliquez pour modifier les styles du texte du masque</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‹N°›</a:t>
            </a:fld>
            <a:endParaRPr lang="en-US"/>
          </a:p>
        </p:txBody>
      </p:sp>
      <p:sp>
        <p:nvSpPr>
          <p:cNvPr id="10" name="Title 9"/>
          <p:cNvSpPr>
            <a:spLocks noGrp="1"/>
          </p:cNvSpPr>
          <p:nvPr>
            <p:ph type="title"/>
          </p:nvPr>
        </p:nvSpPr>
        <p:spPr/>
        <p:txBody>
          <a:bodyPr/>
          <a:lstStyle/>
          <a:p>
            <a:r>
              <a:rPr lang="fr-FR" smtClean="0"/>
              <a:t>Cliquez et modifiez le titre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fr-FR" smtClean="0"/>
              <a:t>Cliquez et modifiez le titre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fr-FR" smtClean="0"/>
              <a:t>Cliquez et modifiez le titre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fr-FR" smtClean="0"/>
              <a:t>Cliquez et modifiez le titre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fr-FR" smtClean="0"/>
              <a:t>Cliquez et modifiez le titre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8E80666-FB37-4B36-9149-507F3B0178E3}" type="datetimeFigureOut">
              <a:rPr lang="en-US" smtClean="0"/>
              <a:pPr/>
              <a:t>11/25/2013</a:t>
            </a:fld>
            <a:endParaRPr lang="en-US"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7E63A33-8271-4DD0-9C48-789913D7C11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2463450" y="5271910"/>
            <a:ext cx="6031089" cy="882119"/>
          </a:xfrm>
        </p:spPr>
        <p:style>
          <a:lnRef idx="1">
            <a:schemeClr val="accent1"/>
          </a:lnRef>
          <a:fillRef idx="3">
            <a:schemeClr val="accent1"/>
          </a:fillRef>
          <a:effectRef idx="2">
            <a:schemeClr val="accent1"/>
          </a:effectRef>
          <a:fontRef idx="minor">
            <a:schemeClr val="lt1"/>
          </a:fontRef>
        </p:style>
        <p:txBody>
          <a:bodyPr>
            <a:normAutofit/>
          </a:bodyPr>
          <a:lstStyle/>
          <a:p>
            <a:r>
              <a:rPr lang="fr-FR" sz="2000" dirty="0" smtClean="0">
                <a:solidFill>
                  <a:schemeClr val="bg1"/>
                </a:solidFill>
              </a:rPr>
              <a:t>Max Budowski*, Dan Baruch**, Raymond Wakim**,</a:t>
            </a:r>
          </a:p>
          <a:p>
            <a:r>
              <a:rPr lang="fr-FR" sz="2000" dirty="0" smtClean="0">
                <a:solidFill>
                  <a:schemeClr val="bg1"/>
                </a:solidFill>
              </a:rPr>
              <a:t>Thierry </a:t>
            </a:r>
            <a:r>
              <a:rPr lang="fr-FR" sz="2000" dirty="0" err="1" smtClean="0">
                <a:solidFill>
                  <a:schemeClr val="bg1"/>
                </a:solidFill>
              </a:rPr>
              <a:t>Mazard</a:t>
            </a:r>
            <a:r>
              <a:rPr lang="fr-FR" sz="2000" dirty="0" smtClean="0">
                <a:solidFill>
                  <a:schemeClr val="bg1"/>
                </a:solidFill>
              </a:rPr>
              <a:t>**, Eric Galam*</a:t>
            </a:r>
            <a:endParaRPr lang="fr-FR" sz="2000" dirty="0">
              <a:solidFill>
                <a:schemeClr val="bg1"/>
              </a:solidFill>
            </a:endParaRPr>
          </a:p>
        </p:txBody>
      </p:sp>
      <p:sp>
        <p:nvSpPr>
          <p:cNvPr id="4" name="ZoneTexte 3"/>
          <p:cNvSpPr txBox="1"/>
          <p:nvPr/>
        </p:nvSpPr>
        <p:spPr>
          <a:xfrm>
            <a:off x="214425" y="3084656"/>
            <a:ext cx="8412068" cy="1569660"/>
          </a:xfrm>
          <a:prstGeom prst="rect">
            <a:avLst/>
          </a:prstGeom>
          <a:noFill/>
        </p:spPr>
        <p:txBody>
          <a:bodyPr wrap="square" rtlCol="0">
            <a:spAutoFit/>
          </a:bodyPr>
          <a:lstStyle/>
          <a:p>
            <a:r>
              <a:rPr lang="fr-FR" sz="3200" b="1" i="1" dirty="0" smtClean="0">
                <a:solidFill>
                  <a:srgbClr val="0000FF"/>
                </a:solidFill>
              </a:rPr>
              <a:t>L’approche réflexive est-elle une panacée pour l’apprentissage des compétences dans le 3</a:t>
            </a:r>
            <a:r>
              <a:rPr lang="fr-FR" sz="3200" b="1" i="1" baseline="30000" dirty="0" smtClean="0">
                <a:solidFill>
                  <a:srgbClr val="0000FF"/>
                </a:solidFill>
              </a:rPr>
              <a:t>ème</a:t>
            </a:r>
            <a:r>
              <a:rPr lang="fr-FR" sz="3200" b="1" i="1" dirty="0" smtClean="0">
                <a:solidFill>
                  <a:srgbClr val="0000FF"/>
                </a:solidFill>
              </a:rPr>
              <a:t> cycle de médecine générale ?</a:t>
            </a:r>
            <a:endParaRPr lang="fr-FR" sz="3200" b="1" i="1" dirty="0">
              <a:solidFill>
                <a:srgbClr val="0000FF"/>
              </a:solidFill>
            </a:endParaRPr>
          </a:p>
        </p:txBody>
      </p:sp>
      <p:pic>
        <p:nvPicPr>
          <p:cNvPr id="6" name="Image 5" descr="Logo DUMG 2013 300 dpi.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50203" y="442385"/>
            <a:ext cx="3609484" cy="1813195"/>
          </a:xfrm>
          <a:prstGeom prst="rect">
            <a:avLst/>
          </a:prstGeom>
        </p:spPr>
      </p:pic>
      <p:pic>
        <p:nvPicPr>
          <p:cNvPr id="7" name="Image 6" descr="Logo Univérsité Paris Sorbonne Cit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36947" y="296406"/>
            <a:ext cx="2147082" cy="2195651"/>
          </a:xfrm>
          <a:prstGeom prst="rect">
            <a:avLst/>
          </a:prstGeom>
        </p:spPr>
      </p:pic>
      <p:sp>
        <p:nvSpPr>
          <p:cNvPr id="8" name="ZoneTexte 7"/>
          <p:cNvSpPr txBox="1"/>
          <p:nvPr/>
        </p:nvSpPr>
        <p:spPr>
          <a:xfrm>
            <a:off x="2291517" y="6232083"/>
            <a:ext cx="6690859" cy="369332"/>
          </a:xfrm>
          <a:prstGeom prst="rect">
            <a:avLst/>
          </a:prstGeom>
          <a:noFill/>
        </p:spPr>
        <p:txBody>
          <a:bodyPr wrap="square" rtlCol="0">
            <a:spAutoFit/>
          </a:bodyPr>
          <a:lstStyle/>
          <a:p>
            <a:r>
              <a:rPr lang="fr-FR" dirty="0" smtClean="0"/>
              <a:t>* Pr. Associé de MG – ** MC Associé de MG</a:t>
            </a:r>
            <a:endParaRPr lang="fr-FR" dirty="0"/>
          </a:p>
        </p:txBody>
      </p:sp>
    </p:spTree>
    <p:extLst>
      <p:ext uri="{BB962C8B-B14F-4D97-AF65-F5344CB8AC3E}">
        <p14:creationId xmlns:p14="http://schemas.microsoft.com/office/powerpoint/2010/main" val="27372604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Evaluation certificative.jpg"/>
          <p:cNvPicPr>
            <a:picLocks noGrp="1" noChangeAspect="1"/>
          </p:cNvPicPr>
          <p:nvPr>
            <p:ph sz="quarter" idx="13"/>
          </p:nvPr>
        </p:nvPicPr>
        <p:blipFill>
          <a:blip r:embed="rId2" cstate="email">
            <a:extLst>
              <a:ext uri="{28A0092B-C50C-407E-A947-70E740481C1C}">
                <a14:useLocalDpi xmlns:a14="http://schemas.microsoft.com/office/drawing/2010/main" val="0"/>
              </a:ext>
            </a:extLst>
          </a:blip>
          <a:srcRect l="-1762" r="-1762"/>
          <a:stretch>
            <a:fillRect/>
          </a:stretch>
        </p:blipFill>
        <p:spPr>
          <a:xfrm>
            <a:off x="991796" y="2999252"/>
            <a:ext cx="6776995" cy="3678940"/>
          </a:xfrm>
        </p:spPr>
      </p:pic>
      <p:sp>
        <p:nvSpPr>
          <p:cNvPr id="5" name="ZoneTexte 4"/>
          <p:cNvSpPr txBox="1"/>
          <p:nvPr/>
        </p:nvSpPr>
        <p:spPr>
          <a:xfrm>
            <a:off x="247414" y="1154685"/>
            <a:ext cx="8675975" cy="1559401"/>
          </a:xfrm>
          <a:prstGeom prst="rect">
            <a:avLst/>
          </a:prstGeom>
          <a:noFill/>
        </p:spPr>
        <p:txBody>
          <a:bodyPr wrap="square" rtlCol="0">
            <a:spAutoFit/>
          </a:bodyPr>
          <a:lstStyle/>
          <a:p>
            <a:pPr>
              <a:lnSpc>
                <a:spcPct val="120000"/>
              </a:lnSpc>
            </a:pPr>
            <a:r>
              <a:rPr lang="fr-FR" sz="2000" dirty="0" smtClean="0"/>
              <a:t>Ce sont les problèmes d’évaluations qui sont à l’origine des changements de paradigmes d’apprentissage, du « par cœur » à la « pédagogie par objectifs », puis à « l’approche par compétence », et enfin à  « l’approche expérientielle réflexive ».</a:t>
            </a:r>
            <a:endParaRPr lang="fr-FR" sz="2000" dirty="0"/>
          </a:p>
        </p:txBody>
      </p:sp>
      <p:sp>
        <p:nvSpPr>
          <p:cNvPr id="6" name="ZoneTexte 5"/>
          <p:cNvSpPr txBox="1"/>
          <p:nvPr/>
        </p:nvSpPr>
        <p:spPr>
          <a:xfrm>
            <a:off x="791724" y="148463"/>
            <a:ext cx="5426608" cy="646331"/>
          </a:xfrm>
          <a:prstGeom prst="rect">
            <a:avLst/>
          </a:prstGeom>
          <a:noFill/>
        </p:spPr>
        <p:txBody>
          <a:bodyPr wrap="square" rtlCol="0">
            <a:spAutoFit/>
          </a:bodyPr>
          <a:lstStyle/>
          <a:p>
            <a:r>
              <a:rPr lang="fr-FR" sz="3600" dirty="0" smtClean="0"/>
              <a:t>Introduction</a:t>
            </a:r>
            <a:endParaRPr lang="fr-FR" sz="3600" dirty="0"/>
          </a:p>
        </p:txBody>
      </p:sp>
      <p:cxnSp>
        <p:nvCxnSpPr>
          <p:cNvPr id="7" name="Connecteur droit 6"/>
          <p:cNvCxnSpPr/>
          <p:nvPr/>
        </p:nvCxnSpPr>
        <p:spPr>
          <a:xfrm>
            <a:off x="756015" y="926311"/>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447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610287" y="1655268"/>
            <a:ext cx="8008283" cy="5074892"/>
          </a:xfrm>
        </p:spPr>
        <p:txBody>
          <a:bodyPr>
            <a:normAutofit/>
          </a:bodyPr>
          <a:lstStyle/>
          <a:p>
            <a:pPr>
              <a:spcAft>
                <a:spcPts val="2100"/>
              </a:spcAft>
            </a:pPr>
            <a:r>
              <a:rPr lang="fr-FR" sz="2000" dirty="0" smtClean="0"/>
              <a:t>Le 3</a:t>
            </a:r>
            <a:r>
              <a:rPr lang="fr-FR" sz="2000" baseline="30000" dirty="0" smtClean="0"/>
              <a:t>ème</a:t>
            </a:r>
            <a:r>
              <a:rPr lang="fr-FR" sz="2000" dirty="0"/>
              <a:t> </a:t>
            </a:r>
            <a:r>
              <a:rPr lang="fr-FR" sz="2000" dirty="0" smtClean="0"/>
              <a:t>cycle est un cycle de professionnalisation basé sur le paradigme d’apprentissage constructiviste (approche par compétence – APC).</a:t>
            </a:r>
          </a:p>
          <a:p>
            <a:pPr>
              <a:spcAft>
                <a:spcPts val="2100"/>
              </a:spcAft>
            </a:pPr>
            <a:r>
              <a:rPr lang="fr-FR" sz="2000" dirty="0" smtClean="0"/>
              <a:t>Les </a:t>
            </a:r>
            <a:r>
              <a:rPr lang="fr-FR" sz="2000" dirty="0"/>
              <a:t>techniques d’évaluation dans </a:t>
            </a:r>
            <a:r>
              <a:rPr lang="fr-FR" sz="2000" dirty="0" smtClean="0"/>
              <a:t>l’APC, </a:t>
            </a:r>
            <a:r>
              <a:rPr lang="fr-FR" sz="2000" dirty="0"/>
              <a:t>certes moins parcellaires que dans la pédagogie par </a:t>
            </a:r>
            <a:r>
              <a:rPr lang="fr-FR" sz="2000" dirty="0" smtClean="0"/>
              <a:t>objectif, sont mal définies</a:t>
            </a:r>
            <a:r>
              <a:rPr lang="fr-FR" sz="2000" dirty="0"/>
              <a:t> </a:t>
            </a:r>
            <a:r>
              <a:rPr lang="fr-FR" sz="2000" dirty="0" smtClean="0"/>
              <a:t>: elles ne permettent </a:t>
            </a:r>
            <a:r>
              <a:rPr lang="fr-FR" sz="2000" dirty="0"/>
              <a:t>pas d’avoir une vision globale d</a:t>
            </a:r>
            <a:r>
              <a:rPr lang="fr-FR" sz="2000" dirty="0" smtClean="0"/>
              <a:t>es </a:t>
            </a:r>
            <a:r>
              <a:rPr lang="fr-FR" sz="2000" dirty="0"/>
              <a:t>compétences des individus à évaluer. </a:t>
            </a:r>
            <a:endParaRPr lang="fr-FR" sz="2000" dirty="0" smtClean="0"/>
          </a:p>
          <a:p>
            <a:pPr>
              <a:spcAft>
                <a:spcPts val="2100"/>
              </a:spcAft>
            </a:pPr>
            <a:r>
              <a:rPr lang="fr-FR" sz="2000" b="1" dirty="0" smtClean="0"/>
              <a:t>Objectif de notre exposé : montrer que le paradigme</a:t>
            </a:r>
            <a:r>
              <a:rPr lang="fr-FR" sz="2000" b="1" i="1" dirty="0" smtClean="0"/>
              <a:t> pédagogique « approche </a:t>
            </a:r>
            <a:r>
              <a:rPr lang="fr-FR" sz="2000" b="1" i="1" dirty="0"/>
              <a:t>expérientielle et </a:t>
            </a:r>
            <a:r>
              <a:rPr lang="fr-FR" sz="2000" b="1" i="1" dirty="0" smtClean="0"/>
              <a:t>réflexive »</a:t>
            </a:r>
            <a:r>
              <a:rPr lang="fr-FR" sz="2000" b="1" dirty="0" smtClean="0"/>
              <a:t> peut améliorer les processus d’évaluation et de certification par rapport à l’APC.</a:t>
            </a:r>
            <a:endParaRPr lang="fr-FR" sz="2000" dirty="0"/>
          </a:p>
        </p:txBody>
      </p:sp>
      <p:cxnSp>
        <p:nvCxnSpPr>
          <p:cNvPr id="4" name="Connecteur droit 3"/>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ZoneTexte 4"/>
          <p:cNvSpPr txBox="1"/>
          <p:nvPr/>
        </p:nvSpPr>
        <p:spPr>
          <a:xfrm>
            <a:off x="756015" y="280423"/>
            <a:ext cx="3447298" cy="646331"/>
          </a:xfrm>
          <a:prstGeom prst="rect">
            <a:avLst/>
          </a:prstGeom>
          <a:noFill/>
        </p:spPr>
        <p:txBody>
          <a:bodyPr wrap="square" rtlCol="0">
            <a:spAutoFit/>
          </a:bodyPr>
          <a:lstStyle/>
          <a:p>
            <a:r>
              <a:rPr lang="fr-FR" sz="3600" dirty="0" smtClean="0"/>
              <a:t>Objectif</a:t>
            </a:r>
            <a:endParaRPr lang="fr-FR" sz="3600" dirty="0"/>
          </a:p>
        </p:txBody>
      </p:sp>
    </p:spTree>
    <p:extLst>
      <p:ext uri="{BB962C8B-B14F-4D97-AF65-F5344CB8AC3E}">
        <p14:creationId xmlns:p14="http://schemas.microsoft.com/office/powerpoint/2010/main" val="368312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756015" y="1847494"/>
            <a:ext cx="8084902" cy="4275381"/>
          </a:xfrm>
        </p:spPr>
        <p:txBody>
          <a:bodyPr>
            <a:noAutofit/>
          </a:bodyPr>
          <a:lstStyle/>
          <a:p>
            <a:pPr>
              <a:spcAft>
                <a:spcPts val="2100"/>
              </a:spcAft>
            </a:pPr>
            <a:r>
              <a:rPr lang="fr-FR" sz="2000" dirty="0" smtClean="0"/>
              <a:t>Un coup d’œil rapide sur 3 premières approches pédagogiques de l’apprentissage.</a:t>
            </a:r>
          </a:p>
          <a:p>
            <a:pPr>
              <a:spcAft>
                <a:spcPts val="2100"/>
              </a:spcAft>
            </a:pPr>
            <a:r>
              <a:rPr lang="fr-FR" sz="2000" dirty="0" smtClean="0"/>
              <a:t>Chacune des ses approches a posé des problèmes. </a:t>
            </a:r>
          </a:p>
          <a:p>
            <a:pPr>
              <a:spcAft>
                <a:spcPts val="2100"/>
              </a:spcAft>
            </a:pPr>
            <a:r>
              <a:rPr lang="fr-FR" sz="2000" dirty="0" smtClean="0"/>
              <a:t>La nouvelle essaie de résoudre les problèmes de l’approche précédente.</a:t>
            </a:r>
          </a:p>
          <a:p>
            <a:r>
              <a:rPr lang="fr-FR" sz="2000" dirty="0" smtClean="0"/>
              <a:t>Il s’agit de :</a:t>
            </a:r>
          </a:p>
          <a:p>
            <a:pPr lvl="1">
              <a:buFont typeface="Wingdings" charset="2"/>
              <a:buChar char="§"/>
            </a:pPr>
            <a:r>
              <a:rPr lang="fr-FR" dirty="0" smtClean="0"/>
              <a:t>L’apprentissage par cœur ;</a:t>
            </a:r>
          </a:p>
          <a:p>
            <a:pPr lvl="1">
              <a:buFont typeface="Wingdings" charset="2"/>
              <a:buChar char="§"/>
            </a:pPr>
            <a:r>
              <a:rPr lang="fr-FR" dirty="0" smtClean="0"/>
              <a:t>La pédagogie par objectifs ;</a:t>
            </a:r>
          </a:p>
          <a:p>
            <a:pPr lvl="1">
              <a:buFont typeface="Wingdings" charset="2"/>
              <a:buChar char="§"/>
            </a:pPr>
            <a:r>
              <a:rPr lang="fr-FR" dirty="0" smtClean="0"/>
              <a:t>L’approche par compétences.</a:t>
            </a:r>
            <a:endParaRPr lang="fr-FR" dirty="0"/>
          </a:p>
        </p:txBody>
      </p:sp>
      <p:sp>
        <p:nvSpPr>
          <p:cNvPr id="4" name="ZoneTexte 3"/>
          <p:cNvSpPr txBox="1"/>
          <p:nvPr/>
        </p:nvSpPr>
        <p:spPr>
          <a:xfrm>
            <a:off x="890690" y="247432"/>
            <a:ext cx="3529769" cy="646331"/>
          </a:xfrm>
          <a:prstGeom prst="rect">
            <a:avLst/>
          </a:prstGeom>
          <a:noFill/>
        </p:spPr>
        <p:txBody>
          <a:bodyPr wrap="square" rtlCol="0">
            <a:spAutoFit/>
          </a:bodyPr>
          <a:lstStyle/>
          <a:p>
            <a:r>
              <a:rPr lang="fr-FR" sz="3600" dirty="0" smtClean="0"/>
              <a:t>Rappels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289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descr="Perroquet.jpg"/>
          <p:cNvPicPr>
            <a:picLocks noGrp="1" noChangeAspect="1"/>
          </p:cNvPicPr>
          <p:nvPr>
            <p:ph sz="quarter" idx="13"/>
          </p:nvPr>
        </p:nvPicPr>
        <p:blipFill>
          <a:blip r:embed="rId3" cstate="email">
            <a:alphaModFix/>
            <a:extLst>
              <a:ext uri="{28A0092B-C50C-407E-A947-70E740481C1C}">
                <a14:useLocalDpi xmlns:a14="http://schemas.microsoft.com/office/drawing/2010/main" val="0"/>
              </a:ext>
            </a:extLst>
          </a:blip>
          <a:srcRect l="-42105" r="-42105"/>
          <a:stretch>
            <a:fillRect/>
          </a:stretch>
        </p:blipFill>
        <p:spPr>
          <a:xfrm>
            <a:off x="3411045" y="2683840"/>
            <a:ext cx="6400800" cy="3474720"/>
          </a:xfrm>
        </p:spPr>
      </p:pic>
      <p:sp>
        <p:nvSpPr>
          <p:cNvPr id="8" name="ZoneTexte 7"/>
          <p:cNvSpPr txBox="1"/>
          <p:nvPr/>
        </p:nvSpPr>
        <p:spPr>
          <a:xfrm>
            <a:off x="756015" y="272128"/>
            <a:ext cx="6652931" cy="646331"/>
          </a:xfrm>
          <a:prstGeom prst="rect">
            <a:avLst/>
          </a:prstGeom>
          <a:noFill/>
        </p:spPr>
        <p:txBody>
          <a:bodyPr wrap="square" rtlCol="0">
            <a:spAutoFit/>
          </a:bodyPr>
          <a:lstStyle/>
          <a:p>
            <a:r>
              <a:rPr lang="fr-FR" sz="3600" dirty="0" smtClean="0"/>
              <a:t>L’apprentissage par </a:t>
            </a:r>
            <a:r>
              <a:rPr lang="fr-FR" sz="3600" dirty="0"/>
              <a:t>cœur </a:t>
            </a:r>
          </a:p>
        </p:txBody>
      </p:sp>
      <p:sp>
        <p:nvSpPr>
          <p:cNvPr id="10" name="ZoneTexte 9"/>
          <p:cNvSpPr txBox="1"/>
          <p:nvPr/>
        </p:nvSpPr>
        <p:spPr>
          <a:xfrm>
            <a:off x="514091" y="1532622"/>
            <a:ext cx="7771833" cy="1200328"/>
          </a:xfrm>
          <a:prstGeom prst="rect">
            <a:avLst/>
          </a:prstGeom>
          <a:noFill/>
        </p:spPr>
        <p:txBody>
          <a:bodyPr wrap="square" rtlCol="0">
            <a:spAutoFit/>
          </a:bodyPr>
          <a:lstStyle/>
          <a:p>
            <a:r>
              <a:rPr lang="fr-FR" sz="2400" dirty="0"/>
              <a:t>C’est mémoriser une information le plus souvent sans tenir compte de son sens et la </a:t>
            </a:r>
            <a:r>
              <a:rPr lang="fr-FR" sz="2400" dirty="0" smtClean="0"/>
              <a:t>répéter si possible </a:t>
            </a:r>
            <a:r>
              <a:rPr lang="fr-FR" sz="2400" dirty="0"/>
              <a:t>à l’identique au moment d’un </a:t>
            </a:r>
            <a:r>
              <a:rPr lang="fr-FR" sz="2400" dirty="0" smtClean="0"/>
              <a:t>examen.</a:t>
            </a:r>
            <a:endParaRPr lang="fr-FR" sz="2400" dirty="0"/>
          </a:p>
        </p:txBody>
      </p:sp>
      <p:sp>
        <p:nvSpPr>
          <p:cNvPr id="11" name="Bulle ronde 10"/>
          <p:cNvSpPr/>
          <p:nvPr/>
        </p:nvSpPr>
        <p:spPr>
          <a:xfrm>
            <a:off x="257045" y="3159707"/>
            <a:ext cx="4611691" cy="3174824"/>
          </a:xfrm>
          <a:prstGeom prst="wedgeEllipseCallout">
            <a:avLst>
              <a:gd name="adj1" fmla="val 78736"/>
              <a:gd name="adj2" fmla="val -10156"/>
            </a:avLst>
          </a:prstGeom>
        </p:spPr>
        <p:style>
          <a:lnRef idx="1">
            <a:schemeClr val="accent1"/>
          </a:lnRef>
          <a:fillRef idx="3">
            <a:schemeClr val="accent1"/>
          </a:fillRef>
          <a:effectRef idx="2">
            <a:schemeClr val="accent1"/>
          </a:effectRef>
          <a:fontRef idx="minor">
            <a:schemeClr val="lt1"/>
          </a:fontRef>
        </p:style>
        <p:txBody>
          <a:bodyPr rtlCol="0" anchor="ctr"/>
          <a:lstStyle/>
          <a:p>
            <a:r>
              <a:rPr lang="fr-FR" i="1" dirty="0" err="1"/>
              <a:t>Cabricias</a:t>
            </a:r>
            <a:r>
              <a:rPr lang="fr-FR" i="1" dirty="0"/>
              <a:t> </a:t>
            </a:r>
            <a:r>
              <a:rPr lang="fr-FR" i="1" dirty="0" err="1"/>
              <a:t>arci</a:t>
            </a:r>
            <a:r>
              <a:rPr lang="fr-FR" i="1" dirty="0"/>
              <a:t> </a:t>
            </a:r>
            <a:r>
              <a:rPr lang="fr-FR" i="1" dirty="0" err="1"/>
              <a:t>thuram</a:t>
            </a:r>
            <a:r>
              <a:rPr lang="fr-FR" i="1" dirty="0"/>
              <a:t>, </a:t>
            </a:r>
            <a:r>
              <a:rPr lang="fr-FR" i="1" dirty="0" err="1"/>
              <a:t>catalamus</a:t>
            </a:r>
            <a:r>
              <a:rPr lang="fr-FR" i="1" dirty="0"/>
              <a:t>, </a:t>
            </a:r>
            <a:r>
              <a:rPr lang="fr-FR" i="1" dirty="0" err="1"/>
              <a:t>singulariter</a:t>
            </a:r>
            <a:r>
              <a:rPr lang="fr-FR" i="1" dirty="0"/>
              <a:t>, </a:t>
            </a:r>
            <a:r>
              <a:rPr lang="fr-FR" i="1" dirty="0" err="1"/>
              <a:t>nominativo</a:t>
            </a:r>
            <a:r>
              <a:rPr lang="fr-FR" i="1" dirty="0"/>
              <a:t> </a:t>
            </a:r>
            <a:r>
              <a:rPr lang="fr-FR" i="1" dirty="0" err="1"/>
              <a:t>hæc</a:t>
            </a:r>
            <a:r>
              <a:rPr lang="fr-FR" i="1" dirty="0"/>
              <a:t> Musa, "la Muse", bonus, </a:t>
            </a:r>
            <a:r>
              <a:rPr lang="fr-FR" i="1" dirty="0" err="1"/>
              <a:t>bona</a:t>
            </a:r>
            <a:r>
              <a:rPr lang="fr-FR" i="1" dirty="0"/>
              <a:t>, </a:t>
            </a:r>
            <a:r>
              <a:rPr lang="fr-FR" i="1" dirty="0" err="1"/>
              <a:t>bonum</a:t>
            </a:r>
            <a:r>
              <a:rPr lang="fr-FR" i="1" dirty="0"/>
              <a:t>, Deus sanctus, </a:t>
            </a:r>
            <a:r>
              <a:rPr lang="fr-FR" i="1" dirty="0" err="1"/>
              <a:t>estne</a:t>
            </a:r>
            <a:r>
              <a:rPr lang="fr-FR" i="1" dirty="0"/>
              <a:t> </a:t>
            </a:r>
            <a:r>
              <a:rPr lang="fr-FR" i="1" dirty="0" err="1"/>
              <a:t>oratio</a:t>
            </a:r>
            <a:r>
              <a:rPr lang="fr-FR" i="1" dirty="0"/>
              <a:t> </a:t>
            </a:r>
            <a:r>
              <a:rPr lang="fr-FR" i="1" dirty="0" err="1"/>
              <a:t>latinas</a:t>
            </a:r>
            <a:r>
              <a:rPr lang="fr-FR" i="1" dirty="0"/>
              <a:t> ? </a:t>
            </a:r>
            <a:r>
              <a:rPr lang="fr-FR" i="1" dirty="0" err="1"/>
              <a:t>Etiam</a:t>
            </a:r>
            <a:r>
              <a:rPr lang="fr-FR" i="1" dirty="0"/>
              <a:t>, "oui", </a:t>
            </a:r>
            <a:r>
              <a:rPr lang="fr-FR" i="1" dirty="0" err="1"/>
              <a:t>Quare</a:t>
            </a:r>
            <a:r>
              <a:rPr lang="fr-FR" i="1" dirty="0"/>
              <a:t>, "pourquoi ?" Quia </a:t>
            </a:r>
            <a:r>
              <a:rPr lang="fr-FR" i="1" dirty="0" err="1"/>
              <a:t>substantivo</a:t>
            </a:r>
            <a:r>
              <a:rPr lang="fr-FR" i="1" dirty="0"/>
              <a:t> et </a:t>
            </a:r>
            <a:r>
              <a:rPr lang="fr-FR" i="1" dirty="0" err="1"/>
              <a:t>adjectivum</a:t>
            </a:r>
            <a:r>
              <a:rPr lang="fr-FR" i="1" dirty="0"/>
              <a:t> concordat in </a:t>
            </a:r>
            <a:r>
              <a:rPr lang="fr-FR" i="1" dirty="0" err="1"/>
              <a:t>generi</a:t>
            </a:r>
            <a:r>
              <a:rPr lang="fr-FR" i="1" dirty="0"/>
              <a:t>, </a:t>
            </a:r>
            <a:r>
              <a:rPr lang="fr-FR" i="1" dirty="0" err="1"/>
              <a:t>numerum</a:t>
            </a:r>
            <a:r>
              <a:rPr lang="fr-FR" i="1" dirty="0"/>
              <a:t>, et casus</a:t>
            </a:r>
            <a:r>
              <a:rPr lang="fr-FR" dirty="0"/>
              <a:t>.</a:t>
            </a:r>
          </a:p>
        </p:txBody>
      </p:sp>
      <p:sp>
        <p:nvSpPr>
          <p:cNvPr id="12" name="ZoneTexte 11"/>
          <p:cNvSpPr txBox="1"/>
          <p:nvPr/>
        </p:nvSpPr>
        <p:spPr>
          <a:xfrm>
            <a:off x="3764954" y="6334531"/>
            <a:ext cx="5050180" cy="307777"/>
          </a:xfrm>
          <a:prstGeom prst="rect">
            <a:avLst/>
          </a:prstGeom>
          <a:noFill/>
        </p:spPr>
        <p:txBody>
          <a:bodyPr wrap="square" rtlCol="0">
            <a:spAutoFit/>
          </a:bodyPr>
          <a:lstStyle/>
          <a:p>
            <a:r>
              <a:rPr lang="fr-FR" sz="1400" dirty="0"/>
              <a:t>Molière </a:t>
            </a:r>
            <a:r>
              <a:rPr lang="fr-FR" sz="1400" dirty="0" smtClean="0"/>
              <a:t>: Le </a:t>
            </a:r>
            <a:r>
              <a:rPr lang="fr-FR" sz="1400" dirty="0"/>
              <a:t>médecin malgré </a:t>
            </a:r>
            <a:r>
              <a:rPr lang="fr-FR" sz="1400" dirty="0" smtClean="0"/>
              <a:t>lui, </a:t>
            </a:r>
            <a:r>
              <a:rPr lang="fr-FR" sz="1400" dirty="0"/>
              <a:t>Acte </a:t>
            </a:r>
            <a:r>
              <a:rPr lang="fr-FR" sz="1400" dirty="0" smtClean="0"/>
              <a:t>II, </a:t>
            </a:r>
            <a:r>
              <a:rPr lang="fr-FR" sz="1400" dirty="0"/>
              <a:t>scène </a:t>
            </a:r>
            <a:r>
              <a:rPr lang="fr-FR" sz="1400" dirty="0" smtClean="0"/>
              <a:t>4.</a:t>
            </a:r>
            <a:endParaRPr lang="fr-FR" sz="1400" dirty="0"/>
          </a:p>
        </p:txBody>
      </p:sp>
      <p:cxnSp>
        <p:nvCxnSpPr>
          <p:cNvPr id="14" name="Connecteur droit 13"/>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211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Saucisson.jpg"/>
          <p:cNvPicPr>
            <a:picLocks noGrp="1" noChangeAspect="1"/>
          </p:cNvPicPr>
          <p:nvPr>
            <p:ph sz="quarter" idx="13"/>
          </p:nvPr>
        </p:nvPicPr>
        <p:blipFill>
          <a:blip r:embed="rId3" cstate="email">
            <a:extLst>
              <a:ext uri="{28A0092B-C50C-407E-A947-70E740481C1C}">
                <a14:useLocalDpi xmlns:a14="http://schemas.microsoft.com/office/drawing/2010/main" val="0"/>
              </a:ext>
            </a:extLst>
          </a:blip>
          <a:srcRect t="11496" b="11496"/>
          <a:stretch>
            <a:fillRect/>
          </a:stretch>
        </p:blipFill>
        <p:spPr>
          <a:xfrm>
            <a:off x="371163" y="3548374"/>
            <a:ext cx="4285890" cy="2453119"/>
          </a:xfrm>
        </p:spPr>
      </p:pic>
      <p:sp>
        <p:nvSpPr>
          <p:cNvPr id="5" name="ZoneTexte 4"/>
          <p:cNvSpPr txBox="1"/>
          <p:nvPr/>
        </p:nvSpPr>
        <p:spPr>
          <a:xfrm>
            <a:off x="5080420" y="3401596"/>
            <a:ext cx="3961516" cy="2554545"/>
          </a:xfrm>
          <a:prstGeom prst="rect">
            <a:avLst/>
          </a:prstGeom>
          <a:noFill/>
        </p:spPr>
        <p:txBody>
          <a:bodyPr wrap="square" rtlCol="0">
            <a:spAutoFit/>
          </a:bodyPr>
          <a:lstStyle/>
          <a:p>
            <a:r>
              <a:rPr lang="fr-FR" sz="2000" i="1" dirty="0" smtClean="0"/>
              <a:t>« Le </a:t>
            </a:r>
            <a:r>
              <a:rPr lang="fr-FR" sz="2000" i="1" dirty="0"/>
              <a:t>savoir n’est pas un saucisson que l’on découpe en tranches fines : vous pouvez ranger soigneusement toutes les tranches les unes à côté des autres, dans l’ordre, vous ne reconstituerez jamais le saucisson </a:t>
            </a:r>
            <a:r>
              <a:rPr lang="fr-FR" sz="2000" i="1" dirty="0" smtClean="0"/>
              <a:t>d’origine ».</a:t>
            </a:r>
            <a:endParaRPr lang="fr-FR" sz="2000" i="1" dirty="0"/>
          </a:p>
        </p:txBody>
      </p:sp>
      <p:sp>
        <p:nvSpPr>
          <p:cNvPr id="6" name="ZoneTexte 5"/>
          <p:cNvSpPr txBox="1"/>
          <p:nvPr/>
        </p:nvSpPr>
        <p:spPr>
          <a:xfrm>
            <a:off x="83879" y="6383922"/>
            <a:ext cx="9060121" cy="338554"/>
          </a:xfrm>
          <a:prstGeom prst="rect">
            <a:avLst/>
          </a:prstGeom>
          <a:noFill/>
        </p:spPr>
        <p:txBody>
          <a:bodyPr wrap="square" rtlCol="0">
            <a:spAutoFit/>
          </a:bodyPr>
          <a:lstStyle/>
          <a:p>
            <a:r>
              <a:rPr lang="fr-FR" sz="1600" b="1" u="sng" dirty="0"/>
              <a:t>DI MARTINO</a:t>
            </a:r>
            <a:r>
              <a:rPr lang="fr-FR" sz="1600" b="1" dirty="0"/>
              <a:t> A., </a:t>
            </a:r>
            <a:r>
              <a:rPr lang="fr-FR" sz="1600" b="1" u="sng" dirty="0"/>
              <a:t>SANCHEZ</a:t>
            </a:r>
            <a:r>
              <a:rPr lang="fr-FR" sz="1600" b="1" dirty="0"/>
              <a:t> A.M</a:t>
            </a:r>
            <a:r>
              <a:rPr lang="fr-FR" sz="1600" dirty="0" smtClean="0"/>
              <a:t>. (2011). </a:t>
            </a:r>
            <a:r>
              <a:rPr lang="fr-FR" sz="1600" i="1" dirty="0" smtClean="0"/>
              <a:t>Socle </a:t>
            </a:r>
            <a:r>
              <a:rPr lang="fr-FR" sz="1600" i="1" dirty="0"/>
              <a:t>commun et compétences – Pratique</a:t>
            </a:r>
            <a:r>
              <a:rPr lang="fr-FR" sz="1600" dirty="0"/>
              <a:t> </a:t>
            </a:r>
            <a:r>
              <a:rPr lang="fr-FR" sz="1600" i="1" dirty="0"/>
              <a:t>pour le Collège </a:t>
            </a:r>
            <a:endParaRPr lang="fr-FR" sz="1600" dirty="0"/>
          </a:p>
        </p:txBody>
      </p:sp>
      <p:sp>
        <p:nvSpPr>
          <p:cNvPr id="7" name="ZoneTexte 6"/>
          <p:cNvSpPr txBox="1"/>
          <p:nvPr/>
        </p:nvSpPr>
        <p:spPr>
          <a:xfrm>
            <a:off x="371163" y="241891"/>
            <a:ext cx="8383489" cy="646331"/>
          </a:xfrm>
          <a:prstGeom prst="rect">
            <a:avLst/>
          </a:prstGeom>
          <a:noFill/>
        </p:spPr>
        <p:txBody>
          <a:bodyPr wrap="square" rtlCol="0">
            <a:spAutoFit/>
          </a:bodyPr>
          <a:lstStyle/>
          <a:p>
            <a:r>
              <a:rPr lang="fr-FR" sz="3600" dirty="0" smtClean="0"/>
              <a:t>La pédagogie par objectifs (PPO)</a:t>
            </a:r>
            <a:endParaRPr lang="fr-FR" sz="3600" dirty="0"/>
          </a:p>
        </p:txBody>
      </p:sp>
      <p:cxnSp>
        <p:nvCxnSpPr>
          <p:cNvPr id="8" name="Connecteur droit 7"/>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371163" y="1526940"/>
            <a:ext cx="8247407" cy="1200328"/>
          </a:xfrm>
          <a:prstGeom prst="rect">
            <a:avLst/>
          </a:prstGeom>
          <a:noFill/>
        </p:spPr>
        <p:txBody>
          <a:bodyPr wrap="square" rtlCol="0">
            <a:spAutoFit/>
          </a:bodyPr>
          <a:lstStyle/>
          <a:p>
            <a:r>
              <a:rPr lang="fr-FR" sz="2400" dirty="0"/>
              <a:t>L</a:t>
            </a:r>
            <a:r>
              <a:rPr lang="fr-FR" sz="2400" dirty="0" smtClean="0"/>
              <a:t>’évaluation</a:t>
            </a:r>
            <a:r>
              <a:rPr lang="fr-FR" dirty="0" smtClean="0"/>
              <a:t> </a:t>
            </a:r>
            <a:r>
              <a:rPr lang="fr-FR" sz="2400" dirty="0"/>
              <a:t>porte essentiellement sur les résultats et non sur le processus intellectuel qui amènent les apprenants à cette </a:t>
            </a:r>
            <a:r>
              <a:rPr lang="fr-FR" sz="2400" dirty="0" smtClean="0"/>
              <a:t>conclusion.</a:t>
            </a:r>
            <a:endParaRPr lang="fr-FR" dirty="0"/>
          </a:p>
        </p:txBody>
      </p:sp>
    </p:spTree>
    <p:extLst>
      <p:ext uri="{BB962C8B-B14F-4D97-AF65-F5344CB8AC3E}">
        <p14:creationId xmlns:p14="http://schemas.microsoft.com/office/powerpoint/2010/main" val="348048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68428" y="1738595"/>
            <a:ext cx="7944300" cy="4417894"/>
          </a:xfrm>
        </p:spPr>
        <p:txBody>
          <a:bodyPr>
            <a:normAutofit/>
          </a:bodyPr>
          <a:lstStyle/>
          <a:p>
            <a:pPr>
              <a:lnSpc>
                <a:spcPct val="110000"/>
              </a:lnSpc>
              <a:spcAft>
                <a:spcPts val="2100"/>
              </a:spcAft>
            </a:pPr>
            <a:r>
              <a:rPr lang="fr-FR" sz="2400" dirty="0" smtClean="0"/>
              <a:t>L’apprenant n’est pas passif, il construit son savoir en cherchant à résoudre une situation problème qui a provoqué chez lui un décalage entre ses croyances et ses certitudes avec la réalité des faits : le conflit cognitif.</a:t>
            </a:r>
          </a:p>
          <a:p>
            <a:pPr>
              <a:lnSpc>
                <a:spcPct val="110000"/>
              </a:lnSpc>
            </a:pPr>
            <a:r>
              <a:rPr lang="fr-FR" sz="2400" dirty="0" smtClean="0"/>
              <a:t>Permet d’acquérir </a:t>
            </a:r>
            <a:r>
              <a:rPr lang="fr-FR" sz="2400" dirty="0" smtClean="0">
                <a:solidFill>
                  <a:schemeClr val="tx1"/>
                </a:solidFill>
              </a:rPr>
              <a:t>de </a:t>
            </a:r>
            <a:r>
              <a:rPr lang="fr-FR" sz="2400" dirty="0">
                <a:solidFill>
                  <a:schemeClr val="tx1"/>
                </a:solidFill>
              </a:rPr>
              <a:t>nouvelles connaissances </a:t>
            </a:r>
            <a:r>
              <a:rPr lang="fr-FR" sz="2400" dirty="0" smtClean="0">
                <a:solidFill>
                  <a:schemeClr val="tx1"/>
                </a:solidFill>
              </a:rPr>
              <a:t>et surtout modifier </a:t>
            </a:r>
            <a:r>
              <a:rPr lang="fr-FR" sz="2400" dirty="0">
                <a:solidFill>
                  <a:schemeClr val="tx1"/>
                </a:solidFill>
              </a:rPr>
              <a:t>ces connaissances afin d’améliorer les performances de l’apprenant lorsqu’il sera confronté à de nouveaux </a:t>
            </a:r>
            <a:r>
              <a:rPr lang="fr-FR" sz="2400" dirty="0" smtClean="0">
                <a:solidFill>
                  <a:schemeClr val="tx1"/>
                </a:solidFill>
              </a:rPr>
              <a:t>obstacles.</a:t>
            </a:r>
            <a:endParaRPr lang="fr-FR" sz="2400" dirty="0"/>
          </a:p>
        </p:txBody>
      </p:sp>
      <p:sp>
        <p:nvSpPr>
          <p:cNvPr id="4" name="ZoneTexte 3"/>
          <p:cNvSpPr txBox="1"/>
          <p:nvPr/>
        </p:nvSpPr>
        <p:spPr>
          <a:xfrm>
            <a:off x="568428" y="317483"/>
            <a:ext cx="7687255" cy="646331"/>
          </a:xfrm>
          <a:prstGeom prst="rect">
            <a:avLst/>
          </a:prstGeom>
          <a:noFill/>
        </p:spPr>
        <p:txBody>
          <a:bodyPr wrap="square" rtlCol="0">
            <a:spAutoFit/>
          </a:bodyPr>
          <a:lstStyle/>
          <a:p>
            <a:r>
              <a:rPr lang="fr-FR" sz="3600" dirty="0" smtClean="0"/>
              <a:t>L’approche par compétences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294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vache en morceau.jpg"/>
          <p:cNvPicPr>
            <a:picLocks noGrp="1" noChangeAspect="1"/>
          </p:cNvPicPr>
          <p:nvPr>
            <p:ph sz="quarter" idx="13"/>
          </p:nvPr>
        </p:nvPicPr>
        <p:blipFill>
          <a:blip r:embed="rId3" cstate="email">
            <a:extLst>
              <a:ext uri="{28A0092B-C50C-407E-A947-70E740481C1C}">
                <a14:useLocalDpi xmlns:a14="http://schemas.microsoft.com/office/drawing/2010/main" val="0"/>
              </a:ext>
            </a:extLst>
          </a:blip>
          <a:srcRect l="-8241" r="-8241"/>
          <a:stretch>
            <a:fillRect/>
          </a:stretch>
        </p:blipFill>
        <p:spPr>
          <a:xfrm>
            <a:off x="-75600" y="3003726"/>
            <a:ext cx="5397946" cy="2930314"/>
          </a:xfrm>
        </p:spPr>
      </p:pic>
      <p:sp>
        <p:nvSpPr>
          <p:cNvPr id="5" name="ZoneTexte 4"/>
          <p:cNvSpPr txBox="1"/>
          <p:nvPr/>
        </p:nvSpPr>
        <p:spPr>
          <a:xfrm>
            <a:off x="211684" y="1466468"/>
            <a:ext cx="8754653" cy="1446550"/>
          </a:xfrm>
          <a:prstGeom prst="rect">
            <a:avLst/>
          </a:prstGeom>
          <a:noFill/>
        </p:spPr>
        <p:txBody>
          <a:bodyPr wrap="square" rtlCol="0">
            <a:spAutoFit/>
          </a:bodyPr>
          <a:lstStyle/>
          <a:p>
            <a:r>
              <a:rPr lang="fr-FR" sz="2200" dirty="0" smtClean="0"/>
              <a:t>« La compétence est découpée </a:t>
            </a:r>
            <a:r>
              <a:rPr lang="fr-FR" sz="2200" dirty="0"/>
              <a:t>en catégories et sous-catégories </a:t>
            </a:r>
            <a:r>
              <a:rPr lang="fr-FR" sz="2200" dirty="0" smtClean="0"/>
              <a:t>multiples comme des poupées russes </a:t>
            </a:r>
            <a:r>
              <a:rPr lang="fr-FR" sz="2200" dirty="0"/>
              <a:t>qui se renvoient les unes aux autres dans une logomachie qui embrouille le sens commun et entraîne un brouhaha </a:t>
            </a:r>
            <a:r>
              <a:rPr lang="fr-FR" sz="2200" dirty="0" smtClean="0"/>
              <a:t>pédagogique ». </a:t>
            </a:r>
            <a:endParaRPr lang="fr-FR" sz="2200" dirty="0"/>
          </a:p>
        </p:txBody>
      </p:sp>
      <p:sp>
        <p:nvSpPr>
          <p:cNvPr id="6" name="ZoneTexte 5"/>
          <p:cNvSpPr txBox="1"/>
          <p:nvPr/>
        </p:nvSpPr>
        <p:spPr>
          <a:xfrm>
            <a:off x="5129562" y="3024840"/>
            <a:ext cx="3867016" cy="2800766"/>
          </a:xfrm>
          <a:prstGeom prst="rect">
            <a:avLst/>
          </a:prstGeom>
          <a:noFill/>
        </p:spPr>
        <p:txBody>
          <a:bodyPr wrap="square" rtlCol="0">
            <a:spAutoFit/>
          </a:bodyPr>
          <a:lstStyle/>
          <a:p>
            <a:r>
              <a:rPr lang="fr-FR" sz="2200" dirty="0" smtClean="0"/>
              <a:t>« Une </a:t>
            </a:r>
            <a:r>
              <a:rPr lang="fr-FR" sz="2200" dirty="0"/>
              <a:t>telle formalisation aboutit à des listes d’items plus ou moins cohérents avec de nombreuses interactions, à l’origine d’un imbroglio ne pouvant qu’embarrasser les évaluateurs dans leur démarche de </a:t>
            </a:r>
            <a:r>
              <a:rPr lang="fr-FR" sz="2200" dirty="0" smtClean="0"/>
              <a:t>certification ». </a:t>
            </a:r>
            <a:endParaRPr lang="fr-FR" sz="2200" dirty="0"/>
          </a:p>
        </p:txBody>
      </p:sp>
      <p:sp>
        <p:nvSpPr>
          <p:cNvPr id="7" name="ZoneTexte 6"/>
          <p:cNvSpPr txBox="1"/>
          <p:nvPr/>
        </p:nvSpPr>
        <p:spPr>
          <a:xfrm>
            <a:off x="211684" y="6211669"/>
            <a:ext cx="8754653" cy="830997"/>
          </a:xfrm>
          <a:prstGeom prst="rect">
            <a:avLst/>
          </a:prstGeom>
          <a:noFill/>
        </p:spPr>
        <p:txBody>
          <a:bodyPr wrap="square" rtlCol="0">
            <a:spAutoFit/>
          </a:bodyPr>
          <a:lstStyle/>
          <a:p>
            <a:r>
              <a:rPr lang="fr-FR" sz="1600" b="1" u="sng" dirty="0"/>
              <a:t>Le GOFF</a:t>
            </a:r>
            <a:r>
              <a:rPr lang="fr-FR" sz="1600" b="1" dirty="0"/>
              <a:t> Jean-Pierre</a:t>
            </a:r>
            <a:r>
              <a:rPr lang="fr-FR" sz="1600" dirty="0"/>
              <a:t> (1999). </a:t>
            </a:r>
            <a:r>
              <a:rPr lang="fr-FR" sz="1600" i="1" dirty="0"/>
              <a:t>La barbarie douce </a:t>
            </a:r>
            <a:r>
              <a:rPr lang="fr-FR" sz="1600" i="1" dirty="0" smtClean="0"/>
              <a:t>– La modernisation aveugle des entreprises</a:t>
            </a:r>
            <a:r>
              <a:rPr lang="fr-FR" sz="1600" dirty="0" smtClean="0"/>
              <a:t> </a:t>
            </a:r>
            <a:r>
              <a:rPr lang="fr-FR" sz="1600" i="1" dirty="0" smtClean="0"/>
              <a:t>et de l’école</a:t>
            </a:r>
            <a:endParaRPr lang="fr-FR" sz="1600" dirty="0"/>
          </a:p>
          <a:p>
            <a:endParaRPr lang="fr-FR" sz="1600" dirty="0"/>
          </a:p>
        </p:txBody>
      </p:sp>
      <p:sp>
        <p:nvSpPr>
          <p:cNvPr id="8" name="ZoneTexte 7"/>
          <p:cNvSpPr txBox="1"/>
          <p:nvPr/>
        </p:nvSpPr>
        <p:spPr>
          <a:xfrm>
            <a:off x="568428" y="317483"/>
            <a:ext cx="8397909" cy="646331"/>
          </a:xfrm>
          <a:prstGeom prst="rect">
            <a:avLst/>
          </a:prstGeom>
          <a:noFill/>
        </p:spPr>
        <p:txBody>
          <a:bodyPr wrap="square" rtlCol="0">
            <a:spAutoFit/>
          </a:bodyPr>
          <a:lstStyle/>
          <a:p>
            <a:r>
              <a:rPr lang="fr-FR" sz="3600" dirty="0" smtClean="0"/>
              <a:t>L’approche par compétences, oui mais</a:t>
            </a:r>
            <a:endParaRPr lang="fr-FR" sz="3600" dirty="0"/>
          </a:p>
        </p:txBody>
      </p:sp>
      <p:cxnSp>
        <p:nvCxnSpPr>
          <p:cNvPr id="9" name="Connecteur droit 8"/>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869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93127" y="2600333"/>
            <a:ext cx="8406885" cy="3658608"/>
          </a:xfrm>
        </p:spPr>
        <p:txBody>
          <a:bodyPr>
            <a:normAutofit/>
          </a:bodyPr>
          <a:lstStyle/>
          <a:p>
            <a:pPr>
              <a:spcAft>
                <a:spcPts val="1200"/>
              </a:spcAft>
            </a:pPr>
            <a:r>
              <a:rPr lang="fr-FR" sz="2000" dirty="0" smtClean="0">
                <a:solidFill>
                  <a:schemeClr val="tx1"/>
                </a:solidFill>
              </a:rPr>
              <a:t>La </a:t>
            </a:r>
            <a:r>
              <a:rPr lang="fr-FR" sz="2000" dirty="0">
                <a:solidFill>
                  <a:schemeClr val="tx1"/>
                </a:solidFill>
              </a:rPr>
              <a:t>réflexion est une activité humaine essentielle qui permet aux individus de se réapproprier leur expérience, de réfléchir, d’approfondir et évaluer leurs savoirs. Cette activité combinée avec </a:t>
            </a:r>
            <a:r>
              <a:rPr lang="fr-FR" sz="2000" dirty="0" smtClean="0">
                <a:solidFill>
                  <a:schemeClr val="tx1"/>
                </a:solidFill>
              </a:rPr>
              <a:t>l'expérience, </a:t>
            </a:r>
            <a:r>
              <a:rPr lang="fr-FR" sz="2000" dirty="0">
                <a:solidFill>
                  <a:schemeClr val="tx1"/>
                </a:solidFill>
              </a:rPr>
              <a:t>est un élément </a:t>
            </a:r>
            <a:r>
              <a:rPr lang="en-US" sz="2000" dirty="0" err="1">
                <a:solidFill>
                  <a:schemeClr val="tx1"/>
                </a:solidFill>
              </a:rPr>
              <a:t>essentiel</a:t>
            </a:r>
            <a:r>
              <a:rPr lang="en-US" sz="2000" dirty="0">
                <a:solidFill>
                  <a:schemeClr val="tx1"/>
                </a:solidFill>
              </a:rPr>
              <a:t> </a:t>
            </a:r>
            <a:r>
              <a:rPr lang="en-US" sz="2000" dirty="0" err="1">
                <a:solidFill>
                  <a:schemeClr val="tx1"/>
                </a:solidFill>
              </a:rPr>
              <a:t>dans</a:t>
            </a:r>
            <a:r>
              <a:rPr lang="en-US" sz="2000" dirty="0">
                <a:solidFill>
                  <a:schemeClr val="tx1"/>
                </a:solidFill>
              </a:rPr>
              <a:t> tout </a:t>
            </a:r>
            <a:r>
              <a:rPr lang="en-US" sz="2000" dirty="0" err="1">
                <a:solidFill>
                  <a:schemeClr val="tx1"/>
                </a:solidFill>
              </a:rPr>
              <a:t>apprentissage</a:t>
            </a:r>
            <a:r>
              <a:rPr lang="en-US" sz="2000" dirty="0">
                <a:solidFill>
                  <a:schemeClr val="tx1"/>
                </a:solidFill>
              </a:rPr>
              <a:t>.</a:t>
            </a:r>
            <a:r>
              <a:rPr lang="fr-FR" sz="2000" dirty="0"/>
              <a:t> </a:t>
            </a:r>
          </a:p>
          <a:p>
            <a:pPr>
              <a:spcAft>
                <a:spcPts val="1200"/>
              </a:spcAft>
            </a:pPr>
            <a:r>
              <a:rPr lang="fr-FR" sz="2000" dirty="0" smtClean="0"/>
              <a:t> </a:t>
            </a:r>
            <a:r>
              <a:rPr lang="fr-FR" sz="2000" dirty="0"/>
              <a:t>La pratique réflexive </a:t>
            </a:r>
            <a:r>
              <a:rPr lang="fr-FR" sz="2000" dirty="0" smtClean="0"/>
              <a:t>= processus </a:t>
            </a:r>
            <a:r>
              <a:rPr lang="fr-FR" sz="2000" dirty="0"/>
              <a:t>cognitif de type constructif réalisé au cours d’un apprentissage. </a:t>
            </a:r>
            <a:endParaRPr lang="fr-FR" sz="2000" dirty="0" smtClean="0"/>
          </a:p>
          <a:p>
            <a:pPr>
              <a:spcAft>
                <a:spcPts val="1200"/>
              </a:spcAft>
            </a:pPr>
            <a:r>
              <a:rPr lang="fr-FR" sz="2000" dirty="0" smtClean="0"/>
              <a:t>A pour </a:t>
            </a:r>
            <a:r>
              <a:rPr lang="fr-FR" sz="2000" dirty="0"/>
              <a:t>but d’intégrer les réflexions à propos d’une situation-problème proposée et non de reproduire le mode de résolution de cette situation </a:t>
            </a:r>
          </a:p>
        </p:txBody>
      </p:sp>
      <p:sp>
        <p:nvSpPr>
          <p:cNvPr id="4" name="ZoneTexte 3"/>
          <p:cNvSpPr txBox="1"/>
          <p:nvPr/>
        </p:nvSpPr>
        <p:spPr>
          <a:xfrm>
            <a:off x="393128" y="6258941"/>
            <a:ext cx="8149840" cy="584776"/>
          </a:xfrm>
          <a:prstGeom prst="rect">
            <a:avLst/>
          </a:prstGeom>
          <a:noFill/>
        </p:spPr>
        <p:txBody>
          <a:bodyPr wrap="square" rtlCol="0">
            <a:spAutoFit/>
          </a:bodyPr>
          <a:lstStyle/>
          <a:p>
            <a:r>
              <a:rPr lang="en-US" sz="1600" dirty="0" err="1"/>
              <a:t>Boud</a:t>
            </a:r>
            <a:r>
              <a:rPr lang="en-US" sz="1600" dirty="0"/>
              <a:t>, D., Keogh, R. &amp; Walker, D. (1985</a:t>
            </a:r>
            <a:r>
              <a:rPr lang="en-US" sz="1600" dirty="0" smtClean="0"/>
              <a:t>). </a:t>
            </a:r>
            <a:r>
              <a:rPr lang="en-US" sz="1600" i="1" dirty="0" smtClean="0"/>
              <a:t>Reflection</a:t>
            </a:r>
            <a:r>
              <a:rPr lang="en-US" sz="1600" i="1" dirty="0"/>
              <a:t>: Turning Experience into Learning</a:t>
            </a:r>
            <a:r>
              <a:rPr lang="en-US" sz="1600" dirty="0"/>
              <a:t>. </a:t>
            </a:r>
            <a:r>
              <a:rPr lang="fr-FR" sz="1600" dirty="0"/>
              <a:t>London: </a:t>
            </a:r>
            <a:r>
              <a:rPr lang="fr-FR" sz="1600" dirty="0" err="1" smtClean="0"/>
              <a:t>Kogan</a:t>
            </a:r>
            <a:r>
              <a:rPr lang="fr-FR" sz="1600" dirty="0"/>
              <a:t> </a:t>
            </a:r>
            <a:r>
              <a:rPr lang="fr-FR" sz="1600" dirty="0" smtClean="0"/>
              <a:t>Page, </a:t>
            </a:r>
            <a:r>
              <a:rPr lang="en-US" sz="1600" dirty="0"/>
              <a:t>p. 43. </a:t>
            </a:r>
            <a:r>
              <a:rPr lang="fr-FR" sz="1600" dirty="0" smtClean="0"/>
              <a:t> </a:t>
            </a:r>
            <a:endParaRPr lang="fr-FR" sz="1600" dirty="0"/>
          </a:p>
        </p:txBody>
      </p:sp>
      <p:sp>
        <p:nvSpPr>
          <p:cNvPr id="5" name="ZoneTexte 4"/>
          <p:cNvSpPr txBox="1"/>
          <p:nvPr/>
        </p:nvSpPr>
        <p:spPr>
          <a:xfrm>
            <a:off x="771135" y="257010"/>
            <a:ext cx="7771833" cy="646331"/>
          </a:xfrm>
          <a:prstGeom prst="rect">
            <a:avLst/>
          </a:prstGeom>
          <a:noFill/>
        </p:spPr>
        <p:txBody>
          <a:bodyPr wrap="square" rtlCol="0">
            <a:spAutoFit/>
          </a:bodyPr>
          <a:lstStyle/>
          <a:p>
            <a:r>
              <a:rPr lang="fr-FR" sz="3600" dirty="0" smtClean="0"/>
              <a:t>Approche expérientielle réflexive</a:t>
            </a:r>
            <a:endParaRPr lang="fr-FR" sz="3600" dirty="0"/>
          </a:p>
        </p:txBody>
      </p:sp>
      <p:cxnSp>
        <p:nvCxnSpPr>
          <p:cNvPr id="6" name="Connecteur droit 5"/>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ZoneTexte 6"/>
          <p:cNvSpPr txBox="1"/>
          <p:nvPr/>
        </p:nvSpPr>
        <p:spPr>
          <a:xfrm>
            <a:off x="393129" y="1451349"/>
            <a:ext cx="8406884" cy="1015663"/>
          </a:xfrm>
          <a:prstGeom prst="rect">
            <a:avLst/>
          </a:prstGeom>
          <a:noFill/>
        </p:spPr>
        <p:txBody>
          <a:bodyPr wrap="square" rtlCol="0">
            <a:spAutoFit/>
          </a:bodyPr>
          <a:lstStyle/>
          <a:p>
            <a:pPr marL="342900" indent="-342900">
              <a:buClr>
                <a:schemeClr val="accent6"/>
              </a:buClr>
              <a:buFont typeface="Wingdings" charset="2"/>
              <a:buChar char=""/>
            </a:pPr>
            <a:r>
              <a:rPr lang="en-US" sz="2000" dirty="0"/>
              <a:t>“Reflection is an important human activity in which people recapture their experience, think about it, mull over and evaluate it. It is this working with experience that is important in learning”</a:t>
            </a:r>
            <a:r>
              <a:rPr lang="en-US" sz="2000" dirty="0" smtClean="0"/>
              <a:t>.</a:t>
            </a:r>
            <a:endParaRPr lang="en-US" sz="2000" dirty="0"/>
          </a:p>
        </p:txBody>
      </p:sp>
    </p:spTree>
    <p:extLst>
      <p:ext uri="{BB962C8B-B14F-4D97-AF65-F5344CB8AC3E}">
        <p14:creationId xmlns:p14="http://schemas.microsoft.com/office/powerpoint/2010/main" val="38192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05292" y="1470587"/>
            <a:ext cx="8615684" cy="1107996"/>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fr-FR" sz="2200" dirty="0" smtClean="0">
                <a:solidFill>
                  <a:srgbClr val="000000"/>
                </a:solidFill>
              </a:rPr>
              <a:t>John Dewey (1938) : le continuum expérientiel ; toute nouvelle expérience puise des </a:t>
            </a:r>
            <a:r>
              <a:rPr lang="fr-FR" sz="2200" dirty="0">
                <a:solidFill>
                  <a:srgbClr val="000000"/>
                </a:solidFill>
              </a:rPr>
              <a:t>ressources dans les expériences antérieures et modifiera certainement la qualité de futures expériences. </a:t>
            </a:r>
          </a:p>
        </p:txBody>
      </p:sp>
      <p:sp>
        <p:nvSpPr>
          <p:cNvPr id="7" name="ZoneTexte 6"/>
          <p:cNvSpPr txBox="1"/>
          <p:nvPr/>
        </p:nvSpPr>
        <p:spPr>
          <a:xfrm>
            <a:off x="305292" y="5759532"/>
            <a:ext cx="8615684" cy="769441"/>
          </a:xfrm>
          <a:prstGeom prst="rect">
            <a:avLst/>
          </a:prstGeom>
          <a:solidFill>
            <a:srgbClr val="FFC600"/>
          </a:solidFill>
        </p:spPr>
        <p:txBody>
          <a:bodyPr wrap="square" rtlCol="0">
            <a:spAutoFit/>
          </a:bodyPr>
          <a:lstStyle/>
          <a:p>
            <a:r>
              <a:rPr lang="fr-FR" sz="2200" dirty="0"/>
              <a:t>Argyris et </a:t>
            </a:r>
            <a:r>
              <a:rPr lang="fr-FR" sz="2200" dirty="0" smtClean="0"/>
              <a:t>Schön (1974) : la </a:t>
            </a:r>
            <a:r>
              <a:rPr lang="fr-FR" sz="2200" dirty="0"/>
              <a:t>connaissance </a:t>
            </a:r>
            <a:r>
              <a:rPr lang="fr-FR" sz="2200" dirty="0" smtClean="0"/>
              <a:t>= 2 origines, la </a:t>
            </a:r>
            <a:r>
              <a:rPr lang="fr-FR" sz="2200" dirty="0"/>
              <a:t>connaissance dans l’action et la connaissance de l’action. </a:t>
            </a:r>
          </a:p>
        </p:txBody>
      </p:sp>
      <p:sp>
        <p:nvSpPr>
          <p:cNvPr id="9" name="ZoneTexte 8"/>
          <p:cNvSpPr txBox="1"/>
          <p:nvPr/>
        </p:nvSpPr>
        <p:spPr>
          <a:xfrm>
            <a:off x="305292" y="4453383"/>
            <a:ext cx="8615684" cy="1107996"/>
          </a:xfrm>
          <a:prstGeom prst="rect">
            <a:avLst/>
          </a:prstGeom>
          <a:solidFill>
            <a:srgbClr val="0000FF"/>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2200" dirty="0" smtClean="0"/>
              <a:t>Michael Polanyi (1967) :</a:t>
            </a:r>
            <a:r>
              <a:rPr lang="fr-FR" sz="2200" dirty="0"/>
              <a:t> </a:t>
            </a:r>
            <a:r>
              <a:rPr lang="fr-FR" sz="2200" dirty="0" smtClean="0"/>
              <a:t>lorsqu’on </a:t>
            </a:r>
            <a:r>
              <a:rPr lang="fr-FR" sz="2200" dirty="0"/>
              <a:t>considère notre connaissance humaine, nous connaissons plus que ce que nous pouvons exprimer ». </a:t>
            </a:r>
          </a:p>
        </p:txBody>
      </p:sp>
      <p:sp>
        <p:nvSpPr>
          <p:cNvPr id="10" name="ZoneTexte 9"/>
          <p:cNvSpPr txBox="1"/>
          <p:nvPr/>
        </p:nvSpPr>
        <p:spPr>
          <a:xfrm>
            <a:off x="305292" y="2811988"/>
            <a:ext cx="8615684" cy="1446550"/>
          </a:xfrm>
          <a:prstGeom prst="rect">
            <a:avLst/>
          </a:prstGeom>
          <a:solidFill>
            <a:schemeClr val="tx2">
              <a:lumMod val="20000"/>
              <a:lumOff val="80000"/>
            </a:schemeClr>
          </a:solidFill>
        </p:spPr>
        <p:txBody>
          <a:bodyPr wrap="square" rtlCol="0">
            <a:spAutoFit/>
          </a:bodyPr>
          <a:lstStyle/>
          <a:p>
            <a:r>
              <a:rPr lang="fr-FR" sz="2200" dirty="0"/>
              <a:t>Kurt Lewin (</a:t>
            </a:r>
            <a:r>
              <a:rPr lang="fr-FR" sz="2200" dirty="0" smtClean="0"/>
              <a:t>1939) </a:t>
            </a:r>
            <a:r>
              <a:rPr lang="fr-FR" sz="2200" dirty="0"/>
              <a:t>: toute expérience provoque chez une personne une modification vis-à-vis </a:t>
            </a:r>
            <a:r>
              <a:rPr lang="fr-FR" sz="2200" dirty="0" smtClean="0"/>
              <a:t>d’elle</a:t>
            </a:r>
            <a:r>
              <a:rPr lang="fr-FR" sz="2200" dirty="0"/>
              <a:t>-même, sur son environnement ou une modification des rapports entre cette personne et son environnement</a:t>
            </a:r>
          </a:p>
        </p:txBody>
      </p:sp>
      <p:sp>
        <p:nvSpPr>
          <p:cNvPr id="12" name="ZoneTexte 11"/>
          <p:cNvSpPr txBox="1"/>
          <p:nvPr/>
        </p:nvSpPr>
        <p:spPr>
          <a:xfrm>
            <a:off x="771135" y="257010"/>
            <a:ext cx="7771833" cy="646331"/>
          </a:xfrm>
          <a:prstGeom prst="rect">
            <a:avLst/>
          </a:prstGeom>
          <a:noFill/>
        </p:spPr>
        <p:txBody>
          <a:bodyPr wrap="square" rtlCol="0">
            <a:spAutoFit/>
          </a:bodyPr>
          <a:lstStyle/>
          <a:p>
            <a:r>
              <a:rPr lang="fr-FR" sz="3600" dirty="0" smtClean="0"/>
              <a:t>Approche expérientielle réflexive</a:t>
            </a:r>
            <a:endParaRPr lang="fr-FR" sz="3600" dirty="0"/>
          </a:p>
        </p:txBody>
      </p:sp>
      <p:cxnSp>
        <p:nvCxnSpPr>
          <p:cNvPr id="13" name="Connecteur droit 12"/>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99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Capture d’écran 2013-11-24 à 11.36.37.png"/>
          <p:cNvPicPr>
            <a:picLocks noGrp="1" noChangeAspect="1"/>
          </p:cNvPicPr>
          <p:nvPr>
            <p:ph sz="quarter" idx="13"/>
          </p:nvPr>
        </p:nvPicPr>
        <p:blipFill>
          <a:blip r:embed="rId3">
            <a:extLst>
              <a:ext uri="{28A0092B-C50C-407E-A947-70E740481C1C}">
                <a14:useLocalDpi xmlns:a14="http://schemas.microsoft.com/office/drawing/2010/main" val="0"/>
              </a:ext>
            </a:extLst>
          </a:blip>
          <a:srcRect t="-43132" b="-43132"/>
          <a:stretch>
            <a:fillRect/>
          </a:stretch>
        </p:blipFill>
        <p:spPr>
          <a:xfrm>
            <a:off x="1530423" y="414038"/>
            <a:ext cx="7469428" cy="3849298"/>
          </a:xfrm>
        </p:spPr>
      </p:pic>
      <p:pic>
        <p:nvPicPr>
          <p:cNvPr id="5" name="Image 4"/>
          <p:cNvPicPr/>
          <p:nvPr/>
        </p:nvPicPr>
        <p:blipFill>
          <a:blip r:embed="rId4">
            <a:alphaModFix/>
            <a:extLst>
              <a:ext uri="{28A0092B-C50C-407E-A947-70E740481C1C}">
                <a14:useLocalDpi xmlns:a14="http://schemas.microsoft.com/office/drawing/2010/main" val="0"/>
              </a:ext>
            </a:extLst>
          </a:blip>
          <a:stretch>
            <a:fillRect/>
          </a:stretch>
        </p:blipFill>
        <p:spPr>
          <a:xfrm>
            <a:off x="2645111" y="3537662"/>
            <a:ext cx="4537029" cy="2977918"/>
          </a:xfrm>
          <a:prstGeom prst="rect">
            <a:avLst/>
          </a:prstGeom>
        </p:spPr>
      </p:pic>
      <p:sp>
        <p:nvSpPr>
          <p:cNvPr id="6" name="ZoneTexte 5"/>
          <p:cNvSpPr txBox="1"/>
          <p:nvPr/>
        </p:nvSpPr>
        <p:spPr>
          <a:xfrm>
            <a:off x="771135" y="257010"/>
            <a:ext cx="7771833" cy="646331"/>
          </a:xfrm>
          <a:prstGeom prst="rect">
            <a:avLst/>
          </a:prstGeom>
          <a:noFill/>
        </p:spPr>
        <p:txBody>
          <a:bodyPr wrap="square" rtlCol="0">
            <a:spAutoFit/>
          </a:bodyPr>
          <a:lstStyle/>
          <a:p>
            <a:r>
              <a:rPr lang="fr-FR" sz="3600" dirty="0" smtClean="0"/>
              <a:t>Approche expérientielle réflexive</a:t>
            </a:r>
            <a:endParaRPr lang="fr-FR" sz="3600" dirty="0"/>
          </a:p>
        </p:txBody>
      </p:sp>
      <p:sp>
        <p:nvSpPr>
          <p:cNvPr id="7" name="ZoneTexte 6"/>
          <p:cNvSpPr txBox="1"/>
          <p:nvPr/>
        </p:nvSpPr>
        <p:spPr>
          <a:xfrm>
            <a:off x="94068" y="1865909"/>
            <a:ext cx="1530423" cy="1107996"/>
          </a:xfrm>
          <a:prstGeom prst="rect">
            <a:avLst/>
          </a:prstGeom>
          <a:noFill/>
        </p:spPr>
        <p:txBody>
          <a:bodyPr wrap="square" rtlCol="0">
            <a:spAutoFit/>
          </a:bodyPr>
          <a:lstStyle/>
          <a:p>
            <a:r>
              <a:rPr lang="fr-FR" sz="2200" dirty="0" smtClean="0"/>
              <a:t>Approche linéaire de Dewey</a:t>
            </a:r>
            <a:endParaRPr lang="fr-FR" sz="2200" dirty="0"/>
          </a:p>
        </p:txBody>
      </p:sp>
      <p:sp>
        <p:nvSpPr>
          <p:cNvPr id="8" name="ZoneTexte 7"/>
          <p:cNvSpPr txBox="1"/>
          <p:nvPr/>
        </p:nvSpPr>
        <p:spPr>
          <a:xfrm>
            <a:off x="219487" y="4263336"/>
            <a:ext cx="2425624" cy="1107996"/>
          </a:xfrm>
          <a:prstGeom prst="rect">
            <a:avLst/>
          </a:prstGeom>
          <a:noFill/>
        </p:spPr>
        <p:txBody>
          <a:bodyPr wrap="square" rtlCol="0">
            <a:spAutoFit/>
          </a:bodyPr>
          <a:lstStyle/>
          <a:p>
            <a:r>
              <a:rPr lang="fr-FR" sz="2200" dirty="0" smtClean="0"/>
              <a:t>Approche circulaire de Lewin</a:t>
            </a:r>
            <a:endParaRPr lang="fr-FR" sz="2200" dirty="0"/>
          </a:p>
        </p:txBody>
      </p:sp>
      <p:cxnSp>
        <p:nvCxnSpPr>
          <p:cNvPr id="9" name="Connecteur droit 8"/>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351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71135" y="257010"/>
            <a:ext cx="7771833" cy="646331"/>
          </a:xfrm>
          <a:prstGeom prst="rect">
            <a:avLst/>
          </a:prstGeom>
          <a:noFill/>
        </p:spPr>
        <p:txBody>
          <a:bodyPr wrap="square" rtlCol="0">
            <a:spAutoFit/>
          </a:bodyPr>
          <a:lstStyle/>
          <a:p>
            <a:r>
              <a:rPr lang="fr-FR" sz="3600" dirty="0" smtClean="0"/>
              <a:t>Approche expérientielle réflexive</a:t>
            </a:r>
            <a:endParaRPr lang="fr-FR" sz="3600" dirty="0"/>
          </a:p>
        </p:txBody>
      </p:sp>
      <p:sp>
        <p:nvSpPr>
          <p:cNvPr id="5" name="Rectangle 4"/>
          <p:cNvSpPr/>
          <p:nvPr/>
        </p:nvSpPr>
        <p:spPr>
          <a:xfrm>
            <a:off x="3643992" y="1572292"/>
            <a:ext cx="2857736" cy="544256"/>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rgbClr val="000000"/>
                </a:solidFill>
              </a:rPr>
              <a:t>Expérience concrète</a:t>
            </a:r>
            <a:endParaRPr lang="fr-FR" dirty="0">
              <a:solidFill>
                <a:srgbClr val="000000"/>
              </a:solidFill>
            </a:endParaRPr>
          </a:p>
        </p:txBody>
      </p:sp>
      <p:sp>
        <p:nvSpPr>
          <p:cNvPr id="6" name="Rectangle 5"/>
          <p:cNvSpPr/>
          <p:nvPr/>
        </p:nvSpPr>
        <p:spPr>
          <a:xfrm>
            <a:off x="3643992" y="3522542"/>
            <a:ext cx="2857736" cy="68153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rgbClr val="000000"/>
                </a:solidFill>
              </a:rPr>
              <a:t>Conceptualisation abstraite</a:t>
            </a:r>
            <a:endParaRPr lang="fr-FR" dirty="0">
              <a:solidFill>
                <a:srgbClr val="000000"/>
              </a:solidFill>
            </a:endParaRPr>
          </a:p>
        </p:txBody>
      </p:sp>
      <p:sp>
        <p:nvSpPr>
          <p:cNvPr id="7" name="Rectangle 6"/>
          <p:cNvSpPr/>
          <p:nvPr/>
        </p:nvSpPr>
        <p:spPr>
          <a:xfrm>
            <a:off x="6095874" y="2349415"/>
            <a:ext cx="2857736" cy="544256"/>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rgbClr val="000000"/>
                </a:solidFill>
              </a:rPr>
              <a:t>Observation réflexive</a:t>
            </a:r>
            <a:endParaRPr lang="fr-FR" dirty="0">
              <a:solidFill>
                <a:srgbClr val="000000"/>
              </a:solidFill>
            </a:endParaRPr>
          </a:p>
        </p:txBody>
      </p:sp>
      <p:sp>
        <p:nvSpPr>
          <p:cNvPr id="8" name="Rectangle 7"/>
          <p:cNvSpPr/>
          <p:nvPr/>
        </p:nvSpPr>
        <p:spPr>
          <a:xfrm>
            <a:off x="1243456" y="2337951"/>
            <a:ext cx="2857736" cy="544256"/>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rgbClr val="000000"/>
                </a:solidFill>
              </a:rPr>
              <a:t>Expérimentation active</a:t>
            </a:r>
            <a:endParaRPr lang="fr-FR" dirty="0">
              <a:solidFill>
                <a:srgbClr val="000000"/>
              </a:solidFill>
            </a:endParaRPr>
          </a:p>
        </p:txBody>
      </p:sp>
      <p:sp>
        <p:nvSpPr>
          <p:cNvPr id="11" name="Virage 10"/>
          <p:cNvSpPr/>
          <p:nvPr/>
        </p:nvSpPr>
        <p:spPr>
          <a:xfrm rot="10800000">
            <a:off x="6501728" y="3446951"/>
            <a:ext cx="967652" cy="530705"/>
          </a:xfrm>
          <a:prstGeom prst="bentArrow">
            <a:avLst/>
          </a:prstGeom>
          <a:solidFill>
            <a:srgbClr val="FF0000"/>
          </a:solidFill>
          <a:ln>
            <a:solidFill>
              <a:srgbClr val="2373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2" name="Virage 11"/>
          <p:cNvSpPr/>
          <p:nvPr/>
        </p:nvSpPr>
        <p:spPr>
          <a:xfrm rot="5400000">
            <a:off x="6808297" y="1440282"/>
            <a:ext cx="559376" cy="1095530"/>
          </a:xfrm>
          <a:prstGeom prst="bentArrow">
            <a:avLst/>
          </a:prstGeom>
          <a:solidFill>
            <a:schemeClr val="accent3">
              <a:lumMod val="75000"/>
            </a:schemeClr>
          </a:solidFill>
          <a:ln>
            <a:solidFill>
              <a:schemeClr val="accent4">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3" name="Virage 12"/>
          <p:cNvSpPr/>
          <p:nvPr/>
        </p:nvSpPr>
        <p:spPr>
          <a:xfrm rot="16200000">
            <a:off x="2679402" y="3013068"/>
            <a:ext cx="530707" cy="1398472"/>
          </a:xfrm>
          <a:prstGeom prst="bentArrow">
            <a:avLst/>
          </a:prstGeom>
          <a:solidFill>
            <a:schemeClr val="bg2">
              <a:lumMod val="75000"/>
            </a:schemeClr>
          </a:solidFill>
          <a:ln>
            <a:solidFill>
              <a:srgbClr val="2373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4" name="Virage 13"/>
          <p:cNvSpPr/>
          <p:nvPr/>
        </p:nvSpPr>
        <p:spPr>
          <a:xfrm>
            <a:off x="2354902" y="1708357"/>
            <a:ext cx="1289090" cy="559375"/>
          </a:xfrm>
          <a:prstGeom prst="bentArrow">
            <a:avLst/>
          </a:prstGeom>
          <a:solidFill>
            <a:srgbClr val="FFC600"/>
          </a:solidFill>
          <a:ln>
            <a:solidFill>
              <a:srgbClr val="2373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5" name="ZoneTexte 14"/>
          <p:cNvSpPr txBox="1"/>
          <p:nvPr/>
        </p:nvSpPr>
        <p:spPr>
          <a:xfrm>
            <a:off x="4408210" y="2231715"/>
            <a:ext cx="1518899" cy="369332"/>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fr-FR" dirty="0" smtClean="0"/>
              <a:t>PRATIQUER</a:t>
            </a:r>
            <a:endParaRPr lang="fr-FR" dirty="0"/>
          </a:p>
        </p:txBody>
      </p:sp>
      <p:sp>
        <p:nvSpPr>
          <p:cNvPr id="16" name="ZoneTexte 15"/>
          <p:cNvSpPr txBox="1"/>
          <p:nvPr/>
        </p:nvSpPr>
        <p:spPr>
          <a:xfrm>
            <a:off x="6790762" y="3017148"/>
            <a:ext cx="1357235" cy="369332"/>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fr-FR" dirty="0" smtClean="0"/>
              <a:t>ANALYSER</a:t>
            </a:r>
            <a:endParaRPr lang="fr-FR" dirty="0"/>
          </a:p>
        </p:txBody>
      </p:sp>
      <p:sp>
        <p:nvSpPr>
          <p:cNvPr id="17" name="ZoneTexte 16"/>
          <p:cNvSpPr txBox="1"/>
          <p:nvPr/>
        </p:nvSpPr>
        <p:spPr>
          <a:xfrm>
            <a:off x="1508763" y="3003151"/>
            <a:ext cx="1964442" cy="369332"/>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fr-FR" dirty="0" smtClean="0"/>
              <a:t>TRANSFERER</a:t>
            </a:r>
            <a:endParaRPr lang="fr-FR" dirty="0"/>
          </a:p>
        </p:txBody>
      </p:sp>
      <p:sp>
        <p:nvSpPr>
          <p:cNvPr id="18" name="ZoneTexte 17"/>
          <p:cNvSpPr txBox="1"/>
          <p:nvPr/>
        </p:nvSpPr>
        <p:spPr>
          <a:xfrm>
            <a:off x="4237227" y="4305441"/>
            <a:ext cx="1689882" cy="369332"/>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fr-FR" dirty="0" smtClean="0"/>
              <a:t>GENERALISER</a:t>
            </a:r>
            <a:endParaRPr lang="fr-FR" dirty="0"/>
          </a:p>
        </p:txBody>
      </p:sp>
      <p:sp>
        <p:nvSpPr>
          <p:cNvPr id="19" name="ZoneTexte 18"/>
          <p:cNvSpPr txBox="1"/>
          <p:nvPr/>
        </p:nvSpPr>
        <p:spPr>
          <a:xfrm>
            <a:off x="7433114" y="4132245"/>
            <a:ext cx="1429766" cy="1569660"/>
          </a:xfrm>
          <a:prstGeom prst="rect">
            <a:avLst/>
          </a:prstGeom>
          <a:noFill/>
        </p:spPr>
        <p:txBody>
          <a:bodyPr wrap="square" rtlCol="0">
            <a:spAutoFit/>
          </a:bodyPr>
          <a:lstStyle/>
          <a:p>
            <a:r>
              <a:rPr lang="fr-FR" sz="2400" i="1" dirty="0" smtClean="0"/>
              <a:t>Cycle Réflexif de Kolb</a:t>
            </a:r>
          </a:p>
          <a:p>
            <a:r>
              <a:rPr lang="fr-FR" sz="2400" i="1" dirty="0" smtClean="0"/>
              <a:t>(1984)</a:t>
            </a:r>
            <a:endParaRPr lang="fr-FR" sz="2400" i="1" dirty="0"/>
          </a:p>
        </p:txBody>
      </p:sp>
      <p:cxnSp>
        <p:nvCxnSpPr>
          <p:cNvPr id="21" name="Connecteur droit 20"/>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pic>
        <p:nvPicPr>
          <p:cNvPr id="22" name="Image 21"/>
          <p:cNvPicPr/>
          <p:nvPr/>
        </p:nvPicPr>
        <p:blipFill>
          <a:blip r:embed="rId2" cstate="email">
            <a:alphaModFix/>
            <a:extLst>
              <a:ext uri="{28A0092B-C50C-407E-A947-70E740481C1C}">
                <a14:useLocalDpi xmlns:a14="http://schemas.microsoft.com/office/drawing/2010/main" val="0"/>
              </a:ext>
            </a:extLst>
          </a:blip>
          <a:stretch>
            <a:fillRect/>
          </a:stretch>
        </p:blipFill>
        <p:spPr>
          <a:xfrm>
            <a:off x="195628" y="4399399"/>
            <a:ext cx="3569330" cy="2388677"/>
          </a:xfrm>
          <a:prstGeom prst="rect">
            <a:avLst/>
          </a:prstGeom>
        </p:spPr>
      </p:pic>
      <p:sp>
        <p:nvSpPr>
          <p:cNvPr id="23" name="ZoneTexte 22"/>
          <p:cNvSpPr txBox="1"/>
          <p:nvPr/>
        </p:nvSpPr>
        <p:spPr>
          <a:xfrm>
            <a:off x="3908840" y="5582986"/>
            <a:ext cx="1353023" cy="1015663"/>
          </a:xfrm>
          <a:prstGeom prst="rect">
            <a:avLst/>
          </a:prstGeom>
          <a:noFill/>
        </p:spPr>
        <p:txBody>
          <a:bodyPr wrap="square" rtlCol="0">
            <a:spAutoFit/>
          </a:bodyPr>
          <a:lstStyle/>
          <a:p>
            <a:r>
              <a:rPr lang="fr-FR" sz="2000" i="1" dirty="0" smtClean="0"/>
              <a:t>Approche circulaire de Lewin</a:t>
            </a:r>
            <a:endParaRPr lang="fr-FR" sz="2000" i="1" dirty="0"/>
          </a:p>
        </p:txBody>
      </p:sp>
    </p:spTree>
    <p:extLst>
      <p:ext uri="{BB962C8B-B14F-4D97-AF65-F5344CB8AC3E}">
        <p14:creationId xmlns:p14="http://schemas.microsoft.com/office/powerpoint/2010/main" val="332673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2" grpId="0" animBg="1"/>
      <p:bldP spid="13" grpId="0" animBg="1"/>
      <p:bldP spid="14" grpId="0" animBg="1"/>
      <p:bldP spid="15" grpId="0" animBg="1"/>
      <p:bldP spid="16" grpId="0" animBg="1"/>
      <p:bldP spid="17" grpId="0" animBg="1"/>
      <p:bldP spid="18" grpId="0" animBg="1"/>
      <p:bldP spid="19"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70617" y="1663004"/>
            <a:ext cx="2751894" cy="816383"/>
          </a:xfrm>
          <a:prstGeom prst="rect">
            <a:avLst/>
          </a:prstGeom>
          <a:solidFill>
            <a:schemeClr val="accent3">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600" b="1" dirty="0" smtClean="0">
                <a:solidFill>
                  <a:srgbClr val="000000"/>
                </a:solidFill>
              </a:rPr>
              <a:t>DESCRIPTION</a:t>
            </a:r>
          </a:p>
          <a:p>
            <a:pPr algn="ctr"/>
            <a:r>
              <a:rPr lang="fr-FR" sz="1600" dirty="0" smtClean="0">
                <a:solidFill>
                  <a:srgbClr val="000000"/>
                </a:solidFill>
              </a:rPr>
              <a:t>Que s’est-il passé ?</a:t>
            </a:r>
            <a:endParaRPr lang="fr-FR" sz="1600" dirty="0">
              <a:solidFill>
                <a:srgbClr val="000000"/>
              </a:solidFill>
            </a:endParaRPr>
          </a:p>
        </p:txBody>
      </p:sp>
      <p:sp>
        <p:nvSpPr>
          <p:cNvPr id="5" name="Rectangle 4"/>
          <p:cNvSpPr/>
          <p:nvPr/>
        </p:nvSpPr>
        <p:spPr>
          <a:xfrm>
            <a:off x="5822511" y="2769069"/>
            <a:ext cx="3189186" cy="816383"/>
          </a:xfrm>
          <a:prstGeom prst="rect">
            <a:avLst/>
          </a:prstGeom>
          <a:solidFill>
            <a:schemeClr val="accent5">
              <a:lumMod val="40000"/>
              <a:lumOff val="6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b="1" dirty="0" smtClean="0">
                <a:solidFill>
                  <a:srgbClr val="000000"/>
                </a:solidFill>
              </a:rPr>
              <a:t>RESSENTI</a:t>
            </a:r>
          </a:p>
          <a:p>
            <a:pPr algn="ctr"/>
            <a:r>
              <a:rPr lang="fr-FR" sz="1600" dirty="0" smtClean="0">
                <a:solidFill>
                  <a:srgbClr val="000000"/>
                </a:solidFill>
              </a:rPr>
              <a:t>Qu’est-ce que vous pensez ?</a:t>
            </a:r>
          </a:p>
          <a:p>
            <a:pPr algn="ctr"/>
            <a:r>
              <a:rPr lang="fr-FR" sz="1600" dirty="0" smtClean="0">
                <a:solidFill>
                  <a:srgbClr val="000000"/>
                </a:solidFill>
              </a:rPr>
              <a:t>Quel est votre sentiment sur ?</a:t>
            </a:r>
            <a:endParaRPr lang="fr-FR" sz="1600" dirty="0">
              <a:solidFill>
                <a:srgbClr val="000000"/>
              </a:solidFill>
            </a:endParaRPr>
          </a:p>
        </p:txBody>
      </p:sp>
      <p:sp>
        <p:nvSpPr>
          <p:cNvPr id="6" name="Rectangle 5"/>
          <p:cNvSpPr/>
          <p:nvPr/>
        </p:nvSpPr>
        <p:spPr>
          <a:xfrm>
            <a:off x="5822511" y="4055335"/>
            <a:ext cx="3189186" cy="81638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600" b="1" dirty="0" smtClean="0"/>
              <a:t>EVALUATION</a:t>
            </a:r>
          </a:p>
          <a:p>
            <a:pPr algn="ctr"/>
            <a:r>
              <a:rPr lang="fr-FR" sz="1600" dirty="0" smtClean="0"/>
              <a:t>Qu’est-ce qui est bon ou mauvais dans cette expérience ?</a:t>
            </a:r>
            <a:endParaRPr lang="fr-FR" sz="1600" dirty="0"/>
          </a:p>
        </p:txBody>
      </p:sp>
      <p:sp>
        <p:nvSpPr>
          <p:cNvPr id="7" name="Rectangle 6"/>
          <p:cNvSpPr/>
          <p:nvPr/>
        </p:nvSpPr>
        <p:spPr>
          <a:xfrm>
            <a:off x="3070617" y="5189201"/>
            <a:ext cx="2751894" cy="816383"/>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600" b="1" dirty="0" smtClean="0"/>
              <a:t>ANALYSE</a:t>
            </a:r>
          </a:p>
          <a:p>
            <a:pPr algn="ctr"/>
            <a:r>
              <a:rPr lang="fr-FR" sz="1600" dirty="0" smtClean="0"/>
              <a:t>Quel sens donnez-vous à cette expérience ?</a:t>
            </a:r>
            <a:endParaRPr lang="fr-FR" sz="1600" dirty="0"/>
          </a:p>
        </p:txBody>
      </p:sp>
      <p:sp>
        <p:nvSpPr>
          <p:cNvPr id="8" name="Rectangle 7"/>
          <p:cNvSpPr/>
          <p:nvPr/>
        </p:nvSpPr>
        <p:spPr>
          <a:xfrm>
            <a:off x="136083" y="2769069"/>
            <a:ext cx="2934534" cy="81638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600" b="1" dirty="0" smtClean="0"/>
              <a:t>PLAN D’ACTION FUTURE</a:t>
            </a:r>
          </a:p>
          <a:p>
            <a:pPr algn="ctr"/>
            <a:r>
              <a:rPr lang="fr-FR" sz="1600" dirty="0" smtClean="0"/>
              <a:t>Que feriez-vous si un tel cas était de nouveau rencontré ? </a:t>
            </a:r>
            <a:endParaRPr lang="fr-FR" sz="1600" dirty="0"/>
          </a:p>
        </p:txBody>
      </p:sp>
      <p:sp>
        <p:nvSpPr>
          <p:cNvPr id="9" name="Rectangle 8"/>
          <p:cNvSpPr/>
          <p:nvPr/>
        </p:nvSpPr>
        <p:spPr>
          <a:xfrm>
            <a:off x="136083" y="4055335"/>
            <a:ext cx="2934534" cy="81638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600" b="1" dirty="0" smtClean="0"/>
              <a:t>CONCLUSION</a:t>
            </a:r>
          </a:p>
          <a:p>
            <a:pPr algn="ctr"/>
            <a:r>
              <a:rPr lang="fr-FR" sz="1600" dirty="0" smtClean="0"/>
              <a:t>Qu’est-ce qu’on aurait pu faire d’autre ?</a:t>
            </a:r>
            <a:endParaRPr lang="fr-FR" sz="1600" dirty="0"/>
          </a:p>
        </p:txBody>
      </p:sp>
      <p:sp>
        <p:nvSpPr>
          <p:cNvPr id="10" name="ZoneTexte 9"/>
          <p:cNvSpPr txBox="1"/>
          <p:nvPr/>
        </p:nvSpPr>
        <p:spPr>
          <a:xfrm>
            <a:off x="771135" y="257010"/>
            <a:ext cx="7771833" cy="646331"/>
          </a:xfrm>
          <a:prstGeom prst="rect">
            <a:avLst/>
          </a:prstGeom>
          <a:noFill/>
        </p:spPr>
        <p:txBody>
          <a:bodyPr wrap="square" rtlCol="0">
            <a:spAutoFit/>
          </a:bodyPr>
          <a:lstStyle/>
          <a:p>
            <a:r>
              <a:rPr lang="fr-FR" sz="3600" dirty="0" smtClean="0"/>
              <a:t>Approche expérientielle réflexive</a:t>
            </a:r>
            <a:endParaRPr lang="fr-FR" sz="3600" dirty="0"/>
          </a:p>
        </p:txBody>
      </p:sp>
      <p:cxnSp>
        <p:nvCxnSpPr>
          <p:cNvPr id="15" name="Connecteur droit 14"/>
          <p:cNvCxnSpPr/>
          <p:nvPr/>
        </p:nvCxnSpPr>
        <p:spPr>
          <a:xfrm>
            <a:off x="5822511" y="1950250"/>
            <a:ext cx="1692277"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a:off x="1512030" y="5625194"/>
            <a:ext cx="1558587"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Connecteur droit avec flèche 19"/>
          <p:cNvCxnSpPr/>
          <p:nvPr/>
        </p:nvCxnSpPr>
        <p:spPr>
          <a:xfrm>
            <a:off x="7514788" y="1950250"/>
            <a:ext cx="0" cy="818819"/>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1" name="Connecteur droit avec flèche 20"/>
          <p:cNvCxnSpPr/>
          <p:nvPr/>
        </p:nvCxnSpPr>
        <p:spPr>
          <a:xfrm>
            <a:off x="7470624" y="3585452"/>
            <a:ext cx="0" cy="469883"/>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8" name="Connecteur droit 27"/>
          <p:cNvCxnSpPr/>
          <p:nvPr/>
        </p:nvCxnSpPr>
        <p:spPr>
          <a:xfrm>
            <a:off x="7485744" y="4871718"/>
            <a:ext cx="0" cy="753476"/>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onnecteur droit 30"/>
          <p:cNvCxnSpPr/>
          <p:nvPr/>
        </p:nvCxnSpPr>
        <p:spPr>
          <a:xfrm>
            <a:off x="1512030" y="2015593"/>
            <a:ext cx="0" cy="753476"/>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3" name="Connecteur droit avec flèche 32"/>
          <p:cNvCxnSpPr>
            <a:endCxn id="7" idx="3"/>
          </p:cNvCxnSpPr>
          <p:nvPr/>
        </p:nvCxnSpPr>
        <p:spPr>
          <a:xfrm flipH="1" flipV="1">
            <a:off x="5822511" y="5597393"/>
            <a:ext cx="1663233" cy="27801"/>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5" name="Connecteur droit avec flèche 34"/>
          <p:cNvCxnSpPr/>
          <p:nvPr/>
        </p:nvCxnSpPr>
        <p:spPr>
          <a:xfrm flipV="1">
            <a:off x="1512030" y="4871718"/>
            <a:ext cx="0" cy="75347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6" name="Connecteur droit avec flèche 35"/>
          <p:cNvCxnSpPr/>
          <p:nvPr/>
        </p:nvCxnSpPr>
        <p:spPr>
          <a:xfrm flipV="1">
            <a:off x="1512030" y="3585452"/>
            <a:ext cx="0" cy="469883"/>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9" name="Connecteur droit avec flèche 38"/>
          <p:cNvCxnSpPr/>
          <p:nvPr/>
        </p:nvCxnSpPr>
        <p:spPr>
          <a:xfrm>
            <a:off x="1512030" y="2015593"/>
            <a:ext cx="1558587" cy="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pic>
        <p:nvPicPr>
          <p:cNvPr id="41" name="Espace réservé du contenu 3"/>
          <p:cNvPicPr>
            <a:picLocks noGrp="1"/>
          </p:cNvPicPr>
          <p:nvPr>
            <p:ph sz="quarter" idx="13"/>
          </p:nvPr>
        </p:nvPicPr>
        <p:blipFill>
          <a:blip r:embed="rId2" cstate="email">
            <a:extLst>
              <a:ext uri="{28A0092B-C50C-407E-A947-70E740481C1C}">
                <a14:useLocalDpi xmlns:a14="http://schemas.microsoft.com/office/drawing/2010/main" val="0"/>
              </a:ext>
            </a:extLst>
          </a:blip>
          <a:srcRect l="-2465" r="-2465"/>
          <a:stretch>
            <a:fillRect/>
          </a:stretch>
        </p:blipFill>
        <p:spPr>
          <a:xfrm>
            <a:off x="3268377" y="2769069"/>
            <a:ext cx="2554134" cy="1726844"/>
          </a:xfrm>
          <a:prstGeom prst="rect">
            <a:avLst/>
          </a:prstGeom>
        </p:spPr>
      </p:pic>
      <p:sp>
        <p:nvSpPr>
          <p:cNvPr id="42" name="ZoneTexte 41"/>
          <p:cNvSpPr txBox="1"/>
          <p:nvPr/>
        </p:nvSpPr>
        <p:spPr>
          <a:xfrm>
            <a:off x="341403" y="6364768"/>
            <a:ext cx="5458427" cy="461665"/>
          </a:xfrm>
          <a:prstGeom prst="rect">
            <a:avLst/>
          </a:prstGeom>
          <a:noFill/>
        </p:spPr>
        <p:txBody>
          <a:bodyPr wrap="square" rtlCol="0">
            <a:spAutoFit/>
          </a:bodyPr>
          <a:lstStyle/>
          <a:p>
            <a:r>
              <a:rPr lang="fr-FR" sz="2400" b="1" i="1" dirty="0"/>
              <a:t>Le cycle réflexif </a:t>
            </a:r>
            <a:r>
              <a:rPr lang="fr-FR" sz="2400" b="1" i="1" dirty="0" smtClean="0"/>
              <a:t>de Gibbs (1988) </a:t>
            </a:r>
            <a:endParaRPr lang="fr-FR" sz="2400" b="1" i="1" dirty="0"/>
          </a:p>
        </p:txBody>
      </p:sp>
      <p:sp>
        <p:nvSpPr>
          <p:cNvPr id="43" name="Bouton d'action : Suivant ou Précédent 42">
            <a:hlinkClick r:id="rId3" action="ppaction://hlinksldjump" highlightClick="1"/>
          </p:cNvPr>
          <p:cNvSpPr/>
          <p:nvPr/>
        </p:nvSpPr>
        <p:spPr>
          <a:xfrm>
            <a:off x="7867756" y="6005584"/>
            <a:ext cx="675211" cy="609108"/>
          </a:xfrm>
          <a:prstGeom prst="actionButtonForwardNex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5394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196565" y="1421111"/>
            <a:ext cx="8754652" cy="5261139"/>
          </a:xfrm>
        </p:spPr>
        <p:txBody>
          <a:bodyPr>
            <a:normAutofit fontScale="92500" lnSpcReduction="20000"/>
          </a:bodyPr>
          <a:lstStyle/>
          <a:p>
            <a:pPr>
              <a:spcAft>
                <a:spcPts val="1500"/>
              </a:spcAft>
            </a:pPr>
            <a:r>
              <a:rPr lang="fr-FR" dirty="0"/>
              <a:t>S</a:t>
            </a:r>
            <a:r>
              <a:rPr lang="fr-FR" dirty="0" smtClean="0"/>
              <a:t>tade </a:t>
            </a:r>
            <a:r>
              <a:rPr lang="fr-FR" dirty="0"/>
              <a:t>de réflexion </a:t>
            </a:r>
            <a:r>
              <a:rPr lang="fr-FR" dirty="0" smtClean="0"/>
              <a:t>insuffisant </a:t>
            </a:r>
            <a:r>
              <a:rPr lang="fr-FR" dirty="0"/>
              <a:t>en lui-</a:t>
            </a:r>
            <a:r>
              <a:rPr lang="fr-FR" dirty="0" smtClean="0"/>
              <a:t>même</a:t>
            </a:r>
          </a:p>
          <a:p>
            <a:pPr>
              <a:lnSpc>
                <a:spcPct val="120000"/>
              </a:lnSpc>
              <a:spcAft>
                <a:spcPts val="1500"/>
              </a:spcAft>
            </a:pPr>
            <a:r>
              <a:rPr lang="fr-FR" dirty="0" smtClean="0"/>
              <a:t>Nécessité de mettre </a:t>
            </a:r>
            <a:r>
              <a:rPr lang="fr-FR" dirty="0"/>
              <a:t>aussitôt en pratique les apports de l’apprentissage, </a:t>
            </a:r>
            <a:r>
              <a:rPr lang="fr-FR" dirty="0" smtClean="0"/>
              <a:t>=&gt; permet </a:t>
            </a:r>
            <a:r>
              <a:rPr lang="fr-FR" dirty="0"/>
              <a:t>au processus réflexif d’informer le professionnel sur sa pratique et sur son autonomie à agir. </a:t>
            </a:r>
          </a:p>
          <a:p>
            <a:pPr>
              <a:lnSpc>
                <a:spcPct val="120000"/>
              </a:lnSpc>
            </a:pPr>
            <a:r>
              <a:rPr lang="en-US" sz="1900" dirty="0"/>
              <a:t> </a:t>
            </a:r>
            <a:r>
              <a:rPr lang="en-US" sz="1900" b="1" i="1" dirty="0" smtClean="0"/>
              <a:t>”It </a:t>
            </a:r>
            <a:r>
              <a:rPr lang="en-US" sz="1900" b="1" i="1" dirty="0"/>
              <a:t>is not sufficient simply to have an experience in order to learn. Without reflecting upon </a:t>
            </a:r>
            <a:r>
              <a:rPr lang="en-US" sz="1900" b="1" i="1" dirty="0" smtClean="0"/>
              <a:t>this </a:t>
            </a:r>
            <a:r>
              <a:rPr lang="en-US" sz="1900" b="1" i="1" dirty="0"/>
              <a:t>experience it may quickly be forgotten, or its learning potential lost. It is from the feelings and </a:t>
            </a:r>
            <a:r>
              <a:rPr lang="en-US" sz="1900" b="1" i="1" dirty="0" smtClean="0"/>
              <a:t>thoughts </a:t>
            </a:r>
            <a:r>
              <a:rPr lang="en-US" sz="1900" b="1" i="1" dirty="0"/>
              <a:t>emerging from this reflection that </a:t>
            </a:r>
            <a:r>
              <a:rPr lang="en-US" sz="1900" b="1" i="1" dirty="0" err="1"/>
              <a:t>generalisations</a:t>
            </a:r>
            <a:r>
              <a:rPr lang="en-US" sz="1900" b="1" i="1" dirty="0"/>
              <a:t> or concepts can be generated. And it is </a:t>
            </a:r>
            <a:r>
              <a:rPr lang="en-US" sz="1900" b="1" i="1" dirty="0" err="1"/>
              <a:t>generalisations</a:t>
            </a:r>
            <a:r>
              <a:rPr lang="en-US" sz="1900" b="1" i="1" dirty="0"/>
              <a:t> </a:t>
            </a:r>
            <a:r>
              <a:rPr lang="en-US" sz="1900" b="1" i="1" dirty="0" smtClean="0"/>
              <a:t>that </a:t>
            </a:r>
            <a:r>
              <a:rPr lang="en-US" sz="1900" b="1" i="1" dirty="0"/>
              <a:t>allow new situations to be tackled effectively».</a:t>
            </a:r>
            <a:endParaRPr lang="fr-FR" sz="1900" b="1" i="1" dirty="0"/>
          </a:p>
          <a:p>
            <a:pPr>
              <a:lnSpc>
                <a:spcPct val="120000"/>
              </a:lnSpc>
            </a:pPr>
            <a:r>
              <a:rPr lang="en-US" sz="2000" dirty="0"/>
              <a:t> </a:t>
            </a:r>
            <a:r>
              <a:rPr lang="fr-FR" sz="1900" dirty="0" smtClean="0"/>
              <a:t>Une </a:t>
            </a:r>
            <a:r>
              <a:rPr lang="fr-FR" sz="1900" dirty="0"/>
              <a:t>expérience seule n’est pas suffisante pour satisfaire un apprentissage. En l’absence de réflexion sur cette expérience, soit les connaissances dégagées à l’issue de l’expérience peuvent être rapidement oubliées, soit le potentiel d’apprentissage disparait. C’est à partir des sentiments et des idées émergeant de cette réflexion que des généralisations ou des concepts peuvent être produits. Ce sont ces généralisations qui permettent à de nouvelles situations d’être abordées effectivement  </a:t>
            </a:r>
            <a:r>
              <a:rPr lang="en-US" sz="1900" dirty="0"/>
              <a:t>  </a:t>
            </a:r>
            <a:endParaRPr lang="en-US" sz="2000" dirty="0"/>
          </a:p>
          <a:p>
            <a:endParaRPr lang="fr-FR" sz="2000" dirty="0"/>
          </a:p>
          <a:p>
            <a:endParaRPr lang="fr-FR" sz="2000" dirty="0"/>
          </a:p>
        </p:txBody>
      </p:sp>
      <p:sp>
        <p:nvSpPr>
          <p:cNvPr id="4" name="ZoneTexte 3"/>
          <p:cNvSpPr txBox="1"/>
          <p:nvPr/>
        </p:nvSpPr>
        <p:spPr>
          <a:xfrm>
            <a:off x="771135" y="257010"/>
            <a:ext cx="7771833" cy="646331"/>
          </a:xfrm>
          <a:prstGeom prst="rect">
            <a:avLst/>
          </a:prstGeom>
          <a:noFill/>
        </p:spPr>
        <p:txBody>
          <a:bodyPr wrap="square" rtlCol="0">
            <a:spAutoFit/>
          </a:bodyPr>
          <a:lstStyle/>
          <a:p>
            <a:r>
              <a:rPr lang="fr-FR" sz="3600" dirty="0" smtClean="0"/>
              <a:t>Cycle réflexif de Gibbs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986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181437" y="1468099"/>
            <a:ext cx="8593503" cy="5389901"/>
          </a:xfrm>
        </p:spPr>
        <p:txBody>
          <a:bodyPr>
            <a:normAutofit/>
          </a:bodyPr>
          <a:lstStyle/>
          <a:p>
            <a:pPr>
              <a:lnSpc>
                <a:spcPct val="110000"/>
              </a:lnSpc>
              <a:spcAft>
                <a:spcPts val="1500"/>
              </a:spcAft>
            </a:pPr>
            <a:r>
              <a:rPr lang="fr-FR" sz="2000" dirty="0" smtClean="0"/>
              <a:t>La </a:t>
            </a:r>
            <a:r>
              <a:rPr lang="fr-FR" sz="2000" dirty="0"/>
              <a:t>certification est une nécessité : l’étudiant en médecine doit prouver qu’il est capable de répondre dans son domaine de spécialité à la majorité des situations rencontrées sur le terrain, qu’il s’agisse de prendre en charge lui-même ou de savoir passer la main, s’il exerce la médecine générale, à un médecin spécialiste de second recours. </a:t>
            </a:r>
            <a:endParaRPr lang="fr-FR" sz="2000" dirty="0" smtClean="0"/>
          </a:p>
          <a:p>
            <a:pPr>
              <a:lnSpc>
                <a:spcPct val="110000"/>
              </a:lnSpc>
              <a:spcAft>
                <a:spcPts val="1500"/>
              </a:spcAft>
            </a:pPr>
            <a:r>
              <a:rPr lang="fr-FR" sz="2000" dirty="0" smtClean="0"/>
              <a:t>Il </a:t>
            </a:r>
            <a:r>
              <a:rPr lang="fr-FR" sz="2000" dirty="0"/>
              <a:t>ne suffit plus d’écrire un simple mémoire comme antan pour obtenir le diplôme de docteur en médecine et avoir la possibilité d’exercer. </a:t>
            </a:r>
            <a:endParaRPr lang="fr-FR" sz="2000" dirty="0" smtClean="0"/>
          </a:p>
          <a:p>
            <a:pPr>
              <a:lnSpc>
                <a:spcPct val="110000"/>
              </a:lnSpc>
            </a:pPr>
            <a:r>
              <a:rPr lang="fr-FR" sz="2000" dirty="0" smtClean="0"/>
              <a:t>L’interne </a:t>
            </a:r>
            <a:r>
              <a:rPr lang="fr-FR" sz="2000" dirty="0"/>
              <a:t>doit démontrer qu’il a suivi une formation de qualité et avoir validé des acquis de l’expérience durant ses différents stages. </a:t>
            </a:r>
            <a:endParaRPr lang="fr-FR" sz="2000" dirty="0" smtClean="0"/>
          </a:p>
          <a:p>
            <a:pPr>
              <a:lnSpc>
                <a:spcPct val="110000"/>
              </a:lnSpc>
            </a:pPr>
            <a:r>
              <a:rPr lang="fr-FR" sz="2000" dirty="0" smtClean="0"/>
              <a:t>Répondre </a:t>
            </a:r>
            <a:r>
              <a:rPr lang="fr-FR" sz="2000" dirty="0"/>
              <a:t>à cette exigence nécessite d’appliquer de nouveaux modes d’apprentissage</a:t>
            </a:r>
            <a:r>
              <a:rPr lang="fr-FR" sz="2000" dirty="0" smtClean="0"/>
              <a:t>.</a:t>
            </a:r>
            <a:endParaRPr lang="fr-FR" sz="2000" dirty="0"/>
          </a:p>
        </p:txBody>
      </p:sp>
      <p:sp>
        <p:nvSpPr>
          <p:cNvPr id="4" name="ZoneTexte 3"/>
          <p:cNvSpPr txBox="1"/>
          <p:nvPr/>
        </p:nvSpPr>
        <p:spPr>
          <a:xfrm>
            <a:off x="824713" y="164955"/>
            <a:ext cx="5558562" cy="646331"/>
          </a:xfrm>
          <a:prstGeom prst="rect">
            <a:avLst/>
          </a:prstGeom>
          <a:noFill/>
        </p:spPr>
        <p:txBody>
          <a:bodyPr wrap="square" rtlCol="0">
            <a:spAutoFit/>
          </a:bodyPr>
          <a:lstStyle/>
          <a:p>
            <a:r>
              <a:rPr lang="fr-FR" sz="3600" dirty="0" smtClean="0"/>
              <a:t>Conclusion</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863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0" y="1286648"/>
            <a:ext cx="9144000" cy="5245565"/>
          </a:xfrm>
        </p:spPr>
        <p:txBody>
          <a:bodyPr>
            <a:noAutofit/>
          </a:bodyPr>
          <a:lstStyle/>
          <a:p>
            <a:pPr>
              <a:lnSpc>
                <a:spcPct val="120000"/>
              </a:lnSpc>
            </a:pPr>
            <a:r>
              <a:rPr lang="en-US" sz="1600" dirty="0">
                <a:solidFill>
                  <a:schemeClr val="tx1"/>
                </a:solidFill>
              </a:rPr>
              <a:t>ARGYRIS Chris, SCHÖN Donald (</a:t>
            </a:r>
            <a:r>
              <a:rPr lang="en-US" sz="1600" dirty="0" smtClean="0">
                <a:solidFill>
                  <a:schemeClr val="tx1"/>
                </a:solidFill>
              </a:rPr>
              <a:t>1974). </a:t>
            </a:r>
            <a:r>
              <a:rPr lang="en-US" sz="1600" i="1" dirty="0" smtClean="0">
                <a:solidFill>
                  <a:schemeClr val="tx1"/>
                </a:solidFill>
              </a:rPr>
              <a:t>Theory </a:t>
            </a:r>
            <a:r>
              <a:rPr lang="en-US" sz="1600" i="1" dirty="0">
                <a:solidFill>
                  <a:schemeClr val="tx1"/>
                </a:solidFill>
              </a:rPr>
              <a:t>in Practice: Increasing professional </a:t>
            </a:r>
            <a:r>
              <a:rPr lang="en-US" sz="1600" i="1" dirty="0" smtClean="0">
                <a:solidFill>
                  <a:schemeClr val="tx1"/>
                </a:solidFill>
              </a:rPr>
              <a:t>effectiveness</a:t>
            </a:r>
            <a:r>
              <a:rPr lang="fr-FR" sz="1600" dirty="0" smtClean="0">
                <a:solidFill>
                  <a:schemeClr val="tx1"/>
                </a:solidFill>
              </a:rPr>
              <a:t>. </a:t>
            </a:r>
            <a:r>
              <a:rPr lang="fr-FR" sz="1600" dirty="0" err="1" smtClean="0">
                <a:solidFill>
                  <a:schemeClr val="tx1"/>
                </a:solidFill>
              </a:rPr>
              <a:t>Jossey</a:t>
            </a:r>
            <a:r>
              <a:rPr lang="fr-FR" sz="1600" dirty="0">
                <a:solidFill>
                  <a:schemeClr val="tx1"/>
                </a:solidFill>
              </a:rPr>
              <a:t>-Bass </a:t>
            </a:r>
            <a:r>
              <a:rPr lang="fr-FR" sz="1600" dirty="0" err="1" smtClean="0">
                <a:solidFill>
                  <a:schemeClr val="tx1"/>
                </a:solidFill>
              </a:rPr>
              <a:t>Publishers</a:t>
            </a:r>
            <a:r>
              <a:rPr lang="fr-FR" sz="1600" dirty="0" smtClean="0">
                <a:solidFill>
                  <a:schemeClr val="tx1"/>
                </a:solidFill>
              </a:rPr>
              <a:t>, San Francisco</a:t>
            </a:r>
          </a:p>
          <a:p>
            <a:pPr>
              <a:lnSpc>
                <a:spcPct val="120000"/>
              </a:lnSpc>
            </a:pPr>
            <a:r>
              <a:rPr lang="fr-FR" sz="1600" dirty="0">
                <a:solidFill>
                  <a:schemeClr val="tx1"/>
                </a:solidFill>
              </a:rPr>
              <a:t>DEWEY John (1975). </a:t>
            </a:r>
            <a:r>
              <a:rPr lang="fr-FR" sz="1600" i="1" dirty="0">
                <a:solidFill>
                  <a:schemeClr val="tx1"/>
                </a:solidFill>
              </a:rPr>
              <a:t>Démocratie et Education </a:t>
            </a:r>
            <a:r>
              <a:rPr lang="fr-FR" sz="1600" dirty="0">
                <a:solidFill>
                  <a:schemeClr val="tx1"/>
                </a:solidFill>
              </a:rPr>
              <a:t>suivi de</a:t>
            </a:r>
            <a:r>
              <a:rPr lang="fr-FR" sz="1600" i="1" dirty="0">
                <a:solidFill>
                  <a:schemeClr val="tx1"/>
                </a:solidFill>
              </a:rPr>
              <a:t> Expérience et Education </a:t>
            </a:r>
            <a:r>
              <a:rPr lang="fr-FR" sz="1600" dirty="0">
                <a:solidFill>
                  <a:schemeClr val="tx1"/>
                </a:solidFill>
              </a:rPr>
              <a:t>[1938</a:t>
            </a:r>
            <a:r>
              <a:rPr lang="fr-FR" sz="1600" i="1" dirty="0">
                <a:solidFill>
                  <a:schemeClr val="tx1"/>
                </a:solidFill>
              </a:rPr>
              <a:t> </a:t>
            </a:r>
            <a:r>
              <a:rPr lang="fr-FR" sz="1600" dirty="0">
                <a:solidFill>
                  <a:schemeClr val="tx1"/>
                </a:solidFill>
              </a:rPr>
              <a:t>. </a:t>
            </a:r>
            <a:r>
              <a:rPr lang="en-US" sz="1600" i="1" dirty="0" err="1">
                <a:solidFill>
                  <a:schemeClr val="tx1"/>
                </a:solidFill>
              </a:rPr>
              <a:t>Trad</a:t>
            </a:r>
            <a:r>
              <a:rPr lang="en-US" sz="1600" i="1" dirty="0">
                <a:solidFill>
                  <a:schemeClr val="tx1"/>
                </a:solidFill>
              </a:rPr>
              <a:t>. de Democracy and Education, An Introduction to the Philosophy of Education </a:t>
            </a:r>
            <a:r>
              <a:rPr lang="fr-FR" sz="1600" dirty="0">
                <a:solidFill>
                  <a:schemeClr val="tx1"/>
                </a:solidFill>
              </a:rPr>
              <a:t>[1916]</a:t>
            </a:r>
            <a:r>
              <a:rPr lang="fr-FR" sz="1600" i="1" dirty="0">
                <a:solidFill>
                  <a:schemeClr val="tx1"/>
                </a:solidFill>
              </a:rPr>
              <a:t>, </a:t>
            </a:r>
            <a:r>
              <a:rPr lang="en-US" sz="1600" i="1" dirty="0">
                <a:solidFill>
                  <a:schemeClr val="tx1"/>
                </a:solidFill>
              </a:rPr>
              <a:t>(1916) et </a:t>
            </a:r>
            <a:r>
              <a:rPr lang="en-US" sz="1600" i="1" dirty="0" smtClean="0">
                <a:solidFill>
                  <a:schemeClr val="tx1"/>
                </a:solidFill>
              </a:rPr>
              <a:t>de </a:t>
            </a:r>
            <a:r>
              <a:rPr lang="en-US" sz="1600" i="1" dirty="0">
                <a:solidFill>
                  <a:schemeClr val="tx1"/>
                </a:solidFill>
              </a:rPr>
              <a:t>“Experience of Education  </a:t>
            </a:r>
            <a:r>
              <a:rPr lang="fr-FR" sz="1600" dirty="0">
                <a:solidFill>
                  <a:schemeClr val="tx1"/>
                </a:solidFill>
              </a:rPr>
              <a:t>[1938]. Paris, Armand Colin, Ed. 2011   </a:t>
            </a:r>
            <a:endParaRPr lang="fr-FR" sz="1600" dirty="0" smtClean="0">
              <a:solidFill>
                <a:schemeClr val="tx1"/>
              </a:solidFill>
            </a:endParaRPr>
          </a:p>
          <a:p>
            <a:pPr>
              <a:lnSpc>
                <a:spcPct val="120000"/>
              </a:lnSpc>
            </a:pPr>
            <a:r>
              <a:rPr lang="en-US" sz="1600" dirty="0">
                <a:solidFill>
                  <a:schemeClr val="tx1"/>
                </a:solidFill>
              </a:rPr>
              <a:t>GIBBS Graham (1988). Learning by doing, a guide to teaching and learning methods. London, Further Education Unit, </a:t>
            </a:r>
            <a:endParaRPr lang="fr-FR" sz="1600" dirty="0">
              <a:solidFill>
                <a:schemeClr val="tx1"/>
              </a:solidFill>
            </a:endParaRPr>
          </a:p>
          <a:p>
            <a:pPr>
              <a:lnSpc>
                <a:spcPct val="120000"/>
              </a:lnSpc>
            </a:pPr>
            <a:r>
              <a:rPr lang="en-US" sz="1600" dirty="0">
                <a:solidFill>
                  <a:schemeClr val="tx1"/>
                </a:solidFill>
              </a:rPr>
              <a:t>GIBBS T., BRIGDEN D., HELLENBERG D. (2005). Encouraging reflective practice. </a:t>
            </a:r>
            <a:r>
              <a:rPr lang="en-US" sz="1600" i="1" dirty="0" err="1">
                <a:solidFill>
                  <a:schemeClr val="tx1"/>
                </a:solidFill>
              </a:rPr>
              <a:t>Fam</a:t>
            </a:r>
            <a:r>
              <a:rPr lang="en-US" sz="1600" i="1" dirty="0">
                <a:solidFill>
                  <a:schemeClr val="tx1"/>
                </a:solidFill>
              </a:rPr>
              <a:t> </a:t>
            </a:r>
            <a:r>
              <a:rPr lang="en-US" sz="1600" i="1" dirty="0" err="1">
                <a:solidFill>
                  <a:schemeClr val="tx1"/>
                </a:solidFill>
              </a:rPr>
              <a:t>Pract</a:t>
            </a:r>
            <a:r>
              <a:rPr lang="en-US" sz="1600" dirty="0">
                <a:solidFill>
                  <a:schemeClr val="tx1"/>
                </a:solidFill>
              </a:rPr>
              <a:t>, 47, pp. 5 - 7</a:t>
            </a:r>
            <a:r>
              <a:rPr lang="en-US" sz="1600" dirty="0" smtClean="0">
                <a:solidFill>
                  <a:schemeClr val="tx1"/>
                </a:solidFill>
              </a:rPr>
              <a:t>.</a:t>
            </a:r>
          </a:p>
          <a:p>
            <a:pPr>
              <a:lnSpc>
                <a:spcPct val="120000"/>
              </a:lnSpc>
            </a:pPr>
            <a:r>
              <a:rPr lang="en-US" sz="1600" dirty="0">
                <a:solidFill>
                  <a:schemeClr val="tx1"/>
                </a:solidFill>
              </a:rPr>
              <a:t>KOLB David A. (</a:t>
            </a:r>
            <a:r>
              <a:rPr lang="en-GB" sz="1600" dirty="0">
                <a:solidFill>
                  <a:schemeClr val="tx1"/>
                </a:solidFill>
              </a:rPr>
              <a:t>1984). </a:t>
            </a:r>
            <a:r>
              <a:rPr lang="en-US" sz="1600" dirty="0">
                <a:solidFill>
                  <a:schemeClr val="tx1"/>
                </a:solidFill>
              </a:rPr>
              <a:t>Experiential Learning, e</a:t>
            </a:r>
            <a:r>
              <a:rPr lang="en-GB" sz="1600" dirty="0" err="1">
                <a:solidFill>
                  <a:schemeClr val="tx1"/>
                </a:solidFill>
              </a:rPr>
              <a:t>xperience</a:t>
            </a:r>
            <a:r>
              <a:rPr lang="en-GB" sz="1600" dirty="0">
                <a:solidFill>
                  <a:schemeClr val="tx1"/>
                </a:solidFill>
              </a:rPr>
              <a:t> as the source of learning and development. New Jersey, Prentice Hall PTR Englewood Cliffs, 253 p</a:t>
            </a:r>
            <a:r>
              <a:rPr lang="en-GB" sz="1600" dirty="0" smtClean="0">
                <a:solidFill>
                  <a:schemeClr val="tx1"/>
                </a:solidFill>
              </a:rPr>
              <a:t>.</a:t>
            </a:r>
            <a:endParaRPr lang="fr-FR" sz="1600" dirty="0">
              <a:solidFill>
                <a:schemeClr val="tx1"/>
              </a:solidFill>
            </a:endParaRPr>
          </a:p>
          <a:p>
            <a:pPr>
              <a:lnSpc>
                <a:spcPct val="120000"/>
              </a:lnSpc>
            </a:pPr>
            <a:r>
              <a:rPr lang="fr-FR" sz="1600" dirty="0" smtClean="0">
                <a:solidFill>
                  <a:schemeClr val="tx1"/>
                </a:solidFill>
              </a:rPr>
              <a:t>Le </a:t>
            </a:r>
            <a:r>
              <a:rPr lang="fr-FR" sz="1600" dirty="0">
                <a:solidFill>
                  <a:schemeClr val="tx1"/>
                </a:solidFill>
              </a:rPr>
              <a:t>GOFF Jean-Pierre (1999). </a:t>
            </a:r>
            <a:r>
              <a:rPr lang="fr-FR" sz="1600" i="1" dirty="0">
                <a:solidFill>
                  <a:schemeClr val="tx1"/>
                </a:solidFill>
              </a:rPr>
              <a:t>La barbarie douce – La modernisation aveugle des entreprises</a:t>
            </a:r>
            <a:r>
              <a:rPr lang="fr-FR" sz="1600" dirty="0">
                <a:solidFill>
                  <a:schemeClr val="tx1"/>
                </a:solidFill>
              </a:rPr>
              <a:t> </a:t>
            </a:r>
            <a:r>
              <a:rPr lang="fr-FR" sz="1600" i="1" dirty="0">
                <a:solidFill>
                  <a:schemeClr val="tx1"/>
                </a:solidFill>
              </a:rPr>
              <a:t>et de </a:t>
            </a:r>
            <a:r>
              <a:rPr lang="fr-FR" sz="1600" i="1" dirty="0" smtClean="0">
                <a:solidFill>
                  <a:schemeClr val="tx1"/>
                </a:solidFill>
              </a:rPr>
              <a:t>l’école. </a:t>
            </a:r>
            <a:r>
              <a:rPr lang="fr-FR" sz="1600" dirty="0" smtClean="0">
                <a:solidFill>
                  <a:schemeClr val="tx1"/>
                </a:solidFill>
              </a:rPr>
              <a:t>Alger, Casbah Editions, </a:t>
            </a:r>
            <a:r>
              <a:rPr lang="fr-FR" sz="1600" dirty="0">
                <a:solidFill>
                  <a:schemeClr val="tx1"/>
                </a:solidFill>
              </a:rPr>
              <a:t>E</a:t>
            </a:r>
            <a:r>
              <a:rPr lang="fr-FR" sz="1600" dirty="0" smtClean="0">
                <a:solidFill>
                  <a:schemeClr val="tx1"/>
                </a:solidFill>
              </a:rPr>
              <a:t>d. 2004. (Sciences sociales) </a:t>
            </a:r>
          </a:p>
          <a:p>
            <a:pPr>
              <a:lnSpc>
                <a:spcPct val="120000"/>
              </a:lnSpc>
            </a:pPr>
            <a:r>
              <a:rPr lang="en-US" sz="1600" dirty="0">
                <a:solidFill>
                  <a:schemeClr val="tx1"/>
                </a:solidFill>
              </a:rPr>
              <a:t>LEWIN Kurt </a:t>
            </a:r>
            <a:r>
              <a:rPr lang="en-US" sz="1600" dirty="0" smtClean="0">
                <a:solidFill>
                  <a:schemeClr val="tx1"/>
                </a:solidFill>
              </a:rPr>
              <a:t>(1939). </a:t>
            </a:r>
            <a:r>
              <a:rPr lang="en-US" sz="1600" i="1" dirty="0" smtClean="0">
                <a:solidFill>
                  <a:schemeClr val="tx1"/>
                </a:solidFill>
              </a:rPr>
              <a:t>Field </a:t>
            </a:r>
            <a:r>
              <a:rPr lang="en-US" sz="1600" i="1" dirty="0">
                <a:solidFill>
                  <a:schemeClr val="tx1"/>
                </a:solidFill>
              </a:rPr>
              <a:t>theory and experiment</a:t>
            </a:r>
            <a:r>
              <a:rPr lang="en-US" sz="1600" dirty="0">
                <a:solidFill>
                  <a:schemeClr val="tx1"/>
                </a:solidFill>
              </a:rPr>
              <a:t> </a:t>
            </a:r>
            <a:r>
              <a:rPr lang="en-US" sz="1600" i="1" dirty="0">
                <a:solidFill>
                  <a:schemeClr val="tx1"/>
                </a:solidFill>
              </a:rPr>
              <a:t>in social psychology : concepts and </a:t>
            </a:r>
            <a:r>
              <a:rPr lang="en-US" sz="1600" i="1" dirty="0" smtClean="0">
                <a:solidFill>
                  <a:schemeClr val="tx1"/>
                </a:solidFill>
              </a:rPr>
              <a:t>methods.</a:t>
            </a:r>
            <a:r>
              <a:rPr lang="fr-FR" sz="1600" dirty="0">
                <a:solidFill>
                  <a:schemeClr val="tx1"/>
                </a:solidFill>
              </a:rPr>
              <a:t> </a:t>
            </a:r>
            <a:r>
              <a:rPr lang="en-US" sz="1600" i="1" dirty="0" smtClean="0">
                <a:solidFill>
                  <a:schemeClr val="tx1"/>
                </a:solidFill>
              </a:rPr>
              <a:t>Amer</a:t>
            </a:r>
            <a:r>
              <a:rPr lang="en-US" sz="1600" i="1" dirty="0">
                <a:solidFill>
                  <a:schemeClr val="tx1"/>
                </a:solidFill>
              </a:rPr>
              <a:t>. J. Soc</a:t>
            </a:r>
            <a:r>
              <a:rPr lang="en-US" sz="1600" dirty="0" smtClean="0">
                <a:solidFill>
                  <a:schemeClr val="tx1"/>
                </a:solidFill>
              </a:rPr>
              <a:t>., 44, pp. 868 - 896.</a:t>
            </a:r>
          </a:p>
          <a:p>
            <a:pPr>
              <a:lnSpc>
                <a:spcPct val="120000"/>
              </a:lnSpc>
            </a:pPr>
            <a:r>
              <a:rPr lang="en-US" sz="1600" dirty="0">
                <a:solidFill>
                  <a:schemeClr val="tx1"/>
                </a:solidFill>
              </a:rPr>
              <a:t>POLANYI </a:t>
            </a:r>
            <a:r>
              <a:rPr lang="en-US" sz="1600" dirty="0" smtClean="0">
                <a:solidFill>
                  <a:schemeClr val="tx1"/>
                </a:solidFill>
              </a:rPr>
              <a:t>Michael</a:t>
            </a:r>
            <a:r>
              <a:rPr lang="en-GB" sz="1600" dirty="0">
                <a:solidFill>
                  <a:schemeClr val="tx1"/>
                </a:solidFill>
              </a:rPr>
              <a:t> </a:t>
            </a:r>
            <a:r>
              <a:rPr lang="en-GB" sz="1600" dirty="0" smtClean="0">
                <a:solidFill>
                  <a:schemeClr val="tx1"/>
                </a:solidFill>
              </a:rPr>
              <a:t>(1967)</a:t>
            </a:r>
            <a:r>
              <a:rPr lang="en-GB" sz="1600" dirty="0">
                <a:solidFill>
                  <a:schemeClr val="tx1"/>
                </a:solidFill>
              </a:rPr>
              <a:t>.</a:t>
            </a:r>
            <a:r>
              <a:rPr lang="en-US" sz="1600" dirty="0" smtClean="0">
                <a:solidFill>
                  <a:schemeClr val="tx1"/>
                </a:solidFill>
              </a:rPr>
              <a:t>The </a:t>
            </a:r>
            <a:r>
              <a:rPr lang="en-US" sz="1600" dirty="0">
                <a:solidFill>
                  <a:schemeClr val="tx1"/>
                </a:solidFill>
              </a:rPr>
              <a:t>Tacit </a:t>
            </a:r>
            <a:r>
              <a:rPr lang="en-US" sz="1600" dirty="0" smtClean="0">
                <a:solidFill>
                  <a:schemeClr val="tx1"/>
                </a:solidFill>
              </a:rPr>
              <a:t>Dimension. London</a:t>
            </a:r>
            <a:r>
              <a:rPr lang="en-US" sz="1600" dirty="0">
                <a:solidFill>
                  <a:schemeClr val="tx1"/>
                </a:solidFill>
              </a:rPr>
              <a:t>, </a:t>
            </a:r>
            <a:r>
              <a:rPr lang="en-US" sz="1600" dirty="0" err="1" smtClean="0">
                <a:solidFill>
                  <a:schemeClr val="tx1"/>
                </a:solidFill>
              </a:rPr>
              <a:t>Routledge</a:t>
            </a:r>
            <a:r>
              <a:rPr lang="en-US" sz="1600" dirty="0" smtClean="0">
                <a:solidFill>
                  <a:schemeClr val="tx1"/>
                </a:solidFill>
              </a:rPr>
              <a:t> &amp; </a:t>
            </a:r>
            <a:r>
              <a:rPr lang="en-US" sz="1600" dirty="0" err="1">
                <a:solidFill>
                  <a:schemeClr val="tx1"/>
                </a:solidFill>
              </a:rPr>
              <a:t>Kegan</a:t>
            </a:r>
            <a:r>
              <a:rPr lang="en-US" sz="1600" dirty="0">
                <a:solidFill>
                  <a:schemeClr val="tx1"/>
                </a:solidFill>
              </a:rPr>
              <a:t> </a:t>
            </a:r>
            <a:r>
              <a:rPr lang="en-US" sz="1600" dirty="0" smtClean="0">
                <a:solidFill>
                  <a:schemeClr val="tx1"/>
                </a:solidFill>
              </a:rPr>
              <a:t>Paul.</a:t>
            </a:r>
            <a:endParaRPr lang="fr-FR" sz="1600" dirty="0">
              <a:solidFill>
                <a:schemeClr val="tx1"/>
              </a:solidFill>
            </a:endParaRPr>
          </a:p>
          <a:p>
            <a:endParaRPr lang="fr-FR" sz="1600" dirty="0"/>
          </a:p>
          <a:p>
            <a:endParaRPr lang="fr-FR" sz="1600" dirty="0"/>
          </a:p>
          <a:p>
            <a:endParaRPr lang="fr-FR" sz="1600" dirty="0"/>
          </a:p>
        </p:txBody>
      </p:sp>
      <p:sp>
        <p:nvSpPr>
          <p:cNvPr id="4" name="ZoneTexte 3"/>
          <p:cNvSpPr txBox="1"/>
          <p:nvPr/>
        </p:nvSpPr>
        <p:spPr>
          <a:xfrm>
            <a:off x="313391" y="230937"/>
            <a:ext cx="8148159" cy="646331"/>
          </a:xfrm>
          <a:prstGeom prst="rect">
            <a:avLst/>
          </a:prstGeom>
          <a:noFill/>
        </p:spPr>
        <p:txBody>
          <a:bodyPr wrap="square" rtlCol="0">
            <a:spAutoFit/>
          </a:bodyPr>
          <a:lstStyle/>
          <a:p>
            <a:r>
              <a:rPr lang="fr-FR" sz="3600" dirty="0" smtClean="0"/>
              <a:t>Références bibliographiques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1522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81142" y="1699085"/>
            <a:ext cx="8488631" cy="5028519"/>
          </a:xfrm>
        </p:spPr>
        <p:txBody>
          <a:bodyPr>
            <a:normAutofit/>
          </a:bodyPr>
          <a:lstStyle/>
          <a:p>
            <a:pPr marL="45720" indent="0">
              <a:spcAft>
                <a:spcPts val="2100"/>
              </a:spcAft>
              <a:buNone/>
            </a:pPr>
            <a:r>
              <a:rPr lang="fr-FR" sz="2400" b="1" i="1" u="sng" dirty="0" smtClean="0"/>
              <a:t>1) La </a:t>
            </a:r>
            <a:r>
              <a:rPr lang="fr-FR" sz="2400" b="1" i="1" u="sng" dirty="0"/>
              <a:t>description de la situation expérientielle :</a:t>
            </a:r>
            <a:endParaRPr lang="fr-FR" sz="2400" b="1" dirty="0"/>
          </a:p>
          <a:p>
            <a:pPr marL="45720" indent="0">
              <a:lnSpc>
                <a:spcPct val="120000"/>
              </a:lnSpc>
              <a:buNone/>
            </a:pPr>
            <a:r>
              <a:rPr lang="fr-FR" sz="2000" b="1" dirty="0"/>
              <a:t>C’est le contexte de l’événement</a:t>
            </a:r>
            <a:r>
              <a:rPr lang="fr-FR" sz="2000" b="1" dirty="0" smtClean="0"/>
              <a:t>. </a:t>
            </a:r>
            <a:r>
              <a:rPr lang="fr-FR" sz="2000" b="1" i="1" dirty="0"/>
              <a:t>C’est une simple description, il ne s’agit pas de juger ce qui a été fait ni de tirer des conclusions</a:t>
            </a:r>
            <a:endParaRPr lang="fr-FR" sz="2000" dirty="0" smtClean="0"/>
          </a:p>
          <a:p>
            <a:pPr lvl="2">
              <a:lnSpc>
                <a:spcPct val="120000"/>
              </a:lnSpc>
            </a:pPr>
            <a:r>
              <a:rPr lang="fr-FR" sz="2000" dirty="0" smtClean="0"/>
              <a:t>Quel </a:t>
            </a:r>
            <a:r>
              <a:rPr lang="fr-FR" sz="2000" dirty="0"/>
              <a:t>était le fait ? </a:t>
            </a:r>
            <a:endParaRPr lang="fr-FR" sz="2000" dirty="0" smtClean="0"/>
          </a:p>
          <a:p>
            <a:pPr lvl="2">
              <a:lnSpc>
                <a:spcPct val="120000"/>
              </a:lnSpc>
            </a:pPr>
            <a:r>
              <a:rPr lang="fr-FR" sz="2000" dirty="0" smtClean="0"/>
              <a:t>Qui </a:t>
            </a:r>
            <a:r>
              <a:rPr lang="fr-FR" sz="2000" dirty="0"/>
              <a:t>était concerné </a:t>
            </a:r>
            <a:r>
              <a:rPr lang="fr-FR" sz="2000" dirty="0" smtClean="0"/>
              <a:t>?</a:t>
            </a:r>
          </a:p>
          <a:p>
            <a:pPr lvl="2">
              <a:lnSpc>
                <a:spcPct val="120000"/>
              </a:lnSpc>
            </a:pPr>
            <a:r>
              <a:rPr lang="fr-FR" sz="2000" dirty="0" smtClean="0"/>
              <a:t>Qu’est</a:t>
            </a:r>
            <a:r>
              <a:rPr lang="fr-FR" sz="2000" dirty="0"/>
              <a:t>-ce qui s’est réellement passé ? A quel endroit ? </a:t>
            </a:r>
            <a:endParaRPr lang="fr-FR" sz="2000" dirty="0" smtClean="0"/>
          </a:p>
          <a:p>
            <a:pPr lvl="2">
              <a:lnSpc>
                <a:spcPct val="120000"/>
              </a:lnSpc>
            </a:pPr>
            <a:r>
              <a:rPr lang="fr-FR" sz="2000" dirty="0" smtClean="0"/>
              <a:t>Qu’est</a:t>
            </a:r>
            <a:r>
              <a:rPr lang="fr-FR" sz="2000" dirty="0"/>
              <a:t>-ce que vous avez manqué ? </a:t>
            </a:r>
            <a:endParaRPr lang="fr-FR" sz="2000" dirty="0" smtClean="0"/>
          </a:p>
          <a:p>
            <a:pPr lvl="2">
              <a:lnSpc>
                <a:spcPct val="120000"/>
              </a:lnSpc>
            </a:pPr>
            <a:r>
              <a:rPr lang="fr-FR" sz="2000" dirty="0" smtClean="0"/>
              <a:t>Avez</a:t>
            </a:r>
            <a:r>
              <a:rPr lang="fr-FR" sz="2000" dirty="0"/>
              <a:t>-vous l'intention de mettre l'accent de votre réflexion sur la structure, sur le processus et/ou sur les résultats des soins ? </a:t>
            </a:r>
            <a:endParaRPr lang="fr-FR" sz="2000" dirty="0" smtClean="0"/>
          </a:p>
        </p:txBody>
      </p:sp>
      <p:cxnSp>
        <p:nvCxnSpPr>
          <p:cNvPr id="4" name="Connecteur droit 3"/>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ZoneTexte 4"/>
          <p:cNvSpPr txBox="1"/>
          <p:nvPr/>
        </p:nvSpPr>
        <p:spPr>
          <a:xfrm>
            <a:off x="771135" y="257010"/>
            <a:ext cx="7771833" cy="646331"/>
          </a:xfrm>
          <a:prstGeom prst="rect">
            <a:avLst/>
          </a:prstGeom>
          <a:noFill/>
        </p:spPr>
        <p:txBody>
          <a:bodyPr wrap="square" rtlCol="0">
            <a:spAutoFit/>
          </a:bodyPr>
          <a:lstStyle/>
          <a:p>
            <a:r>
              <a:rPr lang="fr-FR" sz="3600" dirty="0" smtClean="0"/>
              <a:t>Cycle réflexif de Gibbs</a:t>
            </a:r>
            <a:endParaRPr lang="fr-FR" sz="3600" dirty="0"/>
          </a:p>
        </p:txBody>
      </p:sp>
    </p:spTree>
    <p:extLst>
      <p:ext uri="{BB962C8B-B14F-4D97-AF65-F5344CB8AC3E}">
        <p14:creationId xmlns:p14="http://schemas.microsoft.com/office/powerpoint/2010/main" val="42197650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81142" y="1699085"/>
            <a:ext cx="8488631" cy="5028519"/>
          </a:xfrm>
        </p:spPr>
        <p:txBody>
          <a:bodyPr>
            <a:normAutofit/>
          </a:bodyPr>
          <a:lstStyle/>
          <a:p>
            <a:pPr marL="45720" indent="0">
              <a:spcAft>
                <a:spcPts val="3300"/>
              </a:spcAft>
              <a:buNone/>
            </a:pPr>
            <a:r>
              <a:rPr lang="fr-FR" sz="2400" b="1" i="1" u="sng" dirty="0" smtClean="0"/>
              <a:t>2) Le </a:t>
            </a:r>
            <a:r>
              <a:rPr lang="fr-FR" sz="2400" b="1" i="1" u="sng" dirty="0"/>
              <a:t>ressenti :</a:t>
            </a:r>
            <a:endParaRPr lang="fr-FR" sz="2400" b="1" dirty="0"/>
          </a:p>
          <a:p>
            <a:pPr lvl="2">
              <a:lnSpc>
                <a:spcPct val="130000"/>
              </a:lnSpc>
            </a:pPr>
            <a:r>
              <a:rPr lang="fr-FR" sz="2000" dirty="0"/>
              <a:t>Quel était votre ressenti avant ? Après ? </a:t>
            </a:r>
            <a:endParaRPr lang="fr-FR" sz="2000" dirty="0" smtClean="0"/>
          </a:p>
          <a:p>
            <a:pPr lvl="2">
              <a:lnSpc>
                <a:spcPct val="130000"/>
              </a:lnSpc>
            </a:pPr>
            <a:r>
              <a:rPr lang="fr-FR" sz="2000" dirty="0" smtClean="0"/>
              <a:t>Quel </a:t>
            </a:r>
            <a:r>
              <a:rPr lang="fr-FR" sz="2000" dirty="0"/>
              <a:t>était le ressenti des personnes qui travaillent avec vous ou à proximité ? </a:t>
            </a:r>
            <a:endParaRPr lang="fr-FR" sz="2000" dirty="0" smtClean="0"/>
          </a:p>
          <a:p>
            <a:pPr lvl="2">
              <a:lnSpc>
                <a:spcPct val="130000"/>
              </a:lnSpc>
            </a:pPr>
            <a:r>
              <a:rPr lang="fr-FR" sz="2000" dirty="0" smtClean="0"/>
              <a:t>Quels </a:t>
            </a:r>
            <a:r>
              <a:rPr lang="fr-FR" sz="2000" dirty="0"/>
              <a:t>ont été vos sentiments, vos émotions sur le moment ? Par la suite ?</a:t>
            </a:r>
          </a:p>
          <a:p>
            <a:pPr marL="45720" indent="0">
              <a:lnSpc>
                <a:spcPct val="130000"/>
              </a:lnSpc>
              <a:buNone/>
            </a:pPr>
            <a:endParaRPr lang="fr-FR" sz="2400" dirty="0"/>
          </a:p>
        </p:txBody>
      </p:sp>
      <p:cxnSp>
        <p:nvCxnSpPr>
          <p:cNvPr id="4" name="Connecteur droit 3"/>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ZoneTexte 4"/>
          <p:cNvSpPr txBox="1"/>
          <p:nvPr/>
        </p:nvSpPr>
        <p:spPr>
          <a:xfrm>
            <a:off x="771135" y="257010"/>
            <a:ext cx="7771833" cy="646331"/>
          </a:xfrm>
          <a:prstGeom prst="rect">
            <a:avLst/>
          </a:prstGeom>
          <a:noFill/>
        </p:spPr>
        <p:txBody>
          <a:bodyPr wrap="square" rtlCol="0">
            <a:spAutoFit/>
          </a:bodyPr>
          <a:lstStyle/>
          <a:p>
            <a:r>
              <a:rPr lang="fr-FR" sz="3600" dirty="0" smtClean="0"/>
              <a:t>Cycle réflexif de Gibbs</a:t>
            </a:r>
            <a:endParaRPr lang="fr-FR" sz="3600" dirty="0"/>
          </a:p>
        </p:txBody>
      </p:sp>
    </p:spTree>
    <p:extLst>
      <p:ext uri="{BB962C8B-B14F-4D97-AF65-F5344CB8AC3E}">
        <p14:creationId xmlns:p14="http://schemas.microsoft.com/office/powerpoint/2010/main" val="26882304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08247" y="1874658"/>
            <a:ext cx="8376645" cy="4656411"/>
          </a:xfrm>
        </p:spPr>
        <p:txBody>
          <a:bodyPr/>
          <a:lstStyle/>
          <a:p>
            <a:pPr marL="45720" indent="0">
              <a:spcAft>
                <a:spcPts val="2100"/>
              </a:spcAft>
              <a:buNone/>
            </a:pPr>
            <a:r>
              <a:rPr lang="fr-FR" sz="2400" b="1" i="1" u="sng" dirty="0"/>
              <a:t>3) L’évaluation :</a:t>
            </a:r>
            <a:endParaRPr lang="fr-FR" sz="2400" b="1" dirty="0"/>
          </a:p>
          <a:p>
            <a:pPr lvl="2">
              <a:spcAft>
                <a:spcPts val="1200"/>
              </a:spcAft>
            </a:pPr>
            <a:r>
              <a:rPr lang="fr-FR" sz="2000" dirty="0"/>
              <a:t>Quelle opinion avez-vous de vos propres jugements ? </a:t>
            </a:r>
            <a:endParaRPr lang="fr-FR" sz="2000" dirty="0" smtClean="0"/>
          </a:p>
          <a:p>
            <a:pPr lvl="2">
              <a:spcAft>
                <a:spcPts val="1200"/>
              </a:spcAft>
            </a:pPr>
            <a:r>
              <a:rPr lang="fr-FR" sz="2000" dirty="0" smtClean="0"/>
              <a:t>De </a:t>
            </a:r>
            <a:r>
              <a:rPr lang="fr-FR" sz="2000" dirty="0"/>
              <a:t>ce qui s’est bien passé ? Mal passé ? </a:t>
            </a:r>
            <a:endParaRPr lang="fr-FR" sz="2000" dirty="0" smtClean="0"/>
          </a:p>
          <a:p>
            <a:pPr lvl="2">
              <a:spcAft>
                <a:spcPts val="1200"/>
              </a:spcAft>
            </a:pPr>
            <a:r>
              <a:rPr lang="fr-FR" sz="2000" dirty="0" smtClean="0"/>
              <a:t>Qu’est</a:t>
            </a:r>
            <a:r>
              <a:rPr lang="fr-FR" sz="2000" dirty="0"/>
              <a:t>-ce qui était bien ou mal ? </a:t>
            </a:r>
            <a:endParaRPr lang="fr-FR" sz="2000" dirty="0" smtClean="0"/>
          </a:p>
          <a:p>
            <a:pPr lvl="2">
              <a:spcAft>
                <a:spcPts val="1200"/>
              </a:spcAft>
            </a:pPr>
            <a:r>
              <a:rPr lang="fr-FR" sz="2000" dirty="0" smtClean="0"/>
              <a:t>Quelles </a:t>
            </a:r>
            <a:r>
              <a:rPr lang="fr-FR" sz="2000" dirty="0"/>
              <a:t>ont été les conséquences pour les personnes concernées ? </a:t>
            </a:r>
            <a:endParaRPr lang="fr-FR" sz="2000" dirty="0" smtClean="0"/>
          </a:p>
          <a:p>
            <a:pPr lvl="2">
              <a:spcAft>
                <a:spcPts val="3000"/>
              </a:spcAft>
            </a:pPr>
            <a:r>
              <a:rPr lang="fr-FR" sz="2000" dirty="0" smtClean="0"/>
              <a:t>Le </a:t>
            </a:r>
            <a:r>
              <a:rPr lang="fr-FR" sz="2000" dirty="0"/>
              <a:t>problème posé a-t-il été résolu de façon satisfaisante ? </a:t>
            </a:r>
            <a:endParaRPr lang="fr-FR" sz="2000" dirty="0" smtClean="0"/>
          </a:p>
          <a:p>
            <a:pPr marL="45720" indent="0">
              <a:buNone/>
            </a:pPr>
            <a:r>
              <a:rPr lang="fr-FR" b="1" dirty="0" smtClean="0"/>
              <a:t>Cette </a:t>
            </a:r>
            <a:r>
              <a:rPr lang="fr-FR" b="1" dirty="0"/>
              <a:t>évaluation se base sur des jugements de valeur</a:t>
            </a:r>
            <a:r>
              <a:rPr lang="fr-FR" dirty="0"/>
              <a:t>.</a:t>
            </a:r>
          </a:p>
          <a:p>
            <a:endParaRPr lang="fr-FR" dirty="0"/>
          </a:p>
        </p:txBody>
      </p:sp>
      <p:sp>
        <p:nvSpPr>
          <p:cNvPr id="4" name="ZoneTexte 3"/>
          <p:cNvSpPr txBox="1"/>
          <p:nvPr/>
        </p:nvSpPr>
        <p:spPr>
          <a:xfrm>
            <a:off x="771135" y="257010"/>
            <a:ext cx="7771833" cy="646331"/>
          </a:xfrm>
          <a:prstGeom prst="rect">
            <a:avLst/>
          </a:prstGeom>
          <a:noFill/>
        </p:spPr>
        <p:txBody>
          <a:bodyPr wrap="square" rtlCol="0">
            <a:spAutoFit/>
          </a:bodyPr>
          <a:lstStyle/>
          <a:p>
            <a:r>
              <a:rPr lang="fr-FR" sz="3600" dirty="0" smtClean="0"/>
              <a:t>Cycle réflexif de Gibbs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9146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175300" y="1496703"/>
            <a:ext cx="8968699" cy="5210115"/>
          </a:xfrm>
        </p:spPr>
        <p:txBody>
          <a:bodyPr>
            <a:normAutofit/>
          </a:bodyPr>
          <a:lstStyle/>
          <a:p>
            <a:pPr marL="45720" indent="0">
              <a:spcAft>
                <a:spcPts val="2100"/>
              </a:spcAft>
              <a:buNone/>
            </a:pPr>
            <a:r>
              <a:rPr lang="fr-FR" sz="2400" b="1" i="1" u="sng" dirty="0" smtClean="0"/>
              <a:t>4) L’analyse</a:t>
            </a:r>
            <a:r>
              <a:rPr lang="fr-FR" sz="2400" b="1" i="1" u="sng" dirty="0"/>
              <a:t> : </a:t>
            </a:r>
            <a:endParaRPr lang="fr-FR" sz="2400" b="1" dirty="0"/>
          </a:p>
          <a:p>
            <a:pPr marL="45720" indent="0">
              <a:lnSpc>
                <a:spcPct val="120000"/>
              </a:lnSpc>
              <a:spcAft>
                <a:spcPts val="2100"/>
              </a:spcAft>
              <a:buNone/>
            </a:pPr>
            <a:r>
              <a:rPr lang="fr-FR" sz="2000" dirty="0"/>
              <a:t>Elle a pour but </a:t>
            </a:r>
            <a:r>
              <a:rPr lang="fr-FR" sz="2000" dirty="0" smtClean="0"/>
              <a:t>de </a:t>
            </a:r>
            <a:r>
              <a:rPr lang="fr-FR" sz="2000" dirty="0"/>
              <a:t>repérer des éléments positifs ou négatifs qui n’ont pu être discernés quand le processus de réflexion était effectué dans sa globalité notamment les suivants </a:t>
            </a:r>
          </a:p>
          <a:p>
            <a:pPr lvl="2">
              <a:lnSpc>
                <a:spcPct val="120000"/>
              </a:lnSpc>
            </a:pPr>
            <a:r>
              <a:rPr lang="fr-FR" sz="2000" dirty="0"/>
              <a:t>Q</a:t>
            </a:r>
            <a:r>
              <a:rPr lang="fr-FR" sz="2000" dirty="0" smtClean="0"/>
              <a:t>uels </a:t>
            </a:r>
            <a:r>
              <a:rPr lang="fr-FR" sz="2000" dirty="0"/>
              <a:t>sont les facteurs capables d’influer le résultat de cette expérience ? </a:t>
            </a:r>
            <a:endParaRPr lang="fr-FR" sz="2000" dirty="0" smtClean="0"/>
          </a:p>
          <a:p>
            <a:pPr lvl="2">
              <a:lnSpc>
                <a:spcPct val="120000"/>
              </a:lnSpc>
            </a:pPr>
            <a:r>
              <a:rPr lang="fr-FR" sz="2000" dirty="0" smtClean="0"/>
              <a:t>Quels </a:t>
            </a:r>
            <a:r>
              <a:rPr lang="fr-FR" sz="2000" dirty="0"/>
              <a:t>sont ceux qui ont pu entraver la réflexion ? La favoriser ? </a:t>
            </a:r>
            <a:endParaRPr lang="fr-FR" sz="2000" dirty="0" smtClean="0"/>
          </a:p>
          <a:p>
            <a:pPr lvl="2">
              <a:lnSpc>
                <a:spcPct val="120000"/>
              </a:lnSpc>
            </a:pPr>
            <a:r>
              <a:rPr lang="fr-FR" sz="2000" dirty="0" smtClean="0"/>
              <a:t>Pour </a:t>
            </a:r>
            <a:r>
              <a:rPr lang="fr-FR" sz="2000" dirty="0"/>
              <a:t>quelle(s) raison(s) ce problème s’était produit ? </a:t>
            </a:r>
            <a:endParaRPr lang="fr-FR" sz="2000" dirty="0" smtClean="0"/>
          </a:p>
          <a:p>
            <a:pPr lvl="2">
              <a:lnSpc>
                <a:spcPct val="120000"/>
              </a:lnSpc>
            </a:pPr>
            <a:r>
              <a:rPr lang="fr-FR" sz="2000" dirty="0" smtClean="0"/>
              <a:t>D’autres </a:t>
            </a:r>
            <a:r>
              <a:rPr lang="fr-FR" sz="2000" dirty="0"/>
              <a:t>personnes mises dans la même situation ont-elles réagi d’une manière différente ? </a:t>
            </a:r>
            <a:endParaRPr lang="fr-FR" sz="2000" dirty="0" smtClean="0"/>
          </a:p>
          <a:p>
            <a:pPr lvl="2">
              <a:lnSpc>
                <a:spcPct val="120000"/>
              </a:lnSpc>
            </a:pPr>
            <a:r>
              <a:rPr lang="fr-FR" sz="2000" dirty="0" smtClean="0"/>
              <a:t>Que </a:t>
            </a:r>
            <a:r>
              <a:rPr lang="fr-FR" sz="2000" dirty="0"/>
              <a:t>se passait-il tout autour de l’expérience ?</a:t>
            </a:r>
          </a:p>
          <a:p>
            <a:endParaRPr lang="fr-FR" dirty="0"/>
          </a:p>
        </p:txBody>
      </p:sp>
      <p:sp>
        <p:nvSpPr>
          <p:cNvPr id="4" name="ZoneTexte 3"/>
          <p:cNvSpPr txBox="1"/>
          <p:nvPr/>
        </p:nvSpPr>
        <p:spPr>
          <a:xfrm>
            <a:off x="771135" y="257010"/>
            <a:ext cx="7771833" cy="646331"/>
          </a:xfrm>
          <a:prstGeom prst="rect">
            <a:avLst/>
          </a:prstGeom>
          <a:noFill/>
        </p:spPr>
        <p:txBody>
          <a:bodyPr wrap="square" rtlCol="0">
            <a:spAutoFit/>
          </a:bodyPr>
          <a:lstStyle/>
          <a:p>
            <a:r>
              <a:rPr lang="fr-FR" sz="3600" dirty="0" smtClean="0"/>
              <a:t>Cycle réflexif de Gibbs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57858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02828" y="1435108"/>
            <a:ext cx="8941172" cy="5146593"/>
          </a:xfrm>
        </p:spPr>
        <p:txBody>
          <a:bodyPr>
            <a:normAutofit/>
          </a:bodyPr>
          <a:lstStyle/>
          <a:p>
            <a:pPr marL="45720" indent="0">
              <a:spcAft>
                <a:spcPts val="2100"/>
              </a:spcAft>
              <a:buNone/>
            </a:pPr>
            <a:r>
              <a:rPr lang="fr-FR" sz="2400" b="1" i="1" u="sng" dirty="0" smtClean="0">
                <a:solidFill>
                  <a:srgbClr val="000000"/>
                </a:solidFill>
              </a:rPr>
              <a:t>5) Synthèse </a:t>
            </a:r>
            <a:r>
              <a:rPr lang="fr-FR" sz="2400" b="1" i="1" u="sng" dirty="0">
                <a:solidFill>
                  <a:srgbClr val="000000"/>
                </a:solidFill>
              </a:rPr>
              <a:t>(conclusion de l’expérience) :</a:t>
            </a:r>
            <a:endParaRPr lang="fr-FR" sz="2400" b="1" dirty="0">
              <a:solidFill>
                <a:srgbClr val="000000"/>
              </a:solidFill>
            </a:endParaRPr>
          </a:p>
          <a:p>
            <a:pPr marL="45720" indent="0">
              <a:spcAft>
                <a:spcPts val="2100"/>
              </a:spcAft>
              <a:buNone/>
            </a:pPr>
            <a:r>
              <a:rPr lang="fr-FR" b="1" dirty="0"/>
              <a:t>Elle a pour objectif d’explorer tout ce qui aurait pu être fait différemment. </a:t>
            </a:r>
            <a:endParaRPr lang="fr-FR" b="1" dirty="0" smtClean="0"/>
          </a:p>
          <a:p>
            <a:pPr lvl="2"/>
            <a:r>
              <a:rPr lang="fr-FR" sz="2000" dirty="0" smtClean="0"/>
              <a:t>Pouvait</a:t>
            </a:r>
            <a:r>
              <a:rPr lang="fr-FR" sz="2000" dirty="0"/>
              <a:t>-il y avoir d’autres alternatives de prise en charge ou d’approche du problème ? </a:t>
            </a:r>
            <a:endParaRPr lang="fr-FR" sz="2000" dirty="0" smtClean="0"/>
          </a:p>
          <a:p>
            <a:pPr lvl="2"/>
            <a:r>
              <a:rPr lang="fr-FR" sz="2000" dirty="0" smtClean="0"/>
              <a:t>Auriez</a:t>
            </a:r>
            <a:r>
              <a:rPr lang="fr-FR" sz="2000" dirty="0"/>
              <a:t>-vous dû faire autrement, même si dans ce cas présent, cela s’était bien passé ? </a:t>
            </a:r>
            <a:endParaRPr lang="fr-FR" sz="2000" dirty="0" smtClean="0"/>
          </a:p>
          <a:p>
            <a:pPr lvl="2"/>
            <a:r>
              <a:rPr lang="fr-FR" sz="2000" dirty="0" smtClean="0"/>
              <a:t>Existe</a:t>
            </a:r>
            <a:r>
              <a:rPr lang="fr-FR" sz="2000" dirty="0"/>
              <a:t>-t-il des éléments négatifs qui auraient pu être évités ? </a:t>
            </a:r>
            <a:endParaRPr lang="fr-FR" sz="2000" dirty="0" smtClean="0"/>
          </a:p>
          <a:p>
            <a:pPr lvl="2"/>
            <a:r>
              <a:rPr lang="fr-FR" sz="2000" dirty="0" smtClean="0"/>
              <a:t>Des </a:t>
            </a:r>
            <a:r>
              <a:rPr lang="fr-FR" sz="2000" dirty="0"/>
              <a:t>éléments positifs plus efficaces auraient-ils pu être pris en compte ? </a:t>
            </a:r>
            <a:endParaRPr lang="fr-FR" sz="2000" dirty="0" smtClean="0"/>
          </a:p>
          <a:p>
            <a:pPr lvl="2"/>
            <a:r>
              <a:rPr lang="fr-FR" sz="2000" dirty="0" smtClean="0"/>
              <a:t>Que </a:t>
            </a:r>
            <a:r>
              <a:rPr lang="fr-FR" sz="2000" dirty="0"/>
              <a:t>concluez-vous sur votre façon d’agir ?</a:t>
            </a:r>
          </a:p>
        </p:txBody>
      </p:sp>
      <p:sp>
        <p:nvSpPr>
          <p:cNvPr id="4" name="ZoneTexte 3"/>
          <p:cNvSpPr txBox="1"/>
          <p:nvPr/>
        </p:nvSpPr>
        <p:spPr>
          <a:xfrm>
            <a:off x="771135" y="257010"/>
            <a:ext cx="7771833" cy="646331"/>
          </a:xfrm>
          <a:prstGeom prst="rect">
            <a:avLst/>
          </a:prstGeom>
          <a:noFill/>
        </p:spPr>
        <p:txBody>
          <a:bodyPr wrap="square" rtlCol="0">
            <a:spAutoFit/>
          </a:bodyPr>
          <a:lstStyle/>
          <a:p>
            <a:r>
              <a:rPr lang="fr-FR" sz="3600" dirty="0" smtClean="0"/>
              <a:t>Cycle réflexif de Gibbs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56386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153345" y="1737744"/>
            <a:ext cx="8852516" cy="4876948"/>
          </a:xfrm>
        </p:spPr>
        <p:txBody>
          <a:bodyPr>
            <a:normAutofit/>
          </a:bodyPr>
          <a:lstStyle/>
          <a:p>
            <a:pPr marL="45720" indent="0">
              <a:spcAft>
                <a:spcPts val="2700"/>
              </a:spcAft>
              <a:buNone/>
            </a:pPr>
            <a:r>
              <a:rPr lang="fr-FR" sz="2400" b="1" i="1" u="sng" dirty="0" smtClean="0"/>
              <a:t>6) Plan </a:t>
            </a:r>
            <a:r>
              <a:rPr lang="fr-FR" sz="2400" b="1" i="1" u="sng" dirty="0"/>
              <a:t>d'action future :</a:t>
            </a:r>
            <a:endParaRPr lang="fr-FR" sz="2400" b="1" dirty="0"/>
          </a:p>
          <a:p>
            <a:pPr lvl="2"/>
            <a:r>
              <a:rPr lang="fr-FR" sz="2000" dirty="0"/>
              <a:t>Comment allez-vous vous comporter si la situation expérimentée se reproduit une nouvelle fois ? </a:t>
            </a:r>
            <a:endParaRPr lang="fr-FR" sz="2000" dirty="0" smtClean="0"/>
          </a:p>
          <a:p>
            <a:pPr lvl="2"/>
            <a:r>
              <a:rPr lang="fr-FR" sz="2000" dirty="0" smtClean="0"/>
              <a:t>Agirez</a:t>
            </a:r>
            <a:r>
              <a:rPr lang="fr-FR" sz="2000" dirty="0"/>
              <a:t>-vous de la même façon ou différemment ? </a:t>
            </a:r>
            <a:endParaRPr lang="fr-FR" sz="2000" dirty="0" smtClean="0"/>
          </a:p>
          <a:p>
            <a:pPr lvl="2"/>
            <a:r>
              <a:rPr lang="fr-FR" sz="2000" dirty="0" smtClean="0"/>
              <a:t>Qu’allez</a:t>
            </a:r>
            <a:r>
              <a:rPr lang="fr-FR" sz="2000" dirty="0"/>
              <a:t>-vous faire à l’avenir afin de réduire les éléments négatifs rencontrés dans une telle situation et accroitre au contraire les éléments positifs ? </a:t>
            </a:r>
            <a:endParaRPr lang="fr-FR" sz="2000" dirty="0" smtClean="0"/>
          </a:p>
          <a:p>
            <a:pPr lvl="2"/>
            <a:r>
              <a:rPr lang="fr-FR" sz="2000" dirty="0" smtClean="0"/>
              <a:t>Quelles </a:t>
            </a:r>
            <a:r>
              <a:rPr lang="fr-FR" sz="2000" dirty="0"/>
              <a:t>nouvelles mesures allez-vous prendre sur la base de ce que vous avez appris ? </a:t>
            </a:r>
            <a:endParaRPr lang="fr-FR" sz="2000" dirty="0" smtClean="0"/>
          </a:p>
          <a:p>
            <a:pPr lvl="2"/>
            <a:r>
              <a:rPr lang="fr-FR" sz="2000" dirty="0" smtClean="0"/>
              <a:t>Qu’avez</a:t>
            </a:r>
            <a:r>
              <a:rPr lang="fr-FR" sz="2000" dirty="0"/>
              <a:t>-vous encore besoin d’apprendre ? </a:t>
            </a:r>
            <a:endParaRPr lang="fr-FR" sz="2000" dirty="0" smtClean="0"/>
          </a:p>
          <a:p>
            <a:pPr lvl="2"/>
            <a:r>
              <a:rPr lang="fr-FR" sz="2000" dirty="0" smtClean="0"/>
              <a:t>Par </a:t>
            </a:r>
            <a:r>
              <a:rPr lang="fr-FR" sz="2000" dirty="0"/>
              <a:t>quel(s) moyen(s) ?</a:t>
            </a:r>
          </a:p>
          <a:p>
            <a:endParaRPr lang="fr-FR" dirty="0"/>
          </a:p>
        </p:txBody>
      </p:sp>
      <p:sp>
        <p:nvSpPr>
          <p:cNvPr id="4" name="ZoneTexte 3"/>
          <p:cNvSpPr txBox="1"/>
          <p:nvPr/>
        </p:nvSpPr>
        <p:spPr>
          <a:xfrm>
            <a:off x="771135" y="257010"/>
            <a:ext cx="7771833" cy="646331"/>
          </a:xfrm>
          <a:prstGeom prst="rect">
            <a:avLst/>
          </a:prstGeom>
          <a:noFill/>
        </p:spPr>
        <p:txBody>
          <a:bodyPr wrap="square" rtlCol="0">
            <a:spAutoFit/>
          </a:bodyPr>
          <a:lstStyle/>
          <a:p>
            <a:r>
              <a:rPr lang="fr-FR" sz="3600" dirty="0" smtClean="0"/>
              <a:t>Cycle réflexif de Gibbs</a:t>
            </a:r>
            <a:endParaRPr lang="fr-FR" sz="3600" dirty="0"/>
          </a:p>
        </p:txBody>
      </p:sp>
      <p:cxnSp>
        <p:nvCxnSpPr>
          <p:cNvPr id="5" name="Connecteur droit 4"/>
          <p:cNvCxnSpPr/>
          <p:nvPr/>
        </p:nvCxnSpPr>
        <p:spPr>
          <a:xfrm>
            <a:off x="756015" y="1058275"/>
            <a:ext cx="786255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Bouton d'action : Précédent 5">
            <a:hlinkClick r:id="rId2" action="ppaction://hlinksldjump" highlightClick="1"/>
          </p:cNvPr>
          <p:cNvSpPr/>
          <p:nvPr/>
        </p:nvSpPr>
        <p:spPr>
          <a:xfrm>
            <a:off x="7735803" y="5773422"/>
            <a:ext cx="643276" cy="676315"/>
          </a:xfrm>
          <a:prstGeom prst="actionButtonBackPrevious">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08493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Sillag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Sillage.thmx</Template>
  <TotalTime>1379</TotalTime>
  <Words>1438</Words>
  <Application>Microsoft Office PowerPoint</Application>
  <PresentationFormat>Affichage à l'écran (4:3)</PresentationFormat>
  <Paragraphs>164</Paragraphs>
  <Slides>22</Slides>
  <Notes>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Calibri</vt:lpstr>
      <vt:lpstr>Georgia</vt:lpstr>
      <vt:lpstr>Trebuchet MS</vt:lpstr>
      <vt:lpstr>Wingdings</vt:lpstr>
      <vt:lpstr>Sillage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Mobile Max Budowski</dc:creator>
  <cp:lastModifiedBy>Max Budowski</cp:lastModifiedBy>
  <cp:revision>41</cp:revision>
  <dcterms:created xsi:type="dcterms:W3CDTF">2013-11-23T18:20:37Z</dcterms:created>
  <dcterms:modified xsi:type="dcterms:W3CDTF">2013-11-25T10:22:21Z</dcterms:modified>
</cp:coreProperties>
</file>