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58" r:id="rId5"/>
    <p:sldId id="268" r:id="rId6"/>
    <p:sldId id="266" r:id="rId7"/>
    <p:sldId id="269" r:id="rId8"/>
    <p:sldId id="265" r:id="rId9"/>
    <p:sldId id="259" r:id="rId10"/>
    <p:sldId id="260" r:id="rId11"/>
    <p:sldId id="262" r:id="rId12"/>
    <p:sldId id="261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560D1-FDB8-44EF-9D01-BCE2B690D243}" type="datetimeFigureOut">
              <a:rPr lang="fr-FR" smtClean="0"/>
              <a:t>24/11/2013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16D6F2-3712-4A18-81B4-5C36AE177A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212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90EFF-D2B7-4FCC-90ED-59A5DFAEC745}" type="datetime1">
              <a:rPr lang="fr-FR" smtClean="0"/>
              <a:t>24/11/2013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13C5-F12A-44DE-9572-C5887B343AB3}" type="datetime1">
              <a:rPr lang="fr-FR" smtClean="0"/>
              <a:t>24/11/2013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54DDA-9A58-4BB5-99AB-CBC8DD72F1C2}" type="datetime1">
              <a:rPr lang="fr-FR" smtClean="0"/>
              <a:t>24/11/2013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EF211-37A5-47EB-907C-DDBA9BA0C414}" type="datetime1">
              <a:rPr lang="fr-FR" smtClean="0"/>
              <a:t>24/11/2013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4C34-16CF-4E07-A08F-6BF4F7B99814}" type="datetime1">
              <a:rPr lang="fr-FR" smtClean="0"/>
              <a:t>24/11/2013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AF3F6-C22D-47DC-8145-FA6231F56C71}" type="datetime1">
              <a:rPr lang="fr-FR" smtClean="0"/>
              <a:t>24/11/2013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5D6AC-F7D8-4FE9-A4DE-8C9A5E28D6F6}" type="datetime1">
              <a:rPr lang="fr-FR" smtClean="0"/>
              <a:t>24/11/2013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1DBD7-0B35-476A-BFB0-781D990130E4}" type="datetime1">
              <a:rPr lang="fr-FR" smtClean="0"/>
              <a:t>24/11/2013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5F72-1615-471A-9CD4-1C08F2B34798}" type="datetime1">
              <a:rPr lang="fr-FR" smtClean="0"/>
              <a:t>24/11/2013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730A-8730-4441-B558-A9962E133480}" type="datetime1">
              <a:rPr lang="fr-FR" smtClean="0"/>
              <a:t>24/11/2013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129-53EC-4CDF-A731-9BB1930999F5}" type="datetime1">
              <a:rPr lang="fr-FR" smtClean="0"/>
              <a:t>24/11/2013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ECD09-08CB-4C76-8468-CFB7567F4A09}" type="datetime1">
              <a:rPr lang="fr-FR" smtClean="0"/>
              <a:t>24/11/2013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4684" y="1700808"/>
            <a:ext cx="7774632" cy="1872208"/>
          </a:xfrm>
        </p:spPr>
        <p:txBody>
          <a:bodyPr>
            <a:normAutofit fontScale="90000"/>
          </a:bodyPr>
          <a:lstStyle/>
          <a:p>
            <a:r>
              <a:rPr lang="fr-FR" dirty="0"/>
              <a:t>Les ECOS :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un </a:t>
            </a:r>
            <a:r>
              <a:rPr lang="fr-FR" dirty="0"/>
              <a:t>outil pédagogique précieux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à </a:t>
            </a:r>
            <a:r>
              <a:rPr lang="fr-FR" dirty="0"/>
              <a:t>préserver, actualiser et développer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12179" y="5085184"/>
            <a:ext cx="6400800" cy="1224136"/>
          </a:xfrm>
        </p:spPr>
        <p:txBody>
          <a:bodyPr>
            <a:normAutofit/>
          </a:bodyPr>
          <a:lstStyle/>
          <a:p>
            <a:r>
              <a:rPr lang="fr-FR" sz="1800" dirty="0" smtClean="0">
                <a:solidFill>
                  <a:schemeClr val="tx1"/>
                </a:solidFill>
              </a:rPr>
              <a:t>Eric Galam, </a:t>
            </a:r>
            <a:br>
              <a:rPr lang="fr-FR" sz="1800" dirty="0" smtClean="0">
                <a:solidFill>
                  <a:schemeClr val="tx1"/>
                </a:solidFill>
              </a:rPr>
            </a:br>
            <a:r>
              <a:rPr lang="fr-FR" sz="1800" dirty="0" smtClean="0">
                <a:solidFill>
                  <a:schemeClr val="tx1"/>
                </a:solidFill>
              </a:rPr>
              <a:t>Dan Baruch, Raymond Wakim, </a:t>
            </a:r>
            <a:br>
              <a:rPr lang="fr-FR" sz="1800" dirty="0" smtClean="0">
                <a:solidFill>
                  <a:schemeClr val="tx1"/>
                </a:solidFill>
              </a:rPr>
            </a:br>
            <a:r>
              <a:rPr lang="fr-FR" sz="1800" dirty="0" smtClean="0">
                <a:solidFill>
                  <a:schemeClr val="tx1"/>
                </a:solidFill>
              </a:rPr>
              <a:t>Marc </a:t>
            </a:r>
            <a:r>
              <a:rPr lang="fr-FR" sz="1800" dirty="0" err="1" smtClean="0">
                <a:solidFill>
                  <a:schemeClr val="tx1"/>
                </a:solidFill>
              </a:rPr>
              <a:t>Frarier</a:t>
            </a:r>
            <a:r>
              <a:rPr lang="fr-FR" sz="1800" dirty="0" smtClean="0">
                <a:solidFill>
                  <a:schemeClr val="tx1"/>
                </a:solidFill>
              </a:rPr>
              <a:t>, Sébastien </a:t>
            </a:r>
            <a:r>
              <a:rPr lang="fr-FR" sz="1800" dirty="0" err="1" smtClean="0">
                <a:solidFill>
                  <a:schemeClr val="tx1"/>
                </a:solidFill>
              </a:rPr>
              <a:t>Robineaux</a:t>
            </a:r>
            <a:r>
              <a:rPr lang="fr-FR" sz="1800" dirty="0" smtClean="0">
                <a:solidFill>
                  <a:schemeClr val="tx1"/>
                </a:solidFill>
              </a:rPr>
              <a:t>, Laurence </a:t>
            </a:r>
            <a:r>
              <a:rPr lang="fr-FR" sz="1800" dirty="0" err="1" smtClean="0">
                <a:solidFill>
                  <a:schemeClr val="tx1"/>
                </a:solidFill>
              </a:rPr>
              <a:t>Coblenz</a:t>
            </a:r>
            <a:r>
              <a:rPr lang="fr-FR" sz="1800" dirty="0" smtClean="0">
                <a:solidFill>
                  <a:schemeClr val="tx1"/>
                </a:solidFill>
              </a:rPr>
              <a:t>, Richard </a:t>
            </a:r>
            <a:r>
              <a:rPr lang="fr-FR" sz="1800" dirty="0" err="1" smtClean="0">
                <a:solidFill>
                  <a:schemeClr val="tx1"/>
                </a:solidFill>
              </a:rPr>
              <a:t>Handschuh</a:t>
            </a:r>
            <a:endParaRPr lang="fr-FR" sz="1800" dirty="0">
              <a:solidFill>
                <a:schemeClr val="tx1"/>
              </a:solidFill>
            </a:endParaRPr>
          </a:p>
        </p:txBody>
      </p:sp>
      <p:pic>
        <p:nvPicPr>
          <p:cNvPr id="4" name="Imag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1588"/>
            <a:ext cx="24511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1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2286000" y="388820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dirty="0"/>
              <a:t>13</a:t>
            </a:r>
            <a:r>
              <a:rPr lang="fr-FR" baseline="30000" dirty="0"/>
              <a:t>ème</a:t>
            </a:r>
            <a:r>
              <a:rPr lang="fr-FR" dirty="0"/>
              <a:t> congrès national </a:t>
            </a:r>
            <a:br>
              <a:rPr lang="fr-FR" dirty="0"/>
            </a:br>
            <a:r>
              <a:rPr lang="fr-FR" dirty="0"/>
              <a:t>Collège National des Généralistes Enseignants</a:t>
            </a:r>
            <a:br>
              <a:rPr lang="fr-FR" dirty="0"/>
            </a:br>
            <a:r>
              <a:rPr lang="fr-FR" dirty="0"/>
              <a:t>Clermont Ferrand 28 et 29 novembre 2013 </a:t>
            </a:r>
          </a:p>
        </p:txBody>
      </p:sp>
    </p:spTree>
    <p:extLst>
      <p:ext uri="{BB962C8B-B14F-4D97-AF65-F5344CB8AC3E}">
        <p14:creationId xmlns:p14="http://schemas.microsoft.com/office/powerpoint/2010/main" val="325433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ECOS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Examens </a:t>
            </a:r>
            <a:r>
              <a:rPr lang="fr-FR" dirty="0"/>
              <a:t>Cliniques Orientés Structurés (ECOS) </a:t>
            </a:r>
            <a:r>
              <a:rPr lang="fr-FR" dirty="0" smtClean="0"/>
              <a:t>: mises </a:t>
            </a:r>
            <a:r>
              <a:rPr lang="fr-FR" dirty="0"/>
              <a:t>en </a:t>
            </a:r>
            <a:r>
              <a:rPr lang="fr-FR" dirty="0" smtClean="0"/>
              <a:t>situation</a:t>
            </a:r>
            <a:br>
              <a:rPr lang="fr-FR" dirty="0" smtClean="0"/>
            </a:br>
            <a:r>
              <a:rPr lang="fr-FR" dirty="0" smtClean="0"/>
              <a:t>visant </a:t>
            </a:r>
            <a:r>
              <a:rPr lang="fr-FR" dirty="0"/>
              <a:t>à une évaluation formative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à </a:t>
            </a:r>
            <a:r>
              <a:rPr lang="fr-FR" dirty="0"/>
              <a:t>partir d’une grille pondérée des items </a:t>
            </a:r>
            <a:r>
              <a:rPr lang="fr-FR" dirty="0" smtClean="0"/>
              <a:t>attendus</a:t>
            </a:r>
          </a:p>
          <a:p>
            <a:r>
              <a:rPr lang="fr-FR" dirty="0" smtClean="0"/>
              <a:t>Beaucoup d’énergie d’organisation </a:t>
            </a:r>
            <a:br>
              <a:rPr lang="fr-FR" dirty="0" smtClean="0"/>
            </a:br>
            <a:r>
              <a:rPr lang="fr-FR" dirty="0" smtClean="0"/>
              <a:t>Beaucoup d’enseignants</a:t>
            </a:r>
            <a:br>
              <a:rPr lang="fr-FR" dirty="0" smtClean="0"/>
            </a:br>
            <a:r>
              <a:rPr lang="fr-FR" dirty="0" smtClean="0"/>
              <a:t>Maintien dans la durée</a:t>
            </a:r>
          </a:p>
          <a:p>
            <a:r>
              <a:rPr lang="fr-FR" dirty="0" smtClean="0"/>
              <a:t>Artificiel  </a:t>
            </a:r>
          </a:p>
          <a:p>
            <a:r>
              <a:rPr lang="fr-FR" dirty="0"/>
              <a:t>N</a:t>
            </a:r>
            <a:r>
              <a:rPr lang="fr-FR" dirty="0" smtClean="0"/>
              <a:t>e </a:t>
            </a:r>
            <a:r>
              <a:rPr lang="fr-FR" dirty="0"/>
              <a:t>sont plus pratiqués que dans quelques départements de Médecine Générale (DMG) en </a:t>
            </a:r>
            <a:r>
              <a:rPr lang="fr-FR" dirty="0" smtClean="0"/>
              <a:t>France</a:t>
            </a:r>
          </a:p>
        </p:txBody>
      </p:sp>
      <p:pic>
        <p:nvPicPr>
          <p:cNvPr id="4" name="Imag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1588"/>
            <a:ext cx="24511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8014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ECOS : concrètement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17 mn </a:t>
            </a:r>
            <a:r>
              <a:rPr lang="fr-FR" dirty="0" smtClean="0"/>
              <a:t>par station (14+3)</a:t>
            </a:r>
          </a:p>
          <a:p>
            <a:r>
              <a:rPr lang="fr-FR" dirty="0" smtClean="0"/>
              <a:t>Chaque interne a 6 </a:t>
            </a:r>
            <a:r>
              <a:rPr lang="fr-FR" dirty="0"/>
              <a:t>stations parmi </a:t>
            </a:r>
            <a:r>
              <a:rPr lang="fr-FR" dirty="0" smtClean="0"/>
              <a:t>7 proposées</a:t>
            </a:r>
            <a:endParaRPr lang="fr-FR" dirty="0"/>
          </a:p>
          <a:p>
            <a:r>
              <a:rPr lang="fr-FR" dirty="0" smtClean="0"/>
              <a:t>Médecin incarné par l’interne</a:t>
            </a:r>
            <a:br>
              <a:rPr lang="fr-FR" dirty="0" smtClean="0"/>
            </a:br>
            <a:r>
              <a:rPr lang="fr-FR" dirty="0" smtClean="0"/>
              <a:t>Patient incarné par l’enseignant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Observateur incarné par autre enseignant ou autre interne </a:t>
            </a:r>
          </a:p>
          <a:p>
            <a:r>
              <a:rPr lang="fr-FR" dirty="0" smtClean="0"/>
              <a:t>Grille « empathie » éventuelle </a:t>
            </a:r>
          </a:p>
          <a:p>
            <a:r>
              <a:rPr lang="fr-FR" dirty="0"/>
              <a:t>Evaluation collective 90 mn</a:t>
            </a:r>
          </a:p>
          <a:p>
            <a:r>
              <a:rPr lang="fr-FR" dirty="0"/>
              <a:t>Grilles pondérées et doc donnés </a:t>
            </a:r>
          </a:p>
          <a:p>
            <a:endParaRPr lang="fr-FR" dirty="0"/>
          </a:p>
        </p:txBody>
      </p:sp>
      <p:pic>
        <p:nvPicPr>
          <p:cNvPr id="4" name="Imag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1588"/>
            <a:ext cx="24511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2388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ECOS A BICHAT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Une tradition vigoureuse :</a:t>
            </a:r>
            <a:br>
              <a:rPr lang="fr-FR" dirty="0" smtClean="0"/>
            </a:br>
            <a:r>
              <a:rPr lang="fr-FR" dirty="0" smtClean="0"/>
              <a:t>Bruno </a:t>
            </a:r>
            <a:r>
              <a:rPr lang="fr-FR" dirty="0" err="1" smtClean="0"/>
              <a:t>Lepoutre</a:t>
            </a:r>
            <a:r>
              <a:rPr lang="fr-FR" dirty="0" smtClean="0"/>
              <a:t>, Marc </a:t>
            </a:r>
            <a:r>
              <a:rPr lang="fr-FR" dirty="0" err="1" smtClean="0"/>
              <a:t>Frarier</a:t>
            </a:r>
            <a:r>
              <a:rPr lang="fr-FR" dirty="0" smtClean="0"/>
              <a:t>,</a:t>
            </a:r>
            <a:br>
              <a:rPr lang="fr-FR" dirty="0" smtClean="0"/>
            </a:br>
            <a:r>
              <a:rPr lang="fr-FR" dirty="0" smtClean="0"/>
              <a:t>Michel </a:t>
            </a:r>
            <a:r>
              <a:rPr lang="fr-FR" dirty="0" err="1" smtClean="0"/>
              <a:t>Nougairède</a:t>
            </a:r>
            <a:endParaRPr lang="fr-FR" dirty="0" smtClean="0"/>
          </a:p>
          <a:p>
            <a:r>
              <a:rPr lang="fr-FR" dirty="0" smtClean="0"/>
              <a:t>Un investissement « énorme » : acteurs, 2 </a:t>
            </a:r>
            <a:r>
              <a:rPr lang="fr-FR" dirty="0" err="1" smtClean="0"/>
              <a:t>interv</a:t>
            </a:r>
            <a:r>
              <a:rPr lang="fr-FR" dirty="0" smtClean="0"/>
              <a:t>/interne,…..</a:t>
            </a:r>
          </a:p>
          <a:p>
            <a:r>
              <a:rPr lang="fr-FR" dirty="0" smtClean="0"/>
              <a:t>ECOS offerts </a:t>
            </a:r>
            <a:r>
              <a:rPr lang="fr-FR" dirty="0"/>
              <a:t>à 2 reprises </a:t>
            </a:r>
            <a:r>
              <a:rPr lang="fr-FR" dirty="0" smtClean="0"/>
              <a:t>(début et fin de stage) </a:t>
            </a:r>
            <a:br>
              <a:rPr lang="fr-FR" dirty="0" smtClean="0"/>
            </a:br>
            <a:r>
              <a:rPr lang="fr-FR" dirty="0" smtClean="0"/>
              <a:t>à </a:t>
            </a:r>
            <a:r>
              <a:rPr lang="fr-FR" dirty="0"/>
              <a:t>tous les internes </a:t>
            </a:r>
            <a:r>
              <a:rPr lang="fr-FR" dirty="0" smtClean="0"/>
              <a:t>(4 séances de 15 internes à chaque fois) durant </a:t>
            </a:r>
            <a:r>
              <a:rPr lang="fr-FR" dirty="0"/>
              <a:t>leur stage ambulatoire de niveau </a:t>
            </a:r>
            <a:r>
              <a:rPr lang="fr-FR" dirty="0" smtClean="0"/>
              <a:t>1 </a:t>
            </a:r>
          </a:p>
          <a:p>
            <a:r>
              <a:rPr lang="fr-FR" dirty="0" smtClean="0"/>
              <a:t>Un renouveau « imposé » :</a:t>
            </a:r>
            <a:br>
              <a:rPr lang="fr-FR" dirty="0" smtClean="0"/>
            </a:br>
            <a:r>
              <a:rPr lang="fr-FR" dirty="0"/>
              <a:t>Une nouvelle équipe s’est donné comme objectif de pérenniser le dispositif ECOS en l’actualisant et en </a:t>
            </a:r>
            <a:r>
              <a:rPr lang="fr-FR" dirty="0" smtClean="0"/>
              <a:t>l’étendant</a:t>
            </a:r>
            <a:endParaRPr lang="fr-FR" dirty="0"/>
          </a:p>
        </p:txBody>
      </p:sp>
      <p:pic>
        <p:nvPicPr>
          <p:cNvPr id="4" name="Imag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1588"/>
            <a:ext cx="24511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6024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4606682"/>
              </p:ext>
            </p:extLst>
          </p:nvPr>
        </p:nvGraphicFramePr>
        <p:xfrm>
          <a:off x="1043607" y="908713"/>
          <a:ext cx="7128794" cy="5033142"/>
        </p:xfrm>
        <a:graphic>
          <a:graphicData uri="http://schemas.openxmlformats.org/drawingml/2006/table">
            <a:tbl>
              <a:tblPr/>
              <a:tblGrid>
                <a:gridCol w="1000559"/>
                <a:gridCol w="907522"/>
                <a:gridCol w="930376"/>
                <a:gridCol w="810405"/>
                <a:gridCol w="930376"/>
                <a:gridCol w="809590"/>
                <a:gridCol w="809590"/>
                <a:gridCol w="930376"/>
              </a:tblGrid>
              <a:tr h="664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100" b="1" dirty="0" err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Ecos</a:t>
                      </a:r>
                      <a:r>
                        <a:rPr lang="fr-FR" sz="1100" b="1" dirty="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/</a:t>
                      </a:r>
                      <a:endParaRPr lang="fr-FR" sz="1200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candidats</a:t>
                      </a:r>
                      <a:endParaRPr lang="fr-FR" sz="18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arthro</a:t>
                      </a:r>
                      <a:r>
                        <a:rPr lang="en-GB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 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 </a:t>
                      </a:r>
                      <a:r>
                        <a:rPr lang="de-DE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Audran</a:t>
                      </a:r>
                      <a:endParaRPr lang="fr-FR" sz="1200" b="1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kern="0"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2</a:t>
                      </a:r>
                      <a:endParaRPr lang="fr-FR" sz="1000" b="1" kern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Nodule thy 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kern="0"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 Losheider</a:t>
                      </a:r>
                      <a:endParaRPr lang="fr-FR" sz="1000" b="1" kern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kern="0"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000" b="1" kern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omic Sans MS"/>
                          <a:ea typeface="Times"/>
                          <a:cs typeface="Times New Roman"/>
                        </a:rPr>
                        <a:t>3</a:t>
                      </a:r>
                      <a:endParaRPr lang="fr-FR" sz="1800" dirty="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kern="0" dirty="0">
                          <a:effectLst/>
                          <a:highlight>
                            <a:srgbClr val="FFFF00"/>
                          </a:highlight>
                          <a:latin typeface="Comic Sans MS"/>
                          <a:ea typeface="Times New Roman"/>
                          <a:cs typeface="Times New Roman"/>
                        </a:rPr>
                        <a:t>IVG</a:t>
                      </a:r>
                      <a:endParaRPr lang="fr-FR" sz="1000" b="1" kern="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 dirty="0" err="1">
                          <a:effectLst/>
                          <a:highlight>
                            <a:srgbClr val="FFFF00"/>
                          </a:highlight>
                          <a:latin typeface="Comic Sans MS"/>
                          <a:ea typeface="Times"/>
                          <a:cs typeface="Times New Roman"/>
                        </a:rPr>
                        <a:t>Grandpier</a:t>
                      </a:r>
                      <a:endParaRPr lang="fr-FR" sz="1200" b="1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 dirty="0">
                          <a:effectLst/>
                          <a:highlight>
                            <a:srgbClr val="FFFF00"/>
                          </a:highlight>
                          <a:latin typeface="Comic Sans MS"/>
                          <a:ea typeface="Times"/>
                          <a:cs typeface="Times New Roman"/>
                        </a:rPr>
                        <a:t>Baruch</a:t>
                      </a:r>
                      <a:endParaRPr lang="fr-FR" sz="1200" b="1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4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Prév fem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Lalande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omic Sans MS"/>
                          <a:ea typeface="Times"/>
                          <a:cs typeface="Times New Roman"/>
                        </a:rPr>
                        <a:t>5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de-DE" sz="900" b="1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omic Sans MS"/>
                          <a:ea typeface="Times"/>
                          <a:cs typeface="Times New Roman"/>
                        </a:rPr>
                        <a:t>HTA 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270510" algn="ctr"/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omic Sans MS"/>
                          <a:ea typeface="Times"/>
                          <a:cs typeface="Times New Roman"/>
                        </a:rPr>
                        <a:t>Finelle Lagree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6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Rhino bb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kern="0"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Lambresc</a:t>
                      </a:r>
                      <a:endParaRPr lang="fr-FR" sz="1000" b="1" kern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7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900" b="1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Voyage</a:t>
                      </a:r>
                      <a:endParaRPr lang="fr-FR" sz="1800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b="1" kern="0"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Cerf</a:t>
                      </a:r>
                      <a:endParaRPr lang="fr-FR" sz="1000" b="1" kern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00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17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34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51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08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25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17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 34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51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08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25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00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 kern="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000" b="1" kern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34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51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08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25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00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17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i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51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08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25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00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17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34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08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25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00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17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34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51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i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25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00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17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34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51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08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 i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00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17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34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9 h 51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08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h25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71450" algn="l"/>
                          <a:tab pos="344805" algn="ctr"/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en-GB" sz="1000" b="1" i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solidFill>
                            <a:srgbClr val="FF0000"/>
                          </a:solidFill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 i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50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07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24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41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58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12 h 15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61925" algn="l"/>
                          <a:tab pos="344805" algn="ctr"/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07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24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41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58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12 h 15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h50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24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41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58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12 h 15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50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h07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44805" algn="ctr"/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41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58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12 h 15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50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07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24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 i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58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12 h 15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50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07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24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41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12 h 15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50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07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24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41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58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1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sng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10 h 50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07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24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41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11 h 58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12 h 15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9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0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000" b="1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u="none" strike="noStrike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</a:tabLst>
                      </a:pPr>
                      <a:r>
                        <a:rPr lang="fr-FR" sz="1200" dirty="0">
                          <a:effectLst/>
                          <a:latin typeface="Comic Sans MS"/>
                          <a:ea typeface="Times"/>
                          <a:cs typeface="Times New Roman"/>
                        </a:rPr>
                        <a:t> </a:t>
                      </a:r>
                      <a:endParaRPr lang="fr-FR" sz="1200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5</a:t>
            </a:fld>
            <a:endParaRPr lang="fr-BE"/>
          </a:p>
        </p:txBody>
      </p:sp>
      <p:pic>
        <p:nvPicPr>
          <p:cNvPr id="8" name="Imag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89"/>
            <a:ext cx="2195736" cy="90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971600" y="101823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Vous avez dit « complexité »? 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45459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2962804"/>
              </p:ext>
            </p:extLst>
          </p:nvPr>
        </p:nvGraphicFramePr>
        <p:xfrm>
          <a:off x="899591" y="745653"/>
          <a:ext cx="7056785" cy="54192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15618"/>
                <a:gridCol w="875648"/>
                <a:gridCol w="765519"/>
              </a:tblGrid>
              <a:tr h="13098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dirty="0">
                          <a:effectLst/>
                        </a:rPr>
                        <a:t>Compétences à recueillir les éléments nécessaires au diagnostic  </a:t>
                      </a:r>
                      <a:endParaRPr lang="fr-FR" sz="800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Fait préciser les circonstances d’apparition, les signes ORL associés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4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Fait préciser les caractéristiques de la toux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4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Recherche la notion d’une respiration sifflante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5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2619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</a:rPr>
                        <a:t>Pose des questions sur le contexte socio-économique de la famille et Enquête sur le degré de compréhension des parents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800" u="sng">
                          <a:effectLst/>
                        </a:rPr>
                        <a:t>5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Recherche les signes d’intolérance digestive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2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2619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dirty="0">
                          <a:effectLst/>
                        </a:rPr>
                        <a:t>Demande et recherche les ATCD personnels de l’enfant (prématurité cardiopathie) ( VIH  </a:t>
                      </a:r>
                      <a:r>
                        <a:rPr lang="fr-FR" sz="800" dirty="0" err="1">
                          <a:effectLst/>
                        </a:rPr>
                        <a:t>mucovicidose</a:t>
                      </a:r>
                      <a:r>
                        <a:rPr lang="fr-FR" sz="800" dirty="0">
                          <a:effectLst/>
                        </a:rPr>
                        <a:t>), au moins dans le carnet de santé</a:t>
                      </a:r>
                      <a:endParaRPr lang="fr-FR" sz="800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2 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637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Recherche les signes généraux (fièvre, conscience…)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4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637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637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Recherche des signes méningés : hypotonie, raideur de nuque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2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246751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Compétences à rechercher par l’examen clinique les éléments d’un diagnostic positif et différentiel 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</a:rPr>
                        <a:t>Recherche une polypnée en demandant le rythme respiratoire  </a:t>
                      </a:r>
                      <a:endParaRPr lang="fr-FR" sz="600" b="1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600" b="1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10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800" u="none" strike="noStrike">
                          <a:effectLst/>
                        </a:rPr>
                        <a:t>Recherche les irrégularités respiratoires</a:t>
                      </a:r>
                      <a:endParaRPr lang="fr-FR" sz="600" b="1" u="sng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600" b="1" u="sng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1 pt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32747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  <a:highlight>
                            <a:srgbClr val="FFFF00"/>
                          </a:highlight>
                        </a:rPr>
                        <a:t>Recherche les signes de lutte (balancement thoraco-abdominal, battement des ailes du nez, tirage…)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4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637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Recherche freinage expiratoire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2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Recherche le wheezing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3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Recherche d’une cyanose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2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637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Examen ORL (tympans, gorge)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5 pts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Compétences prescrire un traitement et à organiser le suivi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Hospitalise 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0 pt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Recommande la position proclive dorsale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4pts 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Recommande de poursuivre la désinfection rhino-pharyngée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4pts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637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Propose d’augmenter les apports hydriques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3pts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637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Propose l’administration de biberons épaissis fréquents et fractionnés</a:t>
                      </a:r>
                      <a:endParaRPr lang="fr-FR" sz="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3pts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  <a:highlight>
                            <a:srgbClr val="FFFF00"/>
                          </a:highlight>
                        </a:rPr>
                        <a:t>Prescrit la kiné respiratoire tous les jours y compris le week-end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8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  <a:highlight>
                            <a:srgbClr val="FFFF00"/>
                          </a:highlight>
                        </a:rPr>
                        <a:t>Prescrit des examens complémentaires (Radio, bilan sanguin, VRS…)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0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72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  <a:highlight>
                            <a:srgbClr val="FFFF00"/>
                          </a:highlight>
                        </a:rPr>
                        <a:t>Pas de prescription de Ventoline au premier épisode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5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24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Autres traitements (mucolytiques, corticothérapie, tt anti-reflux, antibiotique)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0 pt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309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Demande à revoir l’enfant dans quelques jours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5 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2056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600" u="none" strike="noStrike">
                          <a:effectLst/>
                          <a:highlight>
                            <a:srgbClr val="FFFF00"/>
                          </a:highlight>
                        </a:rPr>
                        <a:t>Explique les consignes de surveillance au domicile (accélération rythme respiratoire, pauses respiratoire, diarrhée, refus d’alimentation, fièvre, AEG…)</a:t>
                      </a:r>
                      <a:endParaRPr lang="fr-FR" sz="600" b="1" u="sng">
                        <a:solidFill>
                          <a:srgbClr val="FF0000"/>
                        </a:solidFill>
                        <a:effectLst/>
                        <a:latin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 u="sng">
                          <a:effectLst/>
                        </a:rPr>
                        <a:t>8 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3062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Explique le diagnostic de bronchiolite, son caractère épidémique et saisonnier</a:t>
                      </a:r>
                      <a:endParaRPr lang="fr-FR" sz="900" b="1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en-GB" sz="800" u="sng">
                          <a:effectLst/>
                        </a:rPr>
                        <a:t>5pts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  <a:tr h="148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en-GB" sz="900">
                          <a:effectLst/>
                        </a:rPr>
                        <a:t>Total</a:t>
                      </a:r>
                      <a:endParaRPr lang="fr-FR" sz="900" b="1">
                        <a:solidFill>
                          <a:srgbClr val="FF0000"/>
                        </a:solidFill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en-GB" sz="800">
                          <a:effectLst/>
                        </a:rPr>
                        <a:t> </a:t>
                      </a:r>
                      <a:endParaRPr lang="fr-FR" sz="80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</a:tabLst>
                      </a:pPr>
                      <a:r>
                        <a:rPr lang="en-GB" sz="800" u="sng" dirty="0">
                          <a:effectLst/>
                        </a:rPr>
                        <a:t>100 </a:t>
                      </a:r>
                      <a:r>
                        <a:rPr lang="en-GB" sz="800" u="sng" dirty="0" err="1">
                          <a:effectLst/>
                        </a:rPr>
                        <a:t>pts</a:t>
                      </a:r>
                      <a:endParaRPr lang="fr-FR" sz="800" dirty="0">
                        <a:effectLst/>
                        <a:latin typeface="Times"/>
                        <a:ea typeface="Times"/>
                        <a:cs typeface="Times New Roman"/>
                      </a:endParaRPr>
                    </a:p>
                  </a:txBody>
                  <a:tcPr marL="27911" marR="27911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99592" y="402940"/>
            <a:ext cx="6984776" cy="230832"/>
          </a:xfrm>
          <a:prstGeom prst="rect">
            <a:avLst/>
          </a:prstGeom>
          <a:solidFill>
            <a:srgbClr val="DFDF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9331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</a:tabLst>
            </a:pPr>
            <a:r>
              <a:rPr kumimoji="0" lang="fr-FR" alt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Times New Roman" pitchFamily="18" charset="0"/>
                <a:cs typeface="Times New Roman" pitchFamily="18" charset="0"/>
              </a:rPr>
              <a:t>2. GRILLE D’EVALUATION PONDEREE			Nom du candidat :</a:t>
            </a:r>
            <a:endParaRPr kumimoji="0" lang="fr-FR" alt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659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479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sz="3600" b="1" dirty="0"/>
              <a:t>ECOS</a:t>
            </a:r>
            <a:r>
              <a:rPr lang="fr-FR" sz="3600" dirty="0"/>
              <a:t> </a:t>
            </a:r>
            <a:r>
              <a:rPr lang="fr-FR" sz="3600" b="1" dirty="0"/>
              <a:t>Arthropathie inflammatoire </a:t>
            </a:r>
            <a:r>
              <a:rPr lang="fr-FR" sz="3600" b="1" dirty="0" smtClean="0"/>
              <a:t>30/05/2013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556792"/>
            <a:ext cx="8892480" cy="4525963"/>
          </a:xfrm>
        </p:spPr>
        <p:txBody>
          <a:bodyPr>
            <a:normAutofit/>
          </a:bodyPr>
          <a:lstStyle/>
          <a:p>
            <a:r>
              <a:rPr lang="fr-FR" sz="3000" b="1" u="sng" dirty="0"/>
              <a:t>Commentaires des enseignants </a:t>
            </a:r>
            <a:r>
              <a:rPr lang="fr-FR" sz="3000" b="1" u="sng" dirty="0" smtClean="0"/>
              <a:t>   </a:t>
            </a:r>
            <a:r>
              <a:rPr lang="fr-FR" sz="3000" dirty="0" smtClean="0"/>
              <a:t>Nom étudiant</a:t>
            </a:r>
            <a:endParaRPr lang="fr-FR" sz="3000" dirty="0"/>
          </a:p>
          <a:p>
            <a:pPr marL="0" lvl="0" indent="0">
              <a:buNone/>
            </a:pPr>
            <a:r>
              <a:rPr lang="fr-FR" sz="3000" dirty="0" smtClean="0"/>
              <a:t>    Points forts</a:t>
            </a:r>
            <a:r>
              <a:rPr lang="fr-FR" sz="3000" dirty="0"/>
              <a:t/>
            </a:r>
            <a:br>
              <a:rPr lang="fr-FR" sz="3000" dirty="0"/>
            </a:br>
            <a:r>
              <a:rPr lang="fr-FR" sz="3000" dirty="0" smtClean="0"/>
              <a:t>    Points faibles</a:t>
            </a:r>
            <a:r>
              <a:rPr lang="fr-FR" sz="3000" dirty="0"/>
              <a:t/>
            </a:r>
            <a:br>
              <a:rPr lang="fr-FR" sz="3000" dirty="0"/>
            </a:br>
            <a:r>
              <a:rPr lang="fr-FR" sz="3000" dirty="0" smtClean="0"/>
              <a:t>    Connaissances </a:t>
            </a:r>
            <a:r>
              <a:rPr lang="fr-FR" sz="3000" dirty="0"/>
              <a:t>sur le </a:t>
            </a:r>
            <a:r>
              <a:rPr lang="fr-FR" sz="3000" dirty="0" smtClean="0"/>
              <a:t>sujet</a:t>
            </a:r>
            <a:r>
              <a:rPr lang="fr-FR" sz="3000" dirty="0"/>
              <a:t/>
            </a:r>
            <a:br>
              <a:rPr lang="fr-FR" sz="3000" dirty="0"/>
            </a:br>
            <a:r>
              <a:rPr lang="fr-FR" sz="3000" dirty="0" smtClean="0"/>
              <a:t>    Compétences </a:t>
            </a:r>
            <a:r>
              <a:rPr lang="fr-FR" sz="3000" dirty="0"/>
              <a:t>à mener une </a:t>
            </a:r>
            <a:r>
              <a:rPr lang="fr-FR" sz="3000" dirty="0" smtClean="0"/>
              <a:t>consultation structurée</a:t>
            </a:r>
            <a:r>
              <a:rPr lang="fr-FR" sz="3000" dirty="0"/>
              <a:t/>
            </a:r>
            <a:br>
              <a:rPr lang="fr-FR" sz="3000" dirty="0"/>
            </a:br>
            <a:r>
              <a:rPr lang="fr-FR" sz="3000" dirty="0" smtClean="0"/>
              <a:t>    Contact</a:t>
            </a:r>
            <a:r>
              <a:rPr lang="fr-FR" sz="3000" dirty="0"/>
              <a:t>, empathie, </a:t>
            </a:r>
            <a:r>
              <a:rPr lang="fr-FR" sz="3000" dirty="0" smtClean="0"/>
              <a:t>explications</a:t>
            </a:r>
            <a:r>
              <a:rPr lang="fr-FR" sz="3000" dirty="0"/>
              <a:t>, </a:t>
            </a:r>
            <a:r>
              <a:rPr lang="fr-FR" sz="3000" dirty="0" smtClean="0"/>
              <a:t>communication</a:t>
            </a:r>
          </a:p>
          <a:p>
            <a:r>
              <a:rPr lang="fr-FR" sz="3000" b="1" u="sng" dirty="0" smtClean="0"/>
              <a:t>Modifications et commentaires sur le document </a:t>
            </a:r>
          </a:p>
          <a:p>
            <a:r>
              <a:rPr lang="fr-FR" sz="3000" b="1" u="sng" dirty="0" smtClean="0"/>
              <a:t>Documents papier remis </a:t>
            </a:r>
            <a:endParaRPr lang="fr-FR" u="sng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7</a:t>
            </a:fld>
            <a:endParaRPr lang="fr-BE"/>
          </a:p>
        </p:txBody>
      </p:sp>
      <p:pic>
        <p:nvPicPr>
          <p:cNvPr id="6" name="Imag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89"/>
            <a:ext cx="2195736" cy="90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66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Banque ECOS</a:t>
            </a: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0039761"/>
              </p:ext>
            </p:extLst>
          </p:nvPr>
        </p:nvGraphicFramePr>
        <p:xfrm>
          <a:off x="683566" y="1600198"/>
          <a:ext cx="7992892" cy="45259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98223"/>
                <a:gridCol w="1998223"/>
                <a:gridCol w="1998223"/>
                <a:gridCol w="1998223"/>
              </a:tblGrid>
              <a:tr h="132139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Nommés-chefs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</a:tr>
              <a:tr h="132139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MDS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</a:tr>
              <a:tr h="132139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Internes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</a:tr>
              <a:tr h="132139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Envoi le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</a:tr>
              <a:tr h="132139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Reçus le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u="none" strike="noStrike">
                          <a:effectLst/>
                        </a:rPr>
                        <a:t> 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</a:tr>
              <a:tr h="372546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ADENOME PROSTATE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DYSLIPIDEMIE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METRORRAGIES GROSSESSE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ROACCUTANE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ALCOOL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EMPATHIE-2013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MIGRAINE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SCIATIQUE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ARTHROPATHIE INF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EPAULE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NON PRESC AB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SOINS PALLIATIFS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ASTHME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ERREUR-2013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OBESITE ENFANT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THS 2005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372546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AVK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FIEVRE ERUPT SCARLATINE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PHLÉBITE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VACCIN BB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BRONCHIOLITE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FROTTIS CV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PILULE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VARICELLE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BRONCHITE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HBP SUIVI TT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PILULE LENDEMAIN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 dirty="0">
                          <a:effectLst/>
                        </a:rPr>
                        <a:t>VERTIGES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CERTIFICAT SPORT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HTA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PREVENTION FEMME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VIH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372546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COLIQUE NÉPHRETIQUE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IRC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PREVENTION HOMME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VHB-2013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CYSTITE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IVG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PROSTATITE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VIOLENCES ENFANT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DEBUT GROSSESSE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LOMBALGIE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PYELONEPHRITE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VISITE bb 6ème mois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DESIR GROSSESSE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MALAISE PANIQUE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RGO ADULTE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VOYAGE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DIABÈTE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MAMMOGRAPHIE annonce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RGO BB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</a:tr>
              <a:tr h="2497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DIARRHÉE BB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MÉNINGITE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RHINOPHARYNGITE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63" marR="4263" marT="426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63" marR="4263" marT="4263" marB="0" anchor="b"/>
                </a:tc>
              </a:tr>
            </a:tbl>
          </a:graphicData>
        </a:graphic>
      </p:graphicFrame>
      <p:pic>
        <p:nvPicPr>
          <p:cNvPr id="10" name="Imag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1588"/>
            <a:ext cx="24511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597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55 </a:t>
            </a:r>
            <a:r>
              <a:rPr lang="fr-FR" dirty="0"/>
              <a:t>ECOS </a:t>
            </a:r>
            <a:r>
              <a:rPr lang="fr-FR" dirty="0" smtClean="0"/>
              <a:t>disponibles</a:t>
            </a:r>
          </a:p>
          <a:p>
            <a:r>
              <a:rPr lang="fr-FR" dirty="0" smtClean="0"/>
              <a:t>45 </a:t>
            </a:r>
            <a:r>
              <a:rPr lang="fr-FR" dirty="0"/>
              <a:t>devaient être actualisés : mise à jour de la bibliographie, adaptation de la situation clinique et de la </a:t>
            </a:r>
            <a:r>
              <a:rPr lang="fr-FR" dirty="0" smtClean="0"/>
              <a:t>grille</a:t>
            </a:r>
          </a:p>
          <a:p>
            <a:r>
              <a:rPr lang="fr-FR" dirty="0" smtClean="0"/>
              <a:t>Ont </a:t>
            </a:r>
            <a:r>
              <a:rPr lang="fr-FR" dirty="0"/>
              <a:t>été sollicités les enseignants et les internes du département. Ceux-ci étaient incités à faire valider leur travail comme trace d’apprentissage par leur </a:t>
            </a:r>
            <a:r>
              <a:rPr lang="fr-FR" dirty="0" smtClean="0"/>
              <a:t>tuteur</a:t>
            </a:r>
            <a:endParaRPr lang="fr-FR" dirty="0"/>
          </a:p>
        </p:txBody>
      </p:sp>
      <p:pic>
        <p:nvPicPr>
          <p:cNvPr id="4" name="Imag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1588"/>
            <a:ext cx="24511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6992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RESULTATS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I</a:t>
            </a:r>
            <a:r>
              <a:rPr lang="fr-FR" dirty="0" smtClean="0"/>
              <a:t>mpliqués </a:t>
            </a:r>
            <a:r>
              <a:rPr lang="fr-FR" dirty="0"/>
              <a:t>pour les relectures 11 internes et 18 </a:t>
            </a:r>
            <a:r>
              <a:rPr lang="fr-FR" dirty="0" smtClean="0"/>
              <a:t>enseignants</a:t>
            </a:r>
          </a:p>
          <a:p>
            <a:r>
              <a:rPr lang="fr-FR" dirty="0" smtClean="0"/>
              <a:t>20 </a:t>
            </a:r>
            <a:r>
              <a:rPr lang="fr-FR" dirty="0"/>
              <a:t>ECOS ont été relus par 2 personnes ou </a:t>
            </a:r>
            <a:r>
              <a:rPr lang="fr-FR" dirty="0" smtClean="0"/>
              <a:t>équipe</a:t>
            </a:r>
            <a:br>
              <a:rPr lang="fr-FR" dirty="0" smtClean="0"/>
            </a:br>
            <a:r>
              <a:rPr lang="fr-FR" dirty="0" smtClean="0"/>
              <a:t>22 </a:t>
            </a:r>
            <a:r>
              <a:rPr lang="fr-FR" dirty="0"/>
              <a:t>n’ont eu qu’un seul </a:t>
            </a:r>
            <a:r>
              <a:rPr lang="fr-FR" dirty="0" smtClean="0"/>
              <a:t>relecteur</a:t>
            </a:r>
            <a:br>
              <a:rPr lang="fr-FR" dirty="0" smtClean="0"/>
            </a:br>
            <a:r>
              <a:rPr lang="fr-FR" dirty="0" smtClean="0"/>
              <a:t>3 </a:t>
            </a:r>
            <a:r>
              <a:rPr lang="fr-FR" dirty="0"/>
              <a:t>n’ont pas encore été </a:t>
            </a:r>
            <a:r>
              <a:rPr lang="fr-FR" dirty="0" smtClean="0"/>
              <a:t>attribués</a:t>
            </a:r>
          </a:p>
          <a:p>
            <a:r>
              <a:rPr lang="fr-FR" dirty="0" smtClean="0"/>
              <a:t>Relectures validées </a:t>
            </a:r>
            <a:r>
              <a:rPr lang="fr-FR" dirty="0"/>
              <a:t>par </a:t>
            </a:r>
            <a:r>
              <a:rPr lang="fr-FR" dirty="0" smtClean="0"/>
              <a:t>équipe de </a:t>
            </a:r>
            <a:r>
              <a:rPr lang="fr-FR" dirty="0"/>
              <a:t>6 </a:t>
            </a:r>
            <a:r>
              <a:rPr lang="fr-FR" dirty="0" smtClean="0"/>
              <a:t>enseignants</a:t>
            </a:r>
          </a:p>
          <a:p>
            <a:r>
              <a:rPr lang="fr-FR" dirty="0" smtClean="0"/>
              <a:t>Progressivement testés</a:t>
            </a:r>
          </a:p>
          <a:p>
            <a:r>
              <a:rPr lang="fr-FR" dirty="0" smtClean="0"/>
              <a:t>Nouveaux ECOS</a:t>
            </a:r>
            <a:r>
              <a:rPr lang="fr-FR" dirty="0"/>
              <a:t>, notamment relationnels, </a:t>
            </a:r>
            <a:r>
              <a:rPr lang="fr-FR" dirty="0" smtClean="0"/>
              <a:t>mis </a:t>
            </a:r>
            <a:r>
              <a:rPr lang="fr-FR" dirty="0"/>
              <a:t>progressivement en </a:t>
            </a:r>
            <a:r>
              <a:rPr lang="fr-FR" dirty="0" smtClean="0"/>
              <a:t>place</a:t>
            </a:r>
          </a:p>
          <a:p>
            <a:r>
              <a:rPr lang="fr-FR" dirty="0" smtClean="0"/>
              <a:t>Possibilité </a:t>
            </a:r>
            <a:r>
              <a:rPr lang="fr-FR" dirty="0"/>
              <a:t>d’impliquer les externes va être </a:t>
            </a:r>
            <a:r>
              <a:rPr lang="fr-FR" dirty="0" smtClean="0"/>
              <a:t>testée</a:t>
            </a:r>
          </a:p>
          <a:p>
            <a:r>
              <a:rPr lang="fr-FR" dirty="0" smtClean="0"/>
              <a:t>Plusieurs </a:t>
            </a:r>
            <a:r>
              <a:rPr lang="fr-FR" dirty="0"/>
              <a:t>thèses </a:t>
            </a:r>
            <a:r>
              <a:rPr lang="fr-FR" dirty="0" smtClean="0"/>
              <a:t>en </a:t>
            </a:r>
            <a:r>
              <a:rPr lang="fr-FR" dirty="0"/>
              <a:t>cours. </a:t>
            </a:r>
          </a:p>
        </p:txBody>
      </p:sp>
      <p:pic>
        <p:nvPicPr>
          <p:cNvPr id="4" name="Imag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1588"/>
            <a:ext cx="24511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9453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NOUVEAUX ECOS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Nouvelle organisation : doc, ratio intervenants/internes, ….</a:t>
            </a:r>
          </a:p>
          <a:p>
            <a:r>
              <a:rPr lang="fr-FR" dirty="0" smtClean="0"/>
              <a:t>Erreur médicale à la </a:t>
            </a:r>
            <a:r>
              <a:rPr lang="fr-FR" dirty="0" err="1" smtClean="0"/>
              <a:t>téloch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/>
              <a:t>Zone interdite  </a:t>
            </a:r>
            <a:r>
              <a:rPr lang="fr-FR" dirty="0" smtClean="0"/>
              <a:t>13/10/13</a:t>
            </a:r>
          </a:p>
          <a:p>
            <a:r>
              <a:rPr lang="fr-FR" dirty="0" smtClean="0"/>
              <a:t>VIH</a:t>
            </a:r>
          </a:p>
          <a:p>
            <a:r>
              <a:rPr lang="fr-FR" dirty="0" smtClean="0"/>
              <a:t>Rédaction de certificat médical </a:t>
            </a:r>
          </a:p>
          <a:p>
            <a:r>
              <a:rPr lang="fr-FR" dirty="0" smtClean="0"/>
              <a:t>Evaluation formation à la relation (étude Empathie IV) </a:t>
            </a:r>
          </a:p>
          <a:p>
            <a:r>
              <a:rPr lang="fr-FR" dirty="0"/>
              <a:t> </a:t>
            </a:r>
            <a:r>
              <a:rPr lang="fr-FR" dirty="0" smtClean="0"/>
              <a:t> ……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pic>
        <p:nvPicPr>
          <p:cNvPr id="1026" name="Picture 2" descr="C:\Users\utilisateur\Desktop\0412363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083251"/>
            <a:ext cx="2664295" cy="196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4790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CONCLUSIONS….ET PERSPECTIVES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Authenticité et Art(</a:t>
            </a:r>
            <a:r>
              <a:rPr lang="fr-FR" dirty="0" err="1" smtClean="0"/>
              <a:t>tifice</a:t>
            </a:r>
            <a:r>
              <a:rPr lang="fr-FR" smtClean="0"/>
              <a:t>) complémentaires</a:t>
            </a:r>
            <a:endParaRPr lang="fr-FR" dirty="0" smtClean="0"/>
          </a:p>
          <a:p>
            <a:r>
              <a:rPr lang="fr-FR" dirty="0" smtClean="0"/>
              <a:t>La </a:t>
            </a:r>
            <a:r>
              <a:rPr lang="fr-FR" dirty="0"/>
              <a:t>mobilisation des internes et des enseignants pour actualiser les ECOS en permet également la </a:t>
            </a:r>
            <a:r>
              <a:rPr lang="fr-FR" dirty="0" smtClean="0"/>
              <a:t>promotion</a:t>
            </a:r>
          </a:p>
          <a:p>
            <a:r>
              <a:rPr lang="fr-FR" dirty="0" smtClean="0"/>
              <a:t>Le </a:t>
            </a:r>
            <a:r>
              <a:rPr lang="fr-FR" dirty="0"/>
              <a:t>maintien et l’extension d’un dispositif créatif, apprécié des internes et porteur d’un fort potentiel de développement est un enjeu important pour notre DMG et pourrait bénéficier aux autres  </a:t>
            </a:r>
            <a:r>
              <a:rPr lang="fr-FR" dirty="0" smtClean="0"/>
              <a:t>facultés</a:t>
            </a:r>
            <a:endParaRPr lang="fr-FR" dirty="0"/>
          </a:p>
        </p:txBody>
      </p:sp>
      <p:pic>
        <p:nvPicPr>
          <p:cNvPr id="4" name="Imag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5591175"/>
            <a:ext cx="24511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E Galam, D Baruch, M Frarier, S Robineaux, L Coblenz, R Handschuh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6851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1065</Words>
  <Application>Microsoft Office PowerPoint</Application>
  <PresentationFormat>Affichage à l'écran (4:3)</PresentationFormat>
  <Paragraphs>408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Les ECOS :  un outil pédagogique précieux  à préserver, actualiser et développer </vt:lpstr>
      <vt:lpstr>LES ECOS </vt:lpstr>
      <vt:lpstr>ECOS : concrètement </vt:lpstr>
      <vt:lpstr>LES ECOS A BICHAT</vt:lpstr>
      <vt:lpstr>Présentation PowerPoint</vt:lpstr>
      <vt:lpstr>Présentation PowerPoint</vt:lpstr>
      <vt:lpstr>ECOS Arthropathie inflammatoire 30/05/2013</vt:lpstr>
      <vt:lpstr>Banque ECOS</vt:lpstr>
      <vt:lpstr>OBJECTIFS </vt:lpstr>
      <vt:lpstr>RESULTATS</vt:lpstr>
      <vt:lpstr>NOUVEAUX ECOS </vt:lpstr>
      <vt:lpstr>CONCLUSIONS….ET PERSPECTIVES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ECOS :  un outil pédagogique précieux  à préserver, actualiser et développer</dc:title>
  <dc:creator>Utilisateur</dc:creator>
  <cp:lastModifiedBy>Utilisateur</cp:lastModifiedBy>
  <cp:revision>16</cp:revision>
  <dcterms:created xsi:type="dcterms:W3CDTF">2013-10-22T20:25:23Z</dcterms:created>
  <dcterms:modified xsi:type="dcterms:W3CDTF">2013-11-24T12:32:44Z</dcterms:modified>
</cp:coreProperties>
</file>