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9" r:id="rId1"/>
  </p:sldMasterIdLst>
  <p:notesMasterIdLst>
    <p:notesMasterId r:id="rId17"/>
  </p:notesMasterIdLst>
  <p:sldIdLst>
    <p:sldId id="256" r:id="rId2"/>
    <p:sldId id="393" r:id="rId3"/>
    <p:sldId id="395" r:id="rId4"/>
    <p:sldId id="318" r:id="rId5"/>
    <p:sldId id="350" r:id="rId6"/>
    <p:sldId id="266" r:id="rId7"/>
    <p:sldId id="261" r:id="rId8"/>
    <p:sldId id="370" r:id="rId9"/>
    <p:sldId id="301" r:id="rId10"/>
    <p:sldId id="277" r:id="rId11"/>
    <p:sldId id="379" r:id="rId12"/>
    <p:sldId id="396" r:id="rId13"/>
    <p:sldId id="291" r:id="rId14"/>
    <p:sldId id="388" r:id="rId15"/>
    <p:sldId id="28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81D9"/>
    <a:srgbClr val="9F5FCF"/>
    <a:srgbClr val="6DF477"/>
    <a:srgbClr val="FF33CC"/>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23" autoAdjust="0"/>
    <p:restoredTop sz="67505" autoAdjust="0"/>
  </p:normalViewPr>
  <p:slideViewPr>
    <p:cSldViewPr snapToGrid="0">
      <p:cViewPr>
        <p:scale>
          <a:sx n="81" d="100"/>
          <a:sy n="81" d="100"/>
        </p:scale>
        <p:origin x="-2296" y="-552"/>
      </p:cViewPr>
      <p:guideLst>
        <p:guide orient="horz" pos="2160"/>
        <p:guide pos="384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FA7D17-6245-47C3-BAD3-767B372E09DA}" type="datetimeFigureOut">
              <a:rPr lang="fr-FR" smtClean="0"/>
              <a:t>15/06/2014</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41EDFF-BFB6-442E-83EB-BE88A1965593}" type="slidenum">
              <a:rPr lang="fr-FR" smtClean="0"/>
              <a:t>‹#›</a:t>
            </a:fld>
            <a:endParaRPr lang="fr-FR"/>
          </a:p>
        </p:txBody>
      </p:sp>
    </p:spTree>
    <p:extLst>
      <p:ext uri="{BB962C8B-B14F-4D97-AF65-F5344CB8AC3E}">
        <p14:creationId xmlns:p14="http://schemas.microsoft.com/office/powerpoint/2010/main" val="3404688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D41EDFF-BFB6-442E-83EB-BE88A1965593}" type="slidenum">
              <a:rPr lang="fr-FR" smtClean="0"/>
              <a:t>1</a:t>
            </a:fld>
            <a:endParaRPr lang="fr-FR"/>
          </a:p>
        </p:txBody>
      </p:sp>
    </p:spTree>
    <p:extLst>
      <p:ext uri="{BB962C8B-B14F-4D97-AF65-F5344CB8AC3E}">
        <p14:creationId xmlns:p14="http://schemas.microsoft.com/office/powerpoint/2010/main" val="4154258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Débute vers 40 ans chez l’ho, plus tard chez la femme</a:t>
            </a:r>
            <a:r>
              <a:rPr lang="fr-FR" baseline="0" dirty="0" smtClean="0"/>
              <a:t>(menstruations=saignées naturelles)</a:t>
            </a:r>
          </a:p>
          <a:p>
            <a:r>
              <a:rPr lang="fr-FR" baseline="0" dirty="0" smtClean="0"/>
              <a:t>Complications: foie (cirrhose, </a:t>
            </a:r>
            <a:r>
              <a:rPr lang="fr-FR" baseline="0" dirty="0" err="1" smtClean="0"/>
              <a:t>chc</a:t>
            </a:r>
            <a:r>
              <a:rPr lang="fr-FR" baseline="0" dirty="0" smtClean="0"/>
              <a:t>), </a:t>
            </a:r>
            <a:r>
              <a:rPr lang="fr-FR" baseline="0" dirty="0" err="1" smtClean="0"/>
              <a:t>pancreas</a:t>
            </a:r>
            <a:r>
              <a:rPr lang="fr-FR" baseline="0" dirty="0" smtClean="0"/>
              <a:t> (diabète), cardiaque (cardiomyopathies, IC, arythmies), </a:t>
            </a:r>
          </a:p>
          <a:p>
            <a:r>
              <a:rPr lang="fr-FR" baseline="0" dirty="0" smtClean="0"/>
              <a:t>Fortuit, Enquête familiale, symptômes</a:t>
            </a:r>
          </a:p>
          <a:p>
            <a:r>
              <a:rPr lang="fr-FR" baseline="0" dirty="0" smtClean="0"/>
              <a:t>Comment faire le dg (</a:t>
            </a:r>
            <a:r>
              <a:rPr lang="fr-FR" baseline="0" dirty="0" err="1" smtClean="0"/>
              <a:t>ferritinémie</a:t>
            </a:r>
            <a:r>
              <a:rPr lang="fr-FR" baseline="0" dirty="0" smtClean="0"/>
              <a:t>, CST si suspicion, test G si CST&gt;45%)</a:t>
            </a:r>
            <a:endParaRPr lang="fr-FR" dirty="0"/>
          </a:p>
        </p:txBody>
      </p:sp>
      <p:sp>
        <p:nvSpPr>
          <p:cNvPr id="4" name="Espace réservé du numéro de diapositive 3"/>
          <p:cNvSpPr>
            <a:spLocks noGrp="1"/>
          </p:cNvSpPr>
          <p:nvPr>
            <p:ph type="sldNum" sz="quarter" idx="10"/>
          </p:nvPr>
        </p:nvSpPr>
        <p:spPr/>
        <p:txBody>
          <a:bodyPr/>
          <a:lstStyle/>
          <a:p>
            <a:fld id="{0E5FD192-0142-3C41-8496-E5138EBE2248}" type="slidenum">
              <a:rPr lang="fr-FR" smtClean="0"/>
              <a:t>2</a:t>
            </a:fld>
            <a:endParaRPr lang="fr-FR"/>
          </a:p>
        </p:txBody>
      </p:sp>
    </p:spTree>
    <p:extLst>
      <p:ext uri="{BB962C8B-B14F-4D97-AF65-F5344CB8AC3E}">
        <p14:creationId xmlns:p14="http://schemas.microsoft.com/office/powerpoint/2010/main" val="2898788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smtClean="0"/>
              <a:t>Objectif: </a:t>
            </a:r>
            <a:r>
              <a:rPr lang="fr-FR" dirty="0" smtClean="0"/>
              <a:t>On a recueilli auprès</a:t>
            </a:r>
            <a:r>
              <a:rPr lang="fr-FR" baseline="0" dirty="0" smtClean="0"/>
              <a:t> de patients malades, leur ressenti (</a:t>
            </a:r>
            <a:r>
              <a:rPr lang="fr-FR" dirty="0" smtClean="0"/>
              <a:t>les signes paraissant</a:t>
            </a:r>
            <a:r>
              <a:rPr lang="fr-FR" baseline="0" dirty="0" smtClean="0"/>
              <a:t> anormaux) avant que le diagnostic soit posé. </a:t>
            </a:r>
            <a:endParaRPr lang="fr-FR" dirty="0" smtClean="0"/>
          </a:p>
          <a:p>
            <a:r>
              <a:rPr lang="fr-FR" b="1" dirty="0" smtClean="0"/>
              <a:t>Pourquoi étude qualitative? </a:t>
            </a:r>
            <a:r>
              <a:rPr lang="fr-FR" sz="1200" kern="1200" dirty="0" smtClean="0">
                <a:solidFill>
                  <a:schemeClr val="tx1"/>
                </a:solidFill>
                <a:effectLst/>
                <a:latin typeface="+mn-lt"/>
                <a:ea typeface="+mn-ea"/>
                <a:cs typeface="+mn-cs"/>
              </a:rPr>
              <a:t>adaptée lorsque l’on cherche à comprendre </a:t>
            </a:r>
            <a:r>
              <a:rPr lang="fr-FR" sz="1200" u="sng" kern="1200" dirty="0" smtClean="0">
                <a:solidFill>
                  <a:schemeClr val="tx1"/>
                </a:solidFill>
                <a:effectLst/>
                <a:latin typeface="+mn-lt"/>
                <a:ea typeface="+mn-ea"/>
                <a:cs typeface="+mn-cs"/>
              </a:rPr>
              <a:t>une émotion, une expérience personnelle, et à évaluer un ressenti lorsque les variables à analyser ne sont pas mesurables</a:t>
            </a:r>
            <a:r>
              <a:rPr lang="fr-FR" sz="1200" kern="1200" dirty="0" smtClean="0">
                <a:solidFill>
                  <a:schemeClr val="tx1"/>
                </a:solidFill>
                <a:effectLst/>
                <a:latin typeface="+mn-lt"/>
                <a:ea typeface="+mn-ea"/>
                <a:cs typeface="+mn-cs"/>
              </a:rPr>
              <a:t>.</a:t>
            </a:r>
          </a:p>
          <a:p>
            <a:r>
              <a:rPr lang="fr-FR" sz="1200" kern="1200" dirty="0" smtClean="0">
                <a:solidFill>
                  <a:schemeClr val="tx1"/>
                </a:solidFill>
                <a:effectLst/>
                <a:latin typeface="+mn-lt"/>
                <a:ea typeface="+mn-ea"/>
                <a:cs typeface="+mn-cs"/>
              </a:rPr>
              <a:t>recueillir des données verbales permettant une démarche interprétative</a:t>
            </a:r>
            <a:r>
              <a:rPr lang="fr-FR" dirty="0" smtClean="0">
                <a:effectLst/>
              </a:rPr>
              <a:t> </a:t>
            </a:r>
          </a:p>
          <a:p>
            <a:r>
              <a:rPr lang="fr-FR" b="1" dirty="0" smtClean="0">
                <a:effectLst/>
              </a:rPr>
              <a:t>Critères de non inclusion: </a:t>
            </a:r>
            <a:r>
              <a:rPr lang="fr-FR" b="0" u="sng" dirty="0" smtClean="0">
                <a:solidFill>
                  <a:schemeClr val="accent4">
                    <a:lumMod val="75000"/>
                  </a:schemeClr>
                </a:solidFill>
                <a:effectLst/>
              </a:rPr>
              <a:t>Alcoolisme,</a:t>
            </a:r>
            <a:r>
              <a:rPr lang="fr-FR" b="1" u="sng" dirty="0" smtClean="0">
                <a:solidFill>
                  <a:schemeClr val="accent4">
                    <a:lumMod val="75000"/>
                  </a:schemeClr>
                </a:solidFill>
                <a:effectLst/>
              </a:rPr>
              <a:t> </a:t>
            </a:r>
            <a:r>
              <a:rPr lang="fr-FR" u="sng" dirty="0" smtClean="0">
                <a:solidFill>
                  <a:schemeClr val="accent4">
                    <a:lumMod val="75000"/>
                  </a:schemeClr>
                </a:solidFill>
                <a:effectLst/>
              </a:rPr>
              <a:t>Hépatites virales, VIH,</a:t>
            </a:r>
            <a:r>
              <a:rPr lang="fr-FR" u="sng" baseline="0" dirty="0" smtClean="0">
                <a:solidFill>
                  <a:schemeClr val="accent4">
                    <a:lumMod val="75000"/>
                  </a:schemeClr>
                </a:solidFill>
                <a:effectLst/>
              </a:rPr>
              <a:t> </a:t>
            </a:r>
            <a:r>
              <a:rPr lang="fr-FR" u="sng" baseline="0" dirty="0" err="1" smtClean="0">
                <a:solidFill>
                  <a:schemeClr val="accent4">
                    <a:lumMod val="75000"/>
                  </a:schemeClr>
                </a:solidFill>
                <a:effectLst/>
              </a:rPr>
              <a:t>Patho</a:t>
            </a:r>
            <a:r>
              <a:rPr lang="fr-FR" u="sng" baseline="0" dirty="0" smtClean="0">
                <a:solidFill>
                  <a:schemeClr val="accent4">
                    <a:lumMod val="75000"/>
                  </a:schemeClr>
                </a:solidFill>
                <a:effectLst/>
              </a:rPr>
              <a:t> thyroïdiennes, </a:t>
            </a:r>
            <a:r>
              <a:rPr lang="fr-FR" u="sng" baseline="0" dirty="0" err="1" smtClean="0">
                <a:solidFill>
                  <a:schemeClr val="accent4">
                    <a:lumMod val="75000"/>
                  </a:schemeClr>
                </a:solidFill>
                <a:effectLst/>
              </a:rPr>
              <a:t>Patho</a:t>
            </a:r>
            <a:r>
              <a:rPr lang="fr-FR" u="sng" baseline="0" dirty="0" smtClean="0">
                <a:solidFill>
                  <a:schemeClr val="accent4">
                    <a:lumMod val="75000"/>
                  </a:schemeClr>
                </a:solidFill>
                <a:effectLst/>
              </a:rPr>
              <a:t> néoplasiques</a:t>
            </a:r>
            <a:r>
              <a:rPr lang="fr-FR" baseline="0" dirty="0" smtClean="0">
                <a:solidFill>
                  <a:schemeClr val="accent4">
                    <a:lumMod val="75000"/>
                  </a:schemeClr>
                </a:solidFill>
                <a:effectLst/>
              </a:rPr>
              <a:t>.</a:t>
            </a:r>
          </a:p>
          <a:p>
            <a:r>
              <a:rPr lang="fr-FR" b="1" baseline="0" dirty="0" smtClean="0">
                <a:effectLst/>
              </a:rPr>
              <a:t>Pk entretien semi-dirigés? </a:t>
            </a:r>
            <a:r>
              <a:rPr lang="fr-FR" sz="1200" kern="1200" dirty="0" smtClean="0">
                <a:solidFill>
                  <a:schemeClr val="tx1"/>
                </a:solidFill>
                <a:effectLst/>
                <a:latin typeface="+mn-lt"/>
                <a:ea typeface="+mn-ea"/>
                <a:cs typeface="+mn-cs"/>
              </a:rPr>
              <a:t>Nous préférions un </a:t>
            </a:r>
            <a:r>
              <a:rPr lang="fr-FR" sz="1200" u="sng" kern="1200" dirty="0" smtClean="0">
                <a:solidFill>
                  <a:schemeClr val="tx1"/>
                </a:solidFill>
                <a:effectLst/>
                <a:latin typeface="+mn-lt"/>
                <a:ea typeface="+mn-ea"/>
                <a:cs typeface="+mn-cs"/>
              </a:rPr>
              <a:t>cadre individuel permettant au patient d’être le plus à l’aise possible afin de révéler des observations parfois délicates qu’il n’aurait sans doute pas osé aborder en collectivité</a:t>
            </a:r>
            <a:r>
              <a:rPr lang="fr-FR" u="sng" dirty="0" smtClean="0">
                <a:effectLst/>
              </a:rPr>
              <a:t> (</a:t>
            </a:r>
            <a:r>
              <a:rPr lang="fr-FR" sz="1200" u="sng" kern="1200" dirty="0" smtClean="0">
                <a:solidFill>
                  <a:schemeClr val="tx1"/>
                </a:solidFill>
                <a:effectLst/>
                <a:latin typeface="+mn-lt"/>
                <a:ea typeface="+mn-ea"/>
                <a:cs typeface="+mn-cs"/>
              </a:rPr>
              <a:t>offrait un cadre plus intimiste et adéquat au récit d’une expérience personnelle</a:t>
            </a:r>
            <a:r>
              <a:rPr lang="fr-FR" sz="1200" kern="1200" dirty="0" smtClean="0">
                <a:solidFill>
                  <a:schemeClr val="tx1"/>
                </a:solidFill>
                <a:effectLst/>
                <a:latin typeface="+mn-lt"/>
                <a:ea typeface="+mn-ea"/>
                <a:cs typeface="+mn-cs"/>
              </a:rPr>
              <a:t>. )</a:t>
            </a:r>
            <a:endParaRPr lang="fr-FR" b="1" baseline="0" dirty="0" smtClean="0">
              <a:effectLst/>
            </a:endParaRPr>
          </a:p>
          <a:p>
            <a:r>
              <a:rPr lang="fr-FR" sz="1200" kern="1200" dirty="0" smtClean="0">
                <a:solidFill>
                  <a:schemeClr val="tx1"/>
                </a:solidFill>
                <a:effectLst/>
                <a:latin typeface="+mn-lt"/>
                <a:ea typeface="+mn-ea"/>
                <a:cs typeface="+mn-cs"/>
              </a:rPr>
              <a:t>Ecarter les entretiens en focus group afin que les patients expriment clairement leurs ressentis et ne soient pas influencés par ceux d’autres patients du groupe. Il s’agissait de révéler une expérience personnelle pouvant être parfois intime, nécessitant un cadre anonyme et privé.</a:t>
            </a:r>
            <a:r>
              <a:rPr lang="fr-FR" dirty="0" smtClean="0">
                <a:effectLst/>
              </a:rPr>
              <a:t> </a:t>
            </a:r>
            <a:r>
              <a:rPr lang="fr-FR" u="sng" dirty="0" smtClean="0">
                <a:effectLst/>
              </a:rPr>
              <a:t>Faire </a:t>
            </a:r>
            <a:r>
              <a:rPr lang="fr-FR" b="1" u="sng" dirty="0" smtClean="0">
                <a:effectLst/>
              </a:rPr>
              <a:t>des relances </a:t>
            </a:r>
            <a:r>
              <a:rPr lang="fr-FR" u="sng" dirty="0" smtClean="0">
                <a:effectLst/>
              </a:rPr>
              <a:t>afin de stimuler la mémoire du patient,</a:t>
            </a:r>
            <a:r>
              <a:rPr lang="fr-FR" u="sng" baseline="0" dirty="0" smtClean="0">
                <a:effectLst/>
              </a:rPr>
              <a:t> nous étions donc amenés à poser des </a:t>
            </a:r>
            <a:r>
              <a:rPr lang="fr-FR" b="1" u="sng" baseline="0" dirty="0" smtClean="0">
                <a:effectLst/>
              </a:rPr>
              <a:t>questions fermées.</a:t>
            </a:r>
            <a:endParaRPr lang="fr-FR" b="1" u="sng" dirty="0"/>
          </a:p>
        </p:txBody>
      </p:sp>
      <p:sp>
        <p:nvSpPr>
          <p:cNvPr id="4" name="Espace réservé du numéro de diapositive 3"/>
          <p:cNvSpPr>
            <a:spLocks noGrp="1"/>
          </p:cNvSpPr>
          <p:nvPr>
            <p:ph type="sldNum" sz="quarter" idx="10"/>
          </p:nvPr>
        </p:nvSpPr>
        <p:spPr/>
        <p:txBody>
          <a:bodyPr/>
          <a:lstStyle/>
          <a:p>
            <a:fld id="{0E5FD192-0142-3C41-8496-E5138EBE2248}" type="slidenum">
              <a:rPr lang="fr-FR" smtClean="0"/>
              <a:t>3</a:t>
            </a:fld>
            <a:endParaRPr lang="fr-FR"/>
          </a:p>
        </p:txBody>
      </p:sp>
    </p:spTree>
    <p:extLst>
      <p:ext uri="{BB962C8B-B14F-4D97-AF65-F5344CB8AC3E}">
        <p14:creationId xmlns:p14="http://schemas.microsoft.com/office/powerpoint/2010/main" val="2500116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dirty="0" smtClean="0"/>
              <a:t>26 patients inclus, 21 entretiens directs, 5 téléphoniques. 12 hommes et 14 femmes de 16 à 77 ans. 23 en phase d’entretien, 3 en phase d’attaque</a:t>
            </a:r>
          </a:p>
          <a:p>
            <a:endParaRPr lang="fr-FR" sz="1200" dirty="0" smtClean="0"/>
          </a:p>
          <a:p>
            <a:r>
              <a:rPr lang="fr-FR" dirty="0" smtClean="0"/>
              <a:t>Echantillon </a:t>
            </a:r>
            <a:r>
              <a:rPr lang="fr-FR" b="1" dirty="0" smtClean="0"/>
              <a:t>hétérogène</a:t>
            </a:r>
            <a:r>
              <a:rPr lang="fr-FR" b="1" baseline="0" dirty="0" smtClean="0"/>
              <a:t> en sexe </a:t>
            </a:r>
            <a:r>
              <a:rPr lang="fr-FR" baseline="0" dirty="0" smtClean="0"/>
              <a:t>(12 hommes et 14 femmes), </a:t>
            </a:r>
            <a:r>
              <a:rPr lang="fr-FR" b="1" baseline="0" dirty="0" smtClean="0"/>
              <a:t>en âge </a:t>
            </a:r>
            <a:r>
              <a:rPr lang="fr-FR" baseline="0" dirty="0" smtClean="0"/>
              <a:t>( entre 16 et 77 ans), </a:t>
            </a:r>
            <a:r>
              <a:rPr lang="fr-FR" b="1" baseline="0" dirty="0" smtClean="0"/>
              <a:t>En catégories socio-professionnelles: </a:t>
            </a:r>
            <a:r>
              <a:rPr lang="fr-FR" baseline="0" dirty="0" smtClean="0"/>
              <a:t>(nomenclature PCS 2003 du lycéen au chef d’entreprise)</a:t>
            </a:r>
          </a:p>
          <a:p>
            <a:r>
              <a:rPr lang="fr-FR" b="1" baseline="0" dirty="0" smtClean="0"/>
              <a:t>En origines </a:t>
            </a:r>
            <a:r>
              <a:rPr lang="fr-FR" baseline="0" dirty="0" smtClean="0"/>
              <a:t>(</a:t>
            </a:r>
            <a:r>
              <a:rPr lang="fr-FR" sz="1200" kern="1200" dirty="0" smtClean="0">
                <a:solidFill>
                  <a:schemeClr val="tx1"/>
                </a:solidFill>
                <a:effectLst/>
                <a:latin typeface="+mn-lt"/>
                <a:ea typeface="+mn-ea"/>
                <a:cs typeface="+mn-cs"/>
              </a:rPr>
              <a:t>Le caractère génétique (et celtique) de la maladie fait que beaucoup de patients sont originaires de Bretagne ou de Normandie (respectivement 9 et 7 personnes). 4 patients sont d’Ile de France. 1 patient est originaire d’un autre pays (Suède). Le reste des patients (5 patients) est éparpillé sur le territoire Français (Rhône-Alpes, Aquitaine, Bourgogne, Lorraine et Centre)</a:t>
            </a:r>
            <a:r>
              <a:rPr lang="fr-FR" dirty="0" smtClean="0">
                <a:effectLst/>
              </a:rPr>
              <a:t> . </a:t>
            </a:r>
            <a:r>
              <a:rPr lang="fr-FR" b="1" dirty="0" smtClean="0">
                <a:effectLst/>
              </a:rPr>
              <a:t>Contexte du dg: </a:t>
            </a:r>
            <a:r>
              <a:rPr lang="fr-FR" dirty="0" smtClean="0">
                <a:effectLst/>
              </a:rPr>
              <a:t>10 enquêtes</a:t>
            </a:r>
            <a:r>
              <a:rPr lang="fr-FR" baseline="0" dirty="0" smtClean="0">
                <a:effectLst/>
              </a:rPr>
              <a:t> familiale, 9 fatigue, 6 fortuits et 1 cirrhose.</a:t>
            </a:r>
            <a:endParaRPr lang="fr-FR" dirty="0" smtClean="0"/>
          </a:p>
          <a:p>
            <a:endParaRPr lang="fr-FR" dirty="0" smtClean="0"/>
          </a:p>
          <a:p>
            <a:r>
              <a:rPr lang="fr-FR" b="1" u="sng" dirty="0" smtClean="0"/>
              <a:t>Pour le contexte du</a:t>
            </a:r>
            <a:r>
              <a:rPr lang="fr-FR" b="1" u="sng" baseline="0" dirty="0" smtClean="0"/>
              <a:t> dg, l’</a:t>
            </a:r>
            <a:r>
              <a:rPr lang="fr-FR" b="1" u="sng" baseline="0" dirty="0" err="1" smtClean="0"/>
              <a:t>enquete</a:t>
            </a:r>
            <a:r>
              <a:rPr lang="fr-FR" b="1" u="sng" baseline="0" dirty="0" smtClean="0"/>
              <a:t> </a:t>
            </a:r>
            <a:r>
              <a:rPr lang="fr-FR" b="1" u="sng" baseline="0" dirty="0" err="1" smtClean="0"/>
              <a:t>fam</a:t>
            </a:r>
            <a:r>
              <a:rPr lang="fr-FR" b="1" u="sng" baseline="0" dirty="0" smtClean="0"/>
              <a:t> &amp; la fatigue prédominent , et nous avons une proportion non négligeable de découverte fortuite.</a:t>
            </a:r>
            <a:endParaRPr lang="fr-FR" b="1" u="sng" dirty="0"/>
          </a:p>
        </p:txBody>
      </p:sp>
      <p:sp>
        <p:nvSpPr>
          <p:cNvPr id="4" name="Slide Number Placeholder 3"/>
          <p:cNvSpPr>
            <a:spLocks noGrp="1"/>
          </p:cNvSpPr>
          <p:nvPr>
            <p:ph type="sldNum" sz="quarter" idx="10"/>
          </p:nvPr>
        </p:nvSpPr>
        <p:spPr/>
        <p:txBody>
          <a:bodyPr/>
          <a:lstStyle/>
          <a:p>
            <a:fld id="{1D41EDFF-BFB6-442E-83EB-BE88A1965593}" type="slidenum">
              <a:rPr lang="fr-FR" smtClean="0"/>
              <a:t>4</a:t>
            </a:fld>
            <a:endParaRPr lang="fr-FR"/>
          </a:p>
        </p:txBody>
      </p:sp>
    </p:spTree>
    <p:extLst>
      <p:ext uri="{BB962C8B-B14F-4D97-AF65-F5344CB8AC3E}">
        <p14:creationId xmlns:p14="http://schemas.microsoft.com/office/powerpoint/2010/main" val="84220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Méthodologie : les mots de liaison ont été enlevés. Les mots avec la même racine sont fusionnés. Seules les réponses des patients sont conservées.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Nuage de mots: mots</a:t>
            </a:r>
            <a:r>
              <a:rPr lang="fr-FR" baseline="0" dirty="0" smtClean="0"/>
              <a:t> les plus répétés dans les discours et les avons représentés en nuage avec des registres prédéfinis. Registre de la </a:t>
            </a:r>
            <a:r>
              <a:rPr lang="fr-FR" b="1" baseline="0" dirty="0" smtClean="0"/>
              <a:t>fatigue</a:t>
            </a:r>
            <a:r>
              <a:rPr lang="fr-FR" baseline="0" dirty="0" smtClean="0"/>
              <a:t> (</a:t>
            </a:r>
            <a:r>
              <a:rPr lang="fr-FR" sz="1200" kern="1200" dirty="0" smtClean="0">
                <a:solidFill>
                  <a:schemeClr val="tx1"/>
                </a:solidFill>
                <a:effectLst/>
                <a:latin typeface="+mn-lt"/>
                <a:ea typeface="+mn-ea"/>
                <a:cs typeface="+mn-cs"/>
              </a:rPr>
              <a:t>« endormir », « sieste », « réveiller », « épuisé ».</a:t>
            </a:r>
            <a:r>
              <a:rPr lang="fr-FR" baseline="0" dirty="0" smtClean="0"/>
              <a:t> ), douleur ( ), </a:t>
            </a:r>
            <a:r>
              <a:rPr lang="fr-FR" b="1" baseline="0" dirty="0" smtClean="0"/>
              <a:t>maladie </a:t>
            </a:r>
            <a:r>
              <a:rPr lang="fr-FR" baseline="0" dirty="0" smtClean="0"/>
              <a:t>(</a:t>
            </a:r>
            <a:r>
              <a:rPr lang="fr-FR" sz="1200" kern="1200" dirty="0" smtClean="0">
                <a:solidFill>
                  <a:schemeClr val="tx1"/>
                </a:solidFill>
                <a:effectLst/>
                <a:latin typeface="+mn-lt"/>
                <a:ea typeface="+mn-ea"/>
                <a:cs typeface="+mn-cs"/>
              </a:rPr>
              <a:t>« hémochromatose », « fer », « sang », « saignée », « médecin », « analyse », « docteur »</a:t>
            </a:r>
            <a:r>
              <a:rPr lang="fr-FR" baseline="0" dirty="0" smtClean="0"/>
              <a:t> ), </a:t>
            </a:r>
            <a:r>
              <a:rPr lang="fr-FR" b="1" baseline="0" dirty="0" smtClean="0"/>
              <a:t>spécialistes</a:t>
            </a:r>
            <a:r>
              <a:rPr lang="fr-FR" baseline="0" dirty="0" smtClean="0"/>
              <a:t> (</a:t>
            </a:r>
            <a:r>
              <a:rPr lang="fr-FR" sz="1200" kern="1200" dirty="0" smtClean="0">
                <a:solidFill>
                  <a:schemeClr val="tx1"/>
                </a:solidFill>
                <a:effectLst/>
                <a:latin typeface="+mn-lt"/>
                <a:ea typeface="+mn-ea"/>
                <a:cs typeface="+mn-cs"/>
              </a:rPr>
              <a:t>(« rhumatologue », « cardiologue », « acupuncteur », « médecin traitant », « médecin généraliste »</a:t>
            </a:r>
            <a:r>
              <a:rPr lang="fr-FR" baseline="0" dirty="0" smtClean="0"/>
              <a:t> ), </a:t>
            </a:r>
            <a:r>
              <a:rPr lang="fr-FR" b="1" baseline="0" dirty="0" smtClean="0"/>
              <a:t>horaire </a:t>
            </a:r>
            <a:r>
              <a:rPr lang="fr-FR" sz="1200" kern="1200" dirty="0" smtClean="0">
                <a:solidFill>
                  <a:schemeClr val="tx1"/>
                </a:solidFill>
                <a:effectLst/>
                <a:latin typeface="+mn-lt"/>
                <a:ea typeface="+mn-ea"/>
                <a:cs typeface="+mn-cs"/>
              </a:rPr>
              <a:t>(« matin »,  « jour », « nuit », « weekend »</a:t>
            </a:r>
            <a:r>
              <a:rPr lang="fr-FR" baseline="0" dirty="0" smtClean="0"/>
              <a:t> ),</a:t>
            </a:r>
            <a:r>
              <a:rPr lang="fr-FR" b="1" baseline="0" dirty="0" smtClean="0"/>
              <a:t> famille </a:t>
            </a:r>
            <a:r>
              <a:rPr lang="fr-FR" baseline="0" dirty="0" smtClean="0"/>
              <a:t>(</a:t>
            </a:r>
            <a:r>
              <a:rPr lang="fr-FR" sz="1200" kern="1200" dirty="0" smtClean="0">
                <a:solidFill>
                  <a:schemeClr val="tx1"/>
                </a:solidFill>
                <a:effectLst/>
                <a:latin typeface="+mn-lt"/>
                <a:ea typeface="+mn-ea"/>
                <a:cs typeface="+mn-cs"/>
              </a:rPr>
              <a:t>(« père »,  « mère », « frère »</a:t>
            </a:r>
            <a:r>
              <a:rPr lang="fr-FR" baseline="0" dirty="0" smtClean="0"/>
              <a:t> ), travail (</a:t>
            </a:r>
            <a:r>
              <a:rPr lang="fr-FR" sz="1200" kern="1200" dirty="0" smtClean="0">
                <a:solidFill>
                  <a:schemeClr val="tx1"/>
                </a:solidFill>
                <a:effectLst/>
                <a:latin typeface="+mn-lt"/>
                <a:ea typeface="+mn-ea"/>
                <a:cs typeface="+mn-cs"/>
              </a:rPr>
              <a:t>« travail », « stress », « actif », « nerveux »</a:t>
            </a:r>
            <a:r>
              <a:rPr lang="fr-FR" dirty="0" smtClean="0">
                <a:effectLst/>
              </a:rPr>
              <a:t> )</a:t>
            </a:r>
            <a:endParaRPr lang="fr-FR" baseline="0" dirty="0" smtClean="0"/>
          </a:p>
          <a:p>
            <a:r>
              <a:rPr lang="fr-FR" dirty="0" smtClean="0"/>
              <a:t>FOUILLE</a:t>
            </a:r>
            <a:r>
              <a:rPr lang="fr-FR" baseline="0" dirty="0" smtClean="0"/>
              <a:t> DE DONNEES TEXTUELLES POUR RESSORTIR DES THEMES.</a:t>
            </a:r>
            <a:endParaRPr lang="fr-FR" dirty="0"/>
          </a:p>
        </p:txBody>
      </p:sp>
      <p:sp>
        <p:nvSpPr>
          <p:cNvPr id="4" name="Slide Number Placeholder 3"/>
          <p:cNvSpPr>
            <a:spLocks noGrp="1"/>
          </p:cNvSpPr>
          <p:nvPr>
            <p:ph type="sldNum" sz="quarter" idx="10"/>
          </p:nvPr>
        </p:nvSpPr>
        <p:spPr/>
        <p:txBody>
          <a:bodyPr/>
          <a:lstStyle/>
          <a:p>
            <a:fld id="{1D41EDFF-BFB6-442E-83EB-BE88A1965593}" type="slidenum">
              <a:rPr lang="fr-FR" smtClean="0"/>
              <a:t>5</a:t>
            </a:fld>
            <a:endParaRPr lang="fr-FR"/>
          </a:p>
        </p:txBody>
      </p:sp>
    </p:spTree>
    <p:extLst>
      <p:ext uri="{BB962C8B-B14F-4D97-AF65-F5344CB8AC3E}">
        <p14:creationId xmlns:p14="http://schemas.microsoft.com/office/powerpoint/2010/main" val="9462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D41EDFF-BFB6-442E-83EB-BE88A1965593}" type="slidenum">
              <a:rPr lang="fr-FR" smtClean="0"/>
              <a:t>6</a:t>
            </a:fld>
            <a:endParaRPr lang="fr-FR"/>
          </a:p>
        </p:txBody>
      </p:sp>
    </p:spTree>
    <p:extLst>
      <p:ext uri="{BB962C8B-B14F-4D97-AF65-F5344CB8AC3E}">
        <p14:creationId xmlns:p14="http://schemas.microsoft.com/office/powerpoint/2010/main" val="2581526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Quels symptômes</a:t>
            </a:r>
            <a:r>
              <a:rPr lang="fr-FR" sz="1200" baseline="0" dirty="0" smtClean="0"/>
              <a:t> apparaissent en même temps ? </a:t>
            </a:r>
            <a:endParaRPr lang="fr-FR"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Méthode : Classification ascendante hiérarchique (critère de Ward</a:t>
            </a:r>
            <a:r>
              <a:rPr lang="fr-FR" sz="1200" baseline="0" dirty="0" smtClean="0"/>
              <a:t> -&gt; calcul d’une distance statistique entre les différentes variables, plus la distance est faible plus les symptômes sont associés)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aseline="0" dirty="0" smtClean="0"/>
              <a:t>La classification est choisie par nous, elle est vérifiée en annexe par le </a:t>
            </a:r>
            <a:r>
              <a:rPr lang="fr-FR" sz="1200" baseline="0" dirty="0" err="1" smtClean="0"/>
              <a:t>mapping</a:t>
            </a:r>
            <a:r>
              <a:rPr lang="fr-FR" sz="1200" baseline="0" dirty="0" smtClean="0"/>
              <a:t> (analyse en composante multiple)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baseline="0" dirty="0" smtClean="0"/>
              <a:t>CALCUL de CORRELATIONS</a:t>
            </a:r>
          </a:p>
          <a:p>
            <a:r>
              <a:rPr lang="fr-FR" sz="1200" kern="1200" dirty="0" smtClean="0">
                <a:solidFill>
                  <a:schemeClr val="tx1"/>
                </a:solidFill>
                <a:effectLst/>
                <a:latin typeface="+mn-lt"/>
                <a:ea typeface="+mn-ea"/>
                <a:cs typeface="+mn-cs"/>
              </a:rPr>
              <a:t>Notre objectif ici est de savoir quels symptômes apparaissent en même temps chez nos patients. Nous utilisons la classification ascendante hiérarchique. Plus deux termes sont rapidement liés, plus ils sont corrélés et apparaissent en même temps.</a:t>
            </a:r>
            <a:r>
              <a:rPr lang="fr-FR" dirty="0" smtClean="0">
                <a:effectLst/>
              </a:rPr>
              <a:t> </a:t>
            </a:r>
          </a:p>
          <a:p>
            <a:r>
              <a:rPr lang="fr-FR" dirty="0" err="1" smtClean="0">
                <a:effectLst/>
              </a:rPr>
              <a:t>Sympt</a:t>
            </a:r>
            <a:r>
              <a:rPr lang="fr-FR" dirty="0" smtClean="0">
                <a:effectLst/>
              </a:rPr>
              <a:t> classiques (fatigue et arthralgies), </a:t>
            </a:r>
            <a:r>
              <a:rPr lang="fr-FR" dirty="0" err="1" smtClean="0">
                <a:effectLst/>
              </a:rPr>
              <a:t>sympt</a:t>
            </a:r>
            <a:r>
              <a:rPr lang="fr-FR" dirty="0" smtClean="0">
                <a:effectLst/>
              </a:rPr>
              <a:t> inhabituels ( signes</a:t>
            </a:r>
            <a:r>
              <a:rPr lang="fr-FR" baseline="0" dirty="0" smtClean="0">
                <a:effectLst/>
              </a:rPr>
              <a:t> dermato + libido /  </a:t>
            </a:r>
            <a:r>
              <a:rPr lang="fr-FR" baseline="0" dirty="0" err="1" smtClean="0">
                <a:effectLst/>
              </a:rPr>
              <a:t>dleur</a:t>
            </a:r>
            <a:r>
              <a:rPr lang="fr-FR" baseline="0" dirty="0" smtClean="0">
                <a:effectLst/>
              </a:rPr>
              <a:t> cardiaque + signes cognitifs)</a:t>
            </a:r>
            <a:endParaRPr lang="fr-FR" dirty="0" smtClean="0"/>
          </a:p>
        </p:txBody>
      </p:sp>
      <p:sp>
        <p:nvSpPr>
          <p:cNvPr id="4" name="Slide Number Placeholder 3"/>
          <p:cNvSpPr>
            <a:spLocks noGrp="1"/>
          </p:cNvSpPr>
          <p:nvPr>
            <p:ph type="sldNum" sz="quarter" idx="10"/>
          </p:nvPr>
        </p:nvSpPr>
        <p:spPr/>
        <p:txBody>
          <a:bodyPr/>
          <a:lstStyle/>
          <a:p>
            <a:fld id="{1D41EDFF-BFB6-442E-83EB-BE88A1965593}" type="slidenum">
              <a:rPr lang="fr-FR" smtClean="0"/>
              <a:t>7</a:t>
            </a:fld>
            <a:endParaRPr lang="fr-FR"/>
          </a:p>
        </p:txBody>
      </p:sp>
    </p:spTree>
    <p:extLst>
      <p:ext uri="{BB962C8B-B14F-4D97-AF65-F5344CB8AC3E}">
        <p14:creationId xmlns:p14="http://schemas.microsoft.com/office/powerpoint/2010/main" val="321704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fr-FR" sz="1200" b="1" dirty="0" smtClean="0"/>
              <a:t>Analyse en composante multiple					représentation</a:t>
            </a:r>
            <a:r>
              <a:rPr lang="fr-FR" sz="1200" b="1" baseline="0" dirty="0" smtClean="0"/>
              <a:t> graphique de corrélations</a:t>
            </a:r>
          </a:p>
          <a:p>
            <a:pPr marL="0" indent="0">
              <a:buNone/>
            </a:pPr>
            <a:r>
              <a:rPr lang="fr-FR" sz="1200" b="1" baseline="0" dirty="0" smtClean="0"/>
              <a:t>							2 </a:t>
            </a:r>
            <a:r>
              <a:rPr lang="fr-FR" sz="1200" b="1" baseline="0" dirty="0" err="1" smtClean="0"/>
              <a:t>manieres</a:t>
            </a:r>
            <a:r>
              <a:rPr lang="fr-FR" sz="1200" b="1" baseline="0" dirty="0" smtClean="0"/>
              <a:t> </a:t>
            </a:r>
            <a:r>
              <a:rPr lang="fr-FR" sz="1200" b="1" baseline="0" dirty="0" err="1" smtClean="0"/>
              <a:t>diff</a:t>
            </a:r>
            <a:r>
              <a:rPr lang="fr-FR" sz="1200" b="1" baseline="0" dirty="0" smtClean="0"/>
              <a:t> d’</a:t>
            </a:r>
            <a:r>
              <a:rPr lang="fr-FR" sz="1200" b="1" baseline="0" dirty="0" err="1" smtClean="0"/>
              <a:t>extraires</a:t>
            </a:r>
            <a:r>
              <a:rPr lang="fr-FR" sz="1200" b="1" baseline="0" dirty="0" smtClean="0"/>
              <a:t> d informations</a:t>
            </a:r>
            <a:endParaRPr lang="fr-FR" sz="1200" b="1" dirty="0" smtClean="0"/>
          </a:p>
          <a:p>
            <a:pPr marL="0" indent="0">
              <a:buNone/>
            </a:pPr>
            <a:r>
              <a:rPr lang="fr-FR" sz="1200" dirty="0" smtClean="0"/>
              <a:t>Piste d’analyse pour une étude à grande échelle</a:t>
            </a:r>
          </a:p>
          <a:p>
            <a:r>
              <a:rPr lang="fr-FR" sz="1200" dirty="0" smtClean="0"/>
              <a:t>Caricature de la réalité pour extraire les tendances</a:t>
            </a:r>
          </a:p>
          <a:p>
            <a:r>
              <a:rPr lang="fr-FR" sz="1200" dirty="0" smtClean="0"/>
              <a:t>Plus un patient est proche d’un symptôme, plus il a de chance de l’avoir</a:t>
            </a:r>
          </a:p>
          <a:p>
            <a:r>
              <a:rPr lang="fr-FR" sz="1200" dirty="0" smtClean="0"/>
              <a:t>Plus les symptômes sont proches plus ils sont liés (validation de la première classification)</a:t>
            </a:r>
          </a:p>
          <a:p>
            <a:r>
              <a:rPr lang="fr-FR" sz="1200" dirty="0" smtClean="0"/>
              <a:t>Ex : Patient 18 =&gt; modification des ongles, libido</a:t>
            </a:r>
          </a:p>
          <a:p>
            <a:r>
              <a:rPr lang="fr-FR" sz="1200" b="1" i="1" dirty="0" smtClean="0">
                <a:solidFill>
                  <a:schemeClr val="accent6">
                    <a:lumMod val="75000"/>
                  </a:schemeClr>
                </a:solidFill>
              </a:rPr>
              <a:t>Symptômes classiques au centre du graphique : </a:t>
            </a:r>
          </a:p>
          <a:p>
            <a:r>
              <a:rPr lang="fr-FR" sz="1200" b="1" i="1" dirty="0" smtClean="0">
                <a:solidFill>
                  <a:schemeClr val="accent6">
                    <a:lumMod val="75000"/>
                  </a:schemeClr>
                </a:solidFill>
              </a:rPr>
              <a:t>Fatigue, arthralgies</a:t>
            </a:r>
          </a:p>
          <a:p>
            <a:r>
              <a:rPr lang="fr-FR" sz="1200" b="1" i="1" dirty="0" smtClean="0">
                <a:solidFill>
                  <a:srgbClr val="00B050"/>
                </a:solidFill>
              </a:rPr>
              <a:t>Symptômes inhabituels en périphérie</a:t>
            </a:r>
          </a:p>
          <a:p>
            <a:r>
              <a:rPr lang="fr-FR" sz="1200" b="1" i="1" dirty="0" smtClean="0">
                <a:solidFill>
                  <a:srgbClr val="00B050"/>
                </a:solidFill>
              </a:rPr>
              <a:t>Signes dermatologiques : ongles, cheveux, sécheresse cutanée, teint</a:t>
            </a:r>
          </a:p>
          <a:p>
            <a:r>
              <a:rPr lang="fr-FR" sz="1200" b="1" i="1" dirty="0" smtClean="0">
                <a:solidFill>
                  <a:srgbClr val="00B050"/>
                </a:solidFill>
              </a:rPr>
              <a:t>Troubles cognitifs : dépression, </a:t>
            </a:r>
            <a:r>
              <a:rPr lang="fr-FR" sz="1200" b="1" i="1" dirty="0" err="1" smtClean="0">
                <a:solidFill>
                  <a:srgbClr val="00B050"/>
                </a:solidFill>
              </a:rPr>
              <a:t>tbles</a:t>
            </a:r>
            <a:r>
              <a:rPr lang="fr-FR" sz="1200" b="1" i="1" dirty="0" smtClean="0">
                <a:solidFill>
                  <a:srgbClr val="00B050"/>
                </a:solidFill>
              </a:rPr>
              <a:t> concentration et mémoire</a:t>
            </a:r>
            <a:endParaRPr lang="fr-FR"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allons tester nos hypothèses avec une visualisation de la répartition des nos patients autour des symptômes : l’analyse des correspondances multiples.</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allons cartographier les patients suivant les symptômes qu’ils présentent.</a:t>
            </a:r>
            <a:r>
              <a:rPr lang="fr-FR" sz="1200" kern="1200" baseline="0" dirty="0" smtClean="0">
                <a:solidFill>
                  <a:schemeClr val="tx1"/>
                </a:solidFill>
                <a:effectLst/>
                <a:latin typeface="+mn-lt"/>
                <a:ea typeface="+mn-ea"/>
                <a:cs typeface="+mn-cs"/>
              </a:rPr>
              <a:t> Nous avons les patients et leurs signes d’appel représentés dans une sphère 3D coupée par l’algorithme pour une représentation en 2D. Plus un patient est proche d’un signe plus il a une forte probabilité de le présenter.</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dirty="0" smtClean="0"/>
              <a:t>Limites de la représentation : La fatigue, symptôme central de notre étude n’est pas différentiant dans cette analyse (20 patients sont fatigués sur les 26)</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endParaRPr lang="fr-FR" dirty="0" smtClean="0"/>
          </a:p>
          <a:p>
            <a:endParaRPr lang="fr-FR" dirty="0" smtClean="0"/>
          </a:p>
          <a:p>
            <a:endParaRPr lang="fr-FR" dirty="0" smtClean="0"/>
          </a:p>
          <a:p>
            <a:r>
              <a:rPr lang="fr-FR" dirty="0" smtClean="0"/>
              <a:t>Visualisation des patients par rapport à nos symptômes par une Analyse</a:t>
            </a:r>
            <a:r>
              <a:rPr lang="fr-FR" baseline="0" dirty="0" smtClean="0"/>
              <a:t> en composante multiple</a:t>
            </a:r>
          </a:p>
          <a:p>
            <a:pPr marL="171450" marR="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lang="fr-FR" sz="1200" dirty="0" smtClean="0"/>
              <a:t>La représentation est relativement fidèle car l’inertie de chacun des deux axes est élevé ( 20,3% pour le premier et 16,6% pour le second axe), d’où une répartition homogène des patients sur le plan</a:t>
            </a:r>
          </a:p>
          <a:p>
            <a:pPr marL="171450" marR="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lang="fr-FR" sz="1200" dirty="0" smtClean="0"/>
              <a:t>Plus une variable est loin sur un axe,</a:t>
            </a:r>
            <a:r>
              <a:rPr lang="fr-FR" sz="1200" baseline="0" dirty="0" smtClean="0"/>
              <a:t> plus il contribue à la formation de cet axe</a:t>
            </a:r>
            <a:endParaRPr lang="fr-FR" sz="1200" dirty="0" smtClean="0"/>
          </a:p>
          <a:p>
            <a:pPr marL="171450" indent="-171450">
              <a:buFont typeface="Symbol" panose="05050102010706020507" pitchFamily="18" charset="2"/>
              <a:buChar char="Þ"/>
            </a:pPr>
            <a:endParaRPr lang="fr-FR" dirty="0"/>
          </a:p>
        </p:txBody>
      </p:sp>
      <p:sp>
        <p:nvSpPr>
          <p:cNvPr id="4" name="Slide Number Placeholder 3"/>
          <p:cNvSpPr>
            <a:spLocks noGrp="1"/>
          </p:cNvSpPr>
          <p:nvPr>
            <p:ph type="sldNum" sz="quarter" idx="10"/>
          </p:nvPr>
        </p:nvSpPr>
        <p:spPr/>
        <p:txBody>
          <a:bodyPr/>
          <a:lstStyle/>
          <a:p>
            <a:fld id="{1D41EDFF-BFB6-442E-83EB-BE88A1965593}" type="slidenum">
              <a:rPr lang="fr-FR" smtClean="0"/>
              <a:t>8</a:t>
            </a:fld>
            <a:endParaRPr lang="fr-FR"/>
          </a:p>
        </p:txBody>
      </p:sp>
    </p:spTree>
    <p:extLst>
      <p:ext uri="{BB962C8B-B14F-4D97-AF65-F5344CB8AC3E}">
        <p14:creationId xmlns:p14="http://schemas.microsoft.com/office/powerpoint/2010/main" val="2710055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Le niveau de fatigue est la caractéristique de base évoquée par la majorité des patients.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err="1" smtClean="0"/>
              <a:t>Caracteristiques</a:t>
            </a:r>
            <a:r>
              <a:rPr lang="fr-FR" sz="1200" dirty="0" smtClean="0"/>
              <a:t>: niveau,</a:t>
            </a:r>
            <a:r>
              <a:rPr lang="fr-FR" sz="1200" baseline="0" dirty="0" smtClean="0"/>
              <a:t> facilité d’endormissement, repos non réparateur par sommeil, </a:t>
            </a:r>
            <a:r>
              <a:rPr lang="fr-FR" sz="1200" baseline="0" dirty="0" err="1" smtClean="0"/>
              <a:t>vacs</a:t>
            </a:r>
            <a:r>
              <a:rPr lang="fr-FR" sz="1200" baseline="0" dirty="0" smtClean="0"/>
              <a:t>, ni </a:t>
            </a:r>
            <a:r>
              <a:rPr lang="fr-FR" sz="1200" baseline="0" dirty="0" err="1" smtClean="0"/>
              <a:t>wd</a:t>
            </a:r>
            <a:r>
              <a:rPr lang="fr-FR" sz="1200" baseline="0" dirty="0" smtClean="0"/>
              <a:t>; horaire, constance, insistance, ralentissement et manque d’NRJ, handicap, honte/gène/culpabilité</a:t>
            </a:r>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fld id="{1D41EDFF-BFB6-442E-83EB-BE88A1965593}" type="slidenum">
              <a:rPr lang="fr-FR" smtClean="0"/>
              <a:t>9</a:t>
            </a:fld>
            <a:endParaRPr lang="fr-FR"/>
          </a:p>
        </p:txBody>
      </p:sp>
    </p:spTree>
    <p:extLst>
      <p:ext uri="{BB962C8B-B14F-4D97-AF65-F5344CB8AC3E}">
        <p14:creationId xmlns:p14="http://schemas.microsoft.com/office/powerpoint/2010/main" val="898029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Notre objectif ici est de savoir quels caractéristiques apparaissent en même temps chez nos patients. Nous utilisons la classification ascendante hiérarchique. Plus deux termes sont rapidement liés, plus ils sont corrélés et apparaissent en même temps.</a:t>
            </a:r>
            <a:r>
              <a:rPr lang="fr-FR" dirty="0" smtClean="0">
                <a:effectLst/>
              </a:rPr>
              <a:t> </a:t>
            </a:r>
          </a:p>
          <a:p>
            <a:endParaRPr lang="fr-FR" dirty="0" smtClean="0"/>
          </a:p>
          <a:p>
            <a:r>
              <a:rPr lang="fr-FR" dirty="0" smtClean="0"/>
              <a:t>Plus ils sont liés plus ils </a:t>
            </a:r>
            <a:r>
              <a:rPr lang="fr-FR" dirty="0" err="1" smtClean="0"/>
              <a:t>aparraissent</a:t>
            </a:r>
            <a:r>
              <a:rPr lang="fr-FR" baseline="0" dirty="0" smtClean="0"/>
              <a:t> en </a:t>
            </a:r>
            <a:r>
              <a:rPr lang="fr-FR" baseline="0" dirty="0" err="1" smtClean="0"/>
              <a:t>meme</a:t>
            </a:r>
            <a:r>
              <a:rPr lang="fr-FR" baseline="0" dirty="0" smtClean="0"/>
              <a:t> temps chez le patient.</a:t>
            </a:r>
          </a:p>
          <a:p>
            <a:endParaRPr lang="fr-FR" baseline="0" dirty="0" smtClean="0"/>
          </a:p>
          <a:p>
            <a:r>
              <a:rPr lang="fr-FR" baseline="0" dirty="0" smtClean="0"/>
              <a:t>Nœuds.</a:t>
            </a:r>
            <a:endParaRPr lang="fr-FR" dirty="0"/>
          </a:p>
        </p:txBody>
      </p:sp>
      <p:sp>
        <p:nvSpPr>
          <p:cNvPr id="4" name="Slide Number Placeholder 3"/>
          <p:cNvSpPr>
            <a:spLocks noGrp="1"/>
          </p:cNvSpPr>
          <p:nvPr>
            <p:ph type="sldNum" sz="quarter" idx="10"/>
          </p:nvPr>
        </p:nvSpPr>
        <p:spPr/>
        <p:txBody>
          <a:bodyPr/>
          <a:lstStyle/>
          <a:p>
            <a:fld id="{1D41EDFF-BFB6-442E-83EB-BE88A1965593}" type="slidenum">
              <a:rPr lang="fr-FR" smtClean="0"/>
              <a:t>10</a:t>
            </a:fld>
            <a:endParaRPr lang="fr-FR"/>
          </a:p>
        </p:txBody>
      </p:sp>
    </p:spTree>
    <p:extLst>
      <p:ext uri="{BB962C8B-B14F-4D97-AF65-F5344CB8AC3E}">
        <p14:creationId xmlns:p14="http://schemas.microsoft.com/office/powerpoint/2010/main" val="2705914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nSpc>
                <a:spcPct val="130000"/>
              </a:lnSpc>
            </a:pPr>
            <a:r>
              <a:rPr lang="fr-FR" u="sng" dirty="0" smtClean="0"/>
              <a:t>Analyse en composante multiple : </a:t>
            </a:r>
            <a:r>
              <a:rPr lang="fr-FR" dirty="0" smtClean="0"/>
              <a:t>caricature de la réalité pour extraire des tendances : </a:t>
            </a:r>
          </a:p>
          <a:p>
            <a:pPr marL="285750" indent="-285750">
              <a:lnSpc>
                <a:spcPct val="130000"/>
              </a:lnSpc>
              <a:buFont typeface="Arial"/>
              <a:buChar char="•"/>
            </a:pPr>
            <a:r>
              <a:rPr lang="fr-FR" dirty="0" smtClean="0"/>
              <a:t>Piste d’analyse pour une étude à grande échelle</a:t>
            </a:r>
          </a:p>
          <a:p>
            <a:pPr marL="285750" indent="-285750">
              <a:lnSpc>
                <a:spcPct val="130000"/>
              </a:lnSpc>
              <a:buFont typeface="Arial"/>
              <a:buChar char="•"/>
            </a:pPr>
            <a:r>
              <a:rPr lang="fr-FR" dirty="0" smtClean="0"/>
              <a:t>Plus un patient est proche d’un symptôme, plus il a de chance de l’avoir </a:t>
            </a:r>
          </a:p>
          <a:p>
            <a:pPr marL="285750" indent="-285750">
              <a:lnSpc>
                <a:spcPct val="130000"/>
              </a:lnSpc>
              <a:buFont typeface="Arial"/>
              <a:buChar char="•"/>
            </a:pPr>
            <a:r>
              <a:rPr lang="fr-FR" dirty="0" smtClean="0"/>
              <a:t>Patient 3 =&gt; Honte, Matin, Ralentissement, épuisement</a:t>
            </a:r>
          </a:p>
          <a:p>
            <a:pPr marL="285750" indent="-285750">
              <a:lnSpc>
                <a:spcPct val="130000"/>
              </a:lnSpc>
              <a:buFont typeface="Arial"/>
              <a:buChar char="•"/>
            </a:pPr>
            <a:r>
              <a:rPr lang="fr-FR" dirty="0" smtClean="0"/>
              <a:t>Plus les symptômes sont proches plus ils sont liés =&gt; Confirmation de 3 groupes de caractéristiques (</a:t>
            </a:r>
            <a:r>
              <a:rPr lang="fr-FR" dirty="0" smtClean="0">
                <a:solidFill>
                  <a:srgbClr val="9F5FCF"/>
                </a:solidFill>
              </a:rPr>
              <a:t>fatigue modérée </a:t>
            </a:r>
            <a:r>
              <a:rPr lang="fr-FR" dirty="0" smtClean="0"/>
              <a:t>; </a:t>
            </a:r>
            <a:r>
              <a:rPr lang="fr-FR" dirty="0" smtClean="0">
                <a:solidFill>
                  <a:srgbClr val="00CC66"/>
                </a:solidFill>
              </a:rPr>
              <a:t>symptômes de l’usure </a:t>
            </a:r>
            <a:r>
              <a:rPr lang="fr-FR" dirty="0" smtClean="0"/>
              <a:t>; </a:t>
            </a:r>
            <a:r>
              <a:rPr lang="fr-FR" dirty="0" smtClean="0">
                <a:solidFill>
                  <a:srgbClr val="FF33CC"/>
                </a:solidFill>
              </a:rPr>
              <a:t>non récupération</a:t>
            </a:r>
            <a:r>
              <a:rPr lang="fr-FR" dirty="0" smtClean="0"/>
              <a:t>)</a:t>
            </a:r>
          </a:p>
          <a:p>
            <a:r>
              <a:rPr lang="fr-FR" dirty="0" smtClean="0"/>
              <a:t>Fatigue non</a:t>
            </a:r>
            <a:r>
              <a:rPr lang="fr-FR" baseline="0" dirty="0" smtClean="0"/>
              <a:t> handicapante			</a:t>
            </a:r>
            <a:r>
              <a:rPr lang="fr-FR" b="1" baseline="0" dirty="0" smtClean="0"/>
              <a:t>2 algorithmes </a:t>
            </a:r>
            <a:r>
              <a:rPr lang="fr-FR" b="1" baseline="0" dirty="0" err="1" smtClean="0"/>
              <a:t>diff</a:t>
            </a:r>
            <a:r>
              <a:rPr lang="fr-FR" b="1" baseline="0" dirty="0" smtClean="0"/>
              <a:t>, des </a:t>
            </a:r>
            <a:r>
              <a:rPr lang="fr-FR" b="1" baseline="0" dirty="0" err="1" smtClean="0"/>
              <a:t>themes</a:t>
            </a:r>
            <a:r>
              <a:rPr lang="fr-FR" b="1" baseline="0" dirty="0" smtClean="0"/>
              <a:t> se recoupent, les ccl se croisent et sont de + en + fortes</a:t>
            </a:r>
          </a:p>
          <a:p>
            <a:r>
              <a:rPr lang="fr-FR" baseline="0" dirty="0" err="1" smtClean="0"/>
              <a:t>Sympt</a:t>
            </a:r>
            <a:r>
              <a:rPr lang="fr-FR" baseline="0" dirty="0" smtClean="0"/>
              <a:t> de l’usure: constance, insistance, </a:t>
            </a:r>
            <a:r>
              <a:rPr lang="fr-FR" baseline="0" dirty="0" err="1" smtClean="0"/>
              <a:t>epuisement</a:t>
            </a:r>
            <a:endParaRPr lang="fr-FR" baseline="0" dirty="0" smtClean="0"/>
          </a:p>
          <a:p>
            <a:r>
              <a:rPr lang="fr-FR" baseline="0" dirty="0" smtClean="0"/>
              <a:t>La non récupération: ralentissement/manque d’NRJ, facilité d’endormissement</a:t>
            </a:r>
            <a:endParaRPr lang="fr-FR" dirty="0"/>
          </a:p>
        </p:txBody>
      </p:sp>
      <p:sp>
        <p:nvSpPr>
          <p:cNvPr id="4" name="Espace réservé du numéro de diapositive 3"/>
          <p:cNvSpPr>
            <a:spLocks noGrp="1"/>
          </p:cNvSpPr>
          <p:nvPr>
            <p:ph type="sldNum" sz="quarter" idx="10"/>
          </p:nvPr>
        </p:nvSpPr>
        <p:spPr/>
        <p:txBody>
          <a:bodyPr/>
          <a:lstStyle/>
          <a:p>
            <a:fld id="{1D41EDFF-BFB6-442E-83EB-BE88A1965593}" type="slidenum">
              <a:rPr lang="fr-FR" smtClean="0"/>
              <a:t>11</a:t>
            </a:fld>
            <a:endParaRPr lang="fr-FR"/>
          </a:p>
        </p:txBody>
      </p:sp>
    </p:spTree>
    <p:extLst>
      <p:ext uri="{BB962C8B-B14F-4D97-AF65-F5344CB8AC3E}">
        <p14:creationId xmlns:p14="http://schemas.microsoft.com/office/powerpoint/2010/main" val="1032129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E5FD192-0142-3C41-8496-E5138EBE2248}" type="slidenum">
              <a:rPr lang="fr-FR" smtClean="0"/>
              <a:t>12</a:t>
            </a:fld>
            <a:endParaRPr lang="fr-FR"/>
          </a:p>
        </p:txBody>
      </p:sp>
    </p:spTree>
    <p:extLst>
      <p:ext uri="{BB962C8B-B14F-4D97-AF65-F5344CB8AC3E}">
        <p14:creationId xmlns:p14="http://schemas.microsoft.com/office/powerpoint/2010/main" val="4049648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Questions « quantitatives » : questions à échelle de </a:t>
            </a:r>
            <a:r>
              <a:rPr lang="fr-FR" sz="1200" dirty="0" err="1" smtClean="0"/>
              <a:t>Lickert</a:t>
            </a:r>
            <a:r>
              <a:rPr lang="fr-FR" sz="1200" dirty="0" smtClean="0"/>
              <a:t> / numérique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Cambria" panose="02040503050406030204" pitchFamily="18" charset="0"/>
              </a:rPr>
              <a:t>Affirmation que le patient note suivant son degré d’accord avec le contenu (échelle de </a:t>
            </a:r>
            <a:r>
              <a:rPr lang="fr-FR" sz="1200" dirty="0" err="1" smtClean="0">
                <a:latin typeface="Cambria" panose="02040503050406030204" pitchFamily="18" charset="0"/>
              </a:rPr>
              <a:t>Likert</a:t>
            </a:r>
            <a:r>
              <a:rPr lang="fr-FR" sz="1200" dirty="0" smtClean="0">
                <a:latin typeface="Cambria" panose="02040503050406030204" pitchFamily="18"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Utilisation des thèmes pour sélectionner les citations.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smtClean="0">
                <a:latin typeface="Cambria" panose="02040503050406030204" pitchFamily="18" charset="0"/>
              </a:rPr>
              <a:t>2 approches robustes différentes (classification ascendante hiérarchique &amp; analyse en composante multiple</a:t>
            </a:r>
            <a:endParaRPr lang="fr-FR" sz="1200" dirty="0" smtClean="0"/>
          </a:p>
        </p:txBody>
      </p:sp>
      <p:sp>
        <p:nvSpPr>
          <p:cNvPr id="4" name="Slide Number Placeholder 3"/>
          <p:cNvSpPr>
            <a:spLocks noGrp="1"/>
          </p:cNvSpPr>
          <p:nvPr>
            <p:ph type="sldNum" sz="quarter" idx="10"/>
          </p:nvPr>
        </p:nvSpPr>
        <p:spPr/>
        <p:txBody>
          <a:bodyPr/>
          <a:lstStyle/>
          <a:p>
            <a:fld id="{1D41EDFF-BFB6-442E-83EB-BE88A1965593}" type="slidenum">
              <a:rPr lang="fr-FR" smtClean="0"/>
              <a:t>13</a:t>
            </a:fld>
            <a:endParaRPr lang="fr-FR"/>
          </a:p>
        </p:txBody>
      </p:sp>
    </p:spTree>
    <p:extLst>
      <p:ext uri="{BB962C8B-B14F-4D97-AF65-F5344CB8AC3E}">
        <p14:creationId xmlns:p14="http://schemas.microsoft.com/office/powerpoint/2010/main" val="613828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30"/>
            <a:ext cx="103632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2081920"/>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213554"/>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5"/>
            <a:ext cx="103632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1959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128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82296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1432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1220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0339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3189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3694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76832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1124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1785600" y="274639"/>
            <a:ext cx="36576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12800" y="274639"/>
            <a:ext cx="107696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15/06/2014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39971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114984"/>
            <a:ext cx="10972800" cy="581705"/>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15/06/2014</a:t>
            </a:fld>
            <a:endParaRPr lang="en-US" dirty="0"/>
          </a:p>
        </p:txBody>
      </p:sp>
      <p:sp>
        <p:nvSpPr>
          <p:cNvPr id="5" name="Espace réservé du pied de page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
        <p:nvSpPr>
          <p:cNvPr id="7" name="Rectangle 6"/>
          <p:cNvSpPr/>
          <p:nvPr userDrawn="1"/>
        </p:nvSpPr>
        <p:spPr>
          <a:xfrm>
            <a:off x="0" y="93546"/>
            <a:ext cx="101600" cy="6688116"/>
          </a:xfrm>
          <a:prstGeom prst="rect">
            <a:avLst/>
          </a:prstGeom>
          <a:gradFill flip="none" rotWithShape="1">
            <a:gsLst>
              <a:gs pos="0">
                <a:srgbClr val="7030A0"/>
              </a:gs>
              <a:gs pos="50000">
                <a:srgbClr val="B381D9"/>
              </a:gs>
              <a:gs pos="100000">
                <a:schemeClr val="accent4">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
        <p:nvSpPr>
          <p:cNvPr id="9" name="Rectangle 8"/>
          <p:cNvSpPr/>
          <p:nvPr userDrawn="1"/>
        </p:nvSpPr>
        <p:spPr>
          <a:xfrm>
            <a:off x="0" y="-7254"/>
            <a:ext cx="12192000" cy="100800"/>
          </a:xfrm>
          <a:prstGeom prst="rect">
            <a:avLst/>
          </a:prstGeom>
          <a:gradFill flip="none" rotWithShape="1">
            <a:gsLst>
              <a:gs pos="0">
                <a:srgbClr val="7030A0"/>
              </a:gs>
              <a:gs pos="50000">
                <a:srgbClr val="B381D9"/>
              </a:gs>
              <a:gs pos="100000">
                <a:schemeClr val="accent4">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a:off x="12090400" y="-7254"/>
            <a:ext cx="101600" cy="6876000"/>
          </a:xfrm>
          <a:prstGeom prst="rect">
            <a:avLst/>
          </a:prstGeom>
          <a:gradFill flip="none" rotWithShape="1">
            <a:gsLst>
              <a:gs pos="0">
                <a:srgbClr val="7030A0"/>
              </a:gs>
              <a:gs pos="50000">
                <a:srgbClr val="B381D9"/>
              </a:gs>
              <a:gs pos="100000">
                <a:schemeClr val="accent4">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
        <p:nvSpPr>
          <p:cNvPr id="11" name="Rectangle 10"/>
          <p:cNvSpPr/>
          <p:nvPr userDrawn="1"/>
        </p:nvSpPr>
        <p:spPr>
          <a:xfrm>
            <a:off x="0" y="6781662"/>
            <a:ext cx="12192000" cy="100800"/>
          </a:xfrm>
          <a:prstGeom prst="rect">
            <a:avLst/>
          </a:prstGeom>
          <a:gradFill flip="none" rotWithShape="1">
            <a:gsLst>
              <a:gs pos="0">
                <a:srgbClr val="7030A0"/>
              </a:gs>
              <a:gs pos="50000">
                <a:srgbClr val="B381D9"/>
              </a:gs>
              <a:gs pos="100000">
                <a:schemeClr val="accent4">
                  <a:lumMod val="40000"/>
                  <a:lumOff val="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cxnSp>
        <p:nvCxnSpPr>
          <p:cNvPr id="13" name="Connecteur droit 12"/>
          <p:cNvCxnSpPr/>
          <p:nvPr userDrawn="1"/>
        </p:nvCxnSpPr>
        <p:spPr>
          <a:xfrm>
            <a:off x="609600" y="696686"/>
            <a:ext cx="11448000" cy="29028"/>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885814"/>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0"/>
          <p:cNvPicPr>
            <a:picLocks noChangeAspect="1"/>
          </p:cNvPicPr>
          <p:nvPr/>
        </p:nvPicPr>
        <p:blipFill rotWithShape="1">
          <a:blip r:embed="rId3"/>
          <a:srcRect b="2416"/>
          <a:stretch/>
        </p:blipFill>
        <p:spPr>
          <a:xfrm>
            <a:off x="101604" y="84844"/>
            <a:ext cx="11988000" cy="6678336"/>
          </a:xfrm>
          <a:prstGeom prst="rect">
            <a:avLst/>
          </a:prstGeom>
        </p:spPr>
      </p:pic>
      <p:sp>
        <p:nvSpPr>
          <p:cNvPr id="3" name="Subtitle 2"/>
          <p:cNvSpPr>
            <a:spLocks noGrp="1"/>
          </p:cNvSpPr>
          <p:nvPr>
            <p:ph type="subTitle" idx="1"/>
          </p:nvPr>
        </p:nvSpPr>
        <p:spPr>
          <a:xfrm>
            <a:off x="0" y="3062709"/>
            <a:ext cx="12025087" cy="3499418"/>
          </a:xfrm>
        </p:spPr>
        <p:txBody>
          <a:bodyPr>
            <a:noAutofit/>
          </a:bodyPr>
          <a:lstStyle/>
          <a:p>
            <a:pPr algn="r">
              <a:lnSpc>
                <a:spcPct val="150000"/>
              </a:lnSpc>
            </a:pPr>
            <a:r>
              <a:rPr lang="fr-FR" sz="2000" dirty="0">
                <a:solidFill>
                  <a:schemeClr val="bg1"/>
                </a:solidFill>
                <a:latin typeface="Cambria"/>
                <a:cs typeface="Cambria"/>
              </a:rPr>
              <a:t>Présidée par le Pr </a:t>
            </a:r>
            <a:r>
              <a:rPr lang="fr-FR" sz="2000" dirty="0" smtClean="0">
                <a:solidFill>
                  <a:schemeClr val="bg1"/>
                </a:solidFill>
                <a:latin typeface="Cambria"/>
                <a:cs typeface="Cambria"/>
              </a:rPr>
              <a:t>VALLA</a:t>
            </a:r>
            <a:endParaRPr lang="fr-FR" sz="2000" dirty="0">
              <a:solidFill>
                <a:schemeClr val="bg1"/>
              </a:solidFill>
              <a:latin typeface="Cambria"/>
              <a:cs typeface="Cambria"/>
            </a:endParaRPr>
          </a:p>
          <a:p>
            <a:pPr algn="r">
              <a:lnSpc>
                <a:spcPct val="150000"/>
              </a:lnSpc>
            </a:pPr>
            <a:r>
              <a:rPr lang="fr-FR" sz="2000" dirty="0" smtClean="0">
                <a:solidFill>
                  <a:schemeClr val="bg1"/>
                </a:solidFill>
                <a:latin typeface="Cambria"/>
                <a:cs typeface="Cambria"/>
              </a:rPr>
              <a:t>Sous </a:t>
            </a:r>
            <a:r>
              <a:rPr lang="fr-FR" sz="2000" dirty="0">
                <a:solidFill>
                  <a:schemeClr val="bg1"/>
                </a:solidFill>
                <a:latin typeface="Cambria"/>
                <a:cs typeface="Cambria"/>
              </a:rPr>
              <a:t>la direction du Dr COBLENTZ-BAUMANN, Dr COURTOIS Françoise</a:t>
            </a:r>
            <a:r>
              <a:rPr lang="fr-FR" sz="2000" dirty="0" smtClean="0">
                <a:solidFill>
                  <a:schemeClr val="bg1"/>
                </a:solidFill>
                <a:latin typeface="Cambria"/>
                <a:cs typeface="Cambria"/>
              </a:rPr>
              <a:t>,</a:t>
            </a:r>
          </a:p>
          <a:p>
            <a:pPr algn="r">
              <a:lnSpc>
                <a:spcPct val="150000"/>
              </a:lnSpc>
            </a:pPr>
            <a:r>
              <a:rPr lang="fr-FR" sz="2000" dirty="0" smtClean="0">
                <a:solidFill>
                  <a:schemeClr val="bg1"/>
                </a:solidFill>
                <a:latin typeface="Cambria"/>
                <a:cs typeface="Cambria"/>
              </a:rPr>
              <a:t> </a:t>
            </a:r>
            <a:r>
              <a:rPr lang="fr-FR" sz="2000" dirty="0">
                <a:solidFill>
                  <a:schemeClr val="bg1"/>
                </a:solidFill>
                <a:latin typeface="Cambria"/>
                <a:cs typeface="Cambria"/>
              </a:rPr>
              <a:t>Dr LECOMPTE </a:t>
            </a:r>
            <a:r>
              <a:rPr lang="fr-FR" sz="2000" dirty="0" smtClean="0">
                <a:solidFill>
                  <a:schemeClr val="bg1"/>
                </a:solidFill>
                <a:latin typeface="Cambria"/>
                <a:cs typeface="Cambria"/>
              </a:rPr>
              <a:t>Françoise</a:t>
            </a:r>
          </a:p>
          <a:p>
            <a:pPr algn="l">
              <a:lnSpc>
                <a:spcPct val="150000"/>
              </a:lnSpc>
            </a:pPr>
            <a:r>
              <a:rPr lang="fr-FR" sz="2000" dirty="0" smtClean="0">
                <a:solidFill>
                  <a:schemeClr val="bg1"/>
                </a:solidFill>
                <a:latin typeface="Cambria"/>
                <a:cs typeface="Cambria"/>
              </a:rPr>
              <a:t> </a:t>
            </a:r>
          </a:p>
          <a:p>
            <a:pPr algn="l">
              <a:lnSpc>
                <a:spcPct val="150000"/>
              </a:lnSpc>
            </a:pPr>
            <a:r>
              <a:rPr lang="en-GB" sz="2000" dirty="0" smtClean="0">
                <a:solidFill>
                  <a:schemeClr val="bg1"/>
                </a:solidFill>
                <a:latin typeface="Cambria"/>
                <a:cs typeface="Cambria"/>
              </a:rPr>
              <a:t>“</a:t>
            </a:r>
            <a:r>
              <a:rPr lang="en-GB" sz="2000" dirty="0">
                <a:solidFill>
                  <a:schemeClr val="bg1"/>
                </a:solidFill>
                <a:latin typeface="Cambria"/>
                <a:cs typeface="Cambria"/>
              </a:rPr>
              <a:t>On a beau </a:t>
            </a:r>
            <a:r>
              <a:rPr lang="en-GB" sz="2000" dirty="0" err="1">
                <a:solidFill>
                  <a:schemeClr val="bg1"/>
                </a:solidFill>
                <a:latin typeface="Cambria"/>
                <a:cs typeface="Cambria"/>
              </a:rPr>
              <a:t>avoir</a:t>
            </a:r>
            <a:r>
              <a:rPr lang="en-GB" sz="2000" dirty="0">
                <a:solidFill>
                  <a:schemeClr val="bg1"/>
                </a:solidFill>
                <a:latin typeface="Cambria"/>
                <a:cs typeface="Cambria"/>
              </a:rPr>
              <a:t> </a:t>
            </a:r>
            <a:r>
              <a:rPr lang="en-GB" sz="2000" dirty="0" err="1">
                <a:solidFill>
                  <a:schemeClr val="bg1"/>
                </a:solidFill>
                <a:latin typeface="Cambria"/>
                <a:cs typeface="Cambria"/>
              </a:rPr>
              <a:t>une</a:t>
            </a:r>
            <a:r>
              <a:rPr lang="en-GB" sz="2000" dirty="0">
                <a:solidFill>
                  <a:schemeClr val="bg1"/>
                </a:solidFill>
                <a:latin typeface="Cambria"/>
                <a:cs typeface="Cambria"/>
              </a:rPr>
              <a:t> santé de </a:t>
            </a:r>
            <a:r>
              <a:rPr lang="en-GB" sz="2000" dirty="0" err="1">
                <a:solidFill>
                  <a:schemeClr val="bg1"/>
                </a:solidFill>
                <a:latin typeface="Cambria"/>
                <a:cs typeface="Cambria"/>
              </a:rPr>
              <a:t>fer</a:t>
            </a:r>
            <a:r>
              <a:rPr lang="en-GB" sz="2000" dirty="0">
                <a:solidFill>
                  <a:schemeClr val="bg1"/>
                </a:solidFill>
                <a:latin typeface="Cambria"/>
                <a:cs typeface="Cambria"/>
              </a:rPr>
              <a:t>, on </a:t>
            </a:r>
            <a:r>
              <a:rPr lang="en-GB" sz="2000" dirty="0" err="1">
                <a:solidFill>
                  <a:schemeClr val="bg1"/>
                </a:solidFill>
                <a:latin typeface="Cambria"/>
                <a:cs typeface="Cambria"/>
              </a:rPr>
              <a:t>finit</a:t>
            </a:r>
            <a:r>
              <a:rPr lang="en-GB" sz="2000" dirty="0">
                <a:solidFill>
                  <a:schemeClr val="bg1"/>
                </a:solidFill>
                <a:latin typeface="Cambria"/>
                <a:cs typeface="Cambria"/>
              </a:rPr>
              <a:t> </a:t>
            </a:r>
            <a:r>
              <a:rPr lang="en-GB" sz="2000" dirty="0" err="1">
                <a:solidFill>
                  <a:schemeClr val="bg1"/>
                </a:solidFill>
                <a:latin typeface="Cambria"/>
                <a:cs typeface="Cambria"/>
              </a:rPr>
              <a:t>toujours</a:t>
            </a:r>
            <a:r>
              <a:rPr lang="en-GB" sz="2000" dirty="0">
                <a:solidFill>
                  <a:schemeClr val="bg1"/>
                </a:solidFill>
                <a:latin typeface="Cambria"/>
                <a:cs typeface="Cambria"/>
              </a:rPr>
              <a:t> par </a:t>
            </a:r>
            <a:r>
              <a:rPr lang="fr-FR" sz="2000" dirty="0">
                <a:solidFill>
                  <a:schemeClr val="bg1"/>
                </a:solidFill>
                <a:latin typeface="Cambria"/>
                <a:cs typeface="Cambria"/>
              </a:rPr>
              <a:t>rouiller</a:t>
            </a:r>
            <a:r>
              <a:rPr lang="en-GB" sz="2000" dirty="0" smtClean="0">
                <a:solidFill>
                  <a:schemeClr val="bg1"/>
                </a:solidFill>
                <a:latin typeface="Cambria"/>
                <a:cs typeface="Cambria"/>
              </a:rPr>
              <a:t>”</a:t>
            </a:r>
          </a:p>
          <a:p>
            <a:pPr algn="r">
              <a:lnSpc>
                <a:spcPct val="150000"/>
              </a:lnSpc>
            </a:pPr>
            <a:r>
              <a:rPr lang="en-GB" sz="2000" dirty="0" smtClean="0">
                <a:solidFill>
                  <a:schemeClr val="bg1"/>
                </a:solidFill>
                <a:latin typeface="Cambria"/>
                <a:cs typeface="Cambria"/>
              </a:rPr>
              <a:t>MANUELA CONDET</a:t>
            </a:r>
            <a:endParaRPr lang="fr-FR" sz="2000" dirty="0">
              <a:solidFill>
                <a:schemeClr val="bg1"/>
              </a:solidFill>
              <a:latin typeface="Cambria"/>
              <a:cs typeface="Cambria"/>
            </a:endParaRPr>
          </a:p>
        </p:txBody>
      </p:sp>
      <p:sp>
        <p:nvSpPr>
          <p:cNvPr id="5" name="Subtitle 2"/>
          <p:cNvSpPr txBox="1">
            <a:spLocks/>
          </p:cNvSpPr>
          <p:nvPr/>
        </p:nvSpPr>
        <p:spPr>
          <a:xfrm>
            <a:off x="1524000" y="6408307"/>
            <a:ext cx="9144000" cy="4496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b="1" dirty="0">
              <a:solidFill>
                <a:schemeClr val="bg1"/>
              </a:solidFill>
            </a:endParaRPr>
          </a:p>
        </p:txBody>
      </p:sp>
      <p:sp>
        <p:nvSpPr>
          <p:cNvPr id="4" name="ZoneTexte 3"/>
          <p:cNvSpPr txBox="1"/>
          <p:nvPr/>
        </p:nvSpPr>
        <p:spPr>
          <a:xfrm>
            <a:off x="464459" y="180646"/>
            <a:ext cx="8752114" cy="584775"/>
          </a:xfrm>
          <a:prstGeom prst="rect">
            <a:avLst/>
          </a:prstGeom>
          <a:noFill/>
        </p:spPr>
        <p:txBody>
          <a:bodyPr wrap="square" rtlCol="0">
            <a:spAutoFit/>
          </a:bodyPr>
          <a:lstStyle/>
          <a:p>
            <a:r>
              <a:rPr lang="fr-FR" sz="3200" dirty="0">
                <a:solidFill>
                  <a:schemeClr val="bg1"/>
                </a:solidFill>
                <a:latin typeface="Cambria"/>
                <a:cs typeface="Cambria"/>
              </a:rPr>
              <a:t>Thèse de Médecine </a:t>
            </a:r>
            <a:r>
              <a:rPr lang="fr-FR" sz="3200" dirty="0" smtClean="0">
                <a:solidFill>
                  <a:schemeClr val="bg1"/>
                </a:solidFill>
                <a:latin typeface="Cambria"/>
                <a:cs typeface="Cambria"/>
              </a:rPr>
              <a:t>Générale</a:t>
            </a:r>
            <a:endParaRPr lang="fr-FR" sz="3200" dirty="0">
              <a:solidFill>
                <a:schemeClr val="bg1"/>
              </a:solidFill>
            </a:endParaRPr>
          </a:p>
        </p:txBody>
      </p:sp>
      <p:sp>
        <p:nvSpPr>
          <p:cNvPr id="6" name="Rectangle 5"/>
          <p:cNvSpPr/>
          <p:nvPr/>
        </p:nvSpPr>
        <p:spPr>
          <a:xfrm>
            <a:off x="9752101" y="178727"/>
            <a:ext cx="2385589" cy="584775"/>
          </a:xfrm>
          <a:prstGeom prst="rect">
            <a:avLst/>
          </a:prstGeom>
        </p:spPr>
        <p:txBody>
          <a:bodyPr wrap="none">
            <a:spAutoFit/>
          </a:bodyPr>
          <a:lstStyle/>
          <a:p>
            <a:r>
              <a:rPr lang="fr-FR" sz="3200" dirty="0">
                <a:solidFill>
                  <a:schemeClr val="bg1"/>
                </a:solidFill>
                <a:latin typeface="Cambria"/>
                <a:cs typeface="Cambria"/>
              </a:rPr>
              <a:t>12 mai 2014</a:t>
            </a:r>
            <a:endParaRPr lang="fr-FR" sz="3200" dirty="0">
              <a:solidFill>
                <a:schemeClr val="bg1"/>
              </a:solidFill>
            </a:endParaRPr>
          </a:p>
        </p:txBody>
      </p:sp>
      <p:sp>
        <p:nvSpPr>
          <p:cNvPr id="8" name="ZoneTexte 7"/>
          <p:cNvSpPr txBox="1"/>
          <p:nvPr/>
        </p:nvSpPr>
        <p:spPr>
          <a:xfrm>
            <a:off x="464459" y="1108096"/>
            <a:ext cx="11560628" cy="1569660"/>
          </a:xfrm>
          <a:prstGeom prst="rect">
            <a:avLst/>
          </a:prstGeom>
          <a:noFill/>
        </p:spPr>
        <p:txBody>
          <a:bodyPr wrap="square" rtlCol="0">
            <a:spAutoFit/>
          </a:bodyPr>
          <a:lstStyle/>
          <a:p>
            <a:pPr algn="r">
              <a:lnSpc>
                <a:spcPct val="150000"/>
              </a:lnSpc>
            </a:pPr>
            <a:r>
              <a:rPr lang="fr-FR" sz="3200" dirty="0">
                <a:solidFill>
                  <a:schemeClr val="bg1"/>
                </a:solidFill>
                <a:latin typeface="Cambria"/>
                <a:cs typeface="Cambria"/>
              </a:rPr>
              <a:t>Etude DIAPRHEG 1</a:t>
            </a:r>
            <a:r>
              <a:rPr lang="fr-FR" sz="3200">
                <a:solidFill>
                  <a:schemeClr val="bg1"/>
                </a:solidFill>
                <a:latin typeface="Cambria"/>
                <a:cs typeface="Cambria"/>
              </a:rPr>
              <a:t>: </a:t>
            </a:r>
            <a:r>
              <a:rPr lang="fr-FR" sz="3200" smtClean="0">
                <a:solidFill>
                  <a:schemeClr val="bg1"/>
                </a:solidFill>
                <a:latin typeface="Cambria"/>
                <a:cs typeface="Cambria"/>
              </a:rPr>
              <a:t>Identification des </a:t>
            </a:r>
            <a:r>
              <a:rPr lang="fr-FR" sz="3200" dirty="0">
                <a:solidFill>
                  <a:schemeClr val="bg1"/>
                </a:solidFill>
                <a:latin typeface="Cambria"/>
                <a:cs typeface="Cambria"/>
              </a:rPr>
              <a:t>signes précoces </a:t>
            </a:r>
            <a:endParaRPr lang="fr-FR" sz="3200" dirty="0" smtClean="0">
              <a:solidFill>
                <a:schemeClr val="bg1"/>
              </a:solidFill>
              <a:latin typeface="Cambria"/>
              <a:cs typeface="Cambria"/>
            </a:endParaRPr>
          </a:p>
          <a:p>
            <a:pPr algn="r">
              <a:lnSpc>
                <a:spcPct val="150000"/>
              </a:lnSpc>
            </a:pPr>
            <a:r>
              <a:rPr lang="fr-FR" sz="3200" dirty="0" smtClean="0">
                <a:solidFill>
                  <a:schemeClr val="bg1"/>
                </a:solidFill>
                <a:latin typeface="Cambria"/>
                <a:cs typeface="Cambria"/>
              </a:rPr>
              <a:t>de </a:t>
            </a:r>
            <a:r>
              <a:rPr lang="fr-FR" sz="3200" dirty="0">
                <a:solidFill>
                  <a:schemeClr val="bg1"/>
                </a:solidFill>
                <a:latin typeface="Cambria"/>
                <a:cs typeface="Cambria"/>
              </a:rPr>
              <a:t>l’Hémochromatose par la méthode qualitative</a:t>
            </a:r>
            <a:endParaRPr lang="fr-FR" sz="3200" dirty="0">
              <a:solidFill>
                <a:schemeClr val="bg1"/>
              </a:solidFill>
            </a:endParaRPr>
          </a:p>
        </p:txBody>
      </p:sp>
    </p:spTree>
    <p:extLst>
      <p:ext uri="{BB962C8B-B14F-4D97-AF65-F5344CB8AC3E}">
        <p14:creationId xmlns:p14="http://schemas.microsoft.com/office/powerpoint/2010/main" val="139092767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841828"/>
            <a:ext cx="10972800" cy="5124681"/>
          </a:xfrm>
        </p:spPr>
        <p:txBody>
          <a:bodyPr>
            <a:normAutofit/>
          </a:bodyPr>
          <a:lstStyle/>
          <a:p>
            <a:r>
              <a:rPr lang="fr-FR" sz="2400" dirty="0" smtClean="0">
                <a:latin typeface="Cambria" panose="02040503050406030204" pitchFamily="18" charset="0"/>
              </a:rPr>
              <a:t>Hémochromatose </a:t>
            </a:r>
            <a:r>
              <a:rPr lang="fr-FR" sz="2400" dirty="0">
                <a:latin typeface="Cambria" panose="02040503050406030204" pitchFamily="18" charset="0"/>
              </a:rPr>
              <a:t>HFE 1 : maladie génétique la plus fréquente en France, Prévalence:1/300, H/F:1/</a:t>
            </a:r>
            <a:r>
              <a:rPr lang="fr-FR" sz="2400" dirty="0" smtClean="0">
                <a:latin typeface="Cambria" panose="02040503050406030204" pitchFamily="18" charset="0"/>
              </a:rPr>
              <a:t>3</a:t>
            </a:r>
          </a:p>
          <a:p>
            <a:r>
              <a:rPr lang="fr-FR" sz="2400" dirty="0" smtClean="0">
                <a:latin typeface="Cambria" panose="02040503050406030204" pitchFamily="18" charset="0"/>
              </a:rPr>
              <a:t>Transmission autosomique récessive, P incomplète, E variable.</a:t>
            </a:r>
          </a:p>
          <a:p>
            <a:r>
              <a:rPr lang="fr-FR" sz="2400" dirty="0" smtClean="0">
                <a:solidFill>
                  <a:schemeClr val="tx1"/>
                </a:solidFill>
                <a:latin typeface="Cambria" panose="02040503050406030204" pitchFamily="18" charset="0"/>
              </a:rPr>
              <a:t>Sous-diagnostiquée, délai diagnostic moyen 10 ans.</a:t>
            </a:r>
          </a:p>
          <a:p>
            <a:r>
              <a:rPr lang="fr-FR" sz="2400" dirty="0" smtClean="0">
                <a:latin typeface="Cambria" panose="02040503050406030204" pitchFamily="18" charset="0"/>
              </a:rPr>
              <a:t>Complications sévères</a:t>
            </a:r>
            <a:endParaRPr lang="fr-FR" sz="2400" dirty="0" smtClean="0">
              <a:solidFill>
                <a:schemeClr val="tx1"/>
              </a:solidFill>
              <a:latin typeface="Cambria" panose="02040503050406030204" pitchFamily="18" charset="0"/>
            </a:endParaRPr>
          </a:p>
          <a:p>
            <a:r>
              <a:rPr lang="fr-FR" sz="2400" dirty="0" smtClean="0">
                <a:solidFill>
                  <a:schemeClr val="tx1"/>
                </a:solidFill>
                <a:latin typeface="Cambria" panose="02040503050406030204" pitchFamily="18" charset="0"/>
              </a:rPr>
              <a:t>3 situations diagnostiques</a:t>
            </a:r>
          </a:p>
          <a:p>
            <a:r>
              <a:rPr lang="fr-FR" sz="2400" dirty="0" smtClean="0">
                <a:latin typeface="Cambria" panose="02040503050406030204" pitchFamily="18" charset="0"/>
              </a:rPr>
              <a:t>Diagnostic : </a:t>
            </a:r>
            <a:r>
              <a:rPr lang="fr-FR" sz="2400" dirty="0" smtClean="0">
                <a:solidFill>
                  <a:schemeClr val="tx1"/>
                </a:solidFill>
                <a:latin typeface="Cambria" panose="02040503050406030204" pitchFamily="18" charset="0"/>
              </a:rPr>
              <a:t>CST&gt;45%, C282Y +/+</a:t>
            </a:r>
          </a:p>
          <a:p>
            <a:r>
              <a:rPr lang="fr-FR" sz="2400" dirty="0" smtClean="0">
                <a:solidFill>
                  <a:schemeClr val="tx1"/>
                </a:solidFill>
                <a:latin typeface="Cambria" panose="02040503050406030204" pitchFamily="18" charset="0"/>
              </a:rPr>
              <a:t>Objectif principal: explorer les signes précoces évoqués par les patients déjà diagnostiqués.</a:t>
            </a:r>
          </a:p>
          <a:p>
            <a:pPr marL="0" indent="0">
              <a:buNone/>
            </a:pPr>
            <a:endParaRPr lang="fr-FR" sz="2400" dirty="0" smtClean="0">
              <a:solidFill>
                <a:schemeClr val="tx1"/>
              </a:solidFill>
              <a:latin typeface="Cambria" panose="02040503050406030204" pitchFamily="18" charset="0"/>
            </a:endParaRPr>
          </a:p>
          <a:p>
            <a:pPr>
              <a:buFont typeface="Symbol"/>
              <a:buChar char="Þ"/>
            </a:pPr>
            <a:r>
              <a:rPr lang="fr-FR" sz="2400" dirty="0" smtClean="0">
                <a:solidFill>
                  <a:srgbClr val="660066"/>
                </a:solidFill>
                <a:latin typeface="Cambria" panose="02040503050406030204" pitchFamily="18" charset="0"/>
              </a:rPr>
              <a:t> Qu’est-ce </a:t>
            </a:r>
            <a:r>
              <a:rPr lang="fr-FR" sz="2400" dirty="0">
                <a:solidFill>
                  <a:srgbClr val="660066"/>
                </a:solidFill>
                <a:latin typeface="Cambria" panose="02040503050406030204" pitchFamily="18" charset="0"/>
              </a:rPr>
              <a:t>qui aurait dû vous amener à consulter plus tôt</a:t>
            </a:r>
            <a:r>
              <a:rPr lang="fr-FR" sz="2400" dirty="0" smtClean="0">
                <a:solidFill>
                  <a:srgbClr val="660066"/>
                </a:solidFill>
                <a:latin typeface="Cambria" panose="02040503050406030204" pitchFamily="18" charset="0"/>
              </a:rPr>
              <a:t>?</a:t>
            </a:r>
            <a:endParaRPr lang="fr-FR" sz="2400" dirty="0">
              <a:solidFill>
                <a:srgbClr val="660066"/>
              </a:solidFill>
              <a:latin typeface="Cambria" panose="02040503050406030204" pitchFamily="18" charset="0"/>
            </a:endParaRPr>
          </a:p>
          <a:p>
            <a:endParaRPr lang="fr-FR" sz="2800" dirty="0" smtClean="0">
              <a:solidFill>
                <a:schemeClr val="tx1"/>
              </a:solidFill>
              <a:latin typeface="Cambria" panose="02040503050406030204" pitchFamily="18" charset="0"/>
            </a:endParaRPr>
          </a:p>
          <a:p>
            <a:endParaRPr lang="fr-FR" sz="2800" dirty="0" smtClean="0">
              <a:latin typeface="Cambria" panose="02040503050406030204" pitchFamily="18" charset="0"/>
            </a:endParaRPr>
          </a:p>
          <a:p>
            <a:endParaRPr lang="fr-FR" sz="2800" dirty="0" smtClean="0">
              <a:latin typeface="Cambria" panose="02040503050406030204" pitchFamily="18" charset="0"/>
            </a:endParaRPr>
          </a:p>
          <a:p>
            <a:endParaRPr lang="fr-FR" sz="2800" dirty="0" smtClean="0">
              <a:latin typeface="Cambria" panose="02040503050406030204" pitchFamily="18" charset="0"/>
            </a:endParaRPr>
          </a:p>
          <a:p>
            <a:endParaRPr lang="fr-FR" sz="2800" dirty="0" smtClean="0">
              <a:latin typeface="Cambria" panose="02040503050406030204" pitchFamily="18" charset="0"/>
            </a:endParaRPr>
          </a:p>
          <a:p>
            <a:endParaRPr lang="fr-FR" sz="2800" dirty="0" smtClean="0">
              <a:latin typeface="Cambria" panose="02040503050406030204" pitchFamily="18" charset="0"/>
            </a:endParaRPr>
          </a:p>
          <a:p>
            <a:endParaRPr lang="fr-FR" sz="2800" dirty="0" smtClean="0">
              <a:latin typeface="Cambria" panose="02040503050406030204" pitchFamily="18" charset="0"/>
            </a:endParaRPr>
          </a:p>
          <a:p>
            <a:endParaRPr lang="fr-FR" sz="2800" dirty="0" smtClean="0">
              <a:latin typeface="Cambria" panose="02040503050406030204" pitchFamily="18" charset="0"/>
            </a:endParaRPr>
          </a:p>
          <a:p>
            <a:endParaRPr lang="fr-FR" sz="2800" dirty="0" smtClean="0">
              <a:latin typeface="Cambria" panose="02040503050406030204" pitchFamily="18" charset="0"/>
            </a:endParaRPr>
          </a:p>
          <a:p>
            <a:endParaRPr lang="fr-FR" sz="2800" dirty="0" smtClean="0">
              <a:latin typeface="Cambria" panose="02040503050406030204" pitchFamily="18" charset="0"/>
            </a:endParaRPr>
          </a:p>
        </p:txBody>
      </p:sp>
      <p:grpSp>
        <p:nvGrpSpPr>
          <p:cNvPr id="4" name="Group 5"/>
          <p:cNvGrpSpPr/>
          <p:nvPr/>
        </p:nvGrpSpPr>
        <p:grpSpPr>
          <a:xfrm>
            <a:off x="701773" y="6509829"/>
            <a:ext cx="10557549" cy="232059"/>
            <a:chOff x="660945" y="6625941"/>
            <a:chExt cx="9643038" cy="232059"/>
          </a:xfrm>
        </p:grpSpPr>
        <p:sp>
          <p:nvSpPr>
            <p:cNvPr id="5"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6"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7" name="AutoShape 11"/>
            <p:cNvSpPr>
              <a:spLocks noChangeArrowheads="1"/>
            </p:cNvSpPr>
            <p:nvPr/>
          </p:nvSpPr>
          <p:spPr bwMode="auto">
            <a:xfrm>
              <a:off x="4460356"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8"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10" name="AutoShape 14"/>
            <p:cNvSpPr>
              <a:spLocks noChangeArrowheads="1"/>
            </p:cNvSpPr>
            <p:nvPr/>
          </p:nvSpPr>
          <p:spPr bwMode="auto">
            <a:xfrm>
              <a:off x="660945" y="6625941"/>
              <a:ext cx="1934630" cy="232059"/>
            </a:xfrm>
            <a:prstGeom prst="homePlate">
              <a:avLst>
                <a:gd name="adj" fmla="val 2299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
        <p:nvSpPr>
          <p:cNvPr id="11"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Introduction</a:t>
            </a:r>
            <a:endPar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933232733"/>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5"/>
          <p:cNvGrpSpPr/>
          <p:nvPr/>
        </p:nvGrpSpPr>
        <p:grpSpPr>
          <a:xfrm>
            <a:off x="701773" y="6509829"/>
            <a:ext cx="10557549" cy="232059"/>
            <a:chOff x="660945" y="6625941"/>
            <a:chExt cx="9643038" cy="232059"/>
          </a:xfrm>
        </p:grpSpPr>
        <p:sp>
          <p:nvSpPr>
            <p:cNvPr id="12"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13"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14" name="AutoShape 11"/>
            <p:cNvSpPr>
              <a:spLocks noChangeArrowheads="1"/>
            </p:cNvSpPr>
            <p:nvPr/>
          </p:nvSpPr>
          <p:spPr bwMode="auto">
            <a:xfrm>
              <a:off x="4460356"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15" name="AutoShape 12"/>
            <p:cNvSpPr>
              <a:spLocks noChangeArrowheads="1"/>
            </p:cNvSpPr>
            <p:nvPr/>
          </p:nvSpPr>
          <p:spPr bwMode="auto">
            <a:xfrm>
              <a:off x="2545174"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16"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
        <p:nvSpPr>
          <p:cNvPr id="22"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Méthodologie</a:t>
            </a:r>
            <a:endPar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3" name="Espace réservé du contenu 2"/>
          <p:cNvSpPr txBox="1">
            <a:spLocks/>
          </p:cNvSpPr>
          <p:nvPr/>
        </p:nvSpPr>
        <p:spPr>
          <a:xfrm>
            <a:off x="609600" y="841828"/>
            <a:ext cx="10972800" cy="552994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b="1" dirty="0">
                <a:solidFill>
                  <a:srgbClr val="7030A0"/>
                </a:solidFill>
                <a:latin typeface="Cambria" panose="02040503050406030204" pitchFamily="18" charset="0"/>
              </a:rPr>
              <a:t>Objectif </a:t>
            </a:r>
            <a:r>
              <a:rPr lang="fr-FR" sz="2400" b="1" dirty="0" smtClean="0">
                <a:solidFill>
                  <a:srgbClr val="7030A0"/>
                </a:solidFill>
                <a:latin typeface="Cambria" panose="02040503050406030204" pitchFamily="18" charset="0"/>
              </a:rPr>
              <a:t>principal : </a:t>
            </a:r>
            <a:r>
              <a:rPr lang="fr-FR" sz="2400" dirty="0">
                <a:latin typeface="Cambria" panose="02040503050406030204" pitchFamily="18" charset="0"/>
              </a:rPr>
              <a:t>mettre en évidence les signes précoces de </a:t>
            </a:r>
            <a:r>
              <a:rPr lang="fr-FR" sz="2400" dirty="0" smtClean="0">
                <a:latin typeface="Cambria" panose="02040503050406030204" pitchFamily="18" charset="0"/>
              </a:rPr>
              <a:t>l’Hémochromatose</a:t>
            </a:r>
            <a:endParaRPr lang="fr-FR" sz="2400" dirty="0">
              <a:latin typeface="Cambria" panose="02040503050406030204" pitchFamily="18" charset="0"/>
            </a:endParaRPr>
          </a:p>
          <a:p>
            <a:r>
              <a:rPr lang="fr-FR" sz="2400" b="1" dirty="0">
                <a:solidFill>
                  <a:srgbClr val="7030A0"/>
                </a:solidFill>
                <a:latin typeface="Cambria" panose="02040503050406030204" pitchFamily="18" charset="0"/>
              </a:rPr>
              <a:t>Objectif </a:t>
            </a:r>
            <a:r>
              <a:rPr lang="fr-FR" sz="2400" b="1" dirty="0" smtClean="0">
                <a:solidFill>
                  <a:srgbClr val="7030A0"/>
                </a:solidFill>
                <a:latin typeface="Cambria" panose="02040503050406030204" pitchFamily="18" charset="0"/>
              </a:rPr>
              <a:t>secondaire : </a:t>
            </a:r>
            <a:r>
              <a:rPr lang="fr-FR" sz="2400" dirty="0">
                <a:latin typeface="Cambria" panose="02040503050406030204" pitchFamily="18" charset="0"/>
              </a:rPr>
              <a:t>caractéristiques spécifiques de la fatigue</a:t>
            </a:r>
            <a:r>
              <a:rPr lang="fr-FR" sz="2400" dirty="0" smtClean="0">
                <a:latin typeface="Cambria" panose="02040503050406030204" pitchFamily="18" charset="0"/>
              </a:rPr>
              <a:t>.</a:t>
            </a:r>
          </a:p>
          <a:p>
            <a:pPr marL="0" indent="0">
              <a:buNone/>
            </a:pPr>
            <a:endParaRPr lang="fr-FR" sz="2400" dirty="0">
              <a:latin typeface="Cambria" panose="02040503050406030204" pitchFamily="18" charset="0"/>
            </a:endParaRPr>
          </a:p>
          <a:p>
            <a:pPr marL="0" indent="0">
              <a:buNone/>
            </a:pPr>
            <a:r>
              <a:rPr lang="fr-FR" sz="2400" dirty="0">
                <a:latin typeface="Cambria" panose="02040503050406030204" pitchFamily="18" charset="0"/>
              </a:rPr>
              <a:t> </a:t>
            </a:r>
            <a:r>
              <a:rPr lang="fr-FR" sz="2400" dirty="0" smtClean="0">
                <a:latin typeface="Cambria" panose="02040503050406030204" pitchFamily="18" charset="0"/>
              </a:rPr>
              <a:t>   </a:t>
            </a:r>
            <a:r>
              <a:rPr lang="fr-FR" sz="2400" b="1" u="sng" dirty="0" smtClean="0">
                <a:latin typeface="Cambria" panose="02040503050406030204" pitchFamily="18" charset="0"/>
              </a:rPr>
              <a:t>Etude Qualitative : </a:t>
            </a:r>
            <a:endParaRPr lang="fr-FR" sz="2400" b="1" u="sng" dirty="0">
              <a:latin typeface="Cambria" panose="02040503050406030204" pitchFamily="18" charset="0"/>
            </a:endParaRPr>
          </a:p>
          <a:p>
            <a:r>
              <a:rPr lang="fr-FR" sz="2400" dirty="0">
                <a:latin typeface="Cambria" panose="02040503050406030204" pitchFamily="18" charset="0"/>
              </a:rPr>
              <a:t>Population </a:t>
            </a:r>
            <a:r>
              <a:rPr lang="fr-FR" sz="2400" dirty="0" smtClean="0">
                <a:latin typeface="Cambria" panose="02040503050406030204" pitchFamily="18" charset="0"/>
              </a:rPr>
              <a:t>hétérogène : </a:t>
            </a:r>
            <a:r>
              <a:rPr lang="fr-FR" sz="2400" dirty="0">
                <a:latin typeface="Cambria" panose="02040503050406030204" pitchFamily="18" charset="0"/>
              </a:rPr>
              <a:t>26 patients </a:t>
            </a:r>
            <a:r>
              <a:rPr lang="fr-FR" sz="2400" dirty="0" err="1">
                <a:latin typeface="Cambria" panose="02040503050406030204" pitchFamily="18" charset="0"/>
              </a:rPr>
              <a:t>hémochromatosiques</a:t>
            </a:r>
            <a:r>
              <a:rPr lang="fr-FR" sz="2400" dirty="0">
                <a:latin typeface="Cambria" panose="02040503050406030204" pitchFamily="18" charset="0"/>
              </a:rPr>
              <a:t> HFE 1</a:t>
            </a:r>
          </a:p>
          <a:p>
            <a:r>
              <a:rPr lang="fr-FR" sz="2400" dirty="0">
                <a:latin typeface="Cambria" panose="02040503050406030204" pitchFamily="18" charset="0"/>
              </a:rPr>
              <a:t>Critères de non </a:t>
            </a:r>
            <a:r>
              <a:rPr lang="fr-FR" sz="2400" dirty="0" smtClean="0">
                <a:latin typeface="Cambria" panose="02040503050406030204" pitchFamily="18" charset="0"/>
              </a:rPr>
              <a:t>inclusion : </a:t>
            </a:r>
            <a:r>
              <a:rPr lang="fr-FR" sz="2400" dirty="0">
                <a:latin typeface="Cambria" panose="02040503050406030204" pitchFamily="18" charset="0"/>
              </a:rPr>
              <a:t>comorbidités affectant le bilan biologique au moment du diagnostic</a:t>
            </a:r>
          </a:p>
          <a:p>
            <a:r>
              <a:rPr lang="fr-FR" sz="2400" dirty="0" smtClean="0">
                <a:latin typeface="Cambria" panose="02040503050406030204" pitchFamily="18" charset="0"/>
              </a:rPr>
              <a:t>Lieu : </a:t>
            </a:r>
            <a:r>
              <a:rPr lang="fr-FR" sz="2400" dirty="0">
                <a:latin typeface="Cambria" panose="02040503050406030204" pitchFamily="18" charset="0"/>
              </a:rPr>
              <a:t>2 centres de saignées d’IDF. </a:t>
            </a:r>
          </a:p>
          <a:p>
            <a:r>
              <a:rPr lang="fr-FR" sz="2400" dirty="0">
                <a:latin typeface="Cambria" panose="02040503050406030204" pitchFamily="18" charset="0"/>
              </a:rPr>
              <a:t>Entretiens semi-dirigés - Guide d’entretien.</a:t>
            </a:r>
          </a:p>
          <a:p>
            <a:r>
              <a:rPr lang="fr-FR" sz="2400" dirty="0">
                <a:latin typeface="Cambria" panose="02040503050406030204" pitchFamily="18" charset="0"/>
              </a:rPr>
              <a:t>Juillet 2013 à Novembre 2013. </a:t>
            </a:r>
          </a:p>
          <a:p>
            <a:r>
              <a:rPr lang="fr-FR" sz="2400" dirty="0">
                <a:latin typeface="Cambria" panose="02040503050406030204" pitchFamily="18" charset="0"/>
              </a:rPr>
              <a:t>Arrêt de l’inclusion des patients dès saturation.</a:t>
            </a:r>
          </a:p>
          <a:p>
            <a:r>
              <a:rPr lang="fr-FR" sz="2400" dirty="0">
                <a:latin typeface="Cambria" panose="02040503050406030204" pitchFamily="18" charset="0"/>
              </a:rPr>
              <a:t>Etude descriptive sur des données rétrospectives.</a:t>
            </a:r>
          </a:p>
          <a:p>
            <a:endParaRPr lang="fr-FR" sz="2400" dirty="0" smtClean="0">
              <a:latin typeface="Cambria" panose="02040503050406030204" pitchFamily="18" charset="0"/>
            </a:endParaRPr>
          </a:p>
        </p:txBody>
      </p:sp>
    </p:spTree>
    <p:extLst>
      <p:ext uri="{BB962C8B-B14F-4D97-AF65-F5344CB8AC3E}">
        <p14:creationId xmlns:p14="http://schemas.microsoft.com/office/powerpoint/2010/main" val="139221014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8515636" y="1527503"/>
            <a:ext cx="2393478" cy="1541952"/>
          </a:xfrm>
          <a:prstGeom prst="rect">
            <a:avLst/>
          </a:prstGeom>
        </p:spPr>
      </p:pic>
      <p:sp>
        <p:nvSpPr>
          <p:cNvPr id="9" name="TextBox 8"/>
          <p:cNvSpPr txBox="1"/>
          <p:nvPr/>
        </p:nvSpPr>
        <p:spPr>
          <a:xfrm>
            <a:off x="9311407" y="1157132"/>
            <a:ext cx="982536" cy="400110"/>
          </a:xfrm>
          <a:prstGeom prst="rect">
            <a:avLst/>
          </a:prstGeom>
          <a:noFill/>
        </p:spPr>
        <p:txBody>
          <a:bodyPr wrap="square" rtlCol="0">
            <a:spAutoFit/>
          </a:bodyPr>
          <a:lstStyle/>
          <a:p>
            <a:r>
              <a:rPr lang="fr-FR" sz="2000" dirty="0" smtClean="0">
                <a:solidFill>
                  <a:srgbClr val="7030A0"/>
                </a:solidFill>
                <a:latin typeface="Cambria" panose="02040503050406030204" pitchFamily="18" charset="0"/>
              </a:rPr>
              <a:t>Âge</a:t>
            </a:r>
            <a:endParaRPr lang="fr-FR" sz="2000" dirty="0">
              <a:solidFill>
                <a:srgbClr val="7030A0"/>
              </a:solidFill>
              <a:latin typeface="Cambria" panose="02040503050406030204" pitchFamily="18" charset="0"/>
            </a:endParaRPr>
          </a:p>
        </p:txBody>
      </p:sp>
      <p:pic>
        <p:nvPicPr>
          <p:cNvPr id="15" name="Image 14" descr="Capture d’écran 2014-02-27 à 10.22.4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3490919"/>
            <a:ext cx="5978776" cy="2964637"/>
          </a:xfrm>
          <a:prstGeom prst="rect">
            <a:avLst/>
          </a:prstGeom>
        </p:spPr>
      </p:pic>
      <p:sp>
        <p:nvSpPr>
          <p:cNvPr id="16" name="TextBox 8"/>
          <p:cNvSpPr txBox="1"/>
          <p:nvPr/>
        </p:nvSpPr>
        <p:spPr>
          <a:xfrm>
            <a:off x="2453885" y="3615809"/>
            <a:ext cx="4509067" cy="400110"/>
          </a:xfrm>
          <a:prstGeom prst="rect">
            <a:avLst/>
          </a:prstGeom>
          <a:noFill/>
        </p:spPr>
        <p:txBody>
          <a:bodyPr wrap="square" rtlCol="0">
            <a:spAutoFit/>
          </a:bodyPr>
          <a:lstStyle/>
          <a:p>
            <a:r>
              <a:rPr lang="fr-FR" sz="2000" dirty="0" smtClean="0">
                <a:solidFill>
                  <a:srgbClr val="7030A0"/>
                </a:solidFill>
                <a:latin typeface="Cambria" panose="02040503050406030204" pitchFamily="18" charset="0"/>
              </a:rPr>
              <a:t>Catégories socio professionnelles</a:t>
            </a:r>
            <a:endParaRPr lang="fr-FR" sz="2000" dirty="0">
              <a:solidFill>
                <a:srgbClr val="7030A0"/>
              </a:solidFill>
              <a:latin typeface="Cambria" panose="02040503050406030204" pitchFamily="18" charset="0"/>
            </a:endParaRPr>
          </a:p>
        </p:txBody>
      </p:sp>
      <p:sp>
        <p:nvSpPr>
          <p:cNvPr id="17" name="TextBox 8"/>
          <p:cNvSpPr txBox="1"/>
          <p:nvPr/>
        </p:nvSpPr>
        <p:spPr>
          <a:xfrm>
            <a:off x="8460192" y="3646577"/>
            <a:ext cx="3667502" cy="400110"/>
          </a:xfrm>
          <a:prstGeom prst="rect">
            <a:avLst/>
          </a:prstGeom>
          <a:noFill/>
        </p:spPr>
        <p:txBody>
          <a:bodyPr wrap="square" rtlCol="0">
            <a:spAutoFit/>
          </a:bodyPr>
          <a:lstStyle/>
          <a:p>
            <a:r>
              <a:rPr lang="fr-FR" sz="2000" dirty="0" smtClean="0">
                <a:solidFill>
                  <a:srgbClr val="7030A0"/>
                </a:solidFill>
                <a:latin typeface="Cambria" panose="02040503050406030204" pitchFamily="18" charset="0"/>
              </a:rPr>
              <a:t>Contexte du diagnostic</a:t>
            </a:r>
            <a:endParaRPr lang="fr-FR" sz="2000" dirty="0">
              <a:solidFill>
                <a:srgbClr val="7030A0"/>
              </a:solidFill>
              <a:latin typeface="Cambria" panose="02040503050406030204" pitchFamily="18" charset="0"/>
            </a:endParaRPr>
          </a:p>
        </p:txBody>
      </p:sp>
      <p:sp>
        <p:nvSpPr>
          <p:cNvPr id="20"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Résultats : </a:t>
            </a:r>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Caractéristiques des patients</a:t>
            </a:r>
            <a:endPar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3" name="Espace réservé du contenu 2"/>
          <p:cNvSpPr txBox="1">
            <a:spLocks/>
          </p:cNvSpPr>
          <p:nvPr/>
        </p:nvSpPr>
        <p:spPr>
          <a:xfrm>
            <a:off x="609599" y="841828"/>
            <a:ext cx="7228115" cy="246742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a:latin typeface="Cambria" panose="02040503050406030204" pitchFamily="18" charset="0"/>
              </a:rPr>
              <a:t>Âge moyen du diagnostic : 43,8 ± 10,7 ans</a:t>
            </a:r>
          </a:p>
          <a:p>
            <a:r>
              <a:rPr lang="fr-FR" sz="2400" dirty="0" err="1">
                <a:latin typeface="Cambria" panose="02040503050406030204" pitchFamily="18" charset="0"/>
              </a:rPr>
              <a:t>Sex</a:t>
            </a:r>
            <a:r>
              <a:rPr lang="fr-FR" sz="2400" dirty="0">
                <a:latin typeface="Cambria" panose="02040503050406030204" pitchFamily="18" charset="0"/>
              </a:rPr>
              <a:t> Ratio H/F: 0,86  (12 hommes et 14 femmes)</a:t>
            </a:r>
          </a:p>
          <a:p>
            <a:r>
              <a:rPr lang="fr-FR" sz="2400" dirty="0">
                <a:latin typeface="Cambria" panose="02040503050406030204" pitchFamily="18" charset="0"/>
              </a:rPr>
              <a:t>23 patients en phase d’entretien ; 3 patients attaque</a:t>
            </a:r>
          </a:p>
          <a:p>
            <a:r>
              <a:rPr lang="fr-FR" sz="2400" dirty="0">
                <a:latin typeface="Cambria" panose="02040503050406030204" pitchFamily="18" charset="0"/>
              </a:rPr>
              <a:t>21 entretiens face à face, 5 </a:t>
            </a:r>
            <a:r>
              <a:rPr lang="fr-FR" sz="2400" dirty="0" smtClean="0">
                <a:latin typeface="Cambria" panose="02040503050406030204" pitchFamily="18" charset="0"/>
              </a:rPr>
              <a:t>téléphoniques</a:t>
            </a:r>
          </a:p>
          <a:p>
            <a:endParaRPr lang="fr-FR" sz="2400" dirty="0" smtClean="0">
              <a:latin typeface="Cambria" panose="02040503050406030204" pitchFamily="18" charset="0"/>
            </a:endParaRPr>
          </a:p>
        </p:txBody>
      </p:sp>
      <p:grpSp>
        <p:nvGrpSpPr>
          <p:cNvPr id="34" name="Group 5"/>
          <p:cNvGrpSpPr/>
          <p:nvPr/>
        </p:nvGrpSpPr>
        <p:grpSpPr>
          <a:xfrm>
            <a:off x="701773" y="6509829"/>
            <a:ext cx="10557549" cy="232059"/>
            <a:chOff x="660945" y="6625941"/>
            <a:chExt cx="9643038" cy="232059"/>
          </a:xfrm>
        </p:grpSpPr>
        <p:sp>
          <p:nvSpPr>
            <p:cNvPr id="35"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36"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37" name="AutoShape 11"/>
            <p:cNvSpPr>
              <a:spLocks noChangeArrowheads="1"/>
            </p:cNvSpPr>
            <p:nvPr/>
          </p:nvSpPr>
          <p:spPr bwMode="auto">
            <a:xfrm>
              <a:off x="4460356"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38"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39"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grpSp>
        <p:nvGrpSpPr>
          <p:cNvPr id="19" name="Groupe 1"/>
          <p:cNvGrpSpPr/>
          <p:nvPr/>
        </p:nvGrpSpPr>
        <p:grpSpPr>
          <a:xfrm>
            <a:off x="8022576" y="3632063"/>
            <a:ext cx="3365500" cy="2794811"/>
            <a:chOff x="8095146" y="3646577"/>
            <a:chExt cx="3365500" cy="2794811"/>
          </a:xfrm>
        </p:grpSpPr>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5146" y="3685488"/>
              <a:ext cx="33655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8"/>
            <p:cNvSpPr txBox="1"/>
            <p:nvPr/>
          </p:nvSpPr>
          <p:spPr>
            <a:xfrm>
              <a:off x="8460192" y="3646577"/>
              <a:ext cx="2799130" cy="400110"/>
            </a:xfrm>
            <a:prstGeom prst="rect">
              <a:avLst/>
            </a:prstGeom>
            <a:noFill/>
          </p:spPr>
          <p:txBody>
            <a:bodyPr wrap="square" rtlCol="0">
              <a:spAutoFit/>
            </a:bodyPr>
            <a:lstStyle/>
            <a:p>
              <a:r>
                <a:rPr lang="fr-FR" sz="2000" dirty="0" smtClean="0">
                  <a:solidFill>
                    <a:srgbClr val="7030A0"/>
                  </a:solidFill>
                  <a:latin typeface="Cambria" panose="02040503050406030204" pitchFamily="18" charset="0"/>
                </a:rPr>
                <a:t>Contexte du diagnostic</a:t>
              </a:r>
              <a:endParaRPr lang="fr-FR" sz="2000" dirty="0">
                <a:solidFill>
                  <a:srgbClr val="7030A0"/>
                </a:solidFill>
                <a:latin typeface="Cambria" panose="02040503050406030204" pitchFamily="18" charset="0"/>
              </a:endParaRPr>
            </a:p>
          </p:txBody>
        </p:sp>
      </p:grpSp>
    </p:spTree>
    <p:extLst>
      <p:ext uri="{BB962C8B-B14F-4D97-AF65-F5344CB8AC3E}">
        <p14:creationId xmlns:p14="http://schemas.microsoft.com/office/powerpoint/2010/main" val="136710508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2488" y="748491"/>
            <a:ext cx="11963400" cy="4514850"/>
          </a:xfrm>
          <a:prstGeom prst="rect">
            <a:avLst/>
          </a:prstGeom>
        </p:spPr>
      </p:pic>
      <p:sp>
        <p:nvSpPr>
          <p:cNvPr id="3" name="Content Placeholder 2"/>
          <p:cNvSpPr>
            <a:spLocks noGrp="1"/>
          </p:cNvSpPr>
          <p:nvPr>
            <p:ph idx="1"/>
          </p:nvPr>
        </p:nvSpPr>
        <p:spPr>
          <a:xfrm>
            <a:off x="0" y="5263341"/>
            <a:ext cx="7416800" cy="1747059"/>
          </a:xfrm>
        </p:spPr>
        <p:txBody>
          <a:bodyPr>
            <a:normAutofit/>
          </a:bodyPr>
          <a:lstStyle/>
          <a:p>
            <a:r>
              <a:rPr lang="fr-FR" sz="2400" dirty="0" smtClean="0">
                <a:latin typeface="Cambria" panose="02040503050406030204" pitchFamily="18" charset="0"/>
              </a:rPr>
              <a:t>Le lexique de la </a:t>
            </a:r>
            <a:r>
              <a:rPr lang="fr-FR" sz="2400" b="1" dirty="0" smtClean="0">
                <a:latin typeface="Cambria" panose="02040503050406030204" pitchFamily="18" charset="0"/>
              </a:rPr>
              <a:t>fatigue</a:t>
            </a:r>
            <a:r>
              <a:rPr lang="fr-FR" sz="2400" dirty="0" smtClean="0">
                <a:latin typeface="Cambria" panose="02040503050406030204" pitchFamily="18" charset="0"/>
              </a:rPr>
              <a:t> (fatigue, dormir, fatigué)</a:t>
            </a:r>
          </a:p>
          <a:p>
            <a:r>
              <a:rPr lang="fr-FR" sz="2400" dirty="0" smtClean="0">
                <a:latin typeface="Cambria" panose="02040503050406030204" pitchFamily="18" charset="0"/>
              </a:rPr>
              <a:t>Le lexique de la maladie est très présent aussi (hémochromatose, fer, sang, saignée, médecin)</a:t>
            </a:r>
          </a:p>
        </p:txBody>
      </p:sp>
      <p:sp>
        <p:nvSpPr>
          <p:cNvPr id="20" name="Content Placeholder 2"/>
          <p:cNvSpPr txBox="1">
            <a:spLocks/>
          </p:cNvSpPr>
          <p:nvPr/>
        </p:nvSpPr>
        <p:spPr>
          <a:xfrm>
            <a:off x="7572552" y="5263339"/>
            <a:ext cx="5590800" cy="22564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latin typeface="Cambria" panose="02040503050406030204" pitchFamily="18" charset="0"/>
              </a:rPr>
              <a:t>L</a:t>
            </a:r>
            <a:r>
              <a:rPr lang="fr-FR" sz="2400" dirty="0" smtClean="0">
                <a:latin typeface="Cambria" panose="02040503050406030204" pitchFamily="18" charset="0"/>
              </a:rPr>
              <a:t>exique de la douleur </a:t>
            </a:r>
            <a:endParaRPr lang="fr-FR" sz="2400" dirty="0">
              <a:latin typeface="Cambria" panose="02040503050406030204" pitchFamily="18" charset="0"/>
            </a:endParaRPr>
          </a:p>
          <a:p>
            <a:r>
              <a:rPr lang="fr-FR" sz="2400" dirty="0" smtClean="0">
                <a:latin typeface="Cambria" panose="02040503050406030204" pitchFamily="18" charset="0"/>
              </a:rPr>
              <a:t>L’horaire (matin,  jour, nuit)</a:t>
            </a:r>
          </a:p>
        </p:txBody>
      </p:sp>
      <p:sp>
        <p:nvSpPr>
          <p:cNvPr id="26"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Résultats : </a:t>
            </a:r>
            <a:r>
              <a:rPr lang="fr-FR" sz="40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Text</a:t>
            </a:r>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fr-FR" sz="40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Mining</a:t>
            </a:r>
            <a:endPar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pSp>
        <p:nvGrpSpPr>
          <p:cNvPr id="27" name="Group 5"/>
          <p:cNvGrpSpPr/>
          <p:nvPr/>
        </p:nvGrpSpPr>
        <p:grpSpPr>
          <a:xfrm>
            <a:off x="701773" y="6509829"/>
            <a:ext cx="10557549" cy="232059"/>
            <a:chOff x="660945" y="6625941"/>
            <a:chExt cx="9643038" cy="232059"/>
          </a:xfrm>
        </p:grpSpPr>
        <p:sp>
          <p:nvSpPr>
            <p:cNvPr id="28"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29"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30" name="AutoShape 11"/>
            <p:cNvSpPr>
              <a:spLocks noChangeArrowheads="1"/>
            </p:cNvSpPr>
            <p:nvPr/>
          </p:nvSpPr>
          <p:spPr bwMode="auto">
            <a:xfrm>
              <a:off x="4460356"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31"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32"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Tree>
    <p:extLst>
      <p:ext uri="{BB962C8B-B14F-4D97-AF65-F5344CB8AC3E}">
        <p14:creationId xmlns:p14="http://schemas.microsoft.com/office/powerpoint/2010/main" val="9984237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Résultats : </a:t>
            </a:r>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11 signes d’appel</a:t>
            </a:r>
          </a:p>
        </p:txBody>
      </p:sp>
      <p:pic>
        <p:nvPicPr>
          <p:cNvPr id="4" name="Picture 3"/>
          <p:cNvPicPr>
            <a:picLocks noChangeAspect="1"/>
          </p:cNvPicPr>
          <p:nvPr/>
        </p:nvPicPr>
        <p:blipFill>
          <a:blip r:embed="rId3"/>
          <a:stretch>
            <a:fillRect/>
          </a:stretch>
        </p:blipFill>
        <p:spPr>
          <a:xfrm>
            <a:off x="5637880" y="1555166"/>
            <a:ext cx="6410297" cy="4047348"/>
          </a:xfrm>
          <a:prstGeom prst="rect">
            <a:avLst/>
          </a:prstGeom>
        </p:spPr>
      </p:pic>
      <p:sp>
        <p:nvSpPr>
          <p:cNvPr id="20" name="Espace réservé du contenu 2"/>
          <p:cNvSpPr txBox="1">
            <a:spLocks/>
          </p:cNvSpPr>
          <p:nvPr/>
        </p:nvSpPr>
        <p:spPr>
          <a:xfrm>
            <a:off x="609601" y="841828"/>
            <a:ext cx="5196114" cy="5668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smtClean="0">
                <a:latin typeface="Cambria" panose="02040503050406030204" pitchFamily="18" charset="0"/>
              </a:rPr>
              <a:t>Signes cliniques </a:t>
            </a:r>
            <a:r>
              <a:rPr lang="fr-FR" sz="2400" dirty="0">
                <a:latin typeface="Cambria" panose="02040503050406030204" pitchFamily="18" charset="0"/>
              </a:rPr>
              <a:t>obtenus double codage</a:t>
            </a:r>
          </a:p>
          <a:p>
            <a:r>
              <a:rPr lang="fr-FR" sz="2400" dirty="0">
                <a:latin typeface="Cambria" panose="02040503050406030204" pitchFamily="18" charset="0"/>
              </a:rPr>
              <a:t>La </a:t>
            </a:r>
            <a:r>
              <a:rPr lang="fr-FR" sz="2400" dirty="0">
                <a:solidFill>
                  <a:srgbClr val="7030A0"/>
                </a:solidFill>
                <a:latin typeface="Cambria" panose="02040503050406030204" pitchFamily="18" charset="0"/>
              </a:rPr>
              <a:t>fatigue et les arthralgies </a:t>
            </a:r>
          </a:p>
          <a:p>
            <a:r>
              <a:rPr lang="fr-FR" sz="2400" dirty="0">
                <a:latin typeface="Cambria" panose="02040503050406030204" pitchFamily="18" charset="0"/>
              </a:rPr>
              <a:t>La moitié des patients interrogés ont des </a:t>
            </a:r>
            <a:r>
              <a:rPr lang="fr-FR" sz="2400" dirty="0">
                <a:solidFill>
                  <a:srgbClr val="7030A0"/>
                </a:solidFill>
                <a:latin typeface="Cambria" panose="02040503050406030204" pitchFamily="18" charset="0"/>
              </a:rPr>
              <a:t>signes digestifs</a:t>
            </a:r>
            <a:r>
              <a:rPr lang="fr-FR" sz="2400" dirty="0">
                <a:latin typeface="Cambria" panose="02040503050406030204" pitchFamily="18" charset="0"/>
              </a:rPr>
              <a:t>.</a:t>
            </a:r>
          </a:p>
          <a:p>
            <a:r>
              <a:rPr lang="fr-FR" sz="2400" dirty="0">
                <a:latin typeface="Cambria" panose="02040503050406030204" pitchFamily="18" charset="0"/>
              </a:rPr>
              <a:t>Plus d’un tiers des patients ont des </a:t>
            </a:r>
            <a:r>
              <a:rPr lang="fr-FR" sz="2400" dirty="0" smtClean="0">
                <a:solidFill>
                  <a:srgbClr val="7030A0"/>
                </a:solidFill>
                <a:latin typeface="Cambria" panose="02040503050406030204" pitchFamily="18" charset="0"/>
              </a:rPr>
              <a:t>troubles des phanères </a:t>
            </a:r>
            <a:r>
              <a:rPr lang="fr-FR" sz="2400" dirty="0" smtClean="0">
                <a:latin typeface="Cambria" panose="02040503050406030204" pitchFamily="18" charset="0"/>
              </a:rPr>
              <a:t>(Teint </a:t>
            </a:r>
            <a:r>
              <a:rPr lang="fr-FR" sz="2400" dirty="0">
                <a:latin typeface="Cambria" panose="02040503050406030204" pitchFamily="18" charset="0"/>
              </a:rPr>
              <a:t>ou modification des cheveux, ou sécheresse cutanée)</a:t>
            </a:r>
          </a:p>
          <a:p>
            <a:r>
              <a:rPr lang="fr-FR" sz="2400" dirty="0" smtClean="0">
                <a:solidFill>
                  <a:srgbClr val="7030A0"/>
                </a:solidFill>
                <a:latin typeface="Cambria" panose="02040503050406030204" pitchFamily="18" charset="0"/>
              </a:rPr>
              <a:t>Modifications </a:t>
            </a:r>
            <a:r>
              <a:rPr lang="fr-FR" sz="2400" dirty="0">
                <a:solidFill>
                  <a:srgbClr val="7030A0"/>
                </a:solidFill>
                <a:latin typeface="Cambria" panose="02040503050406030204" pitchFamily="18" charset="0"/>
              </a:rPr>
              <a:t>du comportement </a:t>
            </a:r>
            <a:r>
              <a:rPr lang="fr-FR" sz="2400" dirty="0" smtClean="0">
                <a:latin typeface="Cambria" panose="02040503050406030204" pitchFamily="18" charset="0"/>
              </a:rPr>
              <a:t>(</a:t>
            </a:r>
            <a:r>
              <a:rPr lang="fr-FR" sz="2400" dirty="0">
                <a:latin typeface="Cambria" panose="02040503050406030204" pitchFamily="18" charset="0"/>
              </a:rPr>
              <a:t>libido / Dépression / troubles de la concentration</a:t>
            </a:r>
            <a:r>
              <a:rPr lang="fr-FR" sz="2400" dirty="0" smtClean="0">
                <a:latin typeface="Cambria" panose="02040503050406030204" pitchFamily="18" charset="0"/>
              </a:rPr>
              <a:t>)</a:t>
            </a:r>
            <a:endParaRPr lang="fr-FR" sz="2400" dirty="0">
              <a:latin typeface="Cambria" panose="02040503050406030204" pitchFamily="18" charset="0"/>
            </a:endParaRPr>
          </a:p>
        </p:txBody>
      </p:sp>
      <p:grpSp>
        <p:nvGrpSpPr>
          <p:cNvPr id="22" name="Group 5"/>
          <p:cNvGrpSpPr/>
          <p:nvPr/>
        </p:nvGrpSpPr>
        <p:grpSpPr>
          <a:xfrm>
            <a:off x="701773" y="6509829"/>
            <a:ext cx="10557549" cy="232059"/>
            <a:chOff x="660945" y="6625941"/>
            <a:chExt cx="9643038" cy="232059"/>
          </a:xfrm>
        </p:grpSpPr>
        <p:sp>
          <p:nvSpPr>
            <p:cNvPr id="23"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24"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31" name="AutoShape 11"/>
            <p:cNvSpPr>
              <a:spLocks noChangeArrowheads="1"/>
            </p:cNvSpPr>
            <p:nvPr/>
          </p:nvSpPr>
          <p:spPr bwMode="auto">
            <a:xfrm>
              <a:off x="4460356"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32"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33"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Tree>
    <p:extLst>
      <p:ext uri="{BB962C8B-B14F-4D97-AF65-F5344CB8AC3E}">
        <p14:creationId xmlns:p14="http://schemas.microsoft.com/office/powerpoint/2010/main" val="79931983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t="3670" r="2018"/>
          <a:stretch/>
        </p:blipFill>
        <p:spPr>
          <a:xfrm rot="5400000">
            <a:off x="5480076" y="1106198"/>
            <a:ext cx="5654403" cy="4980523"/>
          </a:xfrm>
          <a:prstGeom prst="rect">
            <a:avLst/>
          </a:prstGeom>
        </p:spPr>
      </p:pic>
      <p:sp>
        <p:nvSpPr>
          <p:cNvPr id="23"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Résultats : Corrélations </a:t>
            </a:r>
            <a:endPar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4" name="Espace réservé du contenu 2"/>
          <p:cNvSpPr txBox="1">
            <a:spLocks/>
          </p:cNvSpPr>
          <p:nvPr/>
        </p:nvSpPr>
        <p:spPr>
          <a:xfrm>
            <a:off x="609601" y="841828"/>
            <a:ext cx="5486400" cy="5668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a:solidFill>
                  <a:srgbClr val="7030A0"/>
                </a:solidFill>
                <a:latin typeface="Cambria" panose="02040503050406030204" pitchFamily="18" charset="0"/>
              </a:rPr>
              <a:t>Classification ascendante hiérarchique</a:t>
            </a:r>
          </a:p>
          <a:p>
            <a:r>
              <a:rPr lang="fr-FR" sz="2400" dirty="0">
                <a:latin typeface="Cambria" panose="02040503050406030204" pitchFamily="18" charset="0"/>
              </a:rPr>
              <a:t>Les 2 plus importants symptômes sont mécaniquement regroupés : </a:t>
            </a:r>
            <a:r>
              <a:rPr lang="fr-FR" sz="2400" dirty="0">
                <a:solidFill>
                  <a:srgbClr val="7030A0"/>
                </a:solidFill>
                <a:latin typeface="Cambria" panose="02040503050406030204" pitchFamily="18" charset="0"/>
              </a:rPr>
              <a:t>Fatigue et Arthralgie</a:t>
            </a:r>
          </a:p>
          <a:p>
            <a:r>
              <a:rPr lang="fr-FR" sz="2400" dirty="0">
                <a:solidFill>
                  <a:srgbClr val="7030A0"/>
                </a:solidFill>
                <a:latin typeface="Cambria" panose="02040503050406030204" pitchFamily="18" charset="0"/>
              </a:rPr>
              <a:t>Signes digestifs </a:t>
            </a:r>
          </a:p>
          <a:p>
            <a:r>
              <a:rPr lang="fr-FR" sz="2400" dirty="0">
                <a:solidFill>
                  <a:srgbClr val="7030A0"/>
                </a:solidFill>
                <a:latin typeface="Cambria" panose="02040503050406030204" pitchFamily="18" charset="0"/>
              </a:rPr>
              <a:t>Douleur cardiaque, des signes cognitifs </a:t>
            </a:r>
            <a:r>
              <a:rPr lang="fr-FR" sz="2400" dirty="0">
                <a:latin typeface="Cambria" panose="02040503050406030204" pitchFamily="18" charset="0"/>
              </a:rPr>
              <a:t>(concentration / Dépression)</a:t>
            </a:r>
          </a:p>
          <a:p>
            <a:r>
              <a:rPr lang="fr-FR" sz="2400" dirty="0" smtClean="0">
                <a:solidFill>
                  <a:srgbClr val="7030A0"/>
                </a:solidFill>
                <a:latin typeface="Cambria" panose="02040503050406030204" pitchFamily="18" charset="0"/>
              </a:rPr>
              <a:t>Troubles des phanères </a:t>
            </a:r>
            <a:r>
              <a:rPr lang="fr-FR" sz="2400" dirty="0">
                <a:latin typeface="Cambria" panose="02040503050406030204" pitchFamily="18" charset="0"/>
              </a:rPr>
              <a:t>(Teint / Cheveux / Ongle / sécheresse muqueuses) ainsi que la </a:t>
            </a:r>
            <a:r>
              <a:rPr lang="fr-FR" sz="2400" dirty="0">
                <a:solidFill>
                  <a:srgbClr val="7030A0"/>
                </a:solidFill>
                <a:latin typeface="Cambria" panose="02040503050406030204" pitchFamily="18" charset="0"/>
              </a:rPr>
              <a:t>libido</a:t>
            </a:r>
            <a:r>
              <a:rPr lang="fr-FR" sz="2400" dirty="0">
                <a:latin typeface="Cambria" panose="02040503050406030204" pitchFamily="18" charset="0"/>
              </a:rPr>
              <a:t> forment une dernière classe</a:t>
            </a:r>
          </a:p>
          <a:p>
            <a:endParaRPr lang="fr-FR" sz="2400" dirty="0">
              <a:latin typeface="Cambria" panose="02040503050406030204" pitchFamily="18" charset="0"/>
            </a:endParaRPr>
          </a:p>
        </p:txBody>
      </p:sp>
      <p:grpSp>
        <p:nvGrpSpPr>
          <p:cNvPr id="25" name="Group 5"/>
          <p:cNvGrpSpPr/>
          <p:nvPr/>
        </p:nvGrpSpPr>
        <p:grpSpPr>
          <a:xfrm>
            <a:off x="701773" y="6509829"/>
            <a:ext cx="10557549" cy="232059"/>
            <a:chOff x="660945" y="6625941"/>
            <a:chExt cx="9643038" cy="232059"/>
          </a:xfrm>
        </p:grpSpPr>
        <p:sp>
          <p:nvSpPr>
            <p:cNvPr id="26"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27"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28" name="AutoShape 11"/>
            <p:cNvSpPr>
              <a:spLocks noChangeArrowheads="1"/>
            </p:cNvSpPr>
            <p:nvPr/>
          </p:nvSpPr>
          <p:spPr bwMode="auto">
            <a:xfrm>
              <a:off x="4460356"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29"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30"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Tree>
    <p:extLst>
      <p:ext uri="{BB962C8B-B14F-4D97-AF65-F5344CB8AC3E}">
        <p14:creationId xmlns:p14="http://schemas.microsoft.com/office/powerpoint/2010/main" val="417070597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a:blip r:embed="rId3"/>
          <a:stretch>
            <a:fillRect/>
          </a:stretch>
        </p:blipFill>
        <p:spPr>
          <a:xfrm>
            <a:off x="2844804" y="744428"/>
            <a:ext cx="6908796" cy="5827327"/>
          </a:xfrm>
          <a:prstGeom prst="rect">
            <a:avLst/>
          </a:prstGeom>
        </p:spPr>
      </p:pic>
      <p:sp>
        <p:nvSpPr>
          <p:cNvPr id="44" name="TextBox 43"/>
          <p:cNvSpPr txBox="1"/>
          <p:nvPr/>
        </p:nvSpPr>
        <p:spPr>
          <a:xfrm>
            <a:off x="1422400" y="3218243"/>
            <a:ext cx="3280229" cy="461665"/>
          </a:xfrm>
          <a:prstGeom prst="rect">
            <a:avLst/>
          </a:prstGeom>
          <a:noFill/>
        </p:spPr>
        <p:txBody>
          <a:bodyPr wrap="square" rtlCol="0">
            <a:spAutoFit/>
          </a:bodyPr>
          <a:lstStyle/>
          <a:p>
            <a:r>
              <a:rPr lang="fr-FR" sz="2400" b="1" i="1" dirty="0" smtClean="0">
                <a:solidFill>
                  <a:schemeClr val="accent6">
                    <a:lumMod val="75000"/>
                  </a:schemeClr>
                </a:solidFill>
              </a:rPr>
              <a:t>Symptômes classiques</a:t>
            </a:r>
            <a:endParaRPr lang="fr-FR" sz="2400" b="1" i="1" dirty="0">
              <a:solidFill>
                <a:schemeClr val="accent6">
                  <a:lumMod val="75000"/>
                </a:schemeClr>
              </a:solidFill>
            </a:endParaRPr>
          </a:p>
        </p:txBody>
      </p:sp>
      <p:sp>
        <p:nvSpPr>
          <p:cNvPr id="45" name="TextBox 44"/>
          <p:cNvSpPr txBox="1"/>
          <p:nvPr/>
        </p:nvSpPr>
        <p:spPr>
          <a:xfrm>
            <a:off x="7264730" y="1645273"/>
            <a:ext cx="4198501" cy="461665"/>
          </a:xfrm>
          <a:prstGeom prst="rect">
            <a:avLst/>
          </a:prstGeom>
          <a:noFill/>
        </p:spPr>
        <p:txBody>
          <a:bodyPr wrap="square" rtlCol="0">
            <a:spAutoFit/>
          </a:bodyPr>
          <a:lstStyle/>
          <a:p>
            <a:r>
              <a:rPr lang="fr-FR" sz="2400" b="1" i="1" dirty="0" smtClean="0">
                <a:solidFill>
                  <a:srgbClr val="00B050"/>
                </a:solidFill>
              </a:rPr>
              <a:t>Symptômes inhabituels</a:t>
            </a:r>
            <a:endParaRPr lang="fr-FR" sz="2400" b="1" i="1" dirty="0">
              <a:solidFill>
                <a:srgbClr val="00B050"/>
              </a:solidFill>
            </a:endParaRPr>
          </a:p>
        </p:txBody>
      </p:sp>
      <p:sp>
        <p:nvSpPr>
          <p:cNvPr id="26"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Résultats : ANALYSE EN COMPOSANTE MULTIPLE</a:t>
            </a:r>
            <a:endPar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0" name="Oval 45"/>
          <p:cNvSpPr/>
          <p:nvPr/>
        </p:nvSpPr>
        <p:spPr>
          <a:xfrm>
            <a:off x="3723808" y="4294197"/>
            <a:ext cx="2691506" cy="652664"/>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 name="Group 5"/>
          <p:cNvGrpSpPr/>
          <p:nvPr/>
        </p:nvGrpSpPr>
        <p:grpSpPr>
          <a:xfrm>
            <a:off x="701773" y="6509829"/>
            <a:ext cx="10557549" cy="232059"/>
            <a:chOff x="660945" y="6625941"/>
            <a:chExt cx="9643038" cy="232059"/>
          </a:xfrm>
        </p:grpSpPr>
        <p:sp>
          <p:nvSpPr>
            <p:cNvPr id="32"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33"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34" name="AutoShape 11"/>
            <p:cNvSpPr>
              <a:spLocks noChangeArrowheads="1"/>
            </p:cNvSpPr>
            <p:nvPr/>
          </p:nvSpPr>
          <p:spPr bwMode="auto">
            <a:xfrm>
              <a:off x="4460356"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35"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36"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Tree>
    <p:extLst>
      <p:ext uri="{BB962C8B-B14F-4D97-AF65-F5344CB8AC3E}">
        <p14:creationId xmlns:p14="http://schemas.microsoft.com/office/powerpoint/2010/main" val="278771709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5500913" y="1399297"/>
            <a:ext cx="6508737" cy="3561682"/>
          </a:xfrm>
          <a:prstGeom prst="rect">
            <a:avLst/>
          </a:prstGeom>
        </p:spPr>
      </p:pic>
      <p:sp>
        <p:nvSpPr>
          <p:cNvPr id="18"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Résultats : </a:t>
            </a:r>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Caractéristiques de la fatigue</a:t>
            </a:r>
          </a:p>
        </p:txBody>
      </p:sp>
      <p:sp>
        <p:nvSpPr>
          <p:cNvPr id="19" name="Espace réservé du contenu 2"/>
          <p:cNvSpPr txBox="1">
            <a:spLocks/>
          </p:cNvSpPr>
          <p:nvPr/>
        </p:nvSpPr>
        <p:spPr>
          <a:xfrm>
            <a:off x="609601" y="841828"/>
            <a:ext cx="5118099" cy="5668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a:solidFill>
                  <a:srgbClr val="7030A0"/>
                </a:solidFill>
                <a:latin typeface="Cambria" panose="02040503050406030204" pitchFamily="18" charset="0"/>
              </a:rPr>
              <a:t>Les caractéristiques d’intensité </a:t>
            </a:r>
            <a:r>
              <a:rPr lang="fr-FR" sz="2400" dirty="0">
                <a:latin typeface="Cambria" panose="02040503050406030204" pitchFamily="18" charset="0"/>
              </a:rPr>
              <a:t>(niveau de fatigue, </a:t>
            </a:r>
            <a:r>
              <a:rPr lang="fr-FR" sz="2400" dirty="0" smtClean="0">
                <a:latin typeface="Cambria" panose="02040503050406030204" pitchFamily="18" charset="0"/>
              </a:rPr>
              <a:t>constance, insistance-prégnance) </a:t>
            </a:r>
            <a:r>
              <a:rPr lang="fr-FR" sz="2400" dirty="0">
                <a:latin typeface="Cambria" panose="02040503050406030204" pitchFamily="18" charset="0"/>
              </a:rPr>
              <a:t>dominent</a:t>
            </a:r>
          </a:p>
          <a:p>
            <a:r>
              <a:rPr lang="fr-FR" sz="2400" dirty="0">
                <a:latin typeface="Cambria" panose="02040503050406030204" pitchFamily="18" charset="0"/>
              </a:rPr>
              <a:t>Vient ensuite </a:t>
            </a:r>
            <a:r>
              <a:rPr lang="fr-FR" sz="2400" dirty="0">
                <a:solidFill>
                  <a:srgbClr val="7030A0"/>
                </a:solidFill>
                <a:latin typeface="Cambria" panose="02040503050406030204" pitchFamily="18" charset="0"/>
              </a:rPr>
              <a:t>l’influence sur le repos </a:t>
            </a:r>
            <a:r>
              <a:rPr lang="fr-FR" sz="2400" dirty="0">
                <a:latin typeface="Cambria" panose="02040503050406030204" pitchFamily="18" charset="0"/>
              </a:rPr>
              <a:t>(facilité d’endormissement, repos non réparateur)</a:t>
            </a:r>
          </a:p>
          <a:p>
            <a:r>
              <a:rPr lang="fr-FR" sz="2400" dirty="0">
                <a:latin typeface="Cambria" panose="02040503050406030204" pitchFamily="18" charset="0"/>
              </a:rPr>
              <a:t>Le niveau de fatigue est la caractéristique de base évoquée par la majorité des patients.</a:t>
            </a:r>
          </a:p>
          <a:p>
            <a:r>
              <a:rPr lang="fr-FR" sz="2400" dirty="0">
                <a:solidFill>
                  <a:srgbClr val="7030A0"/>
                </a:solidFill>
                <a:latin typeface="Cambria" panose="02040503050406030204" pitchFamily="18" charset="0"/>
              </a:rPr>
              <a:t>Les conséquences sociales </a:t>
            </a:r>
            <a:r>
              <a:rPr lang="fr-FR" sz="2400" dirty="0">
                <a:latin typeface="Cambria" panose="02040503050406030204" pitchFamily="18" charset="0"/>
              </a:rPr>
              <a:t>(ralentissement, handicap, honte) sont les caractéristiques les moins évoquées</a:t>
            </a:r>
          </a:p>
          <a:p>
            <a:endParaRPr lang="fr-FR" sz="2400" dirty="0">
              <a:latin typeface="Cambria" panose="02040503050406030204" pitchFamily="18" charset="0"/>
            </a:endParaRPr>
          </a:p>
        </p:txBody>
      </p:sp>
      <p:grpSp>
        <p:nvGrpSpPr>
          <p:cNvPr id="21" name="Group 5"/>
          <p:cNvGrpSpPr/>
          <p:nvPr/>
        </p:nvGrpSpPr>
        <p:grpSpPr>
          <a:xfrm>
            <a:off x="701773" y="6509829"/>
            <a:ext cx="10557549" cy="232059"/>
            <a:chOff x="660945" y="6625941"/>
            <a:chExt cx="9643038" cy="232059"/>
          </a:xfrm>
        </p:grpSpPr>
        <p:sp>
          <p:nvSpPr>
            <p:cNvPr id="22"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23"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30" name="AutoShape 11"/>
            <p:cNvSpPr>
              <a:spLocks noChangeArrowheads="1"/>
            </p:cNvSpPr>
            <p:nvPr/>
          </p:nvSpPr>
          <p:spPr bwMode="auto">
            <a:xfrm>
              <a:off x="4460356"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31"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32"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Tree>
    <p:extLst>
      <p:ext uri="{BB962C8B-B14F-4D97-AF65-F5344CB8AC3E}">
        <p14:creationId xmlns:p14="http://schemas.microsoft.com/office/powerpoint/2010/main" val="2496530904"/>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rot="5400000">
            <a:off x="5915789" y="677224"/>
            <a:ext cx="5974544" cy="6107607"/>
          </a:xfrm>
          <a:prstGeom prst="rect">
            <a:avLst/>
          </a:prstGeom>
        </p:spPr>
      </p:pic>
      <p:sp>
        <p:nvSpPr>
          <p:cNvPr id="24" name="Titre 1"/>
          <p:cNvSpPr txBox="1">
            <a:spLocks/>
          </p:cNvSpPr>
          <p:nvPr/>
        </p:nvSpPr>
        <p:spPr>
          <a:xfrm>
            <a:off x="609599" y="114984"/>
            <a:ext cx="11347265"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Résultats : corrélations</a:t>
            </a:r>
            <a:endPar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5" name="Espace réservé du contenu 2"/>
          <p:cNvSpPr txBox="1">
            <a:spLocks/>
          </p:cNvSpPr>
          <p:nvPr/>
        </p:nvSpPr>
        <p:spPr>
          <a:xfrm>
            <a:off x="609601" y="841828"/>
            <a:ext cx="5239656" cy="53267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a:latin typeface="Cambria" panose="02040503050406030204" pitchFamily="18" charset="0"/>
              </a:rPr>
              <a:t>20 patients fatigués.</a:t>
            </a:r>
          </a:p>
          <a:p>
            <a:r>
              <a:rPr lang="fr-FR" sz="2400" dirty="0">
                <a:latin typeface="Cambria" panose="02040503050406030204" pitchFamily="18" charset="0"/>
              </a:rPr>
              <a:t>4 groupes de caractéristiques :</a:t>
            </a:r>
          </a:p>
          <a:p>
            <a:r>
              <a:rPr lang="fr-FR" sz="2400" dirty="0">
                <a:solidFill>
                  <a:srgbClr val="7030A0"/>
                </a:solidFill>
                <a:latin typeface="Cambria" panose="02040503050406030204" pitchFamily="18" charset="0"/>
              </a:rPr>
              <a:t>La Fatigue non </a:t>
            </a:r>
            <a:r>
              <a:rPr lang="fr-FR" sz="2400" dirty="0" smtClean="0">
                <a:solidFill>
                  <a:srgbClr val="7030A0"/>
                </a:solidFill>
                <a:latin typeface="Cambria" panose="02040503050406030204" pitchFamily="18" charset="0"/>
              </a:rPr>
              <a:t>handicapante</a:t>
            </a:r>
            <a:endParaRPr lang="fr-FR" sz="2400" dirty="0">
              <a:latin typeface="Cambria" panose="02040503050406030204" pitchFamily="18" charset="0"/>
            </a:endParaRPr>
          </a:p>
          <a:p>
            <a:r>
              <a:rPr lang="fr-FR" sz="2400" dirty="0">
                <a:solidFill>
                  <a:srgbClr val="7030A0"/>
                </a:solidFill>
                <a:latin typeface="Cambria" panose="02040503050406030204" pitchFamily="18" charset="0"/>
              </a:rPr>
              <a:t>Les symptômes de l’usure : </a:t>
            </a:r>
            <a:r>
              <a:rPr lang="fr-FR" sz="2400" dirty="0">
                <a:latin typeface="Cambria" panose="02040503050406030204" pitchFamily="18" charset="0"/>
              </a:rPr>
              <a:t>La constance, l’insistance et l’épuisement</a:t>
            </a:r>
          </a:p>
          <a:p>
            <a:r>
              <a:rPr lang="fr-FR" sz="2400" dirty="0">
                <a:solidFill>
                  <a:srgbClr val="7030A0"/>
                </a:solidFill>
                <a:latin typeface="Cambria" panose="02040503050406030204" pitchFamily="18" charset="0"/>
              </a:rPr>
              <a:t>La fatigue intermédiaire en après midi et fin de journée avec ses conséquences </a:t>
            </a:r>
            <a:r>
              <a:rPr lang="fr-FR" sz="2400" dirty="0">
                <a:latin typeface="Cambria" panose="02040503050406030204" pitchFamily="18" charset="0"/>
              </a:rPr>
              <a:t>(honte, handicap)</a:t>
            </a:r>
          </a:p>
          <a:p>
            <a:r>
              <a:rPr lang="fr-FR" sz="2400" dirty="0">
                <a:solidFill>
                  <a:srgbClr val="7030A0"/>
                </a:solidFill>
                <a:latin typeface="Cambria" panose="02040503050406030204" pitchFamily="18" charset="0"/>
              </a:rPr>
              <a:t>La non </a:t>
            </a:r>
            <a:r>
              <a:rPr lang="fr-FR" sz="2400" dirty="0" smtClean="0">
                <a:solidFill>
                  <a:srgbClr val="7030A0"/>
                </a:solidFill>
                <a:latin typeface="Cambria" panose="02040503050406030204" pitchFamily="18" charset="0"/>
              </a:rPr>
              <a:t>récupération : </a:t>
            </a:r>
            <a:r>
              <a:rPr lang="fr-FR" sz="2400" dirty="0">
                <a:latin typeface="Cambria" panose="02040503050406030204" pitchFamily="18" charset="0"/>
              </a:rPr>
              <a:t>Le repos non compensateur, la fatigue du matin et la facilité d’endormissement avec le ralentissement</a:t>
            </a:r>
          </a:p>
        </p:txBody>
      </p:sp>
      <p:grpSp>
        <p:nvGrpSpPr>
          <p:cNvPr id="26" name="Group 5"/>
          <p:cNvGrpSpPr/>
          <p:nvPr/>
        </p:nvGrpSpPr>
        <p:grpSpPr>
          <a:xfrm>
            <a:off x="701773" y="6509829"/>
            <a:ext cx="10557549" cy="232059"/>
            <a:chOff x="660945" y="6625941"/>
            <a:chExt cx="9643038" cy="232059"/>
          </a:xfrm>
        </p:grpSpPr>
        <p:sp>
          <p:nvSpPr>
            <p:cNvPr id="27"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28"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29" name="AutoShape 11"/>
            <p:cNvSpPr>
              <a:spLocks noChangeArrowheads="1"/>
            </p:cNvSpPr>
            <p:nvPr/>
          </p:nvSpPr>
          <p:spPr bwMode="auto">
            <a:xfrm>
              <a:off x="4460356"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30"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31"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Tree>
    <p:extLst>
      <p:ext uri="{BB962C8B-B14F-4D97-AF65-F5344CB8AC3E}">
        <p14:creationId xmlns:p14="http://schemas.microsoft.com/office/powerpoint/2010/main" val="350307129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écran 2014-02-27 à 11.14.3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0747" y="760084"/>
            <a:ext cx="8763635" cy="5731788"/>
          </a:xfrm>
          <a:prstGeom prst="rect">
            <a:avLst/>
          </a:prstGeom>
        </p:spPr>
      </p:pic>
      <p:grpSp>
        <p:nvGrpSpPr>
          <p:cNvPr id="19" name="Group 5"/>
          <p:cNvGrpSpPr/>
          <p:nvPr/>
        </p:nvGrpSpPr>
        <p:grpSpPr>
          <a:xfrm>
            <a:off x="701773" y="6509829"/>
            <a:ext cx="10557549" cy="232059"/>
            <a:chOff x="660945" y="6625941"/>
            <a:chExt cx="9643038" cy="232059"/>
          </a:xfrm>
        </p:grpSpPr>
        <p:sp>
          <p:nvSpPr>
            <p:cNvPr id="20"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21"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22" name="AutoShape 11"/>
            <p:cNvSpPr>
              <a:spLocks noChangeArrowheads="1"/>
            </p:cNvSpPr>
            <p:nvPr/>
          </p:nvSpPr>
          <p:spPr bwMode="auto">
            <a:xfrm>
              <a:off x="4460356"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23"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24"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
        <p:nvSpPr>
          <p:cNvPr id="25"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Résultats : ANALYSE EN COMPOSANTES MULTIPLES</a:t>
            </a:r>
            <a:endPar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248572528"/>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5"/>
          <p:cNvGrpSpPr/>
          <p:nvPr/>
        </p:nvGrpSpPr>
        <p:grpSpPr>
          <a:xfrm>
            <a:off x="701773" y="6509829"/>
            <a:ext cx="10557549" cy="232059"/>
            <a:chOff x="660945" y="6625941"/>
            <a:chExt cx="9643038" cy="232059"/>
          </a:xfrm>
        </p:grpSpPr>
        <p:sp>
          <p:nvSpPr>
            <p:cNvPr id="17" name="AutoShape 12"/>
            <p:cNvSpPr>
              <a:spLocks noChangeArrowheads="1"/>
            </p:cNvSpPr>
            <p:nvPr/>
          </p:nvSpPr>
          <p:spPr bwMode="auto">
            <a:xfrm>
              <a:off x="8313813"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18" name="AutoShape 11"/>
            <p:cNvSpPr>
              <a:spLocks noChangeArrowheads="1"/>
            </p:cNvSpPr>
            <p:nvPr/>
          </p:nvSpPr>
          <p:spPr bwMode="auto">
            <a:xfrm>
              <a:off x="6379771"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19" name="AutoShape 11"/>
            <p:cNvSpPr>
              <a:spLocks noChangeArrowheads="1"/>
            </p:cNvSpPr>
            <p:nvPr/>
          </p:nvSpPr>
          <p:spPr bwMode="auto">
            <a:xfrm>
              <a:off x="4460356"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20"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21"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
        <p:nvSpPr>
          <p:cNvPr id="22"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Discussion</a:t>
            </a:r>
          </a:p>
        </p:txBody>
      </p:sp>
      <p:sp>
        <p:nvSpPr>
          <p:cNvPr id="23" name="Espace réservé du contenu 2"/>
          <p:cNvSpPr txBox="1">
            <a:spLocks/>
          </p:cNvSpPr>
          <p:nvPr/>
        </p:nvSpPr>
        <p:spPr>
          <a:xfrm>
            <a:off x="609600" y="841828"/>
            <a:ext cx="10649721" cy="5668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smtClean="0">
                <a:solidFill>
                  <a:srgbClr val="7030A0"/>
                </a:solidFill>
                <a:latin typeface="Cambria" panose="02040503050406030204" pitchFamily="18" charset="0"/>
              </a:rPr>
              <a:t>Limites :</a:t>
            </a:r>
            <a:endParaRPr lang="fr-FR" sz="2400" dirty="0">
              <a:solidFill>
                <a:srgbClr val="7030A0"/>
              </a:solidFill>
              <a:latin typeface="Cambria" panose="02040503050406030204" pitchFamily="18" charset="0"/>
            </a:endParaRPr>
          </a:p>
          <a:p>
            <a:pPr lvl="1"/>
            <a:r>
              <a:rPr lang="fr-FR" sz="2400" dirty="0">
                <a:latin typeface="Cambria" panose="02040503050406030204" pitchFamily="18" charset="0"/>
              </a:rPr>
              <a:t>Echantillonnage raisonné: résultats obtenus inhérents à notre échantillon et non généralisés à une population plus étendue représentative de l’ensemble des patients atteints d’hémochromatose de type 1 </a:t>
            </a:r>
          </a:p>
          <a:p>
            <a:pPr lvl="1"/>
            <a:r>
              <a:rPr lang="fr-FR" sz="2400" dirty="0">
                <a:latin typeface="Cambria" panose="02040503050406030204" pitchFamily="18" charset="0"/>
              </a:rPr>
              <a:t>Saturation des données</a:t>
            </a:r>
          </a:p>
          <a:p>
            <a:pPr lvl="1"/>
            <a:r>
              <a:rPr lang="fr-FR" sz="2400" dirty="0" smtClean="0">
                <a:latin typeface="Cambria" panose="02040503050406030204" pitchFamily="18" charset="0"/>
              </a:rPr>
              <a:t>Mémoire </a:t>
            </a:r>
            <a:r>
              <a:rPr lang="fr-FR" sz="2400" dirty="0">
                <a:latin typeface="Cambria" panose="02040503050406030204" pitchFamily="18" charset="0"/>
              </a:rPr>
              <a:t>du patient</a:t>
            </a:r>
          </a:p>
          <a:p>
            <a:endParaRPr lang="fr-FR" sz="2400" dirty="0">
              <a:latin typeface="Cambria" panose="02040503050406030204" pitchFamily="18" charset="0"/>
            </a:endParaRPr>
          </a:p>
          <a:p>
            <a:r>
              <a:rPr lang="fr-FR" sz="2400" dirty="0">
                <a:solidFill>
                  <a:srgbClr val="7030A0"/>
                </a:solidFill>
                <a:latin typeface="Cambria" panose="02040503050406030204" pitchFamily="18" charset="0"/>
              </a:rPr>
              <a:t>Contributions de cette </a:t>
            </a:r>
            <a:r>
              <a:rPr lang="fr-FR" sz="2400" dirty="0" smtClean="0">
                <a:solidFill>
                  <a:srgbClr val="7030A0"/>
                </a:solidFill>
                <a:latin typeface="Cambria" panose="02040503050406030204" pitchFamily="18" charset="0"/>
              </a:rPr>
              <a:t>thèse :</a:t>
            </a:r>
            <a:endParaRPr lang="fr-FR" sz="2400" dirty="0">
              <a:solidFill>
                <a:srgbClr val="7030A0"/>
              </a:solidFill>
              <a:latin typeface="Cambria" panose="02040503050406030204" pitchFamily="18" charset="0"/>
            </a:endParaRPr>
          </a:p>
          <a:p>
            <a:pPr lvl="1"/>
            <a:r>
              <a:rPr lang="fr-FR" sz="2400" dirty="0">
                <a:latin typeface="Cambria" panose="02040503050406030204" pitchFamily="18" charset="0"/>
              </a:rPr>
              <a:t>Questionnaire pour affiner les résultats sur une population à grande </a:t>
            </a:r>
            <a:r>
              <a:rPr lang="fr-FR" sz="2400" dirty="0" smtClean="0">
                <a:latin typeface="Cambria" panose="02040503050406030204" pitchFamily="18" charset="0"/>
              </a:rPr>
              <a:t>échelle =&gt; étude DIAPRHEG 2.</a:t>
            </a:r>
            <a:endParaRPr lang="fr-FR" sz="2400" dirty="0">
              <a:latin typeface="Cambria" panose="02040503050406030204" pitchFamily="18" charset="0"/>
            </a:endParaRPr>
          </a:p>
          <a:p>
            <a:pPr lvl="1"/>
            <a:r>
              <a:rPr lang="fr-FR" sz="2400" dirty="0">
                <a:latin typeface="Cambria" panose="02040503050406030204" pitchFamily="18" charset="0"/>
              </a:rPr>
              <a:t>Article dans une revue médicale décrivant les résultats de cette </a:t>
            </a:r>
            <a:r>
              <a:rPr lang="fr-FR" sz="2400" dirty="0" smtClean="0">
                <a:latin typeface="Cambria" panose="02040503050406030204" pitchFamily="18" charset="0"/>
              </a:rPr>
              <a:t>étude</a:t>
            </a:r>
            <a:endParaRPr lang="fr-FR" sz="2400" dirty="0">
              <a:latin typeface="Cambria" panose="02040503050406030204" pitchFamily="18" charset="0"/>
            </a:endParaRPr>
          </a:p>
        </p:txBody>
      </p:sp>
    </p:spTree>
    <p:extLst>
      <p:ext uri="{BB962C8B-B14F-4D97-AF65-F5344CB8AC3E}">
        <p14:creationId xmlns:p14="http://schemas.microsoft.com/office/powerpoint/2010/main" val="4148651776"/>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age 35" descr="Capture d’écran 2014-02-27 à 11.58.46.png"/>
          <p:cNvPicPr>
            <a:picLocks noChangeAspect="1"/>
          </p:cNvPicPr>
          <p:nvPr/>
        </p:nvPicPr>
        <p:blipFill rotWithShape="1">
          <a:blip r:embed="rId3">
            <a:extLst>
              <a:ext uri="{28A0092B-C50C-407E-A947-70E740481C1C}">
                <a14:useLocalDpi xmlns:a14="http://schemas.microsoft.com/office/drawing/2010/main" val="0"/>
              </a:ext>
            </a:extLst>
          </a:blip>
          <a:srcRect t="20409"/>
          <a:stretch/>
        </p:blipFill>
        <p:spPr>
          <a:xfrm>
            <a:off x="2273207" y="3021780"/>
            <a:ext cx="7645586" cy="1104900"/>
          </a:xfrm>
          <a:prstGeom prst="rect">
            <a:avLst/>
          </a:prstGeom>
        </p:spPr>
      </p:pic>
      <p:grpSp>
        <p:nvGrpSpPr>
          <p:cNvPr id="7" name="Groupe 6"/>
          <p:cNvGrpSpPr/>
          <p:nvPr/>
        </p:nvGrpSpPr>
        <p:grpSpPr>
          <a:xfrm>
            <a:off x="701773" y="4093029"/>
            <a:ext cx="9656773" cy="2393697"/>
            <a:chOff x="2787653" y="4506416"/>
            <a:chExt cx="9348560" cy="2119001"/>
          </a:xfrm>
        </p:grpSpPr>
        <p:sp>
          <p:nvSpPr>
            <p:cNvPr id="39" name="Rectangle 38"/>
            <p:cNvSpPr/>
            <p:nvPr/>
          </p:nvSpPr>
          <p:spPr>
            <a:xfrm>
              <a:off x="2787653" y="5044836"/>
              <a:ext cx="3489524" cy="1062582"/>
            </a:xfrm>
            <a:prstGeom prst="rect">
              <a:avLst/>
            </a:prstGeom>
          </p:spPr>
          <p:txBody>
            <a:bodyPr wrap="square">
              <a:spAutoFit/>
            </a:bodyPr>
            <a:lstStyle/>
            <a:p>
              <a:r>
                <a:rPr lang="fr-FR" sz="2400" dirty="0"/>
                <a:t>L’attribution d’une note permet de faire des études </a:t>
              </a:r>
              <a:r>
                <a:rPr lang="fr-FR" sz="2400" dirty="0" smtClean="0"/>
                <a:t>quantitatives</a:t>
              </a:r>
              <a:endParaRPr lang="fr-FR" sz="2400" dirty="0">
                <a:solidFill>
                  <a:srgbClr val="FF0000"/>
                </a:solidFill>
              </a:endParaRPr>
            </a:p>
          </p:txBody>
        </p:sp>
        <p:sp>
          <p:nvSpPr>
            <p:cNvPr id="46" name="Right Arrow 45"/>
            <p:cNvSpPr/>
            <p:nvPr/>
          </p:nvSpPr>
          <p:spPr>
            <a:xfrm>
              <a:off x="6277177" y="5337916"/>
              <a:ext cx="1033635" cy="789072"/>
            </a:xfrm>
            <a:prstGeom prst="rightArrow">
              <a:avLst/>
            </a:prstGeom>
            <a:gradFill>
              <a:gsLst>
                <a:gs pos="0">
                  <a:srgbClr val="7030A0"/>
                </a:gs>
                <a:gs pos="50000">
                  <a:srgbClr val="9F5FCF"/>
                </a:gs>
                <a:gs pos="100000">
                  <a:schemeClr val="accent4">
                    <a:lumMod val="20000"/>
                    <a:lumOff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Picture 4"/>
            <p:cNvPicPr>
              <a:picLocks noChangeAspect="1"/>
            </p:cNvPicPr>
            <p:nvPr/>
          </p:nvPicPr>
          <p:blipFill>
            <a:blip r:embed="rId4"/>
            <a:stretch>
              <a:fillRect/>
            </a:stretch>
          </p:blipFill>
          <p:spPr>
            <a:xfrm rot="5400000">
              <a:off x="7332862" y="4754113"/>
              <a:ext cx="1974025" cy="1768583"/>
            </a:xfrm>
            <a:prstGeom prst="rect">
              <a:avLst/>
            </a:prstGeom>
          </p:spPr>
        </p:pic>
        <p:pic>
          <p:nvPicPr>
            <p:cNvPr id="40" name="Picture 1"/>
            <p:cNvPicPr>
              <a:picLocks noChangeAspect="1"/>
            </p:cNvPicPr>
            <p:nvPr/>
          </p:nvPicPr>
          <p:blipFill>
            <a:blip r:embed="rId5"/>
            <a:stretch>
              <a:fillRect/>
            </a:stretch>
          </p:blipFill>
          <p:spPr>
            <a:xfrm>
              <a:off x="9339077" y="4506416"/>
              <a:ext cx="2797136" cy="1976643"/>
            </a:xfrm>
            <a:prstGeom prst="rect">
              <a:avLst/>
            </a:prstGeom>
          </p:spPr>
        </p:pic>
      </p:grpSp>
      <p:grpSp>
        <p:nvGrpSpPr>
          <p:cNvPr id="28" name="Group 5"/>
          <p:cNvGrpSpPr/>
          <p:nvPr/>
        </p:nvGrpSpPr>
        <p:grpSpPr>
          <a:xfrm>
            <a:off x="701773" y="6509829"/>
            <a:ext cx="10557549" cy="232059"/>
            <a:chOff x="660945" y="6625941"/>
            <a:chExt cx="9643038" cy="232059"/>
          </a:xfrm>
        </p:grpSpPr>
        <p:sp>
          <p:nvSpPr>
            <p:cNvPr id="29" name="AutoShape 12"/>
            <p:cNvSpPr>
              <a:spLocks noChangeArrowheads="1"/>
            </p:cNvSpPr>
            <p:nvPr/>
          </p:nvSpPr>
          <p:spPr bwMode="auto">
            <a:xfrm>
              <a:off x="8313813"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30"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31" name="AutoShape 11"/>
            <p:cNvSpPr>
              <a:spLocks noChangeArrowheads="1"/>
            </p:cNvSpPr>
            <p:nvPr/>
          </p:nvSpPr>
          <p:spPr bwMode="auto">
            <a:xfrm>
              <a:off x="4460356"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32"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33"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
        <p:nvSpPr>
          <p:cNvPr id="35"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Conclusion  </a:t>
            </a:r>
          </a:p>
        </p:txBody>
      </p:sp>
      <p:sp>
        <p:nvSpPr>
          <p:cNvPr id="38" name="Espace réservé du contenu 2"/>
          <p:cNvSpPr txBox="1">
            <a:spLocks/>
          </p:cNvSpPr>
          <p:nvPr/>
        </p:nvSpPr>
        <p:spPr>
          <a:xfrm>
            <a:off x="609600" y="841828"/>
            <a:ext cx="10649721" cy="5668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smtClean="0">
                <a:latin typeface="Cambria" panose="02040503050406030204" pitchFamily="18" charset="0"/>
              </a:rPr>
              <a:t>11 </a:t>
            </a:r>
            <a:r>
              <a:rPr lang="fr-FR" sz="2400" dirty="0">
                <a:latin typeface="Cambria" panose="02040503050406030204" pitchFamily="18" charset="0"/>
              </a:rPr>
              <a:t>signes </a:t>
            </a:r>
            <a:r>
              <a:rPr lang="fr-FR" sz="2400" dirty="0" smtClean="0">
                <a:latin typeface="Cambria" panose="02040503050406030204" pitchFamily="18" charset="0"/>
              </a:rPr>
              <a:t>d’appel: fatigue &amp; arthralgies qui prédominent.</a:t>
            </a:r>
          </a:p>
          <a:p>
            <a:r>
              <a:rPr lang="fr-FR" sz="2400" dirty="0" smtClean="0">
                <a:latin typeface="Cambria" panose="02040503050406030204" pitchFamily="18" charset="0"/>
              </a:rPr>
              <a:t>Douleur thoracique</a:t>
            </a:r>
            <a:endParaRPr lang="fr-FR" sz="2400" dirty="0">
              <a:latin typeface="Cambria" panose="02040503050406030204" pitchFamily="18" charset="0"/>
            </a:endParaRPr>
          </a:p>
          <a:p>
            <a:r>
              <a:rPr lang="fr-FR" sz="2400" dirty="0" smtClean="0">
                <a:latin typeface="Cambria" panose="02040503050406030204" pitchFamily="18" charset="0"/>
              </a:rPr>
              <a:t>Fatigue </a:t>
            </a:r>
            <a:r>
              <a:rPr lang="fr-FR" sz="2400" dirty="0">
                <a:latin typeface="Cambria" panose="02040503050406030204" pitchFamily="18" charset="0"/>
              </a:rPr>
              <a:t>spécifique à </a:t>
            </a:r>
            <a:r>
              <a:rPr lang="fr-FR" sz="2400" dirty="0" smtClean="0">
                <a:latin typeface="Cambria" panose="02040503050406030204" pitchFamily="18" charset="0"/>
              </a:rPr>
              <a:t>l’hémochromatose. </a:t>
            </a:r>
          </a:p>
          <a:p>
            <a:r>
              <a:rPr lang="fr-FR" sz="2400" dirty="0" smtClean="0">
                <a:latin typeface="Cambria" panose="02040503050406030204" pitchFamily="18" charset="0"/>
              </a:rPr>
              <a:t>Questionnaire: Confirmation par </a:t>
            </a:r>
            <a:r>
              <a:rPr lang="fr-FR" sz="2400" dirty="0">
                <a:latin typeface="Cambria" panose="02040503050406030204" pitchFamily="18" charset="0"/>
              </a:rPr>
              <a:t>une étude </a:t>
            </a:r>
            <a:r>
              <a:rPr lang="fr-FR" sz="2400" dirty="0" smtClean="0">
                <a:latin typeface="Cambria" panose="02040503050406030204" pitchFamily="18" charset="0"/>
              </a:rPr>
              <a:t>quantitative ultérieure.</a:t>
            </a:r>
          </a:p>
        </p:txBody>
      </p:sp>
    </p:spTree>
    <p:extLst>
      <p:ext uri="{BB962C8B-B14F-4D97-AF65-F5344CB8AC3E}">
        <p14:creationId xmlns:p14="http://schemas.microsoft.com/office/powerpoint/2010/main" val="2198361668"/>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Espace réservé du contenu 3" descr="Capture d’écran 2014-02-27 à 11.57.11.png"/>
          <p:cNvPicPr>
            <a:picLocks noChangeAspect="1"/>
          </p:cNvPicPr>
          <p:nvPr/>
        </p:nvPicPr>
        <p:blipFill rotWithShape="1">
          <a:blip r:embed="rId2">
            <a:extLst>
              <a:ext uri="{28A0092B-C50C-407E-A947-70E740481C1C}">
                <a14:useLocalDpi xmlns:a14="http://schemas.microsoft.com/office/drawing/2010/main" val="0"/>
              </a:ext>
            </a:extLst>
          </a:blip>
          <a:srcRect t="105" b="131"/>
          <a:stretch/>
        </p:blipFill>
        <p:spPr>
          <a:xfrm>
            <a:off x="1101277" y="720151"/>
            <a:ext cx="9665030" cy="5789678"/>
          </a:xfrm>
          <a:prstGeom prst="rect">
            <a:avLst/>
          </a:prstGeom>
        </p:spPr>
      </p:pic>
      <p:sp>
        <p:nvSpPr>
          <p:cNvPr id="9" name="Titre 1"/>
          <p:cNvSpPr txBox="1">
            <a:spLocks/>
          </p:cNvSpPr>
          <p:nvPr/>
        </p:nvSpPr>
        <p:spPr>
          <a:xfrm>
            <a:off x="609600" y="114984"/>
            <a:ext cx="10972800" cy="581705"/>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fr-FR"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Conclusion : </a:t>
            </a:r>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Questionnaire</a:t>
            </a:r>
          </a:p>
        </p:txBody>
      </p:sp>
      <p:grpSp>
        <p:nvGrpSpPr>
          <p:cNvPr id="10" name="Group 5"/>
          <p:cNvGrpSpPr/>
          <p:nvPr/>
        </p:nvGrpSpPr>
        <p:grpSpPr>
          <a:xfrm>
            <a:off x="701773" y="6509829"/>
            <a:ext cx="10557549" cy="232059"/>
            <a:chOff x="660945" y="6625941"/>
            <a:chExt cx="9643038" cy="232059"/>
          </a:xfrm>
        </p:grpSpPr>
        <p:sp>
          <p:nvSpPr>
            <p:cNvPr id="11" name="AutoShape 12"/>
            <p:cNvSpPr>
              <a:spLocks noChangeArrowheads="1"/>
            </p:cNvSpPr>
            <p:nvPr/>
          </p:nvSpPr>
          <p:spPr bwMode="auto">
            <a:xfrm>
              <a:off x="8313813" y="6625941"/>
              <a:ext cx="1990170" cy="232059"/>
            </a:xfrm>
            <a:prstGeom prst="homePlate">
              <a:avLst>
                <a:gd name="adj" fmla="val 23657"/>
              </a:avLst>
            </a:prstGeom>
            <a:gradFill>
              <a:gsLst>
                <a:gs pos="0">
                  <a:srgbClr val="7030A0"/>
                </a:gs>
                <a:gs pos="50000">
                  <a:srgbClr val="9F5FCF"/>
                </a:gs>
                <a:gs pos="100000">
                  <a:schemeClr val="accent4">
                    <a:lumMod val="20000"/>
                    <a:lumOff val="80000"/>
                  </a:schemeClr>
                </a:gs>
              </a:gsLst>
              <a:lin ang="2700000" scaled="0"/>
            </a:gra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CONCLUSION</a:t>
              </a:r>
              <a:endParaRPr lang="en-US" sz="1200" b="1" dirty="0">
                <a:solidFill>
                  <a:schemeClr val="bg1"/>
                </a:solidFill>
              </a:endParaRPr>
            </a:p>
          </p:txBody>
        </p:sp>
        <p:sp>
          <p:nvSpPr>
            <p:cNvPr id="12" name="AutoShape 11"/>
            <p:cNvSpPr>
              <a:spLocks noChangeArrowheads="1"/>
            </p:cNvSpPr>
            <p:nvPr/>
          </p:nvSpPr>
          <p:spPr bwMode="auto">
            <a:xfrm>
              <a:off x="6379771"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DISCUSSION</a:t>
              </a:r>
              <a:endParaRPr lang="en-US" sz="1200" b="1" dirty="0">
                <a:solidFill>
                  <a:schemeClr val="bg1"/>
                </a:solidFill>
              </a:endParaRPr>
            </a:p>
          </p:txBody>
        </p:sp>
        <p:sp>
          <p:nvSpPr>
            <p:cNvPr id="13" name="AutoShape 11"/>
            <p:cNvSpPr>
              <a:spLocks noChangeArrowheads="1"/>
            </p:cNvSpPr>
            <p:nvPr/>
          </p:nvSpPr>
          <p:spPr bwMode="auto">
            <a:xfrm>
              <a:off x="4460356"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algn="r" eaLnBrk="0" hangingPunct="0"/>
              <a:r>
                <a:rPr lang="en-US" sz="1200" b="1" dirty="0" smtClean="0">
                  <a:solidFill>
                    <a:schemeClr val="bg1"/>
                  </a:solidFill>
                </a:rPr>
                <a:t>RESULTATS</a:t>
              </a:r>
              <a:endParaRPr lang="en-US" sz="1200" b="1" dirty="0">
                <a:solidFill>
                  <a:schemeClr val="bg1"/>
                </a:solidFill>
              </a:endParaRPr>
            </a:p>
          </p:txBody>
        </p:sp>
        <p:sp>
          <p:nvSpPr>
            <p:cNvPr id="14" name="AutoShape 12"/>
            <p:cNvSpPr>
              <a:spLocks noChangeArrowheads="1"/>
            </p:cNvSpPr>
            <p:nvPr/>
          </p:nvSpPr>
          <p:spPr bwMode="auto">
            <a:xfrm>
              <a:off x="2545174" y="6625941"/>
              <a:ext cx="1990170" cy="232059"/>
            </a:xfrm>
            <a:prstGeom prst="homePlate">
              <a:avLst>
                <a:gd name="adj" fmla="val 2365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METHODOLOGIE</a:t>
              </a:r>
              <a:endParaRPr lang="en-US" sz="1200" b="1" dirty="0">
                <a:solidFill>
                  <a:schemeClr val="bg1"/>
                </a:solidFill>
              </a:endParaRPr>
            </a:p>
          </p:txBody>
        </p:sp>
        <p:sp>
          <p:nvSpPr>
            <p:cNvPr id="15" name="AutoShape 14"/>
            <p:cNvSpPr>
              <a:spLocks noChangeArrowheads="1"/>
            </p:cNvSpPr>
            <p:nvPr/>
          </p:nvSpPr>
          <p:spPr bwMode="auto">
            <a:xfrm>
              <a:off x="660945" y="6625941"/>
              <a:ext cx="1934630" cy="232059"/>
            </a:xfrm>
            <a:prstGeom prst="homePlate">
              <a:avLst>
                <a:gd name="adj" fmla="val 22997"/>
              </a:avLst>
            </a:prstGeom>
            <a:solidFill>
              <a:schemeClr val="bg1">
                <a:lumMod val="65000"/>
              </a:schemeClr>
            </a:solidFill>
            <a:ln w="6350">
              <a:solidFill>
                <a:schemeClr val="accent3">
                  <a:lumMod val="50000"/>
                </a:schemeClr>
              </a:solidFill>
              <a:miter lim="800000"/>
              <a:headEnd/>
              <a:tailEnd/>
            </a:ln>
            <a:effectLst/>
          </p:spPr>
          <p:txBody>
            <a:bodyPr lIns="45720" rIns="45720" anchor="ctr" anchorCtr="1"/>
            <a:lstStyle/>
            <a:p>
              <a:pPr eaLnBrk="0" hangingPunct="0"/>
              <a:r>
                <a:rPr lang="en-US" sz="1200" b="1" dirty="0" smtClean="0">
                  <a:solidFill>
                    <a:schemeClr val="bg1"/>
                  </a:solidFill>
                </a:rPr>
                <a:t>INTRODUCTION</a:t>
              </a:r>
              <a:endParaRPr lang="en-US" sz="1200" b="1" dirty="0">
                <a:solidFill>
                  <a:schemeClr val="bg1"/>
                </a:solidFill>
              </a:endParaRPr>
            </a:p>
          </p:txBody>
        </p:sp>
      </p:grpSp>
    </p:spTree>
    <p:extLst>
      <p:ext uri="{BB962C8B-B14F-4D97-AF65-F5344CB8AC3E}">
        <p14:creationId xmlns:p14="http://schemas.microsoft.com/office/powerpoint/2010/main" val="1224439784"/>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5046" y="2233750"/>
            <a:ext cx="10021909" cy="2308324"/>
          </a:xfrm>
          <a:prstGeom prst="rect">
            <a:avLst/>
          </a:prstGeom>
          <a:noFill/>
        </p:spPr>
        <p:txBody>
          <a:bodyPr wrap="square" rtlCol="0">
            <a:spAutoFit/>
          </a:bodyPr>
          <a:lstStyle/>
          <a:p>
            <a:pPr algn="ctr"/>
            <a:r>
              <a:rPr lang="fr-FR"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MERCI </a:t>
            </a:r>
          </a:p>
          <a:p>
            <a:pPr algn="ctr"/>
            <a:r>
              <a:rPr lang="fr-FR"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 VOTRE ATTENTION </a:t>
            </a:r>
            <a:endParaRPr lang="fr-FR" sz="7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471503186"/>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13800</TotalTime>
  <Words>1603</Words>
  <Application>Microsoft Macintosh PowerPoint</Application>
  <PresentationFormat>Personnalisé</PresentationFormat>
  <Paragraphs>246</Paragraphs>
  <Slides>15</Slides>
  <Notes>13</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Accenture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Hémocromatose</dc:title>
  <dc:creator>Fénèche, Yohann</dc:creator>
  <cp:lastModifiedBy>Yohann FENECHE</cp:lastModifiedBy>
  <cp:revision>1056</cp:revision>
  <dcterms:created xsi:type="dcterms:W3CDTF">2013-12-30T14:44:49Z</dcterms:created>
  <dcterms:modified xsi:type="dcterms:W3CDTF">2014-06-15T08:23:08Z</dcterms:modified>
</cp:coreProperties>
</file>