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Layouts/slideLayout15.xml" ContentType="application/vnd.openxmlformats-officedocument.presentationml.slideLayout+xml"/>
  <Default Extension="pict" ContentType="image/pict"/>
  <Override PartName="/ppt/slides/slide9.xml" ContentType="application/vnd.openxmlformats-officedocument.presentationml.slide+xml"/>
  <Override PartName="/ppt/charts/chart4.xml" ContentType="application/vnd.openxmlformats-officedocument.drawingml.chart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Default Extension="jpeg" ContentType="image/jpeg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charts/chart5.xml" ContentType="application/vnd.openxmlformats-officedocument.drawingml.chart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Default Extension="pdf" ContentType="application/pdf"/>
  <Override PartName="/ppt/slideLayouts/slideLayout17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Default Extension="xlsx" ContentType="application/vnd.openxmlformats-officedocument.spreadsheetml.sheet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Override PartName="/ppt/slideLayouts/slideLayout19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85" r:id="rId1"/>
  </p:sldMasterIdLst>
  <p:notesMasterIdLst>
    <p:notesMasterId r:id="rId23"/>
  </p:notesMasterIdLst>
  <p:handoutMasterIdLst>
    <p:handoutMasterId r:id="rId24"/>
  </p:handoutMasterIdLst>
  <p:sldIdLst>
    <p:sldId id="256" r:id="rId2"/>
    <p:sldId id="281" r:id="rId3"/>
    <p:sldId id="282" r:id="rId4"/>
    <p:sldId id="283" r:id="rId5"/>
    <p:sldId id="285" r:id="rId6"/>
    <p:sldId id="286" r:id="rId7"/>
    <p:sldId id="288" r:id="rId8"/>
    <p:sldId id="257" r:id="rId9"/>
    <p:sldId id="287" r:id="rId10"/>
    <p:sldId id="261" r:id="rId11"/>
    <p:sldId id="271" r:id="rId12"/>
    <p:sldId id="294" r:id="rId13"/>
    <p:sldId id="295" r:id="rId14"/>
    <p:sldId id="290" r:id="rId15"/>
    <p:sldId id="280" r:id="rId16"/>
    <p:sldId id="292" r:id="rId17"/>
    <p:sldId id="293" r:id="rId18"/>
    <p:sldId id="296" r:id="rId19"/>
    <p:sldId id="268" r:id="rId20"/>
    <p:sldId id="297" r:id="rId21"/>
    <p:sldId id="279" r:id="rId2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8866" autoAdjust="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-7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856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nesimondon_mac:Google%20Drive:PREVAC%20B%20MG:exploitation%20donn&#233;es:BD%20patients%20exploit&#233;e:121230-BDexploit&#233;e-PATIEN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nesimondon_mac:Google%20Drive:PREVAC%20B%20MG:exploitation%20donn&#233;es:BD%20patients%20exploit&#233;e:121230-BDexploit&#233;e-PATIEN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nesimondon_mac:Google%20Drive:PREVAC%20B%20MG:exploitation%20donn&#233;es:BD%20patients%20exploit&#233;e:121230-BDexploit&#233;e-PATIEN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nesimondon_mac:Google%20Drive:PREVAC%20B%20MG:exploitation%20donn&#233;es:BD%20patients%20exploit&#233;e:121230-BDexploit&#233;e-PATIEN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nesimondon_mac:Google%20Drive:PREVAC%20B%20MG:exploitation%20donn&#233;es:BD%20patients%20exploit&#233;e:121230-BDexploit&#233;e-PATIEN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8"/>
  <c:chart>
    <c:title>
      <c:tx>
        <c:rich>
          <a:bodyPr/>
          <a:lstStyle/>
          <a:p>
            <a:pPr>
              <a:defRPr/>
            </a:pPr>
            <a:r>
              <a:rPr lang="fr-FR" sz="1400" dirty="0"/>
              <a:t>COUVERTURE SOCIALE</a:t>
            </a:r>
          </a:p>
        </c:rich>
      </c:tx>
      <c:layout>
        <c:manualLayout>
          <c:xMode val="edge"/>
          <c:yMode val="edge"/>
          <c:x val="0.172432834979282"/>
          <c:y val="0.0484230850766915"/>
        </c:manualLayout>
      </c:layout>
    </c:title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210527340332458"/>
                  <c:y val="0.0652821522309711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-0.159509076990376"/>
                  <c:y val="0.0780136337124526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strRef>
              <c:f>'stat patients'!$BD$11:$BD$16</c:f>
              <c:strCache>
                <c:ptCount val="6"/>
                <c:pt idx="0">
                  <c:v>aucune</c:v>
                </c:pt>
                <c:pt idx="1">
                  <c:v>AME</c:v>
                </c:pt>
                <c:pt idx="2">
                  <c:v>CMU</c:v>
                </c:pt>
                <c:pt idx="3">
                  <c:v>assurance maladie simple</c:v>
                </c:pt>
                <c:pt idx="4">
                  <c:v>assurance maladie et mutuelle</c:v>
                </c:pt>
                <c:pt idx="5">
                  <c:v>autre</c:v>
                </c:pt>
              </c:strCache>
            </c:strRef>
          </c:cat>
          <c:val>
            <c:numRef>
              <c:f>'stat patients'!$BE$11:$BE$16</c:f>
              <c:numCache>
                <c:formatCode>General</c:formatCode>
                <c:ptCount val="6"/>
                <c:pt idx="0">
                  <c:v>4.0</c:v>
                </c:pt>
                <c:pt idx="1">
                  <c:v>67.0</c:v>
                </c:pt>
                <c:pt idx="2">
                  <c:v>256.0</c:v>
                </c:pt>
                <c:pt idx="3">
                  <c:v>86.0</c:v>
                </c:pt>
                <c:pt idx="4">
                  <c:v>181.0</c:v>
                </c:pt>
                <c:pt idx="5">
                  <c:v>4.0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8"/>
  <c:chart>
    <c:title>
      <c:tx>
        <c:rich>
          <a:bodyPr/>
          <a:lstStyle/>
          <a:p>
            <a:pPr>
              <a:defRPr/>
            </a:pPr>
            <a:r>
              <a:rPr lang="fr-FR" sz="1400" dirty="0"/>
              <a:t>NIVEAU D'ETUDE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Lbls>
            <c:showCatName val="1"/>
            <c:showPercent val="1"/>
          </c:dLbls>
          <c:cat>
            <c:strRef>
              <c:f>'stat patients'!$BU$11:$BU$15</c:f>
              <c:strCache>
                <c:ptCount val="5"/>
                <c:pt idx="0">
                  <c:v>aucune scolarité</c:v>
                </c:pt>
                <c:pt idx="1">
                  <c:v>primaire</c:v>
                </c:pt>
                <c:pt idx="2">
                  <c:v>college</c:v>
                </c:pt>
                <c:pt idx="3">
                  <c:v>lycee</c:v>
                </c:pt>
                <c:pt idx="4">
                  <c:v>superieur</c:v>
                </c:pt>
              </c:strCache>
            </c:strRef>
          </c:cat>
          <c:val>
            <c:numRef>
              <c:f>'stat patients'!$BV$11:$BV$15</c:f>
              <c:numCache>
                <c:formatCode>General</c:formatCode>
                <c:ptCount val="5"/>
                <c:pt idx="0">
                  <c:v>81.0</c:v>
                </c:pt>
                <c:pt idx="1">
                  <c:v>128.0</c:v>
                </c:pt>
                <c:pt idx="2">
                  <c:v>128.0</c:v>
                </c:pt>
                <c:pt idx="3">
                  <c:v>123.0</c:v>
                </c:pt>
                <c:pt idx="4">
                  <c:v>138.0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8"/>
  <c:chart>
    <c:title>
      <c:tx>
        <c:rich>
          <a:bodyPr/>
          <a:lstStyle/>
          <a:p>
            <a:pPr>
              <a:defRPr/>
            </a:pPr>
            <a:r>
              <a:rPr lang="fr-FR" sz="1400" dirty="0"/>
              <a:t>ANCIENNETE D'ARRIVEE</a:t>
            </a:r>
            <a:r>
              <a:rPr lang="fr-FR" sz="1400" dirty="0" smtClean="0"/>
              <a:t> </a:t>
            </a:r>
          </a:p>
          <a:p>
            <a:pPr>
              <a:defRPr/>
            </a:pPr>
            <a:r>
              <a:rPr lang="fr-FR" sz="1400" dirty="0" smtClean="0"/>
              <a:t>EN </a:t>
            </a:r>
            <a:r>
              <a:rPr lang="fr-FR" sz="1400" dirty="0"/>
              <a:t>FRANCE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Lbls>
            <c:showCatName val="1"/>
            <c:showPercent val="1"/>
          </c:dLbls>
          <c:cat>
            <c:strRef>
              <c:f>'stat patients'!$CJ$22:$CJ$25</c:f>
              <c:strCache>
                <c:ptCount val="4"/>
                <c:pt idx="0">
                  <c:v>moins d'1 an</c:v>
                </c:pt>
                <c:pt idx="1">
                  <c:v>1 à 5 ans</c:v>
                </c:pt>
                <c:pt idx="2">
                  <c:v>5 à 10 ans</c:v>
                </c:pt>
                <c:pt idx="3">
                  <c:v>plus de 10 ans</c:v>
                </c:pt>
              </c:strCache>
            </c:strRef>
          </c:cat>
          <c:val>
            <c:numRef>
              <c:f>'stat patients'!$CK$22:$CK$25</c:f>
              <c:numCache>
                <c:formatCode>General</c:formatCode>
                <c:ptCount val="4"/>
                <c:pt idx="0">
                  <c:v>52.0</c:v>
                </c:pt>
                <c:pt idx="1">
                  <c:v>120.0</c:v>
                </c:pt>
                <c:pt idx="2">
                  <c:v>136.0</c:v>
                </c:pt>
                <c:pt idx="3">
                  <c:v>290.0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8"/>
  <c:chart>
    <c:plotArea>
      <c:layout/>
      <c:pieChart>
        <c:varyColors val="1"/>
        <c:ser>
          <c:idx val="0"/>
          <c:order val="0"/>
          <c:dLbls>
            <c:showCatName val="1"/>
            <c:showPercent val="1"/>
          </c:dLbls>
          <c:cat>
            <c:strRef>
              <c:f>'stat patients'!$AO$11:$AO$12</c:f>
              <c:strCache>
                <c:ptCount val="2"/>
                <c:pt idx="0">
                  <c:v>hommes</c:v>
                </c:pt>
                <c:pt idx="1">
                  <c:v>femmes</c:v>
                </c:pt>
              </c:strCache>
            </c:strRef>
          </c:cat>
          <c:val>
            <c:numRef>
              <c:f>'stat patients'!$AP$11:$AP$12</c:f>
              <c:numCache>
                <c:formatCode>General</c:formatCode>
                <c:ptCount val="2"/>
                <c:pt idx="0">
                  <c:v>262.0</c:v>
                </c:pt>
                <c:pt idx="1">
                  <c:v>336.0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8"/>
  <c:chart>
    <c:plotArea>
      <c:layout/>
      <c:pieChart>
        <c:varyColors val="1"/>
        <c:ser>
          <c:idx val="0"/>
          <c:order val="0"/>
          <c:dLbls>
            <c:showCatName val="1"/>
            <c:showPercent val="1"/>
          </c:dLbls>
          <c:cat>
            <c:strRef>
              <c:f>sérologies!$X$6:$X$13</c:f>
              <c:strCache>
                <c:ptCount val="8"/>
                <c:pt idx="0">
                  <c:v>porteur</c:v>
                </c:pt>
                <c:pt idx="1">
                  <c:v>protégé guéri</c:v>
                </c:pt>
                <c:pt idx="2">
                  <c:v>protégé vacciné</c:v>
                </c:pt>
                <c:pt idx="3">
                  <c:v>protégé sans précision</c:v>
                </c:pt>
                <c:pt idx="4">
                  <c:v>antihbc isolé</c:v>
                </c:pt>
                <c:pt idx="5">
                  <c:v>indemne</c:v>
                </c:pt>
                <c:pt idx="6">
                  <c:v>incomplet</c:v>
                </c:pt>
                <c:pt idx="7">
                  <c:v>indéterminé</c:v>
                </c:pt>
              </c:strCache>
            </c:strRef>
          </c:cat>
          <c:val>
            <c:numRef>
              <c:f>sérologies!$Y$6:$Y$13</c:f>
              <c:numCache>
                <c:formatCode>General</c:formatCode>
                <c:ptCount val="8"/>
                <c:pt idx="0">
                  <c:v>49.0</c:v>
                </c:pt>
                <c:pt idx="1">
                  <c:v>167.0</c:v>
                </c:pt>
                <c:pt idx="2">
                  <c:v>84.0</c:v>
                </c:pt>
                <c:pt idx="3">
                  <c:v>28.0</c:v>
                </c:pt>
                <c:pt idx="4">
                  <c:v>49.0</c:v>
                </c:pt>
                <c:pt idx="5">
                  <c:v>103.0</c:v>
                </c:pt>
                <c:pt idx="6">
                  <c:v>58.0</c:v>
                </c:pt>
                <c:pt idx="7">
                  <c:v>60.0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60BF3-0493-CD4A-8CB1-6878D1C4740E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4F420-2C1C-D84F-9C4E-533BC7B9866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9316C-E706-324B-9EF5-0C3C9AD4A23B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40C8B-DE35-334E-8A4B-B45A0C624A95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40C8B-DE35-334E-8A4B-B45A0C624A95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1638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72BF1A-08D4-CB48-A27C-8112A77AEFC4}" type="slidenum">
              <a:rPr lang="fr-FR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re et contenu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iapositive de titre avec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images avec légende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3FA7C88-4B58-0A40-96D1-DC28C610ED33}" type="datetimeFigureOut">
              <a:rPr lang="fr-FR" smtClean="0"/>
              <a:pPr/>
              <a:t>8/09/13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55323BA-C35A-3243-81B0-9C92BA769E10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  <p:sldLayoutId id="2147483905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!OLE_LINK1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Microsoft_Excel1.xlsx"/><Relationship Id="rId4" Type="http://schemas.openxmlformats.org/officeDocument/2006/relationships/chart" Target="../charts/chart1.xml"/><Relationship Id="rId5" Type="http://schemas.openxmlformats.org/officeDocument/2006/relationships/chart" Target="../charts/chart2.xml"/><Relationship Id="rId6" Type="http://schemas.openxmlformats.org/officeDocument/2006/relationships/chart" Target="../charts/chart3.xml"/><Relationship Id="rId7" Type="http://schemas.openxmlformats.org/officeDocument/2006/relationships/chart" Target="../charts/chart4.xml"/><Relationship Id="rId8" Type="http://schemas.openxmlformats.org/officeDocument/2006/relationships/image" Target="../media/image5.pdf"/><Relationship Id="rId9" Type="http://schemas.openxmlformats.org/officeDocument/2006/relationships/image" Target="../media/image6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df"/><Relationship Id="rId5" Type="http://schemas.openxmlformats.org/officeDocument/2006/relationships/image" Target="../media/image9.png"/><Relationship Id="rId6" Type="http://schemas.openxmlformats.org/officeDocument/2006/relationships/image" Target="../media/image10.pdf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pd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1096" y="1629744"/>
            <a:ext cx="4927600" cy="933450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ETUDE PREVAC B 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1096" y="2563194"/>
            <a:ext cx="4038600" cy="1619472"/>
          </a:xfrm>
        </p:spPr>
        <p:txBody>
          <a:bodyPr>
            <a:noAutofit/>
          </a:bodyPr>
          <a:lstStyle/>
          <a:p>
            <a:r>
              <a:rPr lang="en-US" sz="2000" dirty="0" err="1" smtClean="0">
                <a:solidFill>
                  <a:srgbClr val="FFFFFF"/>
                </a:solidFill>
              </a:rPr>
              <a:t>Prévalence</a:t>
            </a:r>
            <a:r>
              <a:rPr lang="en-US" sz="2000" dirty="0" smtClean="0">
                <a:solidFill>
                  <a:srgbClr val="FFFFFF"/>
                </a:solidFill>
              </a:rPr>
              <a:t> de </a:t>
            </a:r>
            <a:r>
              <a:rPr lang="en-US" sz="2000" dirty="0" err="1" smtClean="0">
                <a:solidFill>
                  <a:srgbClr val="FFFFFF"/>
                </a:solidFill>
              </a:rPr>
              <a:t>l’infection</a:t>
            </a:r>
            <a:r>
              <a:rPr lang="en-US" sz="2000" dirty="0" smtClean="0">
                <a:solidFill>
                  <a:srgbClr val="FFFFFF"/>
                </a:solidFill>
              </a:rPr>
              <a:t> par le virus de </a:t>
            </a:r>
            <a:r>
              <a:rPr lang="en-US" sz="2000" dirty="0" err="1" smtClean="0">
                <a:solidFill>
                  <a:srgbClr val="FFFFFF"/>
                </a:solidFill>
              </a:rPr>
              <a:t>l’hépatite</a:t>
            </a:r>
            <a:r>
              <a:rPr lang="en-US" sz="2000" dirty="0" smtClean="0">
                <a:solidFill>
                  <a:srgbClr val="FFFFFF"/>
                </a:solidFill>
              </a:rPr>
              <a:t> B (VHB) et </a:t>
            </a:r>
            <a:r>
              <a:rPr lang="en-US" sz="2000" dirty="0" err="1" smtClean="0">
                <a:solidFill>
                  <a:srgbClr val="FFFFFF"/>
                </a:solidFill>
              </a:rPr>
              <a:t>prévention</a:t>
            </a:r>
            <a:r>
              <a:rPr lang="en-US" sz="2000" dirty="0" smtClean="0">
                <a:solidFill>
                  <a:srgbClr val="FFFFFF"/>
                </a:solidFill>
              </a:rPr>
              <a:t> de </a:t>
            </a:r>
            <a:r>
              <a:rPr lang="en-US" sz="2000" dirty="0" err="1" smtClean="0">
                <a:solidFill>
                  <a:srgbClr val="FFFFFF"/>
                </a:solidFill>
              </a:rPr>
              <a:t>l'hépatite</a:t>
            </a:r>
            <a:r>
              <a:rPr lang="en-US" sz="2000" dirty="0" smtClean="0">
                <a:solidFill>
                  <a:srgbClr val="FFFFFF"/>
                </a:solidFill>
              </a:rPr>
              <a:t> B chez les migrants en </a:t>
            </a:r>
            <a:r>
              <a:rPr lang="en-US" sz="2000" dirty="0" err="1" smtClean="0">
                <a:solidFill>
                  <a:srgbClr val="FFFFFF"/>
                </a:solidFill>
              </a:rPr>
              <a:t>médecine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générale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endParaRPr lang="fr-FR" sz="2000" dirty="0">
              <a:solidFill>
                <a:srgbClr val="FFFFFF"/>
              </a:solidFill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515505" y="4810710"/>
          <a:ext cx="6499070" cy="1396609"/>
        </p:xfrm>
        <a:graphic>
          <a:graphicData uri="http://schemas.openxmlformats.org/presentationml/2006/ole">
            <p:oleObj spid="_x0000_s23554" name="Document" r:id="rId4" imgW="5969000" imgH="1282700" progId="Word.Document.12">
              <p:link updateAutomatic="1"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515505" y="6269922"/>
            <a:ext cx="2689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Financement : laboratoire BMS</a:t>
            </a:r>
            <a:endParaRPr lang="fr-FR" sz="1400" dirty="0"/>
          </a:p>
        </p:txBody>
      </p:sp>
      <p:pic>
        <p:nvPicPr>
          <p:cNvPr id="7" name="Image 6" descr="logoGERVI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4575" y="531521"/>
            <a:ext cx="1752600" cy="520700"/>
          </a:xfrm>
          <a:prstGeom prst="rect">
            <a:avLst/>
          </a:prstGeom>
        </p:spPr>
      </p:pic>
      <p:pic>
        <p:nvPicPr>
          <p:cNvPr id="8" name="Image 7" descr="logo P7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4575" y="1216570"/>
            <a:ext cx="1619196" cy="8263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Epidémiologie - Contexte</a:t>
            </a:r>
            <a:endParaRPr lang="fr-FR" dirty="0"/>
          </a:p>
        </p:txBody>
      </p:sp>
      <p:sp>
        <p:nvSpPr>
          <p:cNvPr id="15363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625"/>
            <a:ext cx="4040188" cy="3941763"/>
          </a:xfrm>
          <a:ln>
            <a:prstDash val="solid"/>
          </a:ln>
        </p:spPr>
        <p:txBody>
          <a:bodyPr/>
          <a:lstStyle/>
          <a:p>
            <a:r>
              <a:rPr lang="fr-FR" dirty="0" smtClean="0"/>
              <a:t>Dans le monde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Portage chronique Ag </a:t>
            </a:r>
            <a:r>
              <a:rPr lang="fr-FR" dirty="0" err="1" smtClean="0"/>
              <a:t>HBs</a:t>
            </a:r>
            <a:endParaRPr lang="fr-FR" dirty="0" smtClean="0"/>
          </a:p>
          <a:p>
            <a:pPr lvl="2"/>
            <a:r>
              <a:rPr lang="fr-FR" dirty="0" smtClean="0"/>
              <a:t>360 millions (5%)</a:t>
            </a:r>
          </a:p>
          <a:p>
            <a:pPr lvl="2"/>
            <a:r>
              <a:rPr lang="fr-FR" dirty="0" smtClean="0"/>
              <a:t>Afrique sub-saharienne et Asie : 8 à 20 %</a:t>
            </a:r>
          </a:p>
          <a:p>
            <a:pPr lvl="2">
              <a:buFont typeface="Wingdings 2" charset="2"/>
              <a:buNone/>
            </a:pPr>
            <a:endParaRPr lang="fr-FR" dirty="0" smtClean="0"/>
          </a:p>
          <a:p>
            <a:pPr lvl="1"/>
            <a:r>
              <a:rPr lang="fr-FR" dirty="0" smtClean="0"/>
              <a:t>Contact</a:t>
            </a:r>
          </a:p>
          <a:p>
            <a:pPr lvl="2"/>
            <a:r>
              <a:rPr lang="fr-FR" dirty="0" smtClean="0"/>
              <a:t>2 milliards (30%)</a:t>
            </a:r>
          </a:p>
        </p:txBody>
      </p:sp>
      <p:sp>
        <p:nvSpPr>
          <p:cNvPr id="15364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625"/>
            <a:ext cx="4041775" cy="3941763"/>
          </a:xfrm>
          <a:ln>
            <a:prstDash val="solid"/>
          </a:ln>
        </p:spPr>
        <p:txBody>
          <a:bodyPr>
            <a:normAutofit fontScale="85000" lnSpcReduction="10000"/>
          </a:bodyPr>
          <a:lstStyle/>
          <a:p>
            <a:pPr>
              <a:spcBef>
                <a:spcPct val="0"/>
              </a:spcBef>
            </a:pPr>
            <a:r>
              <a:rPr lang="fr-FR" dirty="0" smtClean="0"/>
              <a:t>En France</a:t>
            </a:r>
          </a:p>
          <a:p>
            <a:pPr>
              <a:spcBef>
                <a:spcPct val="0"/>
              </a:spcBef>
              <a:buFont typeface="Wingdings 3" charset="2"/>
              <a:buNone/>
            </a:pPr>
            <a:endParaRPr lang="fr-FR" dirty="0" smtClean="0"/>
          </a:p>
          <a:p>
            <a:pPr lvl="1"/>
            <a:r>
              <a:rPr lang="fr-FR" dirty="0" smtClean="0"/>
              <a:t>Portage chronique</a:t>
            </a:r>
          </a:p>
          <a:p>
            <a:pPr lvl="2"/>
            <a:r>
              <a:rPr lang="fr-FR" dirty="0" smtClean="0"/>
              <a:t>300 000 (0,65%) en population générale</a:t>
            </a:r>
          </a:p>
          <a:p>
            <a:pPr lvl="2"/>
            <a:r>
              <a:rPr lang="fr-FR" dirty="0" smtClean="0"/>
              <a:t>5 % des sujets d’origine africaine</a:t>
            </a:r>
          </a:p>
          <a:p>
            <a:pPr lvl="2"/>
            <a:r>
              <a:rPr lang="fr-FR" dirty="0" smtClean="0"/>
              <a:t>1 % des sujets d’origine asiatique</a:t>
            </a:r>
          </a:p>
          <a:p>
            <a:pPr lvl="2">
              <a:buFont typeface="Wingdings 2" charset="2"/>
              <a:buNone/>
            </a:pPr>
            <a:endParaRPr lang="fr-FR" dirty="0" smtClean="0"/>
          </a:p>
          <a:p>
            <a:pPr lvl="1"/>
            <a:r>
              <a:rPr lang="fr-FR" dirty="0" smtClean="0"/>
              <a:t>Contact</a:t>
            </a:r>
          </a:p>
          <a:p>
            <a:pPr lvl="2"/>
            <a:r>
              <a:rPr lang="fr-FR" dirty="0" smtClean="0"/>
              <a:t>7 % population générale</a:t>
            </a:r>
          </a:p>
          <a:p>
            <a:pPr lvl="2"/>
            <a:r>
              <a:rPr lang="fr-FR" dirty="0" smtClean="0"/>
              <a:t>50 % des sujets originaires d’Afrique</a:t>
            </a:r>
          </a:p>
          <a:p>
            <a:pPr lvl="2"/>
            <a:r>
              <a:rPr lang="fr-FR" dirty="0" smtClean="0"/>
              <a:t>30% des sujets originaires d’Asie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75857" y="5668524"/>
            <a:ext cx="8510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Hepatitis</a:t>
            </a:r>
            <a:r>
              <a:rPr lang="fr-FR" sz="1200" dirty="0" smtClean="0"/>
              <a:t> B. World </a:t>
            </a:r>
            <a:r>
              <a:rPr lang="fr-FR" sz="1200" dirty="0" err="1" smtClean="0"/>
              <a:t>Health</a:t>
            </a:r>
            <a:r>
              <a:rPr lang="fr-FR" sz="1200" dirty="0" smtClean="0"/>
              <a:t> </a:t>
            </a:r>
            <a:r>
              <a:rPr lang="fr-FR" sz="1200" dirty="0" err="1" smtClean="0"/>
              <a:t>Organization</a:t>
            </a:r>
            <a:r>
              <a:rPr lang="fr-FR" sz="1200" dirty="0" smtClean="0"/>
              <a:t> </a:t>
            </a:r>
            <a:r>
              <a:rPr lang="fr-FR" sz="1200" dirty="0" err="1" smtClean="0"/>
              <a:t>Department</a:t>
            </a:r>
            <a:r>
              <a:rPr lang="fr-FR" sz="1200" dirty="0" smtClean="0"/>
              <a:t> of Communicable </a:t>
            </a:r>
            <a:r>
              <a:rPr lang="fr-FR" sz="1200" dirty="0" err="1" smtClean="0"/>
              <a:t>Diseases</a:t>
            </a:r>
            <a:r>
              <a:rPr lang="fr-FR" sz="1200" dirty="0" smtClean="0"/>
              <a:t> Surveillance and </a:t>
            </a:r>
            <a:r>
              <a:rPr lang="fr-FR" sz="1200" dirty="0" err="1" smtClean="0"/>
              <a:t>Response</a:t>
            </a:r>
            <a:r>
              <a:rPr lang="fr-FR" sz="1200" dirty="0" smtClean="0"/>
              <a:t>, 2002. </a:t>
            </a:r>
            <a:endParaRPr lang="en-US" sz="1200" dirty="0" smtClean="0"/>
          </a:p>
          <a:p>
            <a:r>
              <a:rPr lang="fr-FR" sz="1200" dirty="0" err="1" smtClean="0"/>
              <a:t>Meffre</a:t>
            </a:r>
            <a:r>
              <a:rPr lang="fr-FR" sz="1200" dirty="0" smtClean="0"/>
              <a:t>, C, Le </a:t>
            </a:r>
            <a:r>
              <a:rPr lang="fr-FR" sz="1200" dirty="0" err="1" smtClean="0"/>
              <a:t>Stratt</a:t>
            </a:r>
            <a:r>
              <a:rPr lang="fr-FR" sz="1200" dirty="0" smtClean="0"/>
              <a:t> Y, et al ; Institut de veille sanitaire. Prévalence des hépatites B et C en France en 2004. Saint-Maurice : </a:t>
            </a:r>
            <a:r>
              <a:rPr lang="fr-FR" sz="1200" dirty="0" err="1" smtClean="0"/>
              <a:t>InVS</a:t>
            </a:r>
            <a:r>
              <a:rPr lang="fr-FR" sz="1200" dirty="0" smtClean="0"/>
              <a:t>, 2004. </a:t>
            </a:r>
            <a:r>
              <a:rPr lang="fr-FR" sz="1200" dirty="0" err="1" smtClean="0"/>
              <a:t>www.invs.sante.fr</a:t>
            </a:r>
            <a:r>
              <a:rPr lang="fr-FR" sz="1200" dirty="0" smtClean="0"/>
              <a:t>. </a:t>
            </a:r>
            <a:endParaRPr lang="en-US" sz="1200" dirty="0" smtClean="0"/>
          </a:p>
          <a:p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Vaccination</a:t>
            </a:r>
          </a:p>
          <a:p>
            <a:r>
              <a:rPr lang="fr-FR" dirty="0" smtClean="0"/>
              <a:t>Information</a:t>
            </a:r>
          </a:p>
          <a:p>
            <a:r>
              <a:rPr lang="fr-FR" dirty="0" smtClean="0"/>
              <a:t>à adapter en fonction du statut sérologique</a:t>
            </a:r>
          </a:p>
          <a:p>
            <a:pPr lvl="1"/>
            <a:r>
              <a:rPr lang="fr-FR" dirty="0" smtClean="0"/>
              <a:t>3 groupes :	</a:t>
            </a:r>
          </a:p>
          <a:p>
            <a:pPr lvl="2"/>
            <a:r>
              <a:rPr lang="fr-FR" dirty="0" smtClean="0"/>
              <a:t>Porteurs (Ag </a:t>
            </a:r>
            <a:r>
              <a:rPr lang="fr-FR" dirty="0" err="1" smtClean="0"/>
              <a:t>HBs</a:t>
            </a:r>
            <a:r>
              <a:rPr lang="fr-FR" dirty="0" smtClean="0"/>
              <a:t> +)</a:t>
            </a:r>
          </a:p>
          <a:p>
            <a:pPr lvl="2"/>
            <a:r>
              <a:rPr lang="fr-FR" dirty="0" smtClean="0"/>
              <a:t>Indemnes</a:t>
            </a:r>
          </a:p>
          <a:p>
            <a:pPr lvl="2"/>
            <a:r>
              <a:rPr lang="fr-FR" dirty="0" smtClean="0"/>
              <a:t>Protégés</a:t>
            </a:r>
          </a:p>
          <a:p>
            <a:pPr lvl="1">
              <a:buFont typeface="Verdana" charset="0"/>
              <a:buNone/>
            </a:pPr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La prévention de l’hépatite B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i="1" dirty="0" smtClean="0"/>
              <a:t>Objectif principal :</a:t>
            </a:r>
            <a:r>
              <a:rPr lang="fr-FR" dirty="0" smtClean="0"/>
              <a:t> </a:t>
            </a:r>
          </a:p>
          <a:p>
            <a:pPr lvl="1"/>
            <a:r>
              <a:rPr lang="en-GB" dirty="0" err="1" smtClean="0"/>
              <a:t>Mesurer</a:t>
            </a:r>
            <a:r>
              <a:rPr lang="en-GB" dirty="0" smtClean="0"/>
              <a:t> au </a:t>
            </a:r>
            <a:r>
              <a:rPr lang="en-GB" dirty="0" err="1" smtClean="0"/>
              <a:t>sein</a:t>
            </a:r>
            <a:r>
              <a:rPr lang="en-GB" dirty="0" smtClean="0"/>
              <a:t> de la population des migrants </a:t>
            </a:r>
            <a:r>
              <a:rPr lang="en-GB" dirty="0" err="1" smtClean="0"/>
              <a:t>nés</a:t>
            </a:r>
            <a:r>
              <a:rPr lang="en-GB" dirty="0" smtClean="0"/>
              <a:t> </a:t>
            </a:r>
            <a:r>
              <a:rPr lang="en-GB" dirty="0" err="1" smtClean="0"/>
              <a:t>dans</a:t>
            </a:r>
            <a:r>
              <a:rPr lang="en-GB" dirty="0" smtClean="0"/>
              <a:t> un pays de forte </a:t>
            </a:r>
            <a:r>
              <a:rPr lang="en-GB" dirty="0" err="1" smtClean="0"/>
              <a:t>endémie</a:t>
            </a:r>
            <a:r>
              <a:rPr lang="en-GB" dirty="0" smtClean="0"/>
              <a:t> du VHB, consultant les </a:t>
            </a:r>
            <a:r>
              <a:rPr lang="en-GB" dirty="0" err="1" smtClean="0"/>
              <a:t>médecins</a:t>
            </a:r>
            <a:r>
              <a:rPr lang="en-GB" dirty="0" smtClean="0"/>
              <a:t> </a:t>
            </a:r>
            <a:r>
              <a:rPr lang="en-GB" dirty="0" err="1" smtClean="0"/>
              <a:t>généralistes</a:t>
            </a:r>
            <a:r>
              <a:rPr lang="en-GB" dirty="0" smtClean="0"/>
              <a:t> </a:t>
            </a:r>
            <a:r>
              <a:rPr lang="en-GB" dirty="0" err="1" smtClean="0"/>
              <a:t>français</a:t>
            </a:r>
            <a:r>
              <a:rPr lang="en-GB" i="1" dirty="0" smtClean="0"/>
              <a:t>, </a:t>
            </a:r>
            <a:r>
              <a:rPr lang="en-GB" dirty="0" smtClean="0"/>
              <a:t>la </a:t>
            </a:r>
            <a:r>
              <a:rPr lang="en-GB" dirty="0" err="1" smtClean="0"/>
              <a:t>prévalence</a:t>
            </a:r>
            <a:r>
              <a:rPr lang="en-GB" dirty="0" smtClean="0"/>
              <a:t> des </a:t>
            </a:r>
            <a:r>
              <a:rPr lang="en-GB" dirty="0" err="1" smtClean="0"/>
              <a:t>différents</a:t>
            </a:r>
            <a:r>
              <a:rPr lang="en-GB" dirty="0" smtClean="0"/>
              <a:t> </a:t>
            </a:r>
            <a:r>
              <a:rPr lang="en-GB" dirty="0" err="1" smtClean="0"/>
              <a:t>profils</a:t>
            </a:r>
            <a:r>
              <a:rPr lang="en-GB" dirty="0" smtClean="0"/>
              <a:t> </a:t>
            </a:r>
            <a:r>
              <a:rPr lang="en-GB" dirty="0" err="1" smtClean="0"/>
              <a:t>sérologiques</a:t>
            </a:r>
            <a:r>
              <a:rPr lang="en-GB" dirty="0" smtClean="0"/>
              <a:t> vis-à-vis du VHB.</a:t>
            </a:r>
            <a:endParaRPr lang="en-US" sz="3000" dirty="0" smtClean="0"/>
          </a:p>
          <a:p>
            <a:r>
              <a:rPr lang="en-GB" i="1" dirty="0" err="1" smtClean="0"/>
              <a:t>Objectifs</a:t>
            </a:r>
            <a:r>
              <a:rPr lang="en-GB" i="1" dirty="0" smtClean="0"/>
              <a:t> </a:t>
            </a:r>
            <a:r>
              <a:rPr lang="en-GB" i="1" dirty="0" err="1" smtClean="0"/>
              <a:t>secondaires</a:t>
            </a:r>
            <a:r>
              <a:rPr lang="en-GB" i="1" dirty="0" smtClean="0"/>
              <a:t> :</a:t>
            </a:r>
            <a:endParaRPr lang="en-US" sz="3200" i="1" dirty="0" smtClean="0"/>
          </a:p>
          <a:p>
            <a:pPr lvl="1"/>
            <a:r>
              <a:rPr lang="en-GB" dirty="0" err="1" smtClean="0"/>
              <a:t>évaluer</a:t>
            </a:r>
            <a:r>
              <a:rPr lang="en-GB" dirty="0" smtClean="0"/>
              <a:t> le </a:t>
            </a:r>
            <a:r>
              <a:rPr lang="en-GB" dirty="0" err="1" smtClean="0"/>
              <a:t>taux</a:t>
            </a:r>
            <a:r>
              <a:rPr lang="en-GB" dirty="0" smtClean="0"/>
              <a:t> de </a:t>
            </a:r>
            <a:r>
              <a:rPr lang="en-GB" dirty="0" err="1" smtClean="0"/>
              <a:t>réalisation</a:t>
            </a:r>
            <a:r>
              <a:rPr lang="en-GB" dirty="0" smtClean="0"/>
              <a:t> par le </a:t>
            </a:r>
            <a:r>
              <a:rPr lang="en-GB" dirty="0" err="1" smtClean="0"/>
              <a:t>médecin</a:t>
            </a:r>
            <a:r>
              <a:rPr lang="en-GB" dirty="0" smtClean="0"/>
              <a:t> </a:t>
            </a:r>
            <a:r>
              <a:rPr lang="en-GB" dirty="0" err="1" smtClean="0"/>
              <a:t>généraliste</a:t>
            </a:r>
            <a:r>
              <a:rPr lang="en-GB" dirty="0" smtClean="0"/>
              <a:t> </a:t>
            </a:r>
            <a:r>
              <a:rPr lang="en-GB" dirty="0" err="1" smtClean="0"/>
              <a:t>d’une</a:t>
            </a:r>
            <a:r>
              <a:rPr lang="en-GB" dirty="0" smtClean="0"/>
              <a:t> action de </a:t>
            </a:r>
            <a:r>
              <a:rPr lang="en-GB" dirty="0" err="1" smtClean="0"/>
              <a:t>prévention</a:t>
            </a:r>
            <a:r>
              <a:rPr lang="en-GB" dirty="0" smtClean="0"/>
              <a:t> </a:t>
            </a:r>
            <a:r>
              <a:rPr lang="en-GB" dirty="0" err="1" smtClean="0"/>
              <a:t>globale</a:t>
            </a:r>
            <a:r>
              <a:rPr lang="en-GB" dirty="0" smtClean="0"/>
              <a:t> vis-à-vis du VHB </a:t>
            </a:r>
            <a:r>
              <a:rPr lang="en-GB" dirty="0" err="1" smtClean="0"/>
              <a:t>à</a:t>
            </a:r>
            <a:r>
              <a:rPr lang="en-GB" dirty="0" smtClean="0"/>
              <a:t> </a:t>
            </a:r>
            <a:r>
              <a:rPr lang="en-GB" dirty="0" err="1" smtClean="0"/>
              <a:t>l’aide</a:t>
            </a:r>
            <a:r>
              <a:rPr lang="en-GB" dirty="0" smtClean="0"/>
              <a:t> d’un </a:t>
            </a:r>
            <a:r>
              <a:rPr lang="en-GB" dirty="0" err="1" smtClean="0"/>
              <a:t>logiciel</a:t>
            </a:r>
            <a:r>
              <a:rPr lang="en-GB" dirty="0" smtClean="0"/>
              <a:t> expert accessible en consultation </a:t>
            </a:r>
            <a:r>
              <a:rPr lang="en-GB" dirty="0" err="1" smtClean="0"/>
              <a:t>sur</a:t>
            </a:r>
            <a:r>
              <a:rPr lang="en-GB" dirty="0" smtClean="0"/>
              <a:t> Internet (</a:t>
            </a:r>
            <a:r>
              <a:rPr lang="en-GB" dirty="0" err="1" smtClean="0"/>
              <a:t>dépistage</a:t>
            </a:r>
            <a:r>
              <a:rPr lang="en-GB" dirty="0" smtClean="0"/>
              <a:t> </a:t>
            </a:r>
            <a:r>
              <a:rPr lang="en-GB" dirty="0" err="1" smtClean="0"/>
              <a:t>sérologique</a:t>
            </a:r>
            <a:r>
              <a:rPr lang="en-GB" dirty="0" smtClean="0"/>
              <a:t>, information </a:t>
            </a:r>
            <a:r>
              <a:rPr lang="en-GB" dirty="0" err="1" smtClean="0"/>
              <a:t>individualisée</a:t>
            </a:r>
            <a:r>
              <a:rPr lang="en-GB" dirty="0" smtClean="0"/>
              <a:t>, vaccination </a:t>
            </a:r>
            <a:r>
              <a:rPr lang="en-GB" dirty="0" err="1" smtClean="0"/>
              <a:t>lorsqu’elle</a:t>
            </a:r>
            <a:r>
              <a:rPr lang="en-GB" dirty="0" smtClean="0"/>
              <a:t> </a:t>
            </a:r>
            <a:r>
              <a:rPr lang="en-GB" dirty="0" err="1" smtClean="0"/>
              <a:t>est</a:t>
            </a:r>
            <a:r>
              <a:rPr lang="en-GB" dirty="0" smtClean="0"/>
              <a:t> </a:t>
            </a:r>
            <a:r>
              <a:rPr lang="en-GB" dirty="0" err="1" smtClean="0"/>
              <a:t>indiquée</a:t>
            </a:r>
            <a:r>
              <a:rPr lang="en-GB" dirty="0" smtClean="0"/>
              <a:t>), au </a:t>
            </a:r>
            <a:r>
              <a:rPr lang="en-GB" dirty="0" err="1" smtClean="0"/>
              <a:t>sein</a:t>
            </a:r>
            <a:r>
              <a:rPr lang="en-GB" dirty="0" smtClean="0"/>
              <a:t> des populations de </a:t>
            </a:r>
            <a:r>
              <a:rPr lang="en-GB" dirty="0" err="1" smtClean="0"/>
              <a:t>l’étude</a:t>
            </a:r>
            <a:r>
              <a:rPr lang="en-GB" dirty="0" smtClean="0"/>
              <a:t>.</a:t>
            </a:r>
            <a:endParaRPr lang="en-US" sz="3000" dirty="0" smtClean="0"/>
          </a:p>
          <a:p>
            <a:pPr lvl="1"/>
            <a:r>
              <a:rPr lang="en-GB" dirty="0" err="1" smtClean="0"/>
              <a:t>évaluer</a:t>
            </a:r>
            <a:r>
              <a:rPr lang="en-GB" dirty="0" smtClean="0"/>
              <a:t> la </a:t>
            </a:r>
            <a:r>
              <a:rPr lang="en-GB" dirty="0" err="1" smtClean="0"/>
              <a:t>compréhension</a:t>
            </a:r>
            <a:r>
              <a:rPr lang="en-GB" dirty="0" smtClean="0"/>
              <a:t> par les </a:t>
            </a:r>
            <a:r>
              <a:rPr lang="en-GB" dirty="0" err="1" smtClean="0"/>
              <a:t>personnes</a:t>
            </a:r>
            <a:r>
              <a:rPr lang="en-GB" dirty="0" smtClean="0"/>
              <a:t> </a:t>
            </a:r>
            <a:r>
              <a:rPr lang="en-GB" dirty="0" err="1" smtClean="0"/>
              <a:t>dépistées</a:t>
            </a:r>
            <a:r>
              <a:rPr lang="en-GB" dirty="0" smtClean="0"/>
              <a:t> des </a:t>
            </a:r>
            <a:r>
              <a:rPr lang="en-GB" dirty="0" err="1" smtClean="0"/>
              <a:t>conduites</a:t>
            </a:r>
            <a:r>
              <a:rPr lang="en-GB" dirty="0" smtClean="0"/>
              <a:t> </a:t>
            </a:r>
            <a:r>
              <a:rPr lang="en-GB" dirty="0" err="1" smtClean="0"/>
              <a:t>préventives</a:t>
            </a:r>
            <a:r>
              <a:rPr lang="en-GB" dirty="0" smtClean="0"/>
              <a:t> </a:t>
            </a:r>
            <a:r>
              <a:rPr lang="en-GB" dirty="0" err="1" smtClean="0"/>
              <a:t>proposées</a:t>
            </a:r>
            <a:endParaRPr lang="fr-FR" dirty="0" smtClean="0"/>
          </a:p>
          <a:p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Etude PREVAC B 2</a:t>
            </a:r>
            <a:br>
              <a:rPr lang="fr-FR" dirty="0" smtClean="0"/>
            </a:br>
            <a:r>
              <a:rPr lang="fr-FR" dirty="0" smtClean="0"/>
              <a:t>Objectifs (1)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fr-FR" dirty="0" smtClean="0"/>
              <a:t>PREVAC B 2 fait suite à PREVAC B</a:t>
            </a:r>
          </a:p>
          <a:p>
            <a:pPr eaLnBrk="1" hangingPunct="1"/>
            <a:r>
              <a:rPr lang="fr-FR" dirty="0" smtClean="0"/>
              <a:t>Investigateurs : MG de différentes zones du territoire français</a:t>
            </a:r>
          </a:p>
          <a:p>
            <a:pPr lvl="1"/>
            <a:r>
              <a:rPr lang="en-GB" dirty="0" smtClean="0"/>
              <a:t>Zones </a:t>
            </a:r>
            <a:r>
              <a:rPr lang="en-GB" dirty="0" err="1" smtClean="0"/>
              <a:t>urbaines</a:t>
            </a:r>
            <a:r>
              <a:rPr lang="en-GB" dirty="0" smtClean="0"/>
              <a:t> et </a:t>
            </a:r>
            <a:r>
              <a:rPr lang="en-GB" dirty="0" err="1" smtClean="0"/>
              <a:t>périurbaines</a:t>
            </a:r>
            <a:r>
              <a:rPr lang="en-GB" dirty="0" smtClean="0"/>
              <a:t> des </a:t>
            </a:r>
            <a:r>
              <a:rPr lang="en-GB" dirty="0" err="1" smtClean="0"/>
              <a:t>villes</a:t>
            </a:r>
            <a:r>
              <a:rPr lang="en-GB" dirty="0" smtClean="0"/>
              <a:t> de : Avignon, Lyon, Marseille, Paris, Pau, Toulouse, Mulhouse, Lille</a:t>
            </a:r>
          </a:p>
          <a:p>
            <a:pPr lvl="1"/>
            <a:r>
              <a:rPr lang="en-GB" dirty="0" smtClean="0"/>
              <a:t>Participation </a:t>
            </a:r>
            <a:r>
              <a:rPr lang="en-GB" dirty="0" err="1" smtClean="0"/>
              <a:t>à</a:t>
            </a:r>
            <a:r>
              <a:rPr lang="en-GB" dirty="0" smtClean="0"/>
              <a:t> </a:t>
            </a:r>
            <a:r>
              <a:rPr lang="en-GB" dirty="0" err="1" smtClean="0"/>
              <a:t>l’étude</a:t>
            </a:r>
            <a:r>
              <a:rPr lang="en-GB" dirty="0" smtClean="0"/>
              <a:t> </a:t>
            </a:r>
            <a:r>
              <a:rPr lang="en-GB" dirty="0" err="1" smtClean="0"/>
              <a:t>proposée</a:t>
            </a:r>
            <a:r>
              <a:rPr lang="en-GB" dirty="0" smtClean="0"/>
              <a:t> par </a:t>
            </a:r>
            <a:r>
              <a:rPr lang="en-GB" dirty="0" err="1" smtClean="0"/>
              <a:t>courrier</a:t>
            </a:r>
            <a:r>
              <a:rPr lang="en-GB" dirty="0" smtClean="0"/>
              <a:t> </a:t>
            </a:r>
            <a:r>
              <a:rPr lang="en-GB" dirty="0" err="1" smtClean="0"/>
              <a:t>à</a:t>
            </a:r>
            <a:r>
              <a:rPr lang="en-GB" dirty="0" smtClean="0"/>
              <a:t> </a:t>
            </a:r>
            <a:r>
              <a:rPr lang="en-GB" dirty="0" err="1" smtClean="0"/>
              <a:t>tous</a:t>
            </a:r>
            <a:r>
              <a:rPr lang="en-GB" dirty="0" smtClean="0"/>
              <a:t> les </a:t>
            </a:r>
            <a:r>
              <a:rPr lang="en-GB" dirty="0" err="1" smtClean="0"/>
              <a:t>médecins</a:t>
            </a:r>
            <a:r>
              <a:rPr lang="en-GB" dirty="0" smtClean="0"/>
              <a:t> </a:t>
            </a:r>
            <a:r>
              <a:rPr lang="en-GB" dirty="0" err="1" smtClean="0"/>
              <a:t>généralistes</a:t>
            </a:r>
            <a:r>
              <a:rPr lang="en-GB" dirty="0" smtClean="0"/>
              <a:t> </a:t>
            </a:r>
            <a:r>
              <a:rPr lang="en-GB" dirty="0" err="1" smtClean="0"/>
              <a:t>exercant</a:t>
            </a:r>
            <a:r>
              <a:rPr lang="en-GB" dirty="0" smtClean="0"/>
              <a:t> </a:t>
            </a:r>
            <a:r>
              <a:rPr lang="en-GB" dirty="0" err="1" smtClean="0"/>
              <a:t>dans</a:t>
            </a:r>
            <a:r>
              <a:rPr lang="en-GB" dirty="0" smtClean="0"/>
              <a:t> </a:t>
            </a:r>
            <a:r>
              <a:rPr lang="en-GB" dirty="0" err="1" smtClean="0"/>
              <a:t>ces</a:t>
            </a:r>
            <a:r>
              <a:rPr lang="en-GB" dirty="0" smtClean="0"/>
              <a:t> zones</a:t>
            </a:r>
            <a:endParaRPr lang="fr-FR" dirty="0" smtClean="0"/>
          </a:p>
          <a:p>
            <a:pPr eaLnBrk="1" hangingPunct="1"/>
            <a:r>
              <a:rPr lang="fr-FR" dirty="0" smtClean="0"/>
              <a:t>Patients inclus : </a:t>
            </a:r>
          </a:p>
          <a:p>
            <a:pPr lvl="1"/>
            <a:r>
              <a:rPr lang="fr-FR" dirty="0" smtClean="0"/>
              <a:t>originaires de pays de forte endémie (prévalence Ag </a:t>
            </a:r>
            <a:r>
              <a:rPr lang="fr-FR" dirty="0" err="1" smtClean="0"/>
              <a:t>Hbs</a:t>
            </a:r>
            <a:r>
              <a:rPr lang="fr-FR" dirty="0" smtClean="0"/>
              <a:t> &gt;8%) d’Afrique subsaharienne et d’Asie </a:t>
            </a:r>
          </a:p>
          <a:p>
            <a:pPr lvl="1"/>
            <a:r>
              <a:rPr lang="fr-FR" dirty="0" smtClean="0"/>
              <a:t>plus de 18 ans</a:t>
            </a:r>
          </a:p>
          <a:p>
            <a:pPr eaLnBrk="1" hangingPunct="1"/>
            <a:endParaRPr lang="fr-FR" dirty="0" smtClean="0"/>
          </a:p>
          <a:p>
            <a:pPr eaLnBrk="1" hangingPunct="1"/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Protocole (1)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Protocole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Inclusion par chaque médecin des 30 premiers patients venant en consultation correspondant aux critères d’inclusion à partir d’une date donnée</a:t>
            </a:r>
          </a:p>
          <a:p>
            <a:pPr lvl="1"/>
            <a:r>
              <a:rPr lang="fr-FR" dirty="0" smtClean="0"/>
              <a:t>Recueil données sociodémographiques, statut sérologique vis à vis VHB</a:t>
            </a:r>
          </a:p>
          <a:p>
            <a:pPr lvl="1"/>
            <a:r>
              <a:rPr lang="fr-FR" dirty="0" smtClean="0"/>
              <a:t>Dépistage et stratégie préventive globale</a:t>
            </a:r>
          </a:p>
          <a:p>
            <a:pPr lvl="1"/>
            <a:r>
              <a:rPr lang="fr-FR" dirty="0" smtClean="0"/>
              <a:t>Logiciel expert en ligne : recueil des données aide à la décision pour le MG</a:t>
            </a:r>
          </a:p>
          <a:p>
            <a:endParaRPr lang="fr-FR" dirty="0" smtClean="0"/>
          </a:p>
          <a:p>
            <a:r>
              <a:rPr lang="fr-FR" dirty="0" smtClean="0"/>
              <a:t>Soumis au CPP (pas besoin d’accord CPP);  accord CCTIRS et CNIL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RESULTATS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Investigateurs</a:t>
            </a:r>
          </a:p>
          <a:p>
            <a:r>
              <a:rPr lang="fr-FR" dirty="0" smtClean="0"/>
              <a:t>Données sociodémographiques patients</a:t>
            </a:r>
          </a:p>
          <a:p>
            <a:r>
              <a:rPr lang="fr-FR" dirty="0" smtClean="0"/>
              <a:t>Situation des sujets vis à vis du VHB à l’inclusion dans l’étude</a:t>
            </a:r>
          </a:p>
          <a:p>
            <a:pPr lvl="1"/>
            <a:r>
              <a:rPr lang="fr-FR" dirty="0" smtClean="0"/>
              <a:t>Profils sérologiques</a:t>
            </a:r>
          </a:p>
          <a:p>
            <a:pPr lvl="1"/>
            <a:r>
              <a:rPr lang="fr-FR" dirty="0" smtClean="0"/>
              <a:t>Dépistage</a:t>
            </a:r>
          </a:p>
          <a:p>
            <a:pPr lvl="1"/>
            <a:r>
              <a:rPr lang="fr-FR" dirty="0" smtClean="0"/>
              <a:t>Vaccination</a:t>
            </a:r>
          </a:p>
          <a:p>
            <a:r>
              <a:rPr lang="fr-FR" dirty="0" smtClean="0"/>
              <a:t>Réalisation de la stratégie préventive au cours de l’étude</a:t>
            </a:r>
          </a:p>
          <a:p>
            <a:pPr lvl="1"/>
            <a:r>
              <a:rPr lang="fr-FR" dirty="0" smtClean="0"/>
              <a:t>Stratégie de dépistage</a:t>
            </a:r>
          </a:p>
          <a:p>
            <a:pPr lvl="1"/>
            <a:r>
              <a:rPr lang="fr-FR" dirty="0" smtClean="0"/>
              <a:t>Stratégie de vaccination</a:t>
            </a:r>
          </a:p>
          <a:p>
            <a:pPr lvl="1"/>
            <a:r>
              <a:rPr lang="fr-FR" dirty="0" smtClean="0"/>
              <a:t>Stratégie d’information</a:t>
            </a:r>
          </a:p>
          <a:p>
            <a:pPr lvl="1"/>
            <a:r>
              <a:rPr lang="fr-FR" dirty="0" smtClean="0"/>
              <a:t>Stratégie préventive globale</a:t>
            </a:r>
          </a:p>
          <a:p>
            <a:r>
              <a:rPr lang="fr-FR" dirty="0" err="1" smtClean="0"/>
              <a:t>Autoquestionnaires</a:t>
            </a: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Investigateurs et inclusions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40 </a:t>
            </a:r>
            <a:r>
              <a:rPr lang="en-GB" dirty="0" err="1" smtClean="0"/>
              <a:t>investigateurs</a:t>
            </a:r>
            <a:endParaRPr lang="en-GB" dirty="0" smtClean="0"/>
          </a:p>
          <a:p>
            <a:pPr lvl="1"/>
            <a:r>
              <a:rPr lang="en-GB" dirty="0" smtClean="0"/>
              <a:t>Participation </a:t>
            </a:r>
            <a:r>
              <a:rPr lang="en-GB" dirty="0" err="1" smtClean="0"/>
              <a:t>proposée</a:t>
            </a:r>
            <a:r>
              <a:rPr lang="en-GB" dirty="0" smtClean="0"/>
              <a:t> </a:t>
            </a:r>
            <a:r>
              <a:rPr lang="en-GB" dirty="0" err="1" smtClean="0"/>
              <a:t>à</a:t>
            </a:r>
            <a:r>
              <a:rPr lang="en-GB" dirty="0" smtClean="0"/>
              <a:t> 1056 </a:t>
            </a:r>
            <a:r>
              <a:rPr lang="en-GB" dirty="0" err="1" smtClean="0"/>
              <a:t>investigateurs</a:t>
            </a:r>
            <a:r>
              <a:rPr lang="en-GB" dirty="0" smtClean="0"/>
              <a:t> -&gt;79 </a:t>
            </a:r>
            <a:r>
              <a:rPr lang="en-GB" dirty="0" err="1" smtClean="0"/>
              <a:t>investigateurs</a:t>
            </a:r>
            <a:r>
              <a:rPr lang="en-GB" dirty="0" smtClean="0"/>
              <a:t> </a:t>
            </a:r>
            <a:r>
              <a:rPr lang="en-GB" dirty="0" err="1" smtClean="0"/>
              <a:t>ont</a:t>
            </a:r>
            <a:r>
              <a:rPr lang="en-GB" dirty="0" smtClean="0"/>
              <a:t> </a:t>
            </a:r>
            <a:r>
              <a:rPr lang="en-GB" dirty="0" err="1" smtClean="0"/>
              <a:t>accepté</a:t>
            </a:r>
            <a:r>
              <a:rPr lang="en-GB" dirty="0" smtClean="0"/>
              <a:t> de </a:t>
            </a:r>
            <a:r>
              <a:rPr lang="en-GB" dirty="0" err="1" smtClean="0"/>
              <a:t>participer</a:t>
            </a:r>
            <a:r>
              <a:rPr lang="en-GB" dirty="0" smtClean="0"/>
              <a:t> -&gt; 40 </a:t>
            </a:r>
            <a:r>
              <a:rPr lang="en-GB" dirty="0" err="1" smtClean="0"/>
              <a:t>ont</a:t>
            </a:r>
            <a:r>
              <a:rPr lang="en-GB" dirty="0" smtClean="0"/>
              <a:t> </a:t>
            </a:r>
            <a:r>
              <a:rPr lang="en-GB" dirty="0" err="1" smtClean="0"/>
              <a:t>inclus</a:t>
            </a:r>
            <a:r>
              <a:rPr lang="fr-FR" dirty="0" smtClean="0"/>
              <a:t> au moins 1 patient</a:t>
            </a:r>
            <a:endParaRPr lang="en-GB" dirty="0" smtClean="0"/>
          </a:p>
          <a:p>
            <a:pPr lvl="1"/>
            <a:r>
              <a:rPr lang="en-GB" dirty="0" smtClean="0"/>
              <a:t>22 </a:t>
            </a:r>
            <a:r>
              <a:rPr lang="en-GB" dirty="0" err="1" smtClean="0"/>
              <a:t>hommes</a:t>
            </a:r>
            <a:r>
              <a:rPr lang="en-GB" dirty="0" smtClean="0"/>
              <a:t> (55%), 18 femmes (45%) </a:t>
            </a:r>
          </a:p>
          <a:p>
            <a:pPr lvl="1"/>
            <a:r>
              <a:rPr lang="en-GB" dirty="0" err="1" smtClean="0"/>
              <a:t>Âge</a:t>
            </a:r>
            <a:r>
              <a:rPr lang="en-GB" dirty="0" smtClean="0"/>
              <a:t> </a:t>
            </a:r>
            <a:r>
              <a:rPr lang="en-GB" dirty="0" err="1" smtClean="0"/>
              <a:t>moyen</a:t>
            </a:r>
            <a:r>
              <a:rPr lang="en-GB" dirty="0" smtClean="0"/>
              <a:t> 50 </a:t>
            </a:r>
            <a:r>
              <a:rPr lang="en-GB" dirty="0" err="1" smtClean="0"/>
              <a:t>ans</a:t>
            </a:r>
            <a:r>
              <a:rPr lang="en-GB" dirty="0" smtClean="0"/>
              <a:t> (min 27 </a:t>
            </a:r>
            <a:r>
              <a:rPr lang="en-GB" dirty="0" err="1" smtClean="0"/>
              <a:t>ans</a:t>
            </a:r>
            <a:r>
              <a:rPr lang="en-GB" dirty="0" smtClean="0"/>
              <a:t>, max 63 </a:t>
            </a:r>
            <a:r>
              <a:rPr lang="en-GB" dirty="0" err="1" smtClean="0"/>
              <a:t>ans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38 en </a:t>
            </a:r>
            <a:r>
              <a:rPr lang="en-GB" dirty="0" err="1" smtClean="0"/>
              <a:t>secteur</a:t>
            </a:r>
            <a:r>
              <a:rPr lang="en-GB" dirty="0" smtClean="0"/>
              <a:t> 1 (95%), </a:t>
            </a:r>
            <a:r>
              <a:rPr lang="en-GB" dirty="0" err="1" smtClean="0"/>
              <a:t>tous</a:t>
            </a:r>
            <a:r>
              <a:rPr lang="en-GB" dirty="0" smtClean="0"/>
              <a:t> </a:t>
            </a:r>
            <a:r>
              <a:rPr lang="en-GB" dirty="0" err="1" smtClean="0"/>
              <a:t>acceptaient</a:t>
            </a:r>
            <a:r>
              <a:rPr lang="en-GB" dirty="0" smtClean="0"/>
              <a:t> CMU et AME</a:t>
            </a:r>
          </a:p>
          <a:p>
            <a:pPr lvl="1"/>
            <a:r>
              <a:rPr lang="en-GB" dirty="0" smtClean="0"/>
              <a:t>Bien </a:t>
            </a:r>
            <a:r>
              <a:rPr lang="en-GB" dirty="0" err="1" smtClean="0"/>
              <a:t>répartis</a:t>
            </a:r>
            <a:r>
              <a:rPr lang="en-GB" dirty="0" smtClean="0"/>
              <a:t> </a:t>
            </a:r>
            <a:r>
              <a:rPr lang="en-GB" dirty="0" err="1" smtClean="0"/>
              <a:t>sur</a:t>
            </a:r>
            <a:r>
              <a:rPr lang="en-GB" dirty="0" smtClean="0"/>
              <a:t> le </a:t>
            </a:r>
            <a:r>
              <a:rPr lang="en-GB" dirty="0" err="1" smtClean="0"/>
              <a:t>territoire</a:t>
            </a:r>
            <a:endParaRPr lang="en-GB" dirty="0" smtClean="0"/>
          </a:p>
          <a:p>
            <a:pPr lvl="1">
              <a:buNone/>
            </a:pPr>
            <a:endParaRPr lang="en-GB" dirty="0" smtClean="0"/>
          </a:p>
          <a:p>
            <a:r>
              <a:rPr lang="en-GB" b="1" u="sng" dirty="0" smtClean="0"/>
              <a:t>598 patients </a:t>
            </a:r>
            <a:r>
              <a:rPr lang="en-GB" b="1" u="sng" dirty="0" err="1" smtClean="0"/>
              <a:t>inclus</a:t>
            </a:r>
            <a:r>
              <a:rPr lang="en-GB" b="1" dirty="0" smtClean="0"/>
              <a:t> </a:t>
            </a:r>
            <a:r>
              <a:rPr lang="en-GB" dirty="0" smtClean="0"/>
              <a:t>du 06/07/10 au 27/12/11</a:t>
            </a:r>
          </a:p>
          <a:p>
            <a:pPr lvl="1"/>
            <a:r>
              <a:rPr lang="en-GB" dirty="0" smtClean="0"/>
              <a:t>614 </a:t>
            </a:r>
            <a:r>
              <a:rPr lang="en-GB" dirty="0" err="1" smtClean="0"/>
              <a:t>éligibles</a:t>
            </a:r>
            <a:r>
              <a:rPr lang="en-GB" dirty="0" smtClean="0"/>
              <a:t>, 16 </a:t>
            </a:r>
            <a:r>
              <a:rPr lang="en-GB" dirty="0" err="1" smtClean="0"/>
              <a:t>refus</a:t>
            </a:r>
            <a:endParaRPr lang="fr-FR" dirty="0" smtClean="0"/>
          </a:p>
          <a:p>
            <a:pPr lvl="1">
              <a:buNone/>
            </a:pPr>
            <a:endParaRPr lang="en-GB" dirty="0" smtClean="0"/>
          </a:p>
          <a:p>
            <a:pPr lvl="1"/>
            <a:endParaRPr lang="en-GB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Données sociodémographiques patients (1)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144963"/>
          </a:xfrm>
        </p:spPr>
        <p:txBody>
          <a:bodyPr/>
          <a:lstStyle/>
          <a:p>
            <a:pPr lvl="1">
              <a:buNone/>
            </a:pPr>
            <a:endParaRPr lang="fr-FR" dirty="0" smtClean="0"/>
          </a:p>
          <a:p>
            <a:pPr lvl="1"/>
            <a:endParaRPr lang="fr-FR" dirty="0" smtClean="0"/>
          </a:p>
          <a:p>
            <a:endParaRPr lang="en-GB" dirty="0" smtClean="0"/>
          </a:p>
        </p:txBody>
      </p:sp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2746921" y="1600200"/>
          <a:ext cx="3114897" cy="1548225"/>
        </p:xfrm>
        <a:graphic>
          <a:graphicData uri="http://schemas.openxmlformats.org/presentationml/2006/ole">
            <p:oleObj spid="_x0000_s55298" name="Feuille de calcul" r:id="rId3" imgW="4572000" imgH="2273300" progId="Excel.Sheet.12">
              <p:embed/>
            </p:oleObj>
          </a:graphicData>
        </a:graphic>
      </p:graphicFrame>
      <p:graphicFrame>
        <p:nvGraphicFramePr>
          <p:cNvPr id="8" name="Graphique 7"/>
          <p:cNvGraphicFramePr/>
          <p:nvPr/>
        </p:nvGraphicFramePr>
        <p:xfrm>
          <a:off x="2746921" y="3517794"/>
          <a:ext cx="3876098" cy="2682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aphique 8"/>
          <p:cNvGraphicFramePr/>
          <p:nvPr/>
        </p:nvGraphicFramePr>
        <p:xfrm>
          <a:off x="-827705" y="348767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Graphique 9"/>
          <p:cNvGraphicFramePr/>
          <p:nvPr/>
        </p:nvGraphicFramePr>
        <p:xfrm>
          <a:off x="5116398" y="3360673"/>
          <a:ext cx="4940300" cy="29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Graphique 10"/>
          <p:cNvGraphicFramePr/>
          <p:nvPr/>
        </p:nvGraphicFramePr>
        <p:xfrm>
          <a:off x="-178211" y="1345025"/>
          <a:ext cx="2925132" cy="180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2" name="Image 11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8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6064771" y="1802225"/>
            <a:ext cx="3043554" cy="1054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012266" y="1417638"/>
            <a:ext cx="2844800" cy="537591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799159" y="2848505"/>
            <a:ext cx="2632192" cy="355229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799159" y="1727201"/>
            <a:ext cx="3340100" cy="622300"/>
          </a:xfrm>
          <a:prstGeom prst="rect">
            <a:avLst/>
          </a:prstGeom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523876"/>
            <a:ext cx="8229600" cy="893762"/>
          </a:xfrm>
        </p:spPr>
        <p:txBody>
          <a:bodyPr>
            <a:noAutofit/>
          </a:bodyPr>
          <a:lstStyle/>
          <a:p>
            <a:r>
              <a:rPr lang="fr-FR" sz="2800" dirty="0" smtClean="0"/>
              <a:t>Données sociodémographiques patients (2) - </a:t>
            </a:r>
            <a:r>
              <a:rPr lang="fr-FR" sz="2800" i="1" dirty="0" smtClean="0"/>
              <a:t>Pays de naissance</a:t>
            </a:r>
            <a:endParaRPr lang="fr-FR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Situations des sujets vis à vis du VHB à l’inclusion dans l’étude (1)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Interprétation des sérologies</a:t>
            </a:r>
          </a:p>
          <a:p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1504731" y="1904253"/>
          <a:ext cx="5524500" cy="4716762"/>
        </p:xfrm>
        <a:graphic>
          <a:graphicData uri="http://schemas.openxmlformats.org/drawingml/2006/table">
            <a:tbl>
              <a:tblPr/>
              <a:tblGrid>
                <a:gridCol w="952500"/>
                <a:gridCol w="952500"/>
                <a:gridCol w="952500"/>
                <a:gridCol w="2025428"/>
                <a:gridCol w="641572"/>
              </a:tblGrid>
              <a:tr h="24100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aghbs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antihbs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antihbc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R=indemne A=incomplet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141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antihbc isolé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49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Verdana"/>
                        </a:rPr>
                        <a:t>incomplet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protégé vacciné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80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protégé guéri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165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Verdana"/>
                        </a:rPr>
                        <a:t>protégé sans précision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23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incomplet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incomplet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porteur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porteur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34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porteur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erreur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porteur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porteur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Verdana"/>
                        </a:rPr>
                        <a:t>porteur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protégé vacciné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protégé guéri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protégé sans précision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indéterminé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50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8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(vide)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(vide)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(vide)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latin typeface="Verdana"/>
                        </a:rPr>
                        <a:t>indéterminé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Situations des sujets vis à vis du VHB à l’inclusion dans l’étude (2)</a:t>
            </a:r>
            <a:endParaRPr lang="fr-FR" sz="32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Prévalence des profils sérologiques - global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408097" y="635063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211955" y="2139889"/>
          <a:ext cx="4757798" cy="2584260"/>
        </p:xfrm>
        <a:graphic>
          <a:graphicData uri="http://schemas.openxmlformats.org/drawingml/2006/table">
            <a:tbl>
              <a:tblPr/>
              <a:tblGrid>
                <a:gridCol w="2136977"/>
                <a:gridCol w="688139"/>
                <a:gridCol w="842097"/>
                <a:gridCol w="1090585"/>
              </a:tblGrid>
              <a:tr h="225259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IC95%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98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porteur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[6,0-10,4]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7374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protégé guéri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27,9%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[24,3-31,5]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74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protégé vacciné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[11,2-16,8]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198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protégé sans précision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[3,0-6,4]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198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antihbc isolé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[6,0-10,4]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74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indemne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[14,2-20,2]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198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incomplet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[7,1-11,9]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198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indéterminé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[7,6-12,4]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Graphique 8"/>
          <p:cNvGraphicFramePr/>
          <p:nvPr/>
        </p:nvGraphicFramePr>
        <p:xfrm>
          <a:off x="3147509" y="2940622"/>
          <a:ext cx="7404587" cy="3917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Situations des sujets vis à vis du VHB à l’inclusion dans l’étude (3)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981200"/>
            <a:ext cx="4181377" cy="4144963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Facteurs corrélés avec le fait d’être porteur de l’</a:t>
            </a:r>
            <a:r>
              <a:rPr lang="fr-FR" dirty="0" err="1" smtClean="0"/>
              <a:t>AgHBS</a:t>
            </a:r>
            <a:r>
              <a:rPr lang="fr-FR" dirty="0" smtClean="0"/>
              <a:t> (versus non porteur) : origine africaine versus asiatique (p=0,03), originaire de Guinée </a:t>
            </a:r>
            <a:r>
              <a:rPr lang="fr-FR" dirty="0" err="1" smtClean="0"/>
              <a:t>Konacry</a:t>
            </a:r>
            <a:r>
              <a:rPr lang="fr-FR" dirty="0" smtClean="0"/>
              <a:t> (versus un autre pays africain) (p=0,03).</a:t>
            </a:r>
            <a:endParaRPr lang="en-US" dirty="0" smtClean="0"/>
          </a:p>
          <a:p>
            <a:r>
              <a:rPr lang="en-GB" dirty="0" err="1" smtClean="0"/>
              <a:t>Prévalence</a:t>
            </a:r>
            <a:r>
              <a:rPr lang="en-GB" dirty="0" smtClean="0"/>
              <a:t> du portage de </a:t>
            </a:r>
            <a:r>
              <a:rPr lang="en-GB" dirty="0" err="1" smtClean="0"/>
              <a:t>l’AgHBs</a:t>
            </a:r>
            <a:r>
              <a:rPr lang="en-GB" dirty="0" smtClean="0"/>
              <a:t> </a:t>
            </a:r>
            <a:r>
              <a:rPr lang="en-GB" dirty="0" err="1" smtClean="0"/>
              <a:t>varie</a:t>
            </a:r>
            <a:r>
              <a:rPr lang="en-GB" dirty="0" smtClean="0"/>
              <a:t> :</a:t>
            </a:r>
          </a:p>
          <a:p>
            <a:pPr lvl="1"/>
            <a:r>
              <a:rPr lang="en-GB" dirty="0" smtClean="0"/>
              <a:t>5</a:t>
            </a:r>
            <a:r>
              <a:rPr lang="fr-FR" dirty="0" smtClean="0"/>
              <a:t>% pour les patients originaires du Sénégal (3/60)</a:t>
            </a:r>
          </a:p>
          <a:p>
            <a:pPr lvl="1"/>
            <a:r>
              <a:rPr lang="fr-FR" dirty="0" smtClean="0"/>
              <a:t>15% pour ceux originaires du Mali (10/68)</a:t>
            </a:r>
          </a:p>
          <a:p>
            <a:pPr lvl="1"/>
            <a:r>
              <a:rPr lang="fr-FR" dirty="0" smtClean="0"/>
              <a:t>27% pour ceux originaires de Guinée </a:t>
            </a:r>
            <a:r>
              <a:rPr lang="fr-FR" dirty="0" err="1" smtClean="0"/>
              <a:t>Konacry</a:t>
            </a:r>
            <a:r>
              <a:rPr lang="fr-FR" dirty="0" smtClean="0"/>
              <a:t> (9/33). </a:t>
            </a:r>
            <a:endParaRPr lang="en-US" dirty="0" smtClean="0"/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Prévalence des profils sérologiques – par pays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4919711" y="2203031"/>
          <a:ext cx="4224289" cy="3433105"/>
        </p:xfrm>
        <a:graphic>
          <a:graphicData uri="http://schemas.openxmlformats.org/drawingml/2006/table">
            <a:tbl>
              <a:tblPr/>
              <a:tblGrid>
                <a:gridCol w="1680763"/>
                <a:gridCol w="667361"/>
                <a:gridCol w="692544"/>
                <a:gridCol w="579219"/>
                <a:gridCol w="604402"/>
              </a:tblGrid>
              <a:tr h="264333"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Afrique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Asie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8321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33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protégé guéri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29,4%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24,1%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433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protégé vacciné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6433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protégé sans précision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33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indemne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37,7%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6433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antihbc</a:t>
                      </a: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isolé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33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porteur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6433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erreur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33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incomplet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8321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indéterminé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33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Situations des sujets vis à vis du VHB à l’inclusion dans l’étude (4)</a:t>
            </a:r>
            <a:endParaRPr lang="fr-FR" sz="32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Parmi les 598 sujets inclus, 250 (42%) avaient bénéficié d’un dépistage de l’hépatite B préalablement à l’étude.</a:t>
            </a:r>
            <a:endParaRPr lang="en-US" dirty="0" smtClean="0"/>
          </a:p>
          <a:p>
            <a:endParaRPr lang="fr-FR" dirty="0" smtClean="0"/>
          </a:p>
          <a:p>
            <a:r>
              <a:rPr lang="fr-FR" dirty="0" smtClean="0"/>
              <a:t>Parmi les 144 patients ayant une sérologie imposant la vaccination, 11 (8 %) avaient bénéficié d’une vaccination complète avant le début de l’étude.</a:t>
            </a:r>
            <a:endParaRPr lang="en-US" dirty="0" smtClean="0"/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Dépistage et vaccination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107801" y="162907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Réalisation de la stratégie préventive au cours de l’étude (1)</a:t>
            </a:r>
            <a:endParaRPr lang="fr-FR" sz="32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Stratégie de dépistage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498473" y="2333169"/>
          <a:ext cx="8170986" cy="3562734"/>
        </p:xfrm>
        <a:graphic>
          <a:graphicData uri="http://schemas.openxmlformats.org/drawingml/2006/table">
            <a:tbl>
              <a:tblPr/>
              <a:tblGrid>
                <a:gridCol w="702551"/>
                <a:gridCol w="1140406"/>
                <a:gridCol w="1165007"/>
                <a:gridCol w="922590"/>
                <a:gridCol w="1060108"/>
                <a:gridCol w="1060108"/>
                <a:gridCol w="1060108"/>
                <a:gridCol w="1060108"/>
              </a:tblGrid>
              <a:tr h="274056"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AVANT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48113"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indéterminé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incomplet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complet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connu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(N)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(%)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11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indéterminé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</a:tr>
              <a:tr h="54811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incomplet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54811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complet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54811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(N)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811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(%)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Réalisation de la stratégie préventive au cours de l’étude (2)</a:t>
            </a:r>
            <a:endParaRPr lang="fr-FR" sz="3200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144 patients </a:t>
            </a:r>
            <a:r>
              <a:rPr lang="en-GB" dirty="0" err="1" smtClean="0"/>
              <a:t>présentaient</a:t>
            </a:r>
            <a:r>
              <a:rPr lang="en-GB" dirty="0" smtClean="0"/>
              <a:t> un </a:t>
            </a:r>
            <a:r>
              <a:rPr lang="en-GB" dirty="0" err="1" smtClean="0"/>
              <a:t>statut</a:t>
            </a:r>
            <a:r>
              <a:rPr lang="en-GB" dirty="0" smtClean="0"/>
              <a:t> </a:t>
            </a:r>
            <a:r>
              <a:rPr lang="en-GB" dirty="0" err="1" smtClean="0"/>
              <a:t>sérologique</a:t>
            </a:r>
            <a:r>
              <a:rPr lang="en-GB" dirty="0" smtClean="0"/>
              <a:t> </a:t>
            </a:r>
            <a:r>
              <a:rPr lang="en-GB" dirty="0" err="1" smtClean="0"/>
              <a:t>nécessitant</a:t>
            </a:r>
            <a:r>
              <a:rPr lang="en-GB" dirty="0" smtClean="0"/>
              <a:t> </a:t>
            </a:r>
            <a:r>
              <a:rPr lang="en-GB" dirty="0" err="1" smtClean="0"/>
              <a:t>une</a:t>
            </a:r>
            <a:r>
              <a:rPr lang="en-GB" dirty="0" smtClean="0"/>
              <a:t> vaccination. </a:t>
            </a:r>
            <a:r>
              <a:rPr lang="en-GB" dirty="0" err="1" smtClean="0"/>
              <a:t>Une</a:t>
            </a:r>
            <a:r>
              <a:rPr lang="en-GB" dirty="0" smtClean="0"/>
              <a:t> vaccination </a:t>
            </a:r>
            <a:r>
              <a:rPr lang="en-GB" dirty="0" err="1" smtClean="0"/>
              <a:t>complète</a:t>
            </a:r>
            <a:r>
              <a:rPr lang="en-GB" dirty="0" smtClean="0"/>
              <a:t> a </a:t>
            </a:r>
            <a:r>
              <a:rPr lang="en-GB" dirty="0" err="1" smtClean="0"/>
              <a:t>été</a:t>
            </a:r>
            <a:r>
              <a:rPr lang="en-GB" dirty="0" smtClean="0"/>
              <a:t> </a:t>
            </a:r>
            <a:r>
              <a:rPr lang="en-GB" dirty="0" err="1" smtClean="0"/>
              <a:t>réalisée</a:t>
            </a:r>
            <a:r>
              <a:rPr lang="en-GB" dirty="0" smtClean="0"/>
              <a:t> chez 42% de </a:t>
            </a:r>
            <a:r>
              <a:rPr lang="en-GB" dirty="0" err="1" smtClean="0"/>
              <a:t>ces</a:t>
            </a:r>
            <a:r>
              <a:rPr lang="en-GB" dirty="0" smtClean="0"/>
              <a:t> patients après </a:t>
            </a:r>
            <a:r>
              <a:rPr lang="en-GB" dirty="0" err="1" smtClean="0"/>
              <a:t>l’étude</a:t>
            </a:r>
            <a:r>
              <a:rPr lang="en-GB" dirty="0" smtClean="0"/>
              <a:t> (61/144) </a:t>
            </a:r>
            <a:r>
              <a:rPr lang="en-GB" dirty="0" err="1" smtClean="0"/>
              <a:t>contre</a:t>
            </a:r>
            <a:r>
              <a:rPr lang="en-GB" dirty="0" smtClean="0"/>
              <a:t> 6% </a:t>
            </a:r>
            <a:r>
              <a:rPr lang="en-GB" dirty="0" err="1" smtClean="0"/>
              <a:t>avant</a:t>
            </a:r>
            <a:r>
              <a:rPr lang="en-GB" dirty="0" smtClean="0"/>
              <a:t> </a:t>
            </a:r>
            <a:r>
              <a:rPr lang="en-GB" dirty="0" err="1" smtClean="0"/>
              <a:t>l’étude</a:t>
            </a:r>
            <a:r>
              <a:rPr lang="en-GB" dirty="0" smtClean="0"/>
              <a:t> (11/144)</a:t>
            </a:r>
            <a:endParaRPr lang="en-US" dirty="0" smtClean="0"/>
          </a:p>
          <a:p>
            <a:r>
              <a:rPr lang="fr-FR" dirty="0" smtClean="0"/>
              <a:t>Chez les 49 patients ayant un </a:t>
            </a:r>
            <a:r>
              <a:rPr lang="fr-FR" dirty="0" err="1" smtClean="0"/>
              <a:t>Ac</a:t>
            </a:r>
            <a:r>
              <a:rPr lang="fr-FR" dirty="0" smtClean="0"/>
              <a:t> </a:t>
            </a:r>
            <a:r>
              <a:rPr lang="fr-FR" dirty="0" err="1" smtClean="0"/>
              <a:t>Hbc</a:t>
            </a:r>
            <a:r>
              <a:rPr lang="fr-FR" dirty="0" smtClean="0"/>
              <a:t> isolé, 23 soit 49% ont reçu une dose de vaccin (le choix était laissé à l’investigateur).</a:t>
            </a:r>
            <a:endParaRPr lang="en-US" dirty="0" smtClean="0"/>
          </a:p>
          <a:p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Stratégie de vaccination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Réalisation de la stratégie préventive au cours de l’étude (3)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Sur les 480 patients qui avaient une sérologie complète, 445 soit 93% ont reçu une brochure adaptée à leur statut sérologique</a:t>
            </a:r>
            <a:r>
              <a:rPr lang="en-US" dirty="0" smtClean="0"/>
              <a:t> </a:t>
            </a:r>
          </a:p>
          <a:p>
            <a:r>
              <a:rPr lang="en-GB" dirty="0" err="1" smtClean="0"/>
              <a:t>Une</a:t>
            </a:r>
            <a:r>
              <a:rPr lang="en-GB" dirty="0" smtClean="0"/>
              <a:t> information </a:t>
            </a:r>
            <a:r>
              <a:rPr lang="en-GB" dirty="0" err="1" smtClean="0"/>
              <a:t>adaptée</a:t>
            </a:r>
            <a:r>
              <a:rPr lang="en-GB" dirty="0" smtClean="0"/>
              <a:t> au </a:t>
            </a:r>
            <a:r>
              <a:rPr lang="en-GB" dirty="0" err="1" smtClean="0"/>
              <a:t>statut</a:t>
            </a:r>
            <a:r>
              <a:rPr lang="en-GB" dirty="0" smtClean="0"/>
              <a:t> </a:t>
            </a:r>
            <a:r>
              <a:rPr lang="en-GB" dirty="0" err="1" smtClean="0"/>
              <a:t>sérologique</a:t>
            </a:r>
            <a:r>
              <a:rPr lang="en-GB" dirty="0" smtClean="0"/>
              <a:t> a </a:t>
            </a:r>
            <a:r>
              <a:rPr lang="en-GB" dirty="0" err="1" smtClean="0"/>
              <a:t>été</a:t>
            </a:r>
            <a:r>
              <a:rPr lang="en-GB" dirty="0" smtClean="0"/>
              <a:t> </a:t>
            </a:r>
            <a:r>
              <a:rPr lang="en-GB" dirty="0" err="1" smtClean="0"/>
              <a:t>délivrée</a:t>
            </a:r>
            <a:r>
              <a:rPr lang="en-GB" dirty="0" smtClean="0"/>
              <a:t> </a:t>
            </a:r>
            <a:r>
              <a:rPr lang="en-GB" dirty="0" err="1" smtClean="0"/>
              <a:t>à</a:t>
            </a:r>
            <a:r>
              <a:rPr lang="en-GB" dirty="0" smtClean="0"/>
              <a:t> :</a:t>
            </a:r>
          </a:p>
          <a:p>
            <a:pPr lvl="1"/>
            <a:r>
              <a:rPr lang="en-GB" dirty="0" smtClean="0"/>
              <a:t>100% des </a:t>
            </a:r>
            <a:r>
              <a:rPr lang="en-GB" dirty="0" err="1" smtClean="0"/>
              <a:t>sujets</a:t>
            </a:r>
            <a:r>
              <a:rPr lang="en-GB" dirty="0" smtClean="0"/>
              <a:t> protégés (279/279)</a:t>
            </a:r>
          </a:p>
          <a:p>
            <a:pPr lvl="1"/>
            <a:r>
              <a:rPr lang="en-GB" dirty="0" smtClean="0"/>
              <a:t>73% des </a:t>
            </a:r>
            <a:r>
              <a:rPr lang="en-GB" dirty="0" err="1" smtClean="0"/>
              <a:t>sujets</a:t>
            </a:r>
            <a:r>
              <a:rPr lang="en-GB" dirty="0" smtClean="0"/>
              <a:t> </a:t>
            </a:r>
            <a:r>
              <a:rPr lang="en-GB" dirty="0" err="1" smtClean="0"/>
              <a:t>porteurs</a:t>
            </a:r>
            <a:r>
              <a:rPr lang="en-GB" dirty="0" smtClean="0"/>
              <a:t> (36/49)</a:t>
            </a:r>
          </a:p>
          <a:p>
            <a:pPr lvl="1"/>
            <a:r>
              <a:rPr lang="en-GB" dirty="0" smtClean="0"/>
              <a:t>83% des </a:t>
            </a:r>
            <a:r>
              <a:rPr lang="en-GB" dirty="0" err="1" smtClean="0"/>
              <a:t>sujets</a:t>
            </a:r>
            <a:r>
              <a:rPr lang="en-GB" dirty="0" smtClean="0"/>
              <a:t> </a:t>
            </a:r>
            <a:r>
              <a:rPr lang="en-GB" dirty="0" err="1" smtClean="0"/>
              <a:t>indemnes</a:t>
            </a:r>
            <a:r>
              <a:rPr lang="en-GB" dirty="0" smtClean="0"/>
              <a:t> (85/103)</a:t>
            </a:r>
          </a:p>
          <a:p>
            <a:pPr lvl="1"/>
            <a:r>
              <a:rPr lang="en-GB" dirty="0" smtClean="0"/>
              <a:t>92% des </a:t>
            </a:r>
            <a:r>
              <a:rPr lang="en-GB" dirty="0" err="1" smtClean="0"/>
              <a:t>sujets</a:t>
            </a:r>
            <a:r>
              <a:rPr lang="en-GB" dirty="0" smtClean="0"/>
              <a:t> </a:t>
            </a:r>
            <a:r>
              <a:rPr lang="en-GB" dirty="0" err="1" smtClean="0"/>
              <a:t>ayant</a:t>
            </a:r>
            <a:r>
              <a:rPr lang="en-GB" dirty="0" smtClean="0"/>
              <a:t> un Ag </a:t>
            </a:r>
            <a:r>
              <a:rPr lang="en-GB" dirty="0" err="1" smtClean="0"/>
              <a:t>HBc</a:t>
            </a:r>
            <a:r>
              <a:rPr lang="en-GB" dirty="0" smtClean="0"/>
              <a:t> </a:t>
            </a:r>
            <a:r>
              <a:rPr lang="en-GB" dirty="0" err="1" smtClean="0"/>
              <a:t>isolé</a:t>
            </a:r>
            <a:r>
              <a:rPr lang="en-GB" dirty="0" smtClean="0"/>
              <a:t> (45/49).</a:t>
            </a:r>
            <a:r>
              <a:rPr lang="en-US" dirty="0" smtClean="0"/>
              <a:t> 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Stratégie d’information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Réalisation de la stratégie préventive au cours de l’étude (4)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Stratégie</a:t>
            </a:r>
            <a:r>
              <a:rPr lang="en-GB" dirty="0" smtClean="0"/>
              <a:t> </a:t>
            </a:r>
            <a:r>
              <a:rPr lang="en-GB" dirty="0" err="1" smtClean="0"/>
              <a:t>préventive</a:t>
            </a:r>
            <a:r>
              <a:rPr lang="en-GB" dirty="0" smtClean="0"/>
              <a:t> </a:t>
            </a:r>
            <a:r>
              <a:rPr lang="en-GB" dirty="0" err="1" smtClean="0"/>
              <a:t>globale</a:t>
            </a:r>
            <a:r>
              <a:rPr lang="en-GB" dirty="0" smtClean="0"/>
              <a:t> = </a:t>
            </a:r>
          </a:p>
          <a:p>
            <a:pPr lvl="1"/>
            <a:r>
              <a:rPr lang="en-GB" dirty="0" err="1" smtClean="0"/>
              <a:t>obtention</a:t>
            </a:r>
            <a:r>
              <a:rPr lang="en-GB" dirty="0" smtClean="0"/>
              <a:t> </a:t>
            </a:r>
            <a:r>
              <a:rPr lang="en-GB" dirty="0" err="1" smtClean="0"/>
              <a:t>d’une</a:t>
            </a:r>
            <a:r>
              <a:rPr lang="en-GB" dirty="0" smtClean="0"/>
              <a:t> </a:t>
            </a:r>
            <a:r>
              <a:rPr lang="en-GB" dirty="0" err="1" smtClean="0"/>
              <a:t>sérologie</a:t>
            </a:r>
            <a:r>
              <a:rPr lang="en-GB" dirty="0" smtClean="0"/>
              <a:t> </a:t>
            </a:r>
            <a:r>
              <a:rPr lang="en-GB" dirty="0" err="1" smtClean="0"/>
              <a:t>interprétable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+ information </a:t>
            </a:r>
            <a:r>
              <a:rPr lang="en-GB" dirty="0" err="1" smtClean="0"/>
              <a:t>adaptée</a:t>
            </a:r>
            <a:r>
              <a:rPr lang="en-GB" dirty="0" smtClean="0"/>
              <a:t> au </a:t>
            </a:r>
            <a:r>
              <a:rPr lang="en-GB" dirty="0" err="1" smtClean="0"/>
              <a:t>statut</a:t>
            </a:r>
            <a:r>
              <a:rPr lang="en-GB" dirty="0" smtClean="0"/>
              <a:t> </a:t>
            </a:r>
            <a:r>
              <a:rPr lang="en-GB" dirty="0" err="1" smtClean="0"/>
              <a:t>sérologique</a:t>
            </a:r>
            <a:endParaRPr lang="en-GB" dirty="0" smtClean="0"/>
          </a:p>
          <a:p>
            <a:pPr lvl="1"/>
            <a:r>
              <a:rPr lang="en-GB" dirty="0" smtClean="0"/>
              <a:t>+ vaccination </a:t>
            </a:r>
            <a:r>
              <a:rPr lang="en-GB" dirty="0" err="1" smtClean="0"/>
              <a:t>contre</a:t>
            </a:r>
            <a:r>
              <a:rPr lang="en-GB" dirty="0" smtClean="0"/>
              <a:t> le VHB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nécessaire</a:t>
            </a:r>
            <a:endParaRPr lang="en-GB" dirty="0" smtClean="0"/>
          </a:p>
          <a:p>
            <a:r>
              <a:rPr lang="en-GB" dirty="0" smtClean="0"/>
              <a:t> </a:t>
            </a:r>
            <a:r>
              <a:rPr lang="en-GB" b="1" u="sng" dirty="0" err="1" smtClean="0"/>
              <a:t>Menée</a:t>
            </a:r>
            <a:r>
              <a:rPr lang="en-GB" b="1" u="sng" dirty="0" smtClean="0"/>
              <a:t> </a:t>
            </a:r>
            <a:r>
              <a:rPr lang="en-GB" b="1" u="sng" dirty="0" err="1" smtClean="0"/>
              <a:t>à</a:t>
            </a:r>
            <a:r>
              <a:rPr lang="en-GB" b="1" u="sng" dirty="0" smtClean="0"/>
              <a:t> son </a:t>
            </a:r>
            <a:r>
              <a:rPr lang="en-GB" b="1" u="sng" dirty="0" err="1" smtClean="0"/>
              <a:t>terme</a:t>
            </a:r>
            <a:r>
              <a:rPr lang="en-GB" b="1" u="sng" dirty="0" smtClean="0"/>
              <a:t> pour 66% des patients </a:t>
            </a:r>
            <a:r>
              <a:rPr lang="en-GB" b="1" u="sng" dirty="0" err="1" smtClean="0"/>
              <a:t>inclus</a:t>
            </a:r>
            <a:r>
              <a:rPr lang="en-GB" dirty="0" smtClean="0"/>
              <a:t> (396/598)</a:t>
            </a:r>
            <a:endParaRPr lang="en-US" dirty="0" smtClean="0"/>
          </a:p>
          <a:p>
            <a:pPr lvl="1"/>
            <a:r>
              <a:rPr lang="en-GB" dirty="0" smtClean="0"/>
              <a:t>100% des </a:t>
            </a:r>
            <a:r>
              <a:rPr lang="en-GB" dirty="0" err="1" smtClean="0"/>
              <a:t>sujets</a:t>
            </a:r>
            <a:r>
              <a:rPr lang="en-GB" dirty="0" smtClean="0"/>
              <a:t> protégés (279/279)</a:t>
            </a:r>
          </a:p>
          <a:p>
            <a:pPr lvl="1"/>
            <a:r>
              <a:rPr lang="en-GB" dirty="0" smtClean="0"/>
              <a:t>73% des </a:t>
            </a:r>
            <a:r>
              <a:rPr lang="en-GB" dirty="0" err="1" smtClean="0"/>
              <a:t>sujets</a:t>
            </a:r>
            <a:r>
              <a:rPr lang="en-GB" dirty="0" smtClean="0"/>
              <a:t> </a:t>
            </a:r>
            <a:r>
              <a:rPr lang="en-GB" dirty="0" err="1" smtClean="0"/>
              <a:t>porteurs</a:t>
            </a:r>
            <a:r>
              <a:rPr lang="en-GB" dirty="0" smtClean="0"/>
              <a:t> (36/49)</a:t>
            </a:r>
          </a:p>
          <a:p>
            <a:pPr lvl="1"/>
            <a:r>
              <a:rPr lang="en-GB" dirty="0" smtClean="0"/>
              <a:t>35% des </a:t>
            </a:r>
            <a:r>
              <a:rPr lang="en-GB" dirty="0" err="1" smtClean="0"/>
              <a:t>sujets</a:t>
            </a:r>
            <a:r>
              <a:rPr lang="en-GB" dirty="0" smtClean="0"/>
              <a:t> </a:t>
            </a:r>
            <a:r>
              <a:rPr lang="en-GB" dirty="0" err="1" smtClean="0"/>
              <a:t>indemnes</a:t>
            </a:r>
            <a:r>
              <a:rPr lang="en-GB" dirty="0" smtClean="0"/>
              <a:t> (36/103)</a:t>
            </a:r>
          </a:p>
          <a:p>
            <a:pPr lvl="1"/>
            <a:r>
              <a:rPr lang="en-GB" dirty="0" smtClean="0"/>
              <a:t>92% des </a:t>
            </a:r>
            <a:r>
              <a:rPr lang="en-GB" dirty="0" err="1" smtClean="0"/>
              <a:t>sujets</a:t>
            </a:r>
            <a:r>
              <a:rPr lang="en-GB" dirty="0" smtClean="0"/>
              <a:t> </a:t>
            </a:r>
            <a:r>
              <a:rPr lang="en-GB" dirty="0" err="1" smtClean="0"/>
              <a:t>ayant</a:t>
            </a:r>
            <a:r>
              <a:rPr lang="en-GB" dirty="0" smtClean="0"/>
              <a:t> un Ag </a:t>
            </a:r>
            <a:r>
              <a:rPr lang="en-GB" dirty="0" err="1" smtClean="0"/>
              <a:t>HBc</a:t>
            </a:r>
            <a:r>
              <a:rPr lang="en-GB" dirty="0" smtClean="0"/>
              <a:t> </a:t>
            </a:r>
            <a:r>
              <a:rPr lang="en-GB" dirty="0" err="1" smtClean="0"/>
              <a:t>isolé</a:t>
            </a:r>
            <a:r>
              <a:rPr lang="en-GB" dirty="0" smtClean="0"/>
              <a:t> (45/49).</a:t>
            </a:r>
            <a:endParaRPr lang="en-US" dirty="0" smtClean="0"/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Stratégie préventive globale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Auto-questionnaires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227 </a:t>
            </a:r>
            <a:r>
              <a:rPr lang="en-GB" dirty="0" err="1" smtClean="0"/>
              <a:t>autoquestionnaires</a:t>
            </a:r>
            <a:r>
              <a:rPr lang="en-GB" dirty="0" smtClean="0"/>
              <a:t> </a:t>
            </a:r>
            <a:r>
              <a:rPr lang="en-GB" dirty="0" err="1" smtClean="0"/>
              <a:t>ont</a:t>
            </a:r>
            <a:r>
              <a:rPr lang="en-GB" dirty="0" smtClean="0"/>
              <a:t> </a:t>
            </a:r>
            <a:r>
              <a:rPr lang="en-GB" dirty="0" err="1" smtClean="0"/>
              <a:t>été</a:t>
            </a:r>
            <a:r>
              <a:rPr lang="en-GB" dirty="0" smtClean="0"/>
              <a:t> </a:t>
            </a:r>
            <a:r>
              <a:rPr lang="en-GB" dirty="0" err="1" smtClean="0"/>
              <a:t>retournés</a:t>
            </a:r>
            <a:r>
              <a:rPr lang="en-GB" dirty="0" smtClean="0"/>
              <a:t> (</a:t>
            </a:r>
            <a:r>
              <a:rPr lang="en-GB" dirty="0" err="1" smtClean="0"/>
              <a:t>sur</a:t>
            </a:r>
            <a:r>
              <a:rPr lang="en-GB" dirty="0" smtClean="0"/>
              <a:t> 445 </a:t>
            </a:r>
            <a:r>
              <a:rPr lang="en-GB" dirty="0" err="1" smtClean="0"/>
              <a:t>distribués</a:t>
            </a:r>
            <a:r>
              <a:rPr lang="en-GB" dirty="0" smtClean="0"/>
              <a:t>) </a:t>
            </a:r>
            <a:r>
              <a:rPr lang="en-GB" dirty="0" err="1" smtClean="0"/>
              <a:t>dont</a:t>
            </a:r>
            <a:endParaRPr lang="en-GB" dirty="0" smtClean="0"/>
          </a:p>
          <a:p>
            <a:pPr lvl="1"/>
            <a:r>
              <a:rPr lang="en-GB" dirty="0" smtClean="0"/>
              <a:t>28 “</a:t>
            </a:r>
            <a:r>
              <a:rPr lang="en-GB" dirty="0" err="1" smtClean="0"/>
              <a:t>indemnes</a:t>
            </a:r>
            <a:r>
              <a:rPr lang="en-GB" dirty="0" smtClean="0"/>
              <a:t>”</a:t>
            </a:r>
          </a:p>
          <a:p>
            <a:pPr lvl="1"/>
            <a:r>
              <a:rPr lang="en-GB" dirty="0" smtClean="0"/>
              <a:t>48 “</a:t>
            </a:r>
            <a:r>
              <a:rPr lang="en-GB" dirty="0" err="1" smtClean="0"/>
              <a:t>porteurs</a:t>
            </a:r>
            <a:r>
              <a:rPr lang="en-GB" dirty="0" smtClean="0"/>
              <a:t>” </a:t>
            </a:r>
          </a:p>
          <a:p>
            <a:pPr lvl="1"/>
            <a:r>
              <a:rPr lang="en-GB" dirty="0" smtClean="0"/>
              <a:t>151 “protégés”. </a:t>
            </a:r>
            <a:endParaRPr lang="en-US" dirty="0" smtClean="0"/>
          </a:p>
          <a:p>
            <a:r>
              <a:rPr lang="en-GB" dirty="0" smtClean="0"/>
              <a:t>“</a:t>
            </a:r>
            <a:r>
              <a:rPr lang="en-GB" dirty="0" err="1" smtClean="0"/>
              <a:t>Avez</a:t>
            </a:r>
            <a:r>
              <a:rPr lang="en-GB" dirty="0" smtClean="0"/>
              <a:t> </a:t>
            </a:r>
            <a:r>
              <a:rPr lang="en-GB" dirty="0" err="1" smtClean="0"/>
              <a:t>vous</a:t>
            </a:r>
            <a:r>
              <a:rPr lang="en-GB" dirty="0" smtClean="0"/>
              <a:t> </a:t>
            </a:r>
            <a:r>
              <a:rPr lang="en-GB" dirty="0" err="1" smtClean="0"/>
              <a:t>appris</a:t>
            </a:r>
            <a:r>
              <a:rPr lang="en-GB" dirty="0" smtClean="0"/>
              <a:t> des </a:t>
            </a:r>
            <a:r>
              <a:rPr lang="en-GB" dirty="0" err="1" smtClean="0"/>
              <a:t>choses</a:t>
            </a:r>
            <a:r>
              <a:rPr lang="en-GB" dirty="0" smtClean="0"/>
              <a:t> </a:t>
            </a:r>
            <a:r>
              <a:rPr lang="en-GB" dirty="0" err="1" smtClean="0"/>
              <a:t>nouvelles</a:t>
            </a:r>
            <a:r>
              <a:rPr lang="en-GB" dirty="0" smtClean="0"/>
              <a:t> </a:t>
            </a:r>
            <a:r>
              <a:rPr lang="en-GB" dirty="0" err="1" smtClean="0"/>
              <a:t>sur</a:t>
            </a:r>
            <a:r>
              <a:rPr lang="en-GB" dirty="0" smtClean="0"/>
              <a:t> </a:t>
            </a:r>
            <a:r>
              <a:rPr lang="en-GB" dirty="0" err="1" smtClean="0"/>
              <a:t>l’hépatite</a:t>
            </a:r>
            <a:r>
              <a:rPr lang="en-GB" dirty="0" smtClean="0"/>
              <a:t> B </a:t>
            </a:r>
            <a:r>
              <a:rPr lang="en-GB" dirty="0" err="1" smtClean="0"/>
              <a:t>ou</a:t>
            </a:r>
            <a:r>
              <a:rPr lang="en-GB" dirty="0" smtClean="0"/>
              <a:t> les maladies </a:t>
            </a:r>
            <a:r>
              <a:rPr lang="en-GB" dirty="0" err="1" smtClean="0"/>
              <a:t>sexuellement</a:t>
            </a:r>
            <a:r>
              <a:rPr lang="en-GB" dirty="0" smtClean="0"/>
              <a:t> </a:t>
            </a:r>
            <a:r>
              <a:rPr lang="en-GB" dirty="0" err="1" smtClean="0"/>
              <a:t>transmissibles</a:t>
            </a:r>
            <a:r>
              <a:rPr lang="en-GB" dirty="0" smtClean="0"/>
              <a:t> </a:t>
            </a:r>
            <a:r>
              <a:rPr lang="en-GB" dirty="0" err="1" smtClean="0"/>
              <a:t>à</a:t>
            </a:r>
            <a:r>
              <a:rPr lang="en-GB" dirty="0" smtClean="0"/>
              <a:t> la suite de la consultation avec </a:t>
            </a:r>
            <a:r>
              <a:rPr lang="en-GB" dirty="0" err="1" smtClean="0"/>
              <a:t>votre</a:t>
            </a:r>
            <a:r>
              <a:rPr lang="en-GB" dirty="0" smtClean="0"/>
              <a:t> </a:t>
            </a:r>
            <a:r>
              <a:rPr lang="en-GB" dirty="0" err="1" smtClean="0"/>
              <a:t>médecin</a:t>
            </a:r>
            <a:r>
              <a:rPr lang="en-GB" dirty="0" smtClean="0"/>
              <a:t> ?”</a:t>
            </a:r>
          </a:p>
          <a:p>
            <a:pPr lvl="1"/>
            <a:r>
              <a:rPr lang="en-GB" dirty="0" smtClean="0"/>
              <a:t>67% des patients (152/227) </a:t>
            </a:r>
            <a:r>
              <a:rPr lang="en-GB" dirty="0" err="1" smtClean="0"/>
              <a:t>ont</a:t>
            </a:r>
            <a:r>
              <a:rPr lang="en-GB" dirty="0" smtClean="0"/>
              <a:t> </a:t>
            </a:r>
            <a:r>
              <a:rPr lang="en-GB" dirty="0" err="1" smtClean="0"/>
              <a:t>répondu</a:t>
            </a:r>
            <a:r>
              <a:rPr lang="en-GB" dirty="0" smtClean="0"/>
              <a:t> </a:t>
            </a:r>
            <a:r>
              <a:rPr lang="en-GB" dirty="0" err="1" smtClean="0"/>
              <a:t>oui</a:t>
            </a:r>
            <a:r>
              <a:rPr lang="en-GB" dirty="0" smtClean="0"/>
              <a:t>. </a:t>
            </a:r>
            <a:endParaRPr lang="en-US" dirty="0" smtClean="0"/>
          </a:p>
          <a:p>
            <a:r>
              <a:rPr lang="en-GB" dirty="0" smtClean="0"/>
              <a:t>INDEMNES: “Il </a:t>
            </a:r>
            <a:r>
              <a:rPr lang="en-GB" dirty="0" err="1" smtClean="0"/>
              <a:t>existe</a:t>
            </a:r>
            <a:r>
              <a:rPr lang="en-GB" dirty="0" smtClean="0"/>
              <a:t> un </a:t>
            </a:r>
            <a:r>
              <a:rPr lang="en-GB" dirty="0" err="1" smtClean="0"/>
              <a:t>vaccin</a:t>
            </a:r>
            <a:r>
              <a:rPr lang="en-GB" dirty="0" smtClean="0"/>
              <a:t> </a:t>
            </a:r>
            <a:r>
              <a:rPr lang="en-GB" dirty="0" err="1" smtClean="0"/>
              <a:t>efficace</a:t>
            </a:r>
            <a:r>
              <a:rPr lang="en-GB" dirty="0" smtClean="0"/>
              <a:t> </a:t>
            </a:r>
            <a:r>
              <a:rPr lang="en-GB" dirty="0" err="1" smtClean="0"/>
              <a:t>contre</a:t>
            </a:r>
            <a:r>
              <a:rPr lang="en-GB" dirty="0" smtClean="0"/>
              <a:t> </a:t>
            </a:r>
            <a:r>
              <a:rPr lang="en-GB" dirty="0" err="1" smtClean="0"/>
              <a:t>l’hépatite</a:t>
            </a:r>
            <a:r>
              <a:rPr lang="en-GB" dirty="0" smtClean="0"/>
              <a:t> B”</a:t>
            </a:r>
          </a:p>
          <a:p>
            <a:pPr lvl="1"/>
            <a:r>
              <a:rPr lang="en-GB" dirty="0" smtClean="0"/>
              <a:t>20/28 “</a:t>
            </a:r>
            <a:r>
              <a:rPr lang="en-GB" dirty="0" err="1" smtClean="0"/>
              <a:t>vrai</a:t>
            </a:r>
            <a:r>
              <a:rPr lang="en-GB" dirty="0" smtClean="0"/>
              <a:t>”,</a:t>
            </a:r>
          </a:p>
          <a:p>
            <a:pPr lvl="1"/>
            <a:r>
              <a:rPr lang="en-GB" dirty="0" smtClean="0"/>
              <a:t>3/28 “faux”</a:t>
            </a:r>
          </a:p>
          <a:p>
            <a:pPr lvl="1"/>
            <a:r>
              <a:rPr lang="en-GB" dirty="0" smtClean="0"/>
              <a:t>5/28 “ne </a:t>
            </a:r>
            <a:r>
              <a:rPr lang="en-GB" dirty="0" err="1" smtClean="0"/>
              <a:t>sait</a:t>
            </a:r>
            <a:r>
              <a:rPr lang="en-GB" dirty="0" smtClean="0"/>
              <a:t> pas”</a:t>
            </a:r>
            <a:endParaRPr lang="en-US" dirty="0" smtClean="0"/>
          </a:p>
          <a:p>
            <a:pPr marL="571500" lvl="1" indent="-342900"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Auto-questionnaires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5" y="1304900"/>
            <a:ext cx="4651762" cy="4821264"/>
          </a:xfrm>
        </p:spPr>
        <p:txBody>
          <a:bodyPr>
            <a:normAutofit fontScale="77500" lnSpcReduction="20000"/>
          </a:bodyPr>
          <a:lstStyle/>
          <a:p>
            <a:r>
              <a:rPr lang="fr-FR" sz="1647" i="1" dirty="0" smtClean="0"/>
              <a:t>« Le/Les moyen(s) de se protéger contre les infections sexuellement transmissible est/sont : </a:t>
            </a:r>
          </a:p>
          <a:p>
            <a:pPr lvl="1"/>
            <a:r>
              <a:rPr lang="fr-FR" sz="1647" i="1" dirty="0" smtClean="0"/>
              <a:t>A - prendre la pilule</a:t>
            </a:r>
            <a:endParaRPr lang="en-US" sz="1647" i="1" dirty="0" smtClean="0"/>
          </a:p>
          <a:p>
            <a:pPr lvl="1"/>
            <a:r>
              <a:rPr lang="fr-FR" sz="1647" i="1" dirty="0" smtClean="0"/>
              <a:t>B - utiliser des préservatifs pour les relations sexuelles</a:t>
            </a:r>
          </a:p>
          <a:p>
            <a:pPr lvl="1"/>
            <a:r>
              <a:rPr lang="fr-FR" sz="1647" i="1" dirty="0" smtClean="0"/>
              <a:t>C - pratiquer le coït interrompu (sortir avant d’éjaculer)</a:t>
            </a:r>
            <a:endParaRPr lang="en-US" sz="1647" i="1" dirty="0" smtClean="0"/>
          </a:p>
          <a:p>
            <a:pPr lvl="1"/>
            <a:r>
              <a:rPr lang="fr-FR" sz="1647" i="1" dirty="0" smtClean="0"/>
              <a:t>D - se laver après les relations sexuelles</a:t>
            </a:r>
            <a:endParaRPr lang="en-US" sz="1647" i="1" dirty="0" smtClean="0"/>
          </a:p>
          <a:p>
            <a:pPr lvl="1"/>
            <a:r>
              <a:rPr lang="fr-FR" sz="1647" i="1" dirty="0" smtClean="0"/>
              <a:t>E - utiliser du matériel d’injection propre s’il y a usage de drogues injectées »</a:t>
            </a:r>
          </a:p>
          <a:p>
            <a:pPr lvl="1"/>
            <a:endParaRPr lang="fr-FR" sz="1400" i="1" dirty="0" smtClean="0"/>
          </a:p>
          <a:p>
            <a:r>
              <a:rPr lang="fr-FR" sz="1806" i="1" dirty="0" smtClean="0"/>
              <a:t>PORTEURS</a:t>
            </a:r>
          </a:p>
          <a:p>
            <a:pPr>
              <a:buNone/>
            </a:pPr>
            <a:r>
              <a:rPr lang="fr-FR" sz="1806" i="1" dirty="0" smtClean="0"/>
              <a:t>L’hépatite B peut se transmettre : sur 5 points</a:t>
            </a:r>
            <a:endParaRPr lang="en-US" sz="1806" i="1" dirty="0" smtClean="0"/>
          </a:p>
          <a:p>
            <a:pPr lvl="1"/>
            <a:r>
              <a:rPr lang="fr-FR" sz="1806" i="1" dirty="0" smtClean="0"/>
              <a:t>A - par une poignée de main</a:t>
            </a:r>
            <a:endParaRPr lang="en-US" sz="1806" i="1" dirty="0" smtClean="0"/>
          </a:p>
          <a:p>
            <a:pPr lvl="1"/>
            <a:r>
              <a:rPr lang="fr-FR" sz="1806" i="1" dirty="0" smtClean="0"/>
              <a:t>B - par une relation sexuelle non protégée</a:t>
            </a:r>
            <a:endParaRPr lang="en-US" sz="1806" i="1" dirty="0" smtClean="0"/>
          </a:p>
          <a:p>
            <a:pPr lvl="1"/>
            <a:r>
              <a:rPr lang="fr-FR" sz="1806" i="1" dirty="0" smtClean="0"/>
              <a:t>C - par l’utilisation du même rasoir ou de la même brosse à dents</a:t>
            </a:r>
            <a:endParaRPr lang="en-US" sz="1806" i="1" dirty="0" smtClean="0"/>
          </a:p>
          <a:p>
            <a:pPr lvl="1"/>
            <a:r>
              <a:rPr lang="fr-FR" sz="1806" i="1" dirty="0" smtClean="0"/>
              <a:t>D - d’une mère à son enfant lors de l’accouchement</a:t>
            </a:r>
            <a:endParaRPr lang="en-US" sz="1806" i="1" dirty="0" smtClean="0"/>
          </a:p>
          <a:p>
            <a:pPr lvl="1"/>
            <a:r>
              <a:rPr lang="fr-FR" sz="1806" i="1" dirty="0" smtClean="0"/>
              <a:t>E - par des pratiques d’injection de drogues avec échange de matériel d’injection</a:t>
            </a:r>
            <a:endParaRPr lang="en-US" sz="1806" i="1" dirty="0" smtClean="0"/>
          </a:p>
          <a:p>
            <a:pPr lvl="1"/>
            <a:endParaRPr lang="fr-FR" sz="1200" dirty="0" smtClean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5150237" y="1600200"/>
          <a:ext cx="2857500" cy="1394460"/>
        </p:xfrm>
        <a:graphic>
          <a:graphicData uri="http://schemas.openxmlformats.org/drawingml/2006/table">
            <a:tbl>
              <a:tblPr/>
              <a:tblGrid>
                <a:gridCol w="952500"/>
                <a:gridCol w="952500"/>
                <a:gridCol w="952500"/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latin typeface="Verdana"/>
                        </a:rPr>
                        <a:t>Réponse</a:t>
                      </a:r>
                      <a:r>
                        <a:rPr lang="fr-FR" sz="1200" b="0" i="0" u="none" strike="noStrike" dirty="0" smtClean="0">
                          <a:latin typeface="Verdana"/>
                        </a:rPr>
                        <a:t> « préservatifs » cochée</a:t>
                      </a:r>
                      <a:endParaRPr lang="fr-FR" sz="12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latin typeface="Verdana"/>
                        </a:rPr>
                        <a:t>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latin typeface="Verdana"/>
                        </a:rPr>
                        <a:t>Indemnes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latin typeface="Verdana"/>
                        </a:rPr>
                        <a:t>18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latin typeface="Verdana"/>
                        </a:rPr>
                        <a:t>64%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latin typeface="Verdana"/>
                        </a:rPr>
                        <a:t>Porteurs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latin typeface="Verdana"/>
                        </a:rPr>
                        <a:t>42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latin typeface="Verdana"/>
                        </a:rPr>
                        <a:t>88%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latin typeface="Verdana"/>
                        </a:rPr>
                        <a:t>Protégés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dirty="0">
                          <a:latin typeface="Verdana"/>
                        </a:rPr>
                        <a:t>136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latin typeface="Verdana"/>
                        </a:rPr>
                        <a:t>90%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dirty="0">
                          <a:latin typeface="Verdana"/>
                        </a:rPr>
                        <a:t>TOTAL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1" i="0" u="none" strike="noStrike">
                          <a:latin typeface="Verdana"/>
                        </a:rPr>
                        <a:t>196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1" i="0" u="none" strike="noStrike" dirty="0">
                          <a:latin typeface="Verdana"/>
                        </a:rPr>
                        <a:t>86%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5961576" y="4555495"/>
          <a:ext cx="1905000" cy="988060"/>
        </p:xfrm>
        <a:graphic>
          <a:graphicData uri="http://schemas.openxmlformats.org/drawingml/2006/table">
            <a:tbl>
              <a:tblPr/>
              <a:tblGrid>
                <a:gridCol w="952500"/>
                <a:gridCol w="952500"/>
              </a:tblGrid>
              <a:tr h="2032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latin typeface="Verdana"/>
                        </a:rPr>
                        <a:t>PORTEURS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32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latin typeface="Verdana"/>
                        </a:rPr>
                        <a:t>case "mère à enfant" cochée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latin typeface="Verdana"/>
                        </a:rPr>
                        <a:t>N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latin typeface="Verdana"/>
                        </a:rPr>
                        <a:t>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latin typeface="Verdana"/>
                        </a:rPr>
                        <a:t>39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dirty="0">
                          <a:latin typeface="Verdana"/>
                        </a:rPr>
                        <a:t>81%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Prévalence élevée de portage d’Ag </a:t>
            </a:r>
            <a:r>
              <a:rPr lang="fr-FR" dirty="0" err="1" smtClean="0"/>
              <a:t>HBs</a:t>
            </a:r>
            <a:r>
              <a:rPr lang="fr-FR" dirty="0" smtClean="0"/>
              <a:t> chez migrants originaires de zones de forte endémie du VHB confirmée</a:t>
            </a:r>
          </a:p>
          <a:p>
            <a:r>
              <a:rPr lang="fr-FR" dirty="0" smtClean="0"/>
              <a:t>Complexité ++ de l’interprétation des sérologies VHB</a:t>
            </a:r>
          </a:p>
          <a:p>
            <a:r>
              <a:rPr lang="fr-FR" dirty="0" smtClean="0"/>
              <a:t>Taux très satisfaisant de prise en charge préventive globale du VHB par le MG, à l’aide d’un logiciel expert</a:t>
            </a:r>
          </a:p>
          <a:p>
            <a:r>
              <a:rPr lang="fr-FR" dirty="0" smtClean="0"/>
              <a:t>Dépistage de l’entourage lorsque nécessaire non étudié, autre étude 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vantage">
  <a:themeElements>
    <a:clrScheme name="A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Avantage.thmx</Template>
  <TotalTime>3467</TotalTime>
  <Words>1814</Words>
  <Application>Microsoft Macintosh PowerPoint</Application>
  <PresentationFormat>Présentation à l'écran (4:3)</PresentationFormat>
  <Paragraphs>423</Paragraphs>
  <Slides>21</Slides>
  <Notes>2</Notes>
  <HiddenSlides>0</HiddenSlides>
  <MMClips>0</MMClips>
  <ScaleCrop>false</ScaleCrop>
  <HeadingPairs>
    <vt:vector size="8" baseType="variant">
      <vt:variant>
        <vt:lpstr>Modèle de conception</vt:lpstr>
      </vt:variant>
      <vt:variant>
        <vt:i4>1</vt:i4>
      </vt:variant>
      <vt:variant>
        <vt:lpstr>Liaisons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4" baseType="lpstr">
      <vt:lpstr>Avantage</vt:lpstr>
      <vt:lpstr>!OLE_LINK1</vt:lpstr>
      <vt:lpstr>Feuille de calcul</vt:lpstr>
      <vt:lpstr>ETUDE PREVAC B 2</vt:lpstr>
      <vt:lpstr>Epidémiologie - Contexte</vt:lpstr>
      <vt:lpstr>La prévention de l’hépatite B</vt:lpstr>
      <vt:lpstr>Etude PREVAC B 2 Objectifs (1)</vt:lpstr>
      <vt:lpstr>Protocole (1)</vt:lpstr>
      <vt:lpstr>Protocole (2)</vt:lpstr>
      <vt:lpstr>RESULTATS</vt:lpstr>
      <vt:lpstr>Investigateurs et inclusions </vt:lpstr>
      <vt:lpstr>Données sociodémographiques patients (1)</vt:lpstr>
      <vt:lpstr>Données sociodémographiques patients (2) - Pays de naissance</vt:lpstr>
      <vt:lpstr>Situations des sujets vis à vis du VHB à l’inclusion dans l’étude (1)</vt:lpstr>
      <vt:lpstr>Situations des sujets vis à vis du VHB à l’inclusion dans l’étude (2)</vt:lpstr>
      <vt:lpstr>Situations des sujets vis à vis du VHB à l’inclusion dans l’étude (3)</vt:lpstr>
      <vt:lpstr>Situations des sujets vis à vis du VHB à l’inclusion dans l’étude (4)</vt:lpstr>
      <vt:lpstr>Réalisation de la stratégie préventive au cours de l’étude (1)</vt:lpstr>
      <vt:lpstr>Réalisation de la stratégie préventive au cours de l’étude (2)</vt:lpstr>
      <vt:lpstr>Réalisation de la stratégie préventive au cours de l’étude (3)</vt:lpstr>
      <vt:lpstr>Réalisation de la stratégie préventive au cours de l’étude (4)</vt:lpstr>
      <vt:lpstr>Auto-questionnaires (1)</vt:lpstr>
      <vt:lpstr>Auto-questionnaires (2)</vt:lpstr>
      <vt:lpstr>CONCLUSION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RESULTATS PREVAC B MG</dc:title>
  <dc:creator>Anne Simondon</dc:creator>
  <cp:lastModifiedBy>Anne Simondon</cp:lastModifiedBy>
  <cp:revision>63</cp:revision>
  <dcterms:created xsi:type="dcterms:W3CDTF">2013-09-08T07:47:16Z</dcterms:created>
  <dcterms:modified xsi:type="dcterms:W3CDTF">2013-09-08T07:48:08Z</dcterms:modified>
</cp:coreProperties>
</file>