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73" y="-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lasseur_Microsoft_Office_Excel_2007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layout>
        <c:manualLayout>
          <c:xMode val="edge"/>
          <c:yMode val="edge"/>
          <c:x val="0.73269485152530534"/>
          <c:y val="0"/>
        </c:manualLayout>
      </c:layout>
      <c:txPr>
        <a:bodyPr/>
        <a:lstStyle/>
        <a:p>
          <a:pPr>
            <a:defRPr sz="1600"/>
          </a:pPr>
          <a:endParaRPr lang="fr-FR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332065734075786"/>
          <c:y val="0.17116647712767191"/>
          <c:w val="0.40686261741882318"/>
          <c:h val="0.52893390117668893"/>
        </c:manualLayout>
      </c:layout>
      <c:pie3DChart>
        <c:varyColors val="1"/>
        <c:ser>
          <c:idx val="0"/>
          <c:order val="0"/>
          <c:tx>
            <c:strRef>
              <c:f>'Feuil1'!$B$1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layout>
                <c:manualLayout>
                  <c:x val="1.6175844048081953E-2"/>
                  <c:y val="-3.6909787801355412E-2"/>
                </c:manualLayout>
              </c:layout>
              <c:showVal val="1"/>
            </c:dLbl>
            <c:dLbl>
              <c:idx val="1"/>
              <c:layout/>
              <c:showVal val="1"/>
            </c:dLbl>
            <c:dLbl>
              <c:idx val="2"/>
              <c:layout>
                <c:manualLayout>
                  <c:x val="9.7320646177946404E-2"/>
                  <c:y val="-0.11221044883901789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sz="1100"/>
                </a:pPr>
                <a:endParaRPr lang="fr-FR"/>
              </a:p>
            </c:txPr>
          </c:dLbls>
          <c:cat>
            <c:strRef>
              <c:f>'Feuil1'!$A$2:$A$4</c:f>
              <c:strCache>
                <c:ptCount val="3"/>
                <c:pt idx="0">
                  <c:v>Démence</c:v>
                </c:pt>
                <c:pt idx="1">
                  <c:v>Normal</c:v>
                </c:pt>
                <c:pt idx="2">
                  <c:v>MCI</c:v>
                </c:pt>
              </c:strCache>
            </c:strRef>
          </c:cat>
          <c:val>
            <c:numRef>
              <c:f>'Feuil1'!$B$2:$B$4</c:f>
              <c:numCache>
                <c:formatCode>General</c:formatCode>
                <c:ptCount val="3"/>
                <c:pt idx="0">
                  <c:v>27</c:v>
                </c:pt>
                <c:pt idx="1">
                  <c:v>40</c:v>
                </c:pt>
                <c:pt idx="2">
                  <c:v>33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075969443664081"/>
          <c:y val="0.21498537842040533"/>
          <c:w val="0.35105414149607722"/>
          <c:h val="0.42655847471395092"/>
        </c:manualLayout>
      </c:layout>
      <c:txPr>
        <a:bodyPr/>
        <a:lstStyle/>
        <a:p>
          <a:pPr>
            <a:defRPr sz="1100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22967-45A6-4FA4-9DC0-26CE4721E5E9}" type="datetimeFigureOut">
              <a:rPr lang="fr-FR" smtClean="0"/>
              <a:pPr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0111F-67DC-4E31-AB1F-2DA034F8AB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116632" y="2915816"/>
            <a:ext cx="2952328" cy="27363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48680" y="179512"/>
            <a:ext cx="55168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 err="1" smtClean="0"/>
              <a:t>Diagnosis</a:t>
            </a:r>
            <a:r>
              <a:rPr lang="fr-FR" sz="2000" b="1" dirty="0" smtClean="0"/>
              <a:t> of </a:t>
            </a:r>
            <a:r>
              <a:rPr lang="fr-FR" sz="2000" b="1" dirty="0" err="1" smtClean="0"/>
              <a:t>dementia</a:t>
            </a:r>
            <a:r>
              <a:rPr lang="fr-FR" sz="2000" b="1" dirty="0" smtClean="0"/>
              <a:t> in </a:t>
            </a:r>
            <a:r>
              <a:rPr lang="fr-FR" sz="2000" b="1" dirty="0" err="1" smtClean="0"/>
              <a:t>primary</a:t>
            </a:r>
            <a:r>
              <a:rPr lang="fr-FR" sz="2000" b="1" dirty="0" smtClean="0"/>
              <a:t> care</a:t>
            </a:r>
          </a:p>
          <a:p>
            <a:pPr algn="ctr"/>
            <a:r>
              <a:rPr lang="fr-FR" sz="2000" b="1" dirty="0" smtClean="0"/>
              <a:t>CODEX TEST </a:t>
            </a:r>
          </a:p>
          <a:p>
            <a:pPr algn="ctr"/>
            <a:r>
              <a:rPr lang="fr-FR" sz="1200" dirty="0" smtClean="0"/>
              <a:t>A</a:t>
            </a:r>
            <a:r>
              <a:rPr lang="fr-FR" sz="1200" dirty="0" smtClean="0"/>
              <a:t> </a:t>
            </a:r>
            <a:r>
              <a:rPr lang="fr-FR" sz="1200" dirty="0" smtClean="0"/>
              <a:t>cross </a:t>
            </a:r>
            <a:r>
              <a:rPr lang="fr-FR" sz="1200" dirty="0" err="1" smtClean="0"/>
              <a:t>sectional</a:t>
            </a:r>
            <a:r>
              <a:rPr lang="fr-FR" sz="1200" dirty="0" smtClean="0"/>
              <a:t> </a:t>
            </a:r>
            <a:r>
              <a:rPr lang="fr-FR" sz="1200" dirty="0" err="1" smtClean="0"/>
              <a:t>propspective</a:t>
            </a:r>
            <a:r>
              <a:rPr lang="fr-FR" sz="1200" dirty="0" smtClean="0"/>
              <a:t> validation </a:t>
            </a:r>
            <a:r>
              <a:rPr lang="fr-FR" sz="1200" dirty="0" err="1" smtClean="0"/>
              <a:t>study</a:t>
            </a:r>
            <a:r>
              <a:rPr lang="fr-FR" sz="1200" dirty="0" smtClean="0"/>
              <a:t> </a:t>
            </a:r>
            <a:r>
              <a:rPr lang="fr-FR" sz="1200" dirty="0" smtClean="0"/>
              <a:t>of the </a:t>
            </a:r>
            <a:r>
              <a:rPr lang="fr-FR" sz="1200" dirty="0" smtClean="0"/>
              <a:t>cognitive </a:t>
            </a:r>
            <a:r>
              <a:rPr lang="fr-FR" sz="1200" dirty="0" err="1" smtClean="0"/>
              <a:t>disorders</a:t>
            </a:r>
            <a:r>
              <a:rPr lang="fr-FR" sz="1200" dirty="0" smtClean="0"/>
              <a:t> </a:t>
            </a:r>
            <a:r>
              <a:rPr lang="fr-FR" sz="1200" dirty="0" err="1" smtClean="0"/>
              <a:t>examination</a:t>
            </a:r>
            <a:endParaRPr lang="fr-FR" sz="1200" dirty="0" smtClean="0"/>
          </a:p>
          <a:p>
            <a:pPr algn="ctr"/>
            <a:endParaRPr lang="fr-FR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768" y="2123728"/>
            <a:ext cx="576064" cy="775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195736"/>
            <a:ext cx="7778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116632" y="2987824"/>
            <a:ext cx="280831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The Codex test</a:t>
            </a:r>
          </a:p>
          <a:p>
            <a:r>
              <a:rPr lang="fr-FR" sz="1100" b="1" u="sng" dirty="0" err="1" smtClean="0"/>
              <a:t>Firts</a:t>
            </a:r>
            <a:r>
              <a:rPr lang="fr-FR" sz="1100" b="1" u="sng" dirty="0" smtClean="0"/>
              <a:t> </a:t>
            </a:r>
            <a:r>
              <a:rPr lang="fr-FR" sz="1100" b="1" u="sng" dirty="0" err="1" smtClean="0"/>
              <a:t>step</a:t>
            </a:r>
            <a:endParaRPr lang="fr-FR" sz="1100" b="1" u="sng" dirty="0" smtClean="0"/>
          </a:p>
          <a:p>
            <a:r>
              <a:rPr lang="fr-FR" sz="1100" dirty="0" smtClean="0"/>
              <a:t>1-Mémorisation of 3 </a:t>
            </a:r>
            <a:r>
              <a:rPr lang="fr-FR" sz="1100" dirty="0" err="1" smtClean="0"/>
              <a:t>words</a:t>
            </a:r>
            <a:r>
              <a:rPr lang="fr-FR" sz="1100" dirty="0" smtClean="0"/>
              <a:t> : </a:t>
            </a:r>
            <a:r>
              <a:rPr lang="fr-FR" sz="1100" dirty="0" err="1" smtClean="0"/>
              <a:t>key</a:t>
            </a:r>
            <a:r>
              <a:rPr lang="fr-FR" sz="1100" dirty="0" smtClean="0"/>
              <a:t>, </a:t>
            </a:r>
            <a:r>
              <a:rPr lang="fr-FR" sz="1100" dirty="0" err="1" smtClean="0"/>
              <a:t>ball</a:t>
            </a:r>
            <a:r>
              <a:rPr lang="fr-FR" sz="1100" dirty="0" smtClean="0"/>
              <a:t>, </a:t>
            </a:r>
            <a:r>
              <a:rPr lang="fr-FR" sz="1100" dirty="0" err="1" smtClean="0"/>
              <a:t>lemon</a:t>
            </a:r>
            <a:endParaRPr lang="fr-FR" sz="1100" dirty="0" smtClean="0"/>
          </a:p>
          <a:p>
            <a:r>
              <a:rPr lang="fr-FR" sz="1100" dirty="0" smtClean="0"/>
              <a:t> </a:t>
            </a:r>
            <a:r>
              <a:rPr lang="fr-FR" sz="1100" i="1" dirty="0" smtClean="0"/>
              <a:t>2- </a:t>
            </a:r>
            <a:r>
              <a:rPr lang="fr-FR" sz="1100" dirty="0" smtClean="0"/>
              <a:t>a </a:t>
            </a:r>
            <a:r>
              <a:rPr lang="fr-FR" sz="1100" dirty="0" err="1" smtClean="0"/>
              <a:t>simplified</a:t>
            </a:r>
            <a:r>
              <a:rPr lang="fr-FR" sz="1100" dirty="0" smtClean="0"/>
              <a:t> </a:t>
            </a:r>
            <a:r>
              <a:rPr lang="fr-FR" sz="1100" dirty="0" err="1" smtClean="0"/>
              <a:t>clock</a:t>
            </a:r>
            <a:r>
              <a:rPr lang="fr-FR" sz="1100" dirty="0" smtClean="0"/>
              <a:t>-</a:t>
            </a:r>
            <a:r>
              <a:rPr lang="fr-FR" sz="1100" dirty="0" err="1" smtClean="0"/>
              <a:t>drawing</a:t>
            </a:r>
            <a:r>
              <a:rPr lang="fr-FR" sz="1100" dirty="0" smtClean="0"/>
              <a:t> test </a:t>
            </a:r>
            <a:r>
              <a:rPr lang="fr-FR" sz="1100" dirty="0" smtClean="0"/>
              <a:t>:</a:t>
            </a:r>
            <a:endParaRPr lang="fr-FR" sz="1100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0968" y="6084168"/>
            <a:ext cx="531104" cy="439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5184" y="5652120"/>
            <a:ext cx="706544" cy="59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ZoneTexte 20"/>
          <p:cNvSpPr txBox="1"/>
          <p:nvPr/>
        </p:nvSpPr>
        <p:spPr>
          <a:xfrm>
            <a:off x="4437112" y="6444208"/>
            <a:ext cx="2276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400" b="1" u="sng" dirty="0" smtClean="0"/>
          </a:p>
          <a:p>
            <a:pPr algn="ctr"/>
            <a:r>
              <a:rPr lang="fr-FR" sz="1200" b="1" u="sng" dirty="0" smtClean="0"/>
              <a:t>21 </a:t>
            </a:r>
            <a:r>
              <a:rPr lang="fr-FR" sz="1200" b="1" u="sng" dirty="0" err="1" smtClean="0"/>
              <a:t>GP’s</a:t>
            </a:r>
            <a:r>
              <a:rPr lang="fr-FR" sz="1200" b="1" u="sng" dirty="0" smtClean="0"/>
              <a:t> have </a:t>
            </a:r>
            <a:r>
              <a:rPr lang="fr-FR" sz="1200" b="1" u="sng" dirty="0" err="1" smtClean="0"/>
              <a:t>tested</a:t>
            </a:r>
            <a:r>
              <a:rPr lang="fr-FR" sz="1200" b="1" u="sng" dirty="0" smtClean="0"/>
              <a:t> 139 patients, </a:t>
            </a:r>
            <a:r>
              <a:rPr lang="fr-FR" sz="1200" b="1" u="sng" dirty="0" err="1" smtClean="0"/>
              <a:t>average</a:t>
            </a:r>
            <a:r>
              <a:rPr lang="fr-FR" sz="1200" b="1" u="sng" dirty="0" smtClean="0"/>
              <a:t> </a:t>
            </a:r>
            <a:r>
              <a:rPr lang="fr-FR" sz="1200" b="1" u="sng" dirty="0" err="1" smtClean="0"/>
              <a:t>age</a:t>
            </a:r>
            <a:r>
              <a:rPr lang="fr-FR" sz="1200" b="1" u="sng" dirty="0" smtClean="0"/>
              <a:t> 82 </a:t>
            </a:r>
            <a:r>
              <a:rPr lang="fr-FR" sz="1200" b="1" u="sng" dirty="0" err="1" smtClean="0"/>
              <a:t>years</a:t>
            </a:r>
            <a:endParaRPr lang="fr-FR" sz="1200" b="1" u="sng" dirty="0" smtClean="0"/>
          </a:p>
          <a:p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620688" y="810039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29" name="Bulle ronde 28"/>
          <p:cNvSpPr/>
          <p:nvPr/>
        </p:nvSpPr>
        <p:spPr>
          <a:xfrm>
            <a:off x="1628800" y="1115616"/>
            <a:ext cx="1418456" cy="93610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I have </a:t>
            </a:r>
            <a:r>
              <a:rPr lang="fr-FR" sz="1100" dirty="0" err="1" smtClean="0"/>
              <a:t>memory</a:t>
            </a:r>
            <a:r>
              <a:rPr lang="fr-FR" sz="1100" dirty="0" smtClean="0"/>
              <a:t> troubles.</a:t>
            </a:r>
            <a:endParaRPr lang="fr-FR" sz="1100" dirty="0"/>
          </a:p>
        </p:txBody>
      </p:sp>
      <p:sp>
        <p:nvSpPr>
          <p:cNvPr id="30" name="Bulle ronde 29"/>
          <p:cNvSpPr/>
          <p:nvPr/>
        </p:nvSpPr>
        <p:spPr>
          <a:xfrm>
            <a:off x="3573016" y="1187624"/>
            <a:ext cx="1440160" cy="100811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/>
              <a:t>We’ll</a:t>
            </a:r>
            <a:r>
              <a:rPr lang="fr-FR" sz="1100" dirty="0" smtClean="0"/>
              <a:t> </a:t>
            </a:r>
            <a:r>
              <a:rPr lang="fr-FR" sz="1100" dirty="0" err="1" smtClean="0"/>
              <a:t>see</a:t>
            </a:r>
            <a:r>
              <a:rPr lang="fr-FR" sz="1100" dirty="0" smtClean="0"/>
              <a:t> </a:t>
            </a:r>
            <a:r>
              <a:rPr lang="fr-FR" sz="1100" dirty="0" err="1" smtClean="0"/>
              <a:t>that</a:t>
            </a:r>
            <a:r>
              <a:rPr lang="fr-FR" sz="1100" dirty="0" smtClean="0"/>
              <a:t> </a:t>
            </a:r>
            <a:r>
              <a:rPr lang="fr-FR" sz="1100" dirty="0" err="1" smtClean="0"/>
              <a:t>through</a:t>
            </a:r>
            <a:r>
              <a:rPr lang="fr-FR" sz="1100" dirty="0" smtClean="0"/>
              <a:t> the Codex test</a:t>
            </a:r>
            <a:endParaRPr lang="fr-FR" sz="1100" dirty="0"/>
          </a:p>
        </p:txBody>
      </p:sp>
      <p:sp>
        <p:nvSpPr>
          <p:cNvPr id="55" name="ZoneTexte 54"/>
          <p:cNvSpPr txBox="1"/>
          <p:nvPr/>
        </p:nvSpPr>
        <p:spPr>
          <a:xfrm>
            <a:off x="620688" y="6084168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u="sng" dirty="0" err="1" smtClean="0"/>
              <a:t>Psychologist’s</a:t>
            </a:r>
            <a:r>
              <a:rPr lang="fr-FR" sz="1100" b="1" u="sng" dirty="0" smtClean="0"/>
              <a:t> cognitive </a:t>
            </a:r>
            <a:r>
              <a:rPr lang="fr-FR" sz="1100" b="1" u="sng" dirty="0" err="1" smtClean="0"/>
              <a:t>evaluation</a:t>
            </a:r>
            <a:r>
              <a:rPr lang="fr-FR" sz="1100" b="1" u="sng" dirty="0" smtClean="0"/>
              <a:t> : </a:t>
            </a:r>
          </a:p>
          <a:p>
            <a:r>
              <a:rPr lang="fr-FR" sz="1100" dirty="0" smtClean="0"/>
              <a:t>on DSM IV </a:t>
            </a:r>
            <a:r>
              <a:rPr lang="fr-FR" sz="1100" dirty="0" err="1" smtClean="0"/>
              <a:t>criteria</a:t>
            </a:r>
            <a:endParaRPr lang="fr-FR" sz="1100" dirty="0"/>
          </a:p>
        </p:txBody>
      </p:sp>
      <p:graphicFrame>
        <p:nvGraphicFramePr>
          <p:cNvPr id="57" name="Espace réservé du contenu 3"/>
          <p:cNvGraphicFramePr>
            <a:graphicFrameLocks/>
          </p:cNvGraphicFramePr>
          <p:nvPr/>
        </p:nvGraphicFramePr>
        <p:xfrm>
          <a:off x="188640" y="6588224"/>
          <a:ext cx="4104456" cy="1897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42"/>
                <a:gridCol w="1033159"/>
                <a:gridCol w="860965"/>
                <a:gridCol w="775390"/>
              </a:tblGrid>
              <a:tr h="500707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Value of the test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Codex in </a:t>
                      </a:r>
                      <a:r>
                        <a:rPr lang="fr-FR" sz="1050" dirty="0" err="1" smtClean="0"/>
                        <a:t>primary</a:t>
                      </a:r>
                      <a:r>
                        <a:rPr lang="fr-FR" sz="1050" dirty="0" smtClean="0"/>
                        <a:t> care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Codex</a:t>
                      </a:r>
                      <a:r>
                        <a:rPr lang="fr-FR" sz="1050" baseline="0" dirty="0" smtClean="0"/>
                        <a:t> in </a:t>
                      </a:r>
                      <a:r>
                        <a:rPr lang="fr-FR" sz="1050" baseline="0" dirty="0" err="1" smtClean="0"/>
                        <a:t>memory</a:t>
                      </a:r>
                      <a:r>
                        <a:rPr lang="fr-FR" sz="1050" baseline="0" dirty="0" smtClean="0"/>
                        <a:t> center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MMS in </a:t>
                      </a:r>
                      <a:r>
                        <a:rPr lang="fr-FR" sz="1050" dirty="0" err="1" smtClean="0"/>
                        <a:t>memory</a:t>
                      </a:r>
                      <a:r>
                        <a:rPr lang="fr-FR" sz="1050" baseline="0" dirty="0" smtClean="0"/>
                        <a:t> center</a:t>
                      </a:r>
                      <a:endParaRPr lang="fr-FR" sz="1050" dirty="0"/>
                    </a:p>
                  </a:txBody>
                  <a:tcPr/>
                </a:tc>
              </a:tr>
              <a:tr h="218257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Sensitivity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87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92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91</a:t>
                      </a:r>
                      <a:endParaRPr lang="fr-FR" sz="1050" dirty="0"/>
                    </a:p>
                  </a:txBody>
                  <a:tcPr/>
                </a:tc>
              </a:tr>
              <a:tr h="218257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Specificity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72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85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70</a:t>
                      </a:r>
                      <a:endParaRPr lang="fr-FR" sz="1050" dirty="0"/>
                    </a:p>
                  </a:txBody>
                  <a:tcPr/>
                </a:tc>
              </a:tr>
              <a:tr h="359482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Positive </a:t>
                      </a:r>
                      <a:r>
                        <a:rPr lang="fr-FR" sz="1050" dirty="0" err="1" smtClean="0"/>
                        <a:t>predictive</a:t>
                      </a:r>
                      <a:r>
                        <a:rPr lang="fr-FR" sz="1050" dirty="0" smtClean="0"/>
                        <a:t> value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53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89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54</a:t>
                      </a:r>
                      <a:endParaRPr lang="fr-FR" sz="1050" dirty="0"/>
                    </a:p>
                  </a:txBody>
                  <a:tcPr/>
                </a:tc>
              </a:tr>
              <a:tr h="359482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Negative</a:t>
                      </a:r>
                      <a:r>
                        <a:rPr lang="fr-FR" sz="1050" baseline="0" dirty="0" smtClean="0"/>
                        <a:t> </a:t>
                      </a:r>
                      <a:r>
                        <a:rPr lang="fr-FR" sz="1050" baseline="0" dirty="0" err="1" smtClean="0"/>
                        <a:t>predictive</a:t>
                      </a:r>
                      <a:r>
                        <a:rPr lang="fr-FR" sz="1050" baseline="0" dirty="0" smtClean="0"/>
                        <a:t> value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94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86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93</a:t>
                      </a:r>
                      <a:endParaRPr lang="fr-FR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8" name="Espace réservé du contenu 3"/>
          <p:cNvGraphicFramePr>
            <a:graphicFrameLocks/>
          </p:cNvGraphicFramePr>
          <p:nvPr/>
        </p:nvGraphicFramePr>
        <p:xfrm>
          <a:off x="4365104" y="7164288"/>
          <a:ext cx="2149996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ectangle 19"/>
          <p:cNvSpPr/>
          <p:nvPr/>
        </p:nvSpPr>
        <p:spPr>
          <a:xfrm>
            <a:off x="260648" y="4572000"/>
            <a:ext cx="27363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/>
              <a:t>3-</a:t>
            </a:r>
            <a:r>
              <a:rPr lang="fr-FR" sz="1100" dirty="0" err="1" smtClean="0"/>
              <a:t>Repetition</a:t>
            </a:r>
            <a:r>
              <a:rPr lang="fr-FR" sz="1100" dirty="0" smtClean="0"/>
              <a:t> of the 3 </a:t>
            </a:r>
            <a:r>
              <a:rPr lang="fr-FR" sz="1100" dirty="0" err="1" smtClean="0"/>
              <a:t>words</a:t>
            </a:r>
            <a:endParaRPr lang="fr-FR" sz="1100" dirty="0" smtClean="0"/>
          </a:p>
          <a:p>
            <a:endParaRPr lang="fr-FR" sz="1100" dirty="0" smtClean="0"/>
          </a:p>
          <a:p>
            <a:r>
              <a:rPr lang="fr-FR" sz="1100" b="1" u="sng" dirty="0" smtClean="0"/>
              <a:t>Second </a:t>
            </a:r>
            <a:r>
              <a:rPr lang="fr-FR" sz="1100" b="1" u="sng" dirty="0" err="1" smtClean="0"/>
              <a:t>step</a:t>
            </a:r>
            <a:r>
              <a:rPr lang="fr-FR" sz="1100" b="1" u="sng" dirty="0" smtClean="0"/>
              <a:t> </a:t>
            </a:r>
            <a:r>
              <a:rPr lang="fr-FR" sz="1100" dirty="0" smtClean="0"/>
              <a:t>:  if </a:t>
            </a:r>
            <a:r>
              <a:rPr lang="fr-FR" sz="1100" dirty="0" err="1" smtClean="0"/>
              <a:t>necessary</a:t>
            </a:r>
            <a:r>
              <a:rPr lang="fr-FR" sz="1100" dirty="0" smtClean="0"/>
              <a:t> </a:t>
            </a:r>
          </a:p>
          <a:p>
            <a:r>
              <a:rPr lang="fr-FR" sz="1100" dirty="0" err="1" smtClean="0"/>
              <a:t>What</a:t>
            </a:r>
            <a:r>
              <a:rPr lang="fr-FR" sz="1100" dirty="0" smtClean="0"/>
              <a:t> </a:t>
            </a:r>
            <a:r>
              <a:rPr lang="fr-FR" sz="1100" dirty="0" err="1" smtClean="0"/>
              <a:t>is</a:t>
            </a:r>
            <a:r>
              <a:rPr lang="fr-FR" sz="1100" dirty="0" smtClean="0"/>
              <a:t> the </a:t>
            </a:r>
            <a:r>
              <a:rPr lang="fr-FR" sz="1100" dirty="0" err="1" smtClean="0"/>
              <a:t>name</a:t>
            </a:r>
            <a:r>
              <a:rPr lang="fr-FR" sz="1100" dirty="0" smtClean="0"/>
              <a:t> of the </a:t>
            </a:r>
            <a:r>
              <a:rPr lang="fr-FR" sz="1100" dirty="0" err="1" smtClean="0"/>
              <a:t>street</a:t>
            </a:r>
            <a:r>
              <a:rPr lang="fr-FR" sz="1100" dirty="0" smtClean="0"/>
              <a:t>, the </a:t>
            </a:r>
            <a:r>
              <a:rPr lang="fr-FR" sz="1100" dirty="0" err="1" smtClean="0"/>
              <a:t>name</a:t>
            </a:r>
            <a:r>
              <a:rPr lang="fr-FR" sz="1100" dirty="0" smtClean="0"/>
              <a:t> of the city, of the area, of the </a:t>
            </a:r>
            <a:r>
              <a:rPr lang="fr-FR" sz="1100" dirty="0" err="1" smtClean="0"/>
              <a:t>departement</a:t>
            </a:r>
            <a:r>
              <a:rPr lang="fr-FR" sz="1100" dirty="0" smtClean="0"/>
              <a:t> ?</a:t>
            </a:r>
          </a:p>
          <a:p>
            <a:r>
              <a:rPr lang="fr-FR" sz="1100" dirty="0" err="1" smtClean="0"/>
              <a:t>What</a:t>
            </a:r>
            <a:r>
              <a:rPr lang="fr-FR" sz="1100" dirty="0" smtClean="0"/>
              <a:t> stage are </a:t>
            </a:r>
            <a:r>
              <a:rPr lang="fr-FR" sz="1100" dirty="0" err="1" smtClean="0"/>
              <a:t>we</a:t>
            </a:r>
            <a:r>
              <a:rPr lang="fr-FR" sz="1100" dirty="0" smtClean="0"/>
              <a:t> ?</a:t>
            </a:r>
            <a:endParaRPr lang="fr-FR" sz="1100" dirty="0"/>
          </a:p>
        </p:txBody>
      </p:sp>
      <p:sp>
        <p:nvSpPr>
          <p:cNvPr id="22" name="Ellipse 21"/>
          <p:cNvSpPr/>
          <p:nvPr/>
        </p:nvSpPr>
        <p:spPr>
          <a:xfrm>
            <a:off x="476672" y="3923928"/>
            <a:ext cx="360040" cy="36004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0768" y="3923928"/>
            <a:ext cx="360041" cy="3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04864" y="3923928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Connecteur droit avec flèche 25"/>
          <p:cNvCxnSpPr/>
          <p:nvPr/>
        </p:nvCxnSpPr>
        <p:spPr>
          <a:xfrm flipV="1">
            <a:off x="2348880" y="4067944"/>
            <a:ext cx="7200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>
            <a:off x="2348880" y="4139952"/>
            <a:ext cx="14401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2276872" y="4427984"/>
            <a:ext cx="36004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764704" y="5724128"/>
            <a:ext cx="1696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u="sng" dirty="0" err="1" smtClean="0"/>
              <a:t>Physicians</a:t>
            </a:r>
            <a:r>
              <a:rPr lang="fr-FR" sz="1100" b="1" u="sng" dirty="0" smtClean="0"/>
              <a:t> codex </a:t>
            </a:r>
            <a:r>
              <a:rPr lang="fr-FR" sz="1100" b="1" u="sng" dirty="0" err="1" smtClean="0"/>
              <a:t>results</a:t>
            </a:r>
            <a:endParaRPr lang="fr-FR" sz="1100" b="1" u="sng" dirty="0"/>
          </a:p>
        </p:txBody>
      </p:sp>
      <p:cxnSp>
        <p:nvCxnSpPr>
          <p:cNvPr id="44" name="Connecteur en angle 43"/>
          <p:cNvCxnSpPr/>
          <p:nvPr/>
        </p:nvCxnSpPr>
        <p:spPr>
          <a:xfrm>
            <a:off x="3645024" y="5796136"/>
            <a:ext cx="1368152" cy="7200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en angle 46"/>
          <p:cNvCxnSpPr/>
          <p:nvPr/>
        </p:nvCxnSpPr>
        <p:spPr>
          <a:xfrm flipV="1">
            <a:off x="3717032" y="6084168"/>
            <a:ext cx="1296144" cy="2160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76672" y="6012160"/>
            <a:ext cx="36004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/>
          <p:cNvCxnSpPr/>
          <p:nvPr/>
        </p:nvCxnSpPr>
        <p:spPr>
          <a:xfrm>
            <a:off x="1412776" y="4427984"/>
            <a:ext cx="28803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476672" y="4427984"/>
            <a:ext cx="28803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10" descr="C:\Users\Dan\Desktop\Image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0968" y="3203848"/>
            <a:ext cx="3464209" cy="1800200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68960" y="5580112"/>
            <a:ext cx="420638" cy="4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ZoneTexte 75"/>
          <p:cNvSpPr txBox="1"/>
          <p:nvPr/>
        </p:nvSpPr>
        <p:spPr>
          <a:xfrm>
            <a:off x="5589241" y="5652120"/>
            <a:ext cx="1268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err="1" smtClean="0"/>
              <a:t>Two</a:t>
            </a:r>
            <a:r>
              <a:rPr lang="fr-FR" sz="1100" dirty="0" smtClean="0"/>
              <a:t> indépendant experts</a:t>
            </a:r>
            <a:endParaRPr lang="fr-FR" sz="1100" dirty="0"/>
          </a:p>
        </p:txBody>
      </p:sp>
      <p:sp>
        <p:nvSpPr>
          <p:cNvPr id="77" name="ZoneTexte 76"/>
          <p:cNvSpPr txBox="1"/>
          <p:nvPr/>
        </p:nvSpPr>
        <p:spPr>
          <a:xfrm>
            <a:off x="908720" y="8532440"/>
            <a:ext cx="49343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The Codex </a:t>
            </a:r>
            <a:r>
              <a:rPr lang="fr-FR" sz="1100" dirty="0" err="1" smtClean="0"/>
              <a:t>confirm</a:t>
            </a:r>
            <a:r>
              <a:rPr lang="fr-FR" sz="1100" dirty="0" smtClean="0"/>
              <a:t> to </a:t>
            </a:r>
            <a:r>
              <a:rPr lang="fr-FR" sz="1100" dirty="0" err="1" smtClean="0"/>
              <a:t>be</a:t>
            </a:r>
            <a:r>
              <a:rPr lang="fr-FR" sz="1100" dirty="0" smtClean="0"/>
              <a:t> </a:t>
            </a:r>
            <a:r>
              <a:rPr lang="fr-FR" sz="1100" dirty="0" err="1" smtClean="0"/>
              <a:t>rapid</a:t>
            </a:r>
            <a:r>
              <a:rPr lang="fr-FR" sz="1100" dirty="0" smtClean="0"/>
              <a:t> and </a:t>
            </a:r>
            <a:r>
              <a:rPr lang="fr-FR" sz="1100" dirty="0" err="1" smtClean="0"/>
              <a:t>reliable</a:t>
            </a:r>
            <a:r>
              <a:rPr lang="fr-FR" sz="1100" dirty="0" smtClean="0"/>
              <a:t> test to </a:t>
            </a:r>
            <a:r>
              <a:rPr lang="fr-FR" sz="1100" dirty="0" err="1" smtClean="0"/>
              <a:t>detect</a:t>
            </a:r>
            <a:r>
              <a:rPr lang="fr-FR" sz="1100" dirty="0" smtClean="0"/>
              <a:t> </a:t>
            </a:r>
            <a:r>
              <a:rPr lang="fr-FR" sz="1100" dirty="0" err="1" smtClean="0"/>
              <a:t>dementia</a:t>
            </a:r>
            <a:r>
              <a:rPr lang="fr-FR" sz="1100" dirty="0" smtClean="0"/>
              <a:t> in </a:t>
            </a:r>
            <a:r>
              <a:rPr lang="fr-FR" sz="1100" dirty="0" err="1" smtClean="0"/>
              <a:t>primary</a:t>
            </a:r>
            <a:r>
              <a:rPr lang="fr-FR" sz="1100" dirty="0" smtClean="0"/>
              <a:t> care </a:t>
            </a:r>
            <a:endParaRPr lang="fr-FR" sz="1100" dirty="0"/>
          </a:p>
        </p:txBody>
      </p:sp>
      <p:sp>
        <p:nvSpPr>
          <p:cNvPr id="78" name="ZoneTexte 77"/>
          <p:cNvSpPr txBox="1"/>
          <p:nvPr/>
        </p:nvSpPr>
        <p:spPr>
          <a:xfrm>
            <a:off x="188640" y="8805446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 smtClean="0"/>
              <a:t>Pr </a:t>
            </a:r>
            <a:r>
              <a:rPr lang="fr-FR" sz="800" i="1" dirty="0" err="1" smtClean="0"/>
              <a:t>J.Belmin</a:t>
            </a:r>
            <a:r>
              <a:rPr lang="fr-FR" sz="800" i="1" dirty="0" smtClean="0"/>
              <a:t> </a:t>
            </a:r>
            <a:r>
              <a:rPr lang="fr-FR" sz="800" i="1" dirty="0" smtClean="0"/>
              <a:t>: </a:t>
            </a:r>
            <a:r>
              <a:rPr lang="fr-FR" sz="800" i="1" dirty="0" err="1" smtClean="0"/>
              <a:t>Hopital</a:t>
            </a:r>
            <a:r>
              <a:rPr lang="fr-FR" sz="800" i="1" dirty="0" smtClean="0"/>
              <a:t> Charles Foix, Ivry, France</a:t>
            </a:r>
            <a:endParaRPr lang="fr-FR" sz="800" i="1" dirty="0" smtClean="0"/>
          </a:p>
          <a:p>
            <a:r>
              <a:rPr lang="fr-FR" sz="800" i="1" dirty="0" smtClean="0"/>
              <a:t>Dr </a:t>
            </a:r>
            <a:r>
              <a:rPr lang="fr-FR" sz="800" i="1" dirty="0" err="1" smtClean="0"/>
              <a:t>D.Baruch</a:t>
            </a:r>
            <a:r>
              <a:rPr lang="fr-FR" sz="800" i="1" dirty="0" smtClean="0"/>
              <a:t>, </a:t>
            </a:r>
            <a:r>
              <a:rPr lang="fr-FR" sz="800" i="1" dirty="0" smtClean="0"/>
              <a:t>Dr </a:t>
            </a:r>
            <a:r>
              <a:rPr lang="fr-FR" sz="800" i="1" dirty="0" err="1" smtClean="0"/>
              <a:t>P.Zerr</a:t>
            </a:r>
            <a:r>
              <a:rPr lang="fr-FR" sz="800" i="1" dirty="0" smtClean="0"/>
              <a:t> </a:t>
            </a:r>
            <a:r>
              <a:rPr lang="fr-FR" sz="800" i="1" dirty="0" smtClean="0"/>
              <a:t>: Université Paris Diderot, département de médecine générale, Paris </a:t>
            </a:r>
            <a:endParaRPr lang="fr-FR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197</Words>
  <Application>Microsoft Office PowerPoint</Application>
  <PresentationFormat>Affichage à l'écran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baruch</dc:creator>
  <cp:lastModifiedBy>baruch</cp:lastModifiedBy>
  <cp:revision>15</cp:revision>
  <dcterms:created xsi:type="dcterms:W3CDTF">2012-04-21T14:28:19Z</dcterms:created>
  <dcterms:modified xsi:type="dcterms:W3CDTF">2012-04-25T19:47:41Z</dcterms:modified>
</cp:coreProperties>
</file>