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5" r:id="rId3"/>
    <p:sldId id="280" r:id="rId4"/>
    <p:sldId id="257" r:id="rId5"/>
    <p:sldId id="288" r:id="rId6"/>
    <p:sldId id="286" r:id="rId7"/>
    <p:sldId id="260" r:id="rId8"/>
    <p:sldId id="289" r:id="rId9"/>
    <p:sldId id="283" r:id="rId10"/>
    <p:sldId id="277" r:id="rId11"/>
    <p:sldId id="278" r:id="rId12"/>
    <p:sldId id="29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7EA9C-CC6E-4195-A03F-0D142B0728B0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ED120-CB9D-49F9-9006-5738739FAF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0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858" indent="-28571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859" indent="-2285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002" indent="-2285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146" indent="-2285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289" indent="-2285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433" indent="-2285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8576" indent="-2285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5719" indent="-2285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60D1BFE-EB5A-4D0C-BAB2-B45D2A87CD33}" type="slidenum">
              <a:rPr lang="fr-FR" altLang="fr-FR">
                <a:solidFill>
                  <a:prstClr val="black"/>
                </a:solidFill>
              </a:rPr>
              <a:pPr eaLnBrk="1" hangingPunct="1"/>
              <a:t>2</a:t>
            </a:fld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450"/>
              </a:spcBef>
              <a:tabLst>
                <a:tab pos="0" algn="l"/>
                <a:tab pos="914287" algn="l"/>
                <a:tab pos="1828574" algn="l"/>
                <a:tab pos="2742861" algn="l"/>
                <a:tab pos="3657148" algn="l"/>
                <a:tab pos="4571435" algn="l"/>
                <a:tab pos="5485721" algn="l"/>
                <a:tab pos="6400008" algn="l"/>
                <a:tab pos="7314296" algn="l"/>
                <a:tab pos="8228583" algn="l"/>
                <a:tab pos="9142869" algn="l"/>
                <a:tab pos="10057156" algn="l"/>
              </a:tabLst>
            </a:pPr>
            <a:endParaRPr lang="fr-FR" altLang="fr-FR" smtClean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3886201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9" tIns="46794" rIns="89989" bIns="46794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287" eaLnBrk="1" fontAlgn="base" hangingPunct="1">
              <a:spcBef>
                <a:spcPct val="0"/>
              </a:spcBef>
              <a:spcAft>
                <a:spcPct val="0"/>
              </a:spcAft>
            </a:pPr>
            <a:fld id="{01B0523A-E56A-47A1-880F-D02C0FB8FE5E}" type="slidenum">
              <a:rPr lang="fr-FR" altLang="fr-FR" sz="12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pPr algn="r" defTabSz="914287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 sz="12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11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90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8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27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33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16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75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44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36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88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4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F3647-8E14-41FD-81C2-3305D382B09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CCB64-0FFA-4239-810C-D7AC336A9F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galam@hot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4929" y="2238376"/>
            <a:ext cx="11176907" cy="219201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Situations d’urgence : </a:t>
            </a:r>
            <a:br>
              <a:rPr lang="fr-FR" dirty="0" smtClean="0"/>
            </a:br>
            <a:r>
              <a:rPr lang="fr-FR" dirty="0" smtClean="0"/>
              <a:t>comment réagir </a:t>
            </a:r>
            <a:br>
              <a:rPr lang="fr-FR" dirty="0" smtClean="0"/>
            </a:br>
            <a:r>
              <a:rPr lang="fr-FR" dirty="0" smtClean="0"/>
              <a:t>à une agression verbale 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99654" y="4663984"/>
            <a:ext cx="9144000" cy="16557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9600" dirty="0" smtClean="0"/>
              <a:t>Professeur Eric GALAM 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>
                <a:hlinkClick r:id="rId2"/>
              </a:rPr>
              <a:t>egalam@hotmail.com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avec l’aide du Dr </a:t>
            </a:r>
            <a:r>
              <a:rPr lang="fr-FR" sz="6200" dirty="0"/>
              <a:t>Thierry Delcourt </a:t>
            </a:r>
            <a:r>
              <a:rPr lang="fr-FR" sz="4800" dirty="0" smtClean="0"/>
              <a:t>(Reims;  Association </a:t>
            </a:r>
            <a:r>
              <a:rPr lang="fr-FR" sz="4800" dirty="0"/>
              <a:t>Française des Psychiatres d’Exercice </a:t>
            </a:r>
            <a:r>
              <a:rPr lang="fr-FR" sz="4800" dirty="0" smtClean="0"/>
              <a:t>Privé)</a:t>
            </a:r>
            <a:endParaRPr lang="fr-FR" sz="4800" dirty="0"/>
          </a:p>
          <a:p>
            <a:endParaRPr lang="fr-FR" sz="3600" dirty="0" smtClean="0"/>
          </a:p>
          <a:p>
            <a:r>
              <a:rPr lang="fr-FR" sz="9600" dirty="0" smtClean="0"/>
              <a:t>Preuves et Pratiques  14 mars 2015 Paris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26582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897" y="-29477"/>
            <a:ext cx="3619103" cy="2065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3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565" indent="-285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410" indent="-22848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9372" indent="-22848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6334" indent="-22848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3297" indent="-2284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0260" indent="-2284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7223" indent="-2284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4186" indent="-2284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0DF4EB9-F41E-4343-9A1A-58778C412DD9}" type="slidenum">
              <a:rPr lang="fr-FR" altLang="fr-FR" smtClean="0">
                <a:solidFill>
                  <a:srgbClr val="000000"/>
                </a:solidFill>
              </a:rPr>
              <a:pPr eaLnBrk="1" hangingPunct="1"/>
              <a:t>2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53" tIns="46776" rIns="89953" bIns="46776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021" eaLnBrk="1" fontAlgn="base" hangingPunct="1">
              <a:spcBef>
                <a:spcPct val="0"/>
              </a:spcBef>
              <a:spcAft>
                <a:spcPct val="0"/>
              </a:spcAft>
            </a:pPr>
            <a:fld id="{A849BE15-319E-40E5-9241-30FEE77F7636}" type="slidenum">
              <a:rPr lang="fr-FR" altLang="fr-FR" sz="14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pPr algn="r" defTabSz="914021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 sz="14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9" y="139357"/>
            <a:ext cx="4781686" cy="253974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6357" y="188641"/>
            <a:ext cx="4300610" cy="583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nfin m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69" y="2678244"/>
            <a:ext cx="5240445" cy="402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8498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185511"/>
            <a:ext cx="11010900" cy="1325563"/>
          </a:xfrm>
        </p:spPr>
        <p:txBody>
          <a:bodyPr/>
          <a:lstStyle/>
          <a:p>
            <a:pPr algn="ctr"/>
            <a:r>
              <a:rPr lang="fr-FR" dirty="0" smtClean="0"/>
              <a:t>Agressions : un </a:t>
            </a:r>
            <a:r>
              <a:rPr lang="fr-FR" dirty="0" smtClean="0"/>
              <a:t>changement de registre majeur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2886" y="1711324"/>
            <a:ext cx="10515600" cy="480377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Partiel mais déterminant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Qui s’inscrit dans une histoire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L’important est de nous protéger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On n’est pas formé pour cela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Si on peut rester dans le registre du soin, c’est mieux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Ca fait aussi partie de notre exercice professionnel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5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1018"/>
            <a:ext cx="7064829" cy="1325563"/>
          </a:xfrm>
        </p:spPr>
        <p:txBody>
          <a:bodyPr/>
          <a:lstStyle/>
          <a:p>
            <a:pPr algn="ctr"/>
            <a:r>
              <a:rPr lang="fr-FR" dirty="0" smtClean="0"/>
              <a:t>Observatoire de l’insécurité médicale (CNOM)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520"/>
            <a:ext cx="4228997" cy="306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32" y="531230"/>
            <a:ext cx="4556772" cy="339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36" y="3761989"/>
            <a:ext cx="3884394" cy="298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20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57" y="1200150"/>
            <a:ext cx="3796136" cy="48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57" y="628650"/>
            <a:ext cx="7486649" cy="55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1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http://www.conseil-national.medecin.fr/article/l-observatoire-pour-la-securite-des-medecins-924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0" y="1798411"/>
            <a:ext cx="301353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36" y="1777949"/>
            <a:ext cx="3494314" cy="437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734" y="1777949"/>
            <a:ext cx="3159816" cy="452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Situations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92661" y="1466396"/>
            <a:ext cx="4542064" cy="4351338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Reproche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Menace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Exigence 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Désaccord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Ponctuel ou </a:t>
            </a:r>
            <a:r>
              <a:rPr lang="fr-FR" dirty="0" smtClean="0"/>
              <a:t>récurrent 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75557" y="1539420"/>
            <a:ext cx="47652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700" dirty="0" smtClean="0"/>
              <a:t>Patient : troubles </a:t>
            </a:r>
            <a:r>
              <a:rPr lang="fr-FR" sz="3700" dirty="0"/>
              <a:t>psychopathologiques, toxicomanie, alcool</a:t>
            </a:r>
            <a:r>
              <a:rPr lang="fr-FR" sz="3700" dirty="0" smtClean="0"/>
              <a:t/>
            </a:r>
            <a:br>
              <a:rPr lang="fr-FR" sz="3700" dirty="0" smtClean="0"/>
            </a:br>
            <a:endParaRPr lang="fr-FR" sz="3700" dirty="0" smtClean="0"/>
          </a:p>
          <a:p>
            <a:r>
              <a:rPr lang="fr-FR" sz="3700" dirty="0" smtClean="0"/>
              <a:t>Société : préceptes religieux ou culturels, irrespect, précarisation, peur </a:t>
            </a:r>
            <a:br>
              <a:rPr lang="fr-FR" sz="3700" dirty="0" smtClean="0"/>
            </a:br>
            <a:endParaRPr lang="fr-FR" sz="3700" dirty="0" smtClean="0"/>
          </a:p>
          <a:p>
            <a:r>
              <a:rPr lang="fr-FR" sz="3700" dirty="0" smtClean="0"/>
              <a:t>Soin : attente trop longue, refus d’arrêt de travail, désaccord sur un traitement </a:t>
            </a:r>
            <a:br>
              <a:rPr lang="fr-FR" sz="3700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6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Comment le gérer : principes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9408" y="1980746"/>
            <a:ext cx="10515600" cy="3432175"/>
          </a:xfrm>
        </p:spPr>
        <p:txBody>
          <a:bodyPr>
            <a:normAutofit/>
          </a:bodyPr>
          <a:lstStyle/>
          <a:p>
            <a:r>
              <a:rPr lang="fr-FR" dirty="0"/>
              <a:t>Apprécier le risque et protéger son intégrité et celle des collaborateurs et autres patients  …on a le droit de s’enfuir ! </a:t>
            </a:r>
            <a:endParaRPr lang="fr-FR" altLang="fr-FR" dirty="0" smtClean="0"/>
          </a:p>
          <a:p>
            <a:r>
              <a:rPr lang="fr-FR" altLang="fr-FR" dirty="0"/>
              <a:t>Reconnaître notre propre agressivité en </a:t>
            </a:r>
            <a:r>
              <a:rPr lang="fr-FR" altLang="fr-FR" dirty="0" smtClean="0"/>
              <a:t>écho </a:t>
            </a:r>
          </a:p>
          <a:p>
            <a:r>
              <a:rPr lang="fr-FR" altLang="fr-FR" dirty="0"/>
              <a:t>Rester </a:t>
            </a:r>
            <a:r>
              <a:rPr lang="fr-FR" altLang="fr-FR" dirty="0" smtClean="0"/>
              <a:t>professionnel</a:t>
            </a:r>
          </a:p>
          <a:p>
            <a:r>
              <a:rPr lang="fr-FR" altLang="fr-FR" dirty="0" smtClean="0"/>
              <a:t>Ne </a:t>
            </a:r>
            <a:r>
              <a:rPr lang="fr-FR" altLang="fr-FR" dirty="0"/>
              <a:t>jamais répondre à l’agressivité par </a:t>
            </a:r>
            <a:r>
              <a:rPr lang="fr-FR" altLang="fr-FR" dirty="0" smtClean="0"/>
              <a:t>l’agressivité </a:t>
            </a:r>
          </a:p>
          <a:p>
            <a:r>
              <a:rPr lang="fr-FR" altLang="fr-FR" dirty="0" smtClean="0"/>
              <a:t>Etre encore plus à l’écoute </a:t>
            </a:r>
          </a:p>
          <a:p>
            <a:r>
              <a:rPr lang="fr-FR" altLang="fr-FR" dirty="0" smtClean="0"/>
              <a:t>Montrer </a:t>
            </a:r>
            <a:r>
              <a:rPr lang="fr-FR" altLang="fr-FR" dirty="0"/>
              <a:t>que l’on a perçu </a:t>
            </a:r>
            <a:r>
              <a:rPr lang="fr-FR" altLang="fr-FR" dirty="0" smtClean="0"/>
              <a:t>l’agressivité</a:t>
            </a:r>
          </a:p>
          <a:p>
            <a:pPr marL="0" indent="0">
              <a:buNone/>
            </a:pPr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3321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Situation relationnelle à gérer avec compétence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3707" y="1902279"/>
            <a:ext cx="10515600" cy="4376057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Non verbal et para verbal plus important que verbal</a:t>
            </a:r>
            <a:br>
              <a:rPr lang="fr-FR" dirty="0" smtClean="0"/>
            </a:br>
            <a:r>
              <a:rPr lang="fr-FR" dirty="0" smtClean="0"/>
              <a:t>ne pas quitter des yeux, </a:t>
            </a:r>
            <a:br>
              <a:rPr lang="fr-FR" dirty="0" smtClean="0"/>
            </a:br>
            <a:r>
              <a:rPr lang="fr-FR" dirty="0" smtClean="0"/>
              <a:t>rester calme et parler fermement en vouvoyant</a:t>
            </a:r>
            <a:br>
              <a:rPr lang="fr-FR" dirty="0" smtClean="0"/>
            </a:br>
            <a:r>
              <a:rPr lang="fr-FR" dirty="0" smtClean="0"/>
              <a:t>rester au même niveau que l’autre (assis ou debout) </a:t>
            </a:r>
            <a:br>
              <a:rPr lang="fr-FR" dirty="0" smtClean="0"/>
            </a:br>
            <a:r>
              <a:rPr lang="fr-FR" altLang="fr-FR" dirty="0"/>
              <a:t>pas de menace, pas de geste </a:t>
            </a:r>
            <a:r>
              <a:rPr lang="fr-FR" altLang="fr-FR" dirty="0" smtClean="0"/>
              <a:t>brusque</a:t>
            </a:r>
          </a:p>
          <a:p>
            <a:r>
              <a:rPr lang="fr-FR" altLang="fr-FR" dirty="0"/>
              <a:t>S’efforcer de rassurer </a:t>
            </a:r>
          </a:p>
          <a:p>
            <a:r>
              <a:rPr lang="fr-FR" altLang="fr-FR" dirty="0"/>
              <a:t>Faire parler l’autre pour clarifier les points de désaccord </a:t>
            </a:r>
          </a:p>
          <a:p>
            <a:r>
              <a:rPr lang="fr-FR" altLang="fr-FR" dirty="0"/>
              <a:t>Expliquer sans se justifier </a:t>
            </a:r>
          </a:p>
          <a:p>
            <a:r>
              <a:rPr lang="fr-FR" dirty="0" err="1" smtClean="0"/>
              <a:t>Métacommuniquer</a:t>
            </a:r>
            <a:r>
              <a:rPr lang="fr-FR" dirty="0" smtClean="0"/>
              <a:t> : </a:t>
            </a:r>
            <a:r>
              <a:rPr lang="fr-FR" dirty="0"/>
              <a:t>« Je ne vous autorise pas » </a:t>
            </a:r>
          </a:p>
          <a:p>
            <a:pPr marL="0" indent="0">
              <a:buNone/>
            </a:pPr>
            <a:r>
              <a:rPr lang="fr-FR" dirty="0" smtClean="0"/>
              <a:t>                                         « ça ne va plus être possible »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0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4544" y="108468"/>
            <a:ext cx="11185070" cy="922114"/>
          </a:xfrm>
        </p:spPr>
        <p:txBody>
          <a:bodyPr>
            <a:noAutofit/>
          </a:bodyPr>
          <a:lstStyle/>
          <a:p>
            <a:r>
              <a:rPr lang="fr-FR" dirty="0" smtClean="0"/>
              <a:t>Face à la violence : réflexivité et mises en œuvre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47528" y="1124744"/>
            <a:ext cx="8568952" cy="5472608"/>
          </a:xfrm>
        </p:spPr>
        <p:txBody>
          <a:bodyPr>
            <a:normAutofit lnSpcReduction="10000"/>
          </a:bodyPr>
          <a:lstStyle/>
          <a:p>
            <a:r>
              <a:rPr lang="fr-FR" sz="2600" b="1" dirty="0"/>
              <a:t>Ce qu'il ne faut pas faire :</a:t>
            </a:r>
            <a:endParaRPr lang="fr-FR" sz="2600" dirty="0"/>
          </a:p>
          <a:p>
            <a:pPr lvl="1"/>
            <a:r>
              <a:rPr lang="fr-FR" sz="2600" dirty="0"/>
              <a:t>Banaliser la situation et continuer comme si de rien n'était</a:t>
            </a:r>
          </a:p>
          <a:p>
            <a:pPr lvl="1"/>
            <a:r>
              <a:rPr lang="fr-FR" sz="2600" dirty="0"/>
              <a:t>Automédication cache-misère face à l’anxiété postcritique</a:t>
            </a:r>
          </a:p>
          <a:p>
            <a:pPr lvl="1"/>
            <a:r>
              <a:rPr lang="fr-FR" sz="2600" dirty="0"/>
              <a:t>Dégrader la relation et devenir agressif avec les autres patients</a:t>
            </a:r>
          </a:p>
          <a:p>
            <a:pPr>
              <a:buNone/>
            </a:pPr>
            <a:endParaRPr lang="fr-FR" sz="900" dirty="0"/>
          </a:p>
          <a:p>
            <a:r>
              <a:rPr lang="fr-FR" sz="2600" b="1" dirty="0"/>
              <a:t>Ce qu'il est souhaitable de faire :</a:t>
            </a:r>
            <a:endParaRPr lang="fr-FR" sz="2600" dirty="0"/>
          </a:p>
          <a:p>
            <a:pPr lvl="1"/>
            <a:r>
              <a:rPr lang="fr-FR" sz="2600" dirty="0"/>
              <a:t>Informer le conseil de </a:t>
            </a:r>
            <a:r>
              <a:rPr lang="fr-FR" sz="2600" dirty="0" smtClean="0"/>
              <a:t>l‘Ordre </a:t>
            </a:r>
            <a:r>
              <a:rPr lang="fr-FR" sz="2600" dirty="0"/>
              <a:t>et demander avis à son président</a:t>
            </a:r>
          </a:p>
          <a:p>
            <a:pPr lvl="1"/>
            <a:r>
              <a:rPr lang="fr-FR" sz="2600" dirty="0"/>
              <a:t>En parler avec ses confrères et </a:t>
            </a:r>
            <a:r>
              <a:rPr lang="fr-FR" sz="2600" dirty="0" smtClean="0"/>
              <a:t>proches </a:t>
            </a:r>
            <a:endParaRPr lang="fr-FR" sz="2600" dirty="0"/>
          </a:p>
          <a:p>
            <a:pPr lvl="1"/>
            <a:r>
              <a:rPr lang="fr-FR" sz="2600" dirty="0"/>
              <a:t>Décider ou non de déposer plainte suite à ces échanges</a:t>
            </a:r>
          </a:p>
          <a:p>
            <a:pPr lvl="1"/>
            <a:r>
              <a:rPr lang="fr-FR" sz="2600" dirty="0"/>
              <a:t>Sensibiliser la patientèle en cas d’agressions multiples : éventuellement jusqu’à fermeture transitoire du cabinet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67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2207" y="326571"/>
            <a:ext cx="8229600" cy="1641021"/>
          </a:xfrm>
        </p:spPr>
        <p:txBody>
          <a:bodyPr>
            <a:noAutofit/>
          </a:bodyPr>
          <a:lstStyle/>
          <a:p>
            <a:r>
              <a:rPr lang="fr-FR" dirty="0"/>
              <a:t>Le médecin en souffrance face </a:t>
            </a:r>
            <a:r>
              <a:rPr lang="fr-FR" dirty="0" smtClean="0"/>
              <a:t>à </a:t>
            </a:r>
            <a:r>
              <a:rPr lang="fr-FR" dirty="0"/>
              <a:t>la </a:t>
            </a:r>
            <a:r>
              <a:rPr lang="fr-FR" dirty="0" smtClean="0"/>
              <a:t>violence, aux tracasseries et à tout le reste….…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7879" y="2524126"/>
            <a:ext cx="9119829" cy="3550104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Demander de l’aide, c’est fort !</a:t>
            </a:r>
          </a:p>
          <a:p>
            <a:r>
              <a:rPr lang="fr-FR" sz="2400" dirty="0" smtClean="0"/>
              <a:t>AAPML : 0826 004 580   h24    j7  </a:t>
            </a:r>
          </a:p>
          <a:p>
            <a:r>
              <a:rPr lang="fr-FR" sz="2400" dirty="0" smtClean="0"/>
              <a:t>Consulter si nécessaire </a:t>
            </a:r>
            <a:endParaRPr lang="fr-FR" sz="2400" dirty="0"/>
          </a:p>
          <a:p>
            <a:r>
              <a:rPr lang="fr-FR" sz="2400" dirty="0" smtClean="0"/>
              <a:t>Echanger et se former : supervision, formations, vie associatives, internes </a:t>
            </a:r>
            <a:r>
              <a:rPr lang="fr-FR" sz="2400" dirty="0" smtClean="0"/>
              <a:t>en stage, congrès…..</a:t>
            </a:r>
            <a:endParaRPr lang="fr-FR" sz="2400" dirty="0"/>
          </a:p>
        </p:txBody>
      </p:sp>
      <p:pic>
        <p:nvPicPr>
          <p:cNvPr id="4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418" y="0"/>
            <a:ext cx="3326582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7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530193" cy="1325563"/>
          </a:xfrm>
        </p:spPr>
        <p:txBody>
          <a:bodyPr/>
          <a:lstStyle/>
          <a:p>
            <a:r>
              <a:rPr lang="fr-FR" dirty="0" smtClean="0"/>
              <a:t>Le plus beau métier du monde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6854" y="2277687"/>
            <a:ext cx="7764434" cy="2809702"/>
          </a:xfrm>
        </p:spPr>
        <p:txBody>
          <a:bodyPr>
            <a:normAutofit/>
          </a:bodyPr>
          <a:lstStyle/>
          <a:p>
            <a:r>
              <a:rPr lang="fr-FR" dirty="0"/>
              <a:t>Nous exerçons un métier de poids éminemment respectable</a:t>
            </a:r>
          </a:p>
          <a:p>
            <a:r>
              <a:rPr lang="fr-FR" dirty="0"/>
              <a:t>Nous avons le droit de réussir nos vies professionnelles </a:t>
            </a:r>
          </a:p>
          <a:p>
            <a:r>
              <a:rPr lang="fr-FR" dirty="0"/>
              <a:t>Nous le méritons bien !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6" descr="infin 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754" y="15648"/>
            <a:ext cx="5240445" cy="402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3420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280</Words>
  <Application>Microsoft Office PowerPoint</Application>
  <PresentationFormat>Personnalisé</PresentationFormat>
  <Paragraphs>60</Paragraphs>
  <Slides>12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Situations d’urgence :  comment réagir  à une agression verbale ?</vt:lpstr>
      <vt:lpstr>Présentation PowerPoint</vt:lpstr>
      <vt:lpstr>Agressions : un changement de registre majeur</vt:lpstr>
      <vt:lpstr>Observatoire de l’insécurité médicale (CNOM)</vt:lpstr>
      <vt:lpstr>Présentation PowerPoint</vt:lpstr>
      <vt:lpstr>http://www.conseil-national.medecin.fr/article/l-observatoire-pour-la-securite-des-medecins-924</vt:lpstr>
      <vt:lpstr>Situations </vt:lpstr>
      <vt:lpstr>Comment le gérer : principes</vt:lpstr>
      <vt:lpstr>Situation relationnelle à gérer avec compétence </vt:lpstr>
      <vt:lpstr>Face à la violence : réflexivité et mises en œuvre  </vt:lpstr>
      <vt:lpstr>Le médecin en souffrance face à la violence, aux tracasseries et à tout le reste….…</vt:lpstr>
      <vt:lpstr>Le plus beau métier du monde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Situations d’urgence : comment réagir à une agression verbale ?</dc:title>
  <dc:creator>Eric GALAM</dc:creator>
  <cp:lastModifiedBy>Eric Galam</cp:lastModifiedBy>
  <cp:revision>25</cp:revision>
  <dcterms:created xsi:type="dcterms:W3CDTF">2015-02-19T10:38:31Z</dcterms:created>
  <dcterms:modified xsi:type="dcterms:W3CDTF">2015-02-25T15:20:40Z</dcterms:modified>
</cp:coreProperties>
</file>