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5" r:id="rId3"/>
    <p:sldId id="274" r:id="rId4"/>
    <p:sldId id="258" r:id="rId5"/>
    <p:sldId id="259" r:id="rId6"/>
    <p:sldId id="261" r:id="rId7"/>
    <p:sldId id="262" r:id="rId8"/>
    <p:sldId id="263" r:id="rId9"/>
    <p:sldId id="270" r:id="rId10"/>
    <p:sldId id="278" r:id="rId11"/>
    <p:sldId id="279" r:id="rId12"/>
    <p:sldId id="281" r:id="rId13"/>
    <p:sldId id="265" r:id="rId14"/>
    <p:sldId id="272" r:id="rId15"/>
    <p:sldId id="277" r:id="rId16"/>
    <p:sldId id="257" r:id="rId17"/>
    <p:sldId id="280" r:id="rId18"/>
    <p:sldId id="282" r:id="rId19"/>
  </p:sldIdLst>
  <p:sldSz cx="9144000" cy="6858000" type="screen4x3"/>
  <p:notesSz cx="6669088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C9A14-6C94-4A50-92EE-3F0BDFC2F9FD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50D63-6F3B-4D35-ABA0-C9A9A891C6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89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972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95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518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94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40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98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598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75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39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70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423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8A519-6A6F-4E55-9CA7-63E41CB32D59}" type="datetimeFigureOut">
              <a:rPr lang="fr-FR" smtClean="0"/>
              <a:t>28/03/2015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9F9E8-F1A3-4B44-BF5A-B5FD3EE04A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95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galam@hot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2444076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par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Bell%20RH%5bAuthor%5d&amp;cauthor=true&amp;cauthor_uid=22785631" TargetMode="External"/><Relationship Id="rId2" Type="http://schemas.openxmlformats.org/officeDocument/2006/relationships/hyperlink" Target="http://www.ncbi.nlm.nih.gov/pubmed/?term=Roman%20SA%5bAuthor%5d&amp;cauthor=true&amp;cauthor_uid=2278563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cbi.nlm.nih.gov/pubmed/?term=Sosa%20JA%5bAuthor%5d&amp;cauthor=true&amp;cauthor_uid=2278563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64218"/>
            <a:ext cx="7772400" cy="2054769"/>
          </a:xfrm>
        </p:spPr>
        <p:txBody>
          <a:bodyPr>
            <a:normAutofit/>
          </a:bodyPr>
          <a:lstStyle/>
          <a:p>
            <a:r>
              <a:rPr lang="fr-FR" sz="3600" dirty="0"/>
              <a:t>Désaccords entre internes de médecine générale et maîtres de stage sur les soins aux patients. Etude de 37 </a:t>
            </a:r>
            <a:r>
              <a:rPr lang="fr-FR" sz="3600" dirty="0" smtClean="0"/>
              <a:t>situations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5805264"/>
            <a:ext cx="6400800" cy="741276"/>
          </a:xfrm>
        </p:spPr>
        <p:txBody>
          <a:bodyPr>
            <a:normAutofit fontScale="70000" lnSpcReduction="20000"/>
          </a:bodyPr>
          <a:lstStyle/>
          <a:p>
            <a:r>
              <a:rPr lang="fr-FR" sz="4400" dirty="0" smtClean="0"/>
              <a:t>Pr Eric </a:t>
            </a:r>
            <a:r>
              <a:rPr lang="fr-FR" sz="4400" dirty="0"/>
              <a:t>GALAM </a:t>
            </a:r>
            <a:r>
              <a:rPr lang="fr-FR" sz="4400" dirty="0" smtClean="0"/>
              <a:t>  Dr </a:t>
            </a:r>
            <a:r>
              <a:rPr lang="fr-FR" sz="4400" dirty="0"/>
              <a:t>Romain MULTON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>
                <a:hlinkClick r:id="rId2"/>
              </a:rPr>
              <a:t>egalam@hotmail.com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1259632" y="4414024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9</a:t>
            </a:r>
            <a:r>
              <a:rPr lang="fr-FR" sz="2800" baseline="30000" dirty="0"/>
              <a:t>e</a:t>
            </a:r>
            <a:r>
              <a:rPr lang="fr-FR" sz="2800" dirty="0"/>
              <a:t> Congrès de la Médecine Générale </a:t>
            </a:r>
            <a:r>
              <a:rPr lang="fr-FR" sz="2800" dirty="0" smtClean="0"/>
              <a:t>France Paris 27 mars 2015</a:t>
            </a:r>
            <a:endParaRPr lang="fr-FR" sz="2800" dirty="0"/>
          </a:p>
        </p:txBody>
      </p:sp>
      <p:pic>
        <p:nvPicPr>
          <p:cNvPr id="5" name="Imag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417"/>
            <a:ext cx="3419872" cy="195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5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: conflits d’équipe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Diminution </a:t>
            </a:r>
            <a:r>
              <a:rPr lang="fr-FR" dirty="0"/>
              <a:t>des performances et de la satisfaction des membres </a:t>
            </a:r>
            <a:r>
              <a:rPr lang="fr-FR" dirty="0" smtClean="0"/>
              <a:t> </a:t>
            </a:r>
          </a:p>
          <a:p>
            <a:r>
              <a:rPr lang="fr-FR" dirty="0" smtClean="0"/>
              <a:t>Pouvant </a:t>
            </a:r>
            <a:r>
              <a:rPr lang="fr-FR" dirty="0"/>
              <a:t>favoriser les erreurs </a:t>
            </a:r>
            <a:r>
              <a:rPr lang="fr-FR" dirty="0" smtClean="0"/>
              <a:t>médicales</a:t>
            </a:r>
          </a:p>
          <a:p>
            <a:r>
              <a:rPr lang="fr-FR" dirty="0" smtClean="0"/>
              <a:t>Interne souvent </a:t>
            </a:r>
            <a:r>
              <a:rPr lang="fr-FR" dirty="0"/>
              <a:t>en </a:t>
            </a:r>
            <a:r>
              <a:rPr lang="fr-FR" dirty="0" smtClean="0"/>
              <a:t>désaccord </a:t>
            </a:r>
            <a:r>
              <a:rPr lang="fr-FR" dirty="0"/>
              <a:t>avec son </a:t>
            </a:r>
            <a:r>
              <a:rPr lang="fr-FR" dirty="0" smtClean="0"/>
              <a:t>senior (1)</a:t>
            </a:r>
            <a:br>
              <a:rPr lang="fr-FR" dirty="0" smtClean="0"/>
            </a:br>
            <a:r>
              <a:rPr lang="fr-FR" dirty="0" smtClean="0"/>
              <a:t>un </a:t>
            </a:r>
            <a:r>
              <a:rPr lang="fr-FR" dirty="0"/>
              <a:t>quart des résidents disaient avoir été amenés à pratiquer des actes considérés comme immoraux ou personnellement inacceptables pendant la première année de leur </a:t>
            </a:r>
            <a:r>
              <a:rPr lang="fr-FR" dirty="0" smtClean="0"/>
              <a:t>internat</a:t>
            </a:r>
          </a:p>
          <a:p>
            <a:r>
              <a:rPr lang="fr-FR" dirty="0"/>
              <a:t>D</a:t>
            </a:r>
            <a:r>
              <a:rPr lang="fr-FR" dirty="0" smtClean="0"/>
              <a:t>égradation </a:t>
            </a:r>
            <a:r>
              <a:rPr lang="fr-FR" dirty="0"/>
              <a:t>de valeurs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proportionnellement </a:t>
            </a:r>
            <a:r>
              <a:rPr lang="fr-FR" dirty="0"/>
              <a:t>à une augmentation du stress lié aux mauvaises conditions de travail et de </a:t>
            </a:r>
            <a:r>
              <a:rPr lang="fr-FR" dirty="0" smtClean="0"/>
              <a:t>formation</a:t>
            </a:r>
          </a:p>
          <a:p>
            <a:r>
              <a:rPr lang="fr-FR" dirty="0" smtClean="0"/>
              <a:t>Dégradation ressentie </a:t>
            </a:r>
            <a:r>
              <a:rPr lang="fr-FR" dirty="0"/>
              <a:t>par les patients </a:t>
            </a:r>
            <a:r>
              <a:rPr lang="fr-FR" dirty="0" smtClean="0"/>
              <a:t>(2)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1700" dirty="0" smtClean="0"/>
              <a:t>(1) </a:t>
            </a:r>
            <a:r>
              <a:rPr lang="en-US" sz="1700" dirty="0"/>
              <a:t>Baldwin D C, Jr, Daugherty S R, Rowley B D. Unethical and unprofessional conduct observed by residents during their first year of training. </a:t>
            </a:r>
            <a:r>
              <a:rPr lang="en-US" sz="1700" dirty="0" err="1"/>
              <a:t>Acad</a:t>
            </a:r>
            <a:r>
              <a:rPr lang="en-US" sz="1700" dirty="0"/>
              <a:t> Med 1998. 73 : 1195200 </a:t>
            </a:r>
            <a:r>
              <a:rPr lang="en-US" sz="1700" dirty="0" smtClean="0"/>
              <a:t/>
            </a:r>
            <a:br>
              <a:rPr lang="en-US" sz="1700" dirty="0" smtClean="0"/>
            </a:br>
            <a:r>
              <a:rPr lang="en-US" sz="1700" dirty="0" smtClean="0"/>
              <a:t>(2) </a:t>
            </a:r>
            <a:r>
              <a:rPr lang="en-US" sz="1400" dirty="0"/>
              <a:t>Haas JS, Cook EF, </a:t>
            </a:r>
            <a:r>
              <a:rPr lang="en-US" sz="1400" dirty="0" err="1"/>
              <a:t>Puopolo</a:t>
            </a:r>
            <a:r>
              <a:rPr lang="en-US" sz="1400" dirty="0"/>
              <a:t> AL, </a:t>
            </a:r>
            <a:r>
              <a:rPr lang="en-US" sz="1400" dirty="0" err="1"/>
              <a:t>Burstin</a:t>
            </a:r>
            <a:r>
              <a:rPr lang="en-US" sz="1400" dirty="0"/>
              <a:t> HR, Cook EF, Brennan TA.  Is the professional satisfaction of general internists associated with patient satisfaction? J Gen Intern Med 2000, 15:122-128</a:t>
            </a:r>
            <a:endParaRPr lang="fr-FR" sz="1700" dirty="0"/>
          </a:p>
        </p:txBody>
      </p:sp>
    </p:spTree>
    <p:extLst>
      <p:ext uri="{BB962C8B-B14F-4D97-AF65-F5344CB8AC3E}">
        <p14:creationId xmlns:p14="http://schemas.microsoft.com/office/powerpoint/2010/main" val="23487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7835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Objectif : place des désaccords dans la maturation professionnelle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7585" y="1283714"/>
            <a:ext cx="8229600" cy="5313638"/>
          </a:xfrm>
        </p:spPr>
        <p:txBody>
          <a:bodyPr>
            <a:noAutofit/>
          </a:bodyPr>
          <a:lstStyle/>
          <a:p>
            <a:r>
              <a:rPr lang="fr-FR" sz="2400" dirty="0" smtClean="0"/>
              <a:t>Maturation professionnelle : </a:t>
            </a:r>
            <a:br>
              <a:rPr lang="fr-FR" sz="2400" dirty="0" smtClean="0"/>
            </a:br>
            <a:r>
              <a:rPr lang="fr-FR" sz="2400" dirty="0" smtClean="0"/>
              <a:t>1</a:t>
            </a:r>
            <a:r>
              <a:rPr lang="fr-FR" sz="2400" dirty="0"/>
              <a:t>) </a:t>
            </a:r>
            <a:r>
              <a:rPr lang="fr-FR" sz="2400" dirty="0" smtClean="0"/>
              <a:t>programme formel</a:t>
            </a:r>
            <a:br>
              <a:rPr lang="fr-FR" sz="2400" dirty="0" smtClean="0"/>
            </a:br>
            <a:r>
              <a:rPr lang="fr-FR" sz="2400" dirty="0" smtClean="0"/>
              <a:t>2</a:t>
            </a:r>
            <a:r>
              <a:rPr lang="fr-FR" sz="2400" dirty="0"/>
              <a:t>) </a:t>
            </a:r>
            <a:r>
              <a:rPr lang="fr-FR" sz="2400" dirty="0" smtClean="0"/>
              <a:t>programme informel</a:t>
            </a:r>
            <a:br>
              <a:rPr lang="fr-FR" sz="2400" dirty="0" smtClean="0"/>
            </a:br>
            <a:r>
              <a:rPr lang="fr-FR" sz="2400" dirty="0" smtClean="0"/>
              <a:t>3) programme </a:t>
            </a:r>
            <a:r>
              <a:rPr lang="fr-FR" sz="2400" dirty="0"/>
              <a:t>« caché » </a:t>
            </a:r>
            <a:r>
              <a:rPr lang="fr-FR" sz="2400" dirty="0" smtClean="0"/>
              <a:t>(implicite : </a:t>
            </a:r>
            <a:r>
              <a:rPr lang="fr-FR" sz="2400" dirty="0" err="1" smtClean="0"/>
              <a:t>hidden</a:t>
            </a:r>
            <a:r>
              <a:rPr lang="fr-FR" sz="2400" dirty="0" smtClean="0"/>
              <a:t> </a:t>
            </a:r>
            <a:r>
              <a:rPr lang="fr-FR" sz="2400" dirty="0"/>
              <a:t>curriculum)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basé </a:t>
            </a:r>
            <a:r>
              <a:rPr lang="fr-FR" sz="2400" dirty="0"/>
              <a:t>sur </a:t>
            </a:r>
            <a:r>
              <a:rPr lang="fr-FR" sz="2400" dirty="0" smtClean="0"/>
              <a:t>relations </a:t>
            </a:r>
            <a:r>
              <a:rPr lang="fr-FR" sz="2400" dirty="0"/>
              <a:t>avec les pairs et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vécu </a:t>
            </a:r>
            <a:r>
              <a:rPr lang="fr-FR" sz="2400" dirty="0"/>
              <a:t>d’expériences formatrices </a:t>
            </a:r>
            <a:r>
              <a:rPr lang="fr-FR" sz="2400" dirty="0" smtClean="0"/>
              <a:t>: </a:t>
            </a:r>
            <a:r>
              <a:rPr lang="fr-FR" sz="2400" dirty="0"/>
              <a:t>gestion </a:t>
            </a:r>
            <a:r>
              <a:rPr lang="fr-FR" sz="2400" dirty="0" smtClean="0"/>
              <a:t>des erreurs médicales ou des </a:t>
            </a:r>
            <a:r>
              <a:rPr lang="fr-FR" sz="2400" dirty="0"/>
              <a:t>désaccords entre seniors et internes  </a:t>
            </a:r>
            <a:r>
              <a:rPr lang="fr-FR" sz="2400" dirty="0" smtClean="0"/>
              <a:t>(*)</a:t>
            </a:r>
          </a:p>
          <a:p>
            <a:r>
              <a:rPr lang="fr-FR" sz="2400" dirty="0" smtClean="0"/>
              <a:t>Question de recherche : </a:t>
            </a:r>
            <a:br>
              <a:rPr lang="fr-FR" sz="2400" dirty="0" smtClean="0"/>
            </a:br>
            <a:r>
              <a:rPr lang="fr-FR" sz="2400" dirty="0" smtClean="0"/>
              <a:t>1) analyse de </a:t>
            </a:r>
            <a:r>
              <a:rPr lang="fr-FR" sz="2400" dirty="0"/>
              <a:t>désaccords entre les internes de médecine générale (IMG) et leurs maîtres de stages référents dans la prise en charge des </a:t>
            </a:r>
            <a:r>
              <a:rPr lang="fr-FR" sz="2400" dirty="0" smtClean="0"/>
              <a:t>patients </a:t>
            </a:r>
            <a:br>
              <a:rPr lang="fr-FR" sz="2400" dirty="0" smtClean="0"/>
            </a:br>
            <a:r>
              <a:rPr lang="fr-FR" sz="2400" dirty="0" smtClean="0"/>
              <a:t>2) gestion des désaccords et retentissements dans la maturation professionnelle des IMG 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1200" dirty="0" smtClean="0"/>
              <a:t>(*) </a:t>
            </a:r>
            <a:r>
              <a:rPr lang="en-US" sz="1200" dirty="0" err="1"/>
              <a:t>Galam</a:t>
            </a:r>
            <a:r>
              <a:rPr lang="en-US" sz="1200" dirty="0"/>
              <a:t> E. </a:t>
            </a:r>
            <a:r>
              <a:rPr lang="en-US" sz="1200" u="sng" dirty="0">
                <a:hlinkClick r:id="rId2"/>
              </a:rPr>
              <a:t>Becoming doctor: Highlight the hidden curriculum. Medical error as an </a:t>
            </a:r>
            <a:r>
              <a:rPr lang="en-US" sz="1200" u="sng" dirty="0" err="1" smtClean="0">
                <a:hlinkClick r:id="rId2"/>
              </a:rPr>
              <a:t>example.</a:t>
            </a:r>
            <a:r>
              <a:rPr lang="en-US" sz="1200" dirty="0" err="1" smtClean="0"/>
              <a:t>Presse</a:t>
            </a:r>
            <a:r>
              <a:rPr lang="en-US" sz="1200" dirty="0" smtClean="0"/>
              <a:t> </a:t>
            </a:r>
            <a:r>
              <a:rPr lang="en-US" sz="1200" dirty="0"/>
              <a:t>Med. 2014; 43:358-62.  http://</a:t>
            </a:r>
            <a:r>
              <a:rPr lang="en-US" sz="1200" dirty="0" smtClean="0"/>
              <a:t>dx.doi.org/10.1016/j.lpm.2013.06.031</a:t>
            </a:r>
            <a:r>
              <a:rPr lang="fr-FR" sz="2000" dirty="0"/>
              <a:t/>
            </a:r>
            <a:br>
              <a:rPr lang="fr-FR" sz="2000" dirty="0"/>
            </a:b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783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qualitative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5 Focus Groups </a:t>
            </a:r>
            <a:r>
              <a:rPr lang="fr-FR" dirty="0" err="1" smtClean="0"/>
              <a:t>déc</a:t>
            </a:r>
            <a:r>
              <a:rPr lang="fr-FR" dirty="0" smtClean="0"/>
              <a:t> </a:t>
            </a:r>
            <a:r>
              <a:rPr lang="fr-FR" dirty="0"/>
              <a:t>2011 et mars </a:t>
            </a:r>
            <a:r>
              <a:rPr lang="fr-FR" dirty="0" smtClean="0"/>
              <a:t>2013</a:t>
            </a:r>
          </a:p>
          <a:p>
            <a:r>
              <a:rPr lang="fr-FR" dirty="0" smtClean="0"/>
              <a:t>Rapporter </a:t>
            </a:r>
            <a:r>
              <a:rPr lang="fr-FR" dirty="0"/>
              <a:t>une situation précise où vous avez été en désaccord avec l´un de vos médecins référents sur la prise en charge d´un patient : description, vécu, gestion, </a:t>
            </a:r>
            <a:r>
              <a:rPr lang="fr-FR" dirty="0" smtClean="0"/>
              <a:t>conséquences</a:t>
            </a:r>
            <a:r>
              <a:rPr lang="fr-FR" dirty="0"/>
              <a:t> </a:t>
            </a:r>
            <a:endParaRPr lang="fr-FR" dirty="0" smtClean="0"/>
          </a:p>
          <a:p>
            <a:r>
              <a:rPr lang="fr-FR" dirty="0" smtClean="0"/>
              <a:t>26 IMG à partir du 3</a:t>
            </a:r>
            <a:r>
              <a:rPr lang="fr-FR" baseline="30000" dirty="0" smtClean="0"/>
              <a:t>ème</a:t>
            </a:r>
            <a:r>
              <a:rPr lang="fr-FR" dirty="0" smtClean="0"/>
              <a:t> semestre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03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37 désaccords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Types </a:t>
            </a:r>
            <a:r>
              <a:rPr lang="fr-FR" dirty="0"/>
              <a:t>de désaccords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Désaccords</a:t>
            </a:r>
            <a:r>
              <a:rPr lang="fr-FR" dirty="0" smtClean="0"/>
              <a:t> </a:t>
            </a:r>
            <a:r>
              <a:rPr lang="fr-FR" dirty="0"/>
              <a:t>liés à un conflit d’identité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1) de l’interne : 10   2) du senior : 8 </a:t>
            </a:r>
          </a:p>
          <a:p>
            <a:r>
              <a:rPr lang="fr-FR" dirty="0" smtClean="0"/>
              <a:t>Importance </a:t>
            </a:r>
            <a:r>
              <a:rPr lang="fr-FR" dirty="0"/>
              <a:t>des désaccords concernant des patients très fragiles ou en fin de </a:t>
            </a:r>
            <a:r>
              <a:rPr lang="fr-FR" dirty="0" smtClean="0"/>
              <a:t>vie : 25</a:t>
            </a:r>
            <a:r>
              <a:rPr lang="fr-FR" dirty="0"/>
              <a:t>%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Dans </a:t>
            </a:r>
            <a:r>
              <a:rPr lang="fr-FR" dirty="0"/>
              <a:t>presque tous les cas, l’interne se plaint du fait que son senior pratique des soins qu’il juge trop </a:t>
            </a:r>
            <a:r>
              <a:rPr lang="fr-FR" dirty="0" smtClean="0"/>
              <a:t>agressifs</a:t>
            </a:r>
            <a:endParaRPr lang="fr-FR" dirty="0"/>
          </a:p>
          <a:p>
            <a:r>
              <a:rPr lang="fr-FR" dirty="0" smtClean="0"/>
              <a:t>Deux </a:t>
            </a:r>
            <a:r>
              <a:rPr lang="fr-FR" dirty="0"/>
              <a:t>situations particulières : urgences et pratique ambulatoire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23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Répartition </a:t>
            </a:r>
            <a:r>
              <a:rPr lang="fr-FR" sz="3200" b="1" dirty="0"/>
              <a:t>des désaccords selon le lieu de stage </a:t>
            </a:r>
            <a:r>
              <a:rPr lang="fr-FR" sz="3200" b="1" dirty="0" smtClean="0"/>
              <a:t>et le niveau de formation des internes</a:t>
            </a:r>
            <a:endParaRPr lang="fr-FR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75"/>
            <a:ext cx="5616624" cy="309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67" y="3965384"/>
            <a:ext cx="57626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25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fr-FR" b="1" dirty="0"/>
              <a:t>M</a:t>
            </a:r>
            <a:r>
              <a:rPr lang="fr-FR" b="1" dirty="0" smtClean="0"/>
              <a:t>otifs </a:t>
            </a:r>
            <a:r>
              <a:rPr lang="fr-FR" b="1" dirty="0"/>
              <a:t>primaires de désaccord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056784" cy="5348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23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76672"/>
            <a:ext cx="4067944" cy="1728192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Q</a:t>
            </a:r>
            <a:r>
              <a:rPr lang="fr-FR" b="1" dirty="0" smtClean="0"/>
              <a:t>ui </a:t>
            </a:r>
            <a:r>
              <a:rPr lang="fr-FR" b="1" dirty="0"/>
              <a:t>décide de la prise en </a:t>
            </a:r>
            <a:r>
              <a:rPr lang="fr-FR" b="1" dirty="0" smtClean="0"/>
              <a:t>charge ? 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212976"/>
            <a:ext cx="5136455" cy="3502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127" y="188640"/>
            <a:ext cx="4825026" cy="3230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36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</a:t>
            </a:r>
            <a:r>
              <a:rPr lang="fr-FR" dirty="0" smtClean="0"/>
              <a:t>tratégies de gestion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Senior</a:t>
            </a:r>
            <a:br>
              <a:rPr lang="fr-FR" dirty="0" smtClean="0"/>
            </a:br>
            <a:r>
              <a:rPr lang="fr-FR" dirty="0" smtClean="0"/>
              <a:t>Argumentation (n=20)</a:t>
            </a:r>
            <a:br>
              <a:rPr lang="fr-FR" dirty="0" smtClean="0"/>
            </a:br>
            <a:r>
              <a:rPr lang="fr-FR" dirty="0" smtClean="0"/>
              <a:t>Choc hiérarchique (n=3) </a:t>
            </a:r>
            <a:br>
              <a:rPr lang="fr-FR" dirty="0" smtClean="0"/>
            </a:br>
            <a:r>
              <a:rPr lang="fr-FR" dirty="0" smtClean="0"/>
              <a:t>Humiliation (n=1) </a:t>
            </a:r>
            <a:br>
              <a:rPr lang="fr-FR" dirty="0" smtClean="0"/>
            </a:br>
            <a:r>
              <a:rPr lang="fr-FR" dirty="0" smtClean="0"/>
              <a:t>Autonomisation de l’interne</a:t>
            </a:r>
          </a:p>
          <a:p>
            <a:r>
              <a:rPr lang="fr-FR" dirty="0" smtClean="0"/>
              <a:t>Interne </a:t>
            </a:r>
            <a:br>
              <a:rPr lang="fr-FR" dirty="0" smtClean="0"/>
            </a:br>
            <a:r>
              <a:rPr lang="fr-FR" dirty="0" smtClean="0"/>
              <a:t>Désaccord non exprimé (4) </a:t>
            </a:r>
            <a:br>
              <a:rPr lang="fr-FR" dirty="0" smtClean="0"/>
            </a:br>
            <a:r>
              <a:rPr lang="fr-FR" dirty="0" smtClean="0"/>
              <a:t>Recours à un senior en position hiérarchique (8) </a:t>
            </a:r>
            <a:br>
              <a:rPr lang="fr-FR" dirty="0" smtClean="0"/>
            </a:br>
            <a:r>
              <a:rPr lang="fr-FR" dirty="0" smtClean="0"/>
              <a:t>Profite de l’absence du senior (1)</a:t>
            </a:r>
            <a:br>
              <a:rPr lang="fr-FR" dirty="0" smtClean="0"/>
            </a:br>
            <a:r>
              <a:rPr lang="fr-FR" dirty="0" smtClean="0"/>
              <a:t>Essai de convaincre </a:t>
            </a:r>
          </a:p>
          <a:p>
            <a:r>
              <a:rPr lang="fr-FR" dirty="0" smtClean="0"/>
              <a:t>Recours </a:t>
            </a:r>
            <a:r>
              <a:rPr lang="fr-FR" dirty="0"/>
              <a:t>à l’ensemble de l’équipe par </a:t>
            </a:r>
            <a:r>
              <a:rPr lang="fr-FR" dirty="0" smtClean="0"/>
              <a:t>l’interne (5) </a:t>
            </a:r>
          </a:p>
          <a:p>
            <a:r>
              <a:rPr lang="fr-FR" dirty="0" smtClean="0"/>
              <a:t>Evocation </a:t>
            </a:r>
            <a:r>
              <a:rPr lang="fr-FR" dirty="0"/>
              <a:t>à </a:t>
            </a:r>
            <a:r>
              <a:rPr lang="fr-FR" dirty="0" smtClean="0"/>
              <a:t>postériori par l’interne mais évitée par le senior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284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</a:t>
            </a:r>
            <a:r>
              <a:rPr lang="fr-FR" dirty="0" smtClean="0"/>
              <a:t>éactions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84984"/>
          </a:xfrm>
        </p:spPr>
        <p:txBody>
          <a:bodyPr>
            <a:normAutofit fontScale="62500" lnSpcReduction="20000"/>
          </a:bodyPr>
          <a:lstStyle/>
          <a:p>
            <a:r>
              <a:rPr lang="fr-FR" sz="5100" dirty="0" smtClean="0"/>
              <a:t>Réactions des internes :</a:t>
            </a:r>
            <a:br>
              <a:rPr lang="fr-FR" sz="5100" dirty="0" smtClean="0"/>
            </a:br>
            <a:r>
              <a:rPr lang="fr-FR" sz="5100" dirty="0" smtClean="0"/>
              <a:t>Evitement</a:t>
            </a:r>
            <a:br>
              <a:rPr lang="fr-FR" sz="5100" dirty="0" smtClean="0"/>
            </a:br>
            <a:r>
              <a:rPr lang="fr-FR" sz="5100" dirty="0" smtClean="0"/>
              <a:t>Accommodation</a:t>
            </a:r>
            <a:br>
              <a:rPr lang="fr-FR" sz="5100" dirty="0" smtClean="0"/>
            </a:br>
            <a:r>
              <a:rPr lang="fr-FR" sz="5100" dirty="0" smtClean="0"/>
              <a:t>Compétition</a:t>
            </a:r>
            <a:br>
              <a:rPr lang="fr-FR" sz="5100" dirty="0" smtClean="0"/>
            </a:br>
            <a:r>
              <a:rPr lang="fr-FR" sz="5100" dirty="0" smtClean="0"/>
              <a:t>Compromis</a:t>
            </a:r>
          </a:p>
          <a:p>
            <a:r>
              <a:rPr lang="fr-FR" sz="5100" dirty="0" smtClean="0"/>
              <a:t>Réaction </a:t>
            </a:r>
            <a:r>
              <a:rPr lang="fr-FR" sz="5100" dirty="0"/>
              <a:t>prédominante des seniors </a:t>
            </a:r>
            <a:r>
              <a:rPr lang="fr-FR" sz="5100" dirty="0" smtClean="0"/>
              <a:t>:  évitement </a:t>
            </a:r>
            <a:r>
              <a:rPr lang="fr-FR" sz="5100" dirty="0"/>
              <a:t>qui fait diminuer rapidement la tension mais est néfaste à long </a:t>
            </a:r>
            <a:r>
              <a:rPr lang="fr-FR" sz="5100" dirty="0" smtClean="0"/>
              <a:t>terme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71600" y="544522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/>
              <a:t>Savoldelli</a:t>
            </a:r>
            <a:r>
              <a:rPr lang="fr-FR" sz="1200" dirty="0"/>
              <a:t> G L . Résolution de conflits au bloc opératoire, </a:t>
            </a:r>
            <a:r>
              <a:rPr lang="fr-FR" sz="1200" u="sng" dirty="0">
                <a:hlinkClick r:id="rId2"/>
              </a:rPr>
              <a:t>www.mapar.org</a:t>
            </a:r>
            <a:r>
              <a:rPr lang="fr-FR" sz="1200" dirty="0"/>
              <a:t/>
            </a:r>
            <a:br>
              <a:rPr lang="fr-FR" sz="1200" dirty="0"/>
            </a:b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48994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Conséquences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72771" y="1340768"/>
            <a:ext cx="4978896" cy="4525963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Sentiment prédominant de l’interne :</a:t>
            </a:r>
            <a:br>
              <a:rPr lang="fr-FR" dirty="0" smtClean="0"/>
            </a:br>
            <a:r>
              <a:rPr lang="fr-FR" dirty="0" smtClean="0"/>
              <a:t>manque de considération, frustration, colère, inquiétude, stress, peur de décevoir, de ne plus avoir la confiance du senior </a:t>
            </a:r>
          </a:p>
          <a:p>
            <a:r>
              <a:rPr lang="fr-FR" dirty="0" smtClean="0"/>
              <a:t>Remise </a:t>
            </a:r>
            <a:r>
              <a:rPr lang="fr-FR" dirty="0"/>
              <a:t>en question d’une </a:t>
            </a:r>
            <a:r>
              <a:rPr lang="fr-FR" dirty="0" smtClean="0"/>
              <a:t>pratique et du projet professionnel (n=2)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04" y="1894766"/>
            <a:ext cx="4270683" cy="4077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36582" y="1196752"/>
            <a:ext cx="4238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/>
              <a:t>Retentissement patient 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99747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verbatim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i="1" dirty="0"/>
              <a:t>Elle n’a pas argumenté sa réponse, elle m’a dit « on s’en fout ». </a:t>
            </a:r>
            <a:r>
              <a:rPr lang="fr-FR" dirty="0" smtClean="0"/>
              <a:t>G2E10D13</a:t>
            </a:r>
          </a:p>
          <a:p>
            <a:r>
              <a:rPr lang="fr-FR" i="1" dirty="0" smtClean="0"/>
              <a:t>Après </a:t>
            </a:r>
            <a:r>
              <a:rPr lang="fr-FR" i="1" dirty="0"/>
              <a:t>tout, c’est mon senior le responsable, je n’ai pas à m’impliquer émotionnellement davantage </a:t>
            </a:r>
            <a:endParaRPr lang="fr-FR" i="1" dirty="0" smtClean="0"/>
          </a:p>
          <a:p>
            <a:r>
              <a:rPr lang="fr-FR" i="1" dirty="0" smtClean="0"/>
              <a:t>J’ai </a:t>
            </a:r>
            <a:r>
              <a:rPr lang="fr-FR" i="1" dirty="0"/>
              <a:t>fait confiance à mon chef et en fait je me dis que j’aurais dû plus me faire confiance à </a:t>
            </a:r>
            <a:r>
              <a:rPr lang="fr-FR" i="1" dirty="0" smtClean="0"/>
              <a:t>moi</a:t>
            </a:r>
          </a:p>
          <a:p>
            <a:r>
              <a:rPr lang="fr-FR" i="1" dirty="0" smtClean="0"/>
              <a:t>Je </a:t>
            </a:r>
            <a:r>
              <a:rPr lang="fr-FR" i="1" dirty="0"/>
              <a:t>ne voulais même plus être de garde après avec le senior qui avait fait la nuit.</a:t>
            </a:r>
            <a:r>
              <a:rPr lang="fr-FR" dirty="0"/>
              <a:t> </a:t>
            </a:r>
            <a:r>
              <a:rPr lang="fr-FR" dirty="0" smtClean="0"/>
              <a:t>G2E7D14</a:t>
            </a:r>
          </a:p>
          <a:p>
            <a:r>
              <a:rPr lang="fr-FR" i="1" dirty="0" smtClean="0"/>
              <a:t>Je </a:t>
            </a:r>
            <a:r>
              <a:rPr lang="fr-FR" i="1" dirty="0"/>
              <a:t>me suis juste dit que si j'avais une vengeance possible je ne laisserais pas passer </a:t>
            </a:r>
            <a:r>
              <a:rPr lang="fr-FR" i="1" dirty="0" smtClean="0"/>
              <a:t>l’occasion</a:t>
            </a:r>
            <a:r>
              <a:rPr lang="fr-FR" i="1" dirty="0"/>
              <a:t> </a:t>
            </a:r>
            <a:r>
              <a:rPr lang="fr-FR" dirty="0" smtClean="0"/>
              <a:t>G3E16D23</a:t>
            </a:r>
            <a:endParaRPr lang="fr-FR" dirty="0"/>
          </a:p>
          <a:p>
            <a:r>
              <a:rPr lang="fr-FR" i="1" dirty="0" smtClean="0"/>
              <a:t>J'avais </a:t>
            </a:r>
            <a:r>
              <a:rPr lang="fr-FR" i="1" dirty="0"/>
              <a:t>l'impression que j'avais comme prouvé quelque chose et qu'elle avait plus confiance en moi. (…) c'est l'épisode qui a fait la relation. (…) il y a eu quelque chose qui s'est créé </a:t>
            </a:r>
            <a:r>
              <a:rPr lang="fr-FR" dirty="0"/>
              <a:t>G3E12D1</a:t>
            </a:r>
            <a:r>
              <a:rPr lang="fr-FR" i="1" u="sng" dirty="0"/>
              <a:t/>
            </a:r>
            <a:br>
              <a:rPr lang="fr-FR" i="1" u="sng" dirty="0"/>
            </a:br>
            <a:r>
              <a:rPr lang="fr-FR" i="1" u="sng" dirty="0"/>
              <a:t/>
            </a:r>
            <a:br>
              <a:rPr lang="fr-FR" i="1" u="sng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15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Facteurs </a:t>
            </a:r>
            <a:r>
              <a:rPr lang="fr-FR" b="1" dirty="0"/>
              <a:t>susceptibles de faire évoluer en désaccord en conflit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572947"/>
            <a:ext cx="6198082" cy="428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14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La moitié des désaccords rapportés ont lieu en première année bien que notre population ne comporte pas d’internes à ce stade de </a:t>
            </a:r>
            <a:r>
              <a:rPr lang="fr-FR" dirty="0" smtClean="0"/>
              <a:t>cursus</a:t>
            </a:r>
          </a:p>
          <a:p>
            <a:r>
              <a:rPr lang="fr-FR" dirty="0" smtClean="0"/>
              <a:t>Pas d’IMG première année </a:t>
            </a:r>
          </a:p>
          <a:p>
            <a:r>
              <a:rPr lang="fr-FR" dirty="0" smtClean="0"/>
              <a:t>Choix des désaccords par l’interne:</a:t>
            </a:r>
            <a:br>
              <a:rPr lang="fr-FR" dirty="0" smtClean="0"/>
            </a:br>
            <a:r>
              <a:rPr lang="fr-FR" dirty="0" smtClean="0"/>
              <a:t>j’ai raison (n=17) indéterminé (n=17) senior raison (n=3)</a:t>
            </a:r>
          </a:p>
          <a:p>
            <a:r>
              <a:rPr lang="fr-FR" dirty="0" smtClean="0"/>
              <a:t>Plus de conflits que de désaccords </a:t>
            </a:r>
          </a:p>
          <a:p>
            <a:r>
              <a:rPr lang="fr-FR" dirty="0" smtClean="0"/>
              <a:t>Point </a:t>
            </a:r>
            <a:r>
              <a:rPr lang="fr-FR" dirty="0"/>
              <a:t>de vue </a:t>
            </a:r>
            <a:r>
              <a:rPr lang="fr-FR" dirty="0" smtClean="0"/>
              <a:t>des seniors non pris en compte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95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Conflits insolubles :cascade de </a:t>
            </a:r>
            <a:r>
              <a:rPr lang="fr-FR" dirty="0" err="1" smtClean="0"/>
              <a:t>Northrup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Menace sur </a:t>
            </a:r>
            <a:r>
              <a:rPr lang="fr-FR" dirty="0" smtClean="0"/>
              <a:t>l’identité, distorsion </a:t>
            </a:r>
            <a:r>
              <a:rPr lang="fr-FR" dirty="0"/>
              <a:t>de </a:t>
            </a:r>
            <a:r>
              <a:rPr lang="fr-FR" dirty="0" smtClean="0"/>
              <a:t>l’information, rigidification et multiplication des conflits annexes, institutionnalisation du conflit</a:t>
            </a:r>
            <a:br>
              <a:rPr lang="fr-FR" dirty="0" smtClean="0"/>
            </a:br>
            <a:r>
              <a:rPr lang="en-US" sz="1400" dirty="0"/>
              <a:t>Northrup, T. A. The dynamic of identity in personal and social conflict. In :  </a:t>
            </a:r>
            <a:r>
              <a:rPr lang="en-US" sz="1400" dirty="0" err="1"/>
              <a:t>Kriesberg</a:t>
            </a:r>
            <a:r>
              <a:rPr lang="en-US" sz="1400" dirty="0"/>
              <a:t> L, Terrell A, Northrup TA and Stuart J T editors. </a:t>
            </a:r>
            <a:r>
              <a:rPr lang="en-US" sz="1400" i="1" dirty="0"/>
              <a:t>Intractable Conflicts and Their Transformation</a:t>
            </a:r>
            <a:r>
              <a:rPr lang="en-US" sz="1400" dirty="0"/>
              <a:t>. Syracuse, New York : Syracuse University Press, 1989. Pp. </a:t>
            </a:r>
            <a:r>
              <a:rPr lang="en-US" sz="1400" dirty="0" smtClean="0"/>
              <a:t>55-82</a:t>
            </a:r>
            <a:r>
              <a:rPr lang="fr-FR" sz="1400" dirty="0" smtClean="0"/>
              <a:t> </a:t>
            </a:r>
          </a:p>
          <a:p>
            <a:r>
              <a:rPr lang="fr-FR" dirty="0" smtClean="0"/>
              <a:t>le </a:t>
            </a:r>
            <a:r>
              <a:rPr lang="fr-FR" dirty="0"/>
              <a:t>conflit relationnel a bien plus de retentissement sur les performances et la satisfaction de l’équipe qu’un désaccord concernant une </a:t>
            </a:r>
            <a:r>
              <a:rPr lang="fr-FR" dirty="0" smtClean="0"/>
              <a:t>tâche</a:t>
            </a:r>
            <a:r>
              <a:rPr lang="fr-FR" dirty="0"/>
              <a:t> </a:t>
            </a:r>
            <a:r>
              <a:rPr lang="en-US" sz="1400" dirty="0"/>
              <a:t>De </a:t>
            </a:r>
            <a:r>
              <a:rPr lang="en-US" sz="1400" dirty="0" err="1"/>
              <a:t>Dreu</a:t>
            </a:r>
            <a:r>
              <a:rPr lang="en-US" sz="1400" dirty="0"/>
              <a:t> CK, </a:t>
            </a:r>
            <a:r>
              <a:rPr lang="en-US" sz="1400" dirty="0" err="1"/>
              <a:t>Weingart</a:t>
            </a:r>
            <a:r>
              <a:rPr lang="en-US" sz="1400" dirty="0"/>
              <a:t> LR. Task versus relationship conflict, team performance, and team member satisfaction: a meta-analysis. J </a:t>
            </a:r>
            <a:r>
              <a:rPr lang="en-US" sz="1400" dirty="0" err="1"/>
              <a:t>Appl</a:t>
            </a:r>
            <a:r>
              <a:rPr lang="en-US" sz="1400" dirty="0"/>
              <a:t> </a:t>
            </a:r>
            <a:r>
              <a:rPr lang="en-US" sz="1400" dirty="0" err="1"/>
              <a:t>Psychol</a:t>
            </a:r>
            <a:r>
              <a:rPr lang="en-US" sz="1400" dirty="0"/>
              <a:t> 2003;88:741-9</a:t>
            </a:r>
            <a:endParaRPr lang="fr-FR" sz="1400" dirty="0" smtClean="0"/>
          </a:p>
          <a:p>
            <a:r>
              <a:rPr lang="fr-FR" dirty="0" smtClean="0"/>
              <a:t>les </a:t>
            </a:r>
            <a:r>
              <a:rPr lang="fr-FR" dirty="0"/>
              <a:t>internes qui ne se « socialisent » pas avec leur chef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éprouvent </a:t>
            </a:r>
            <a:r>
              <a:rPr lang="fr-FR" dirty="0"/>
              <a:t>3 fois plus </a:t>
            </a:r>
            <a:r>
              <a:rPr lang="fr-FR" dirty="0" smtClean="0"/>
              <a:t>d'insatisfaction</a:t>
            </a:r>
          </a:p>
          <a:p>
            <a:r>
              <a:rPr lang="fr-FR" dirty="0" smtClean="0"/>
              <a:t>Ceux </a:t>
            </a:r>
            <a:r>
              <a:rPr lang="fr-FR" dirty="0"/>
              <a:t>qui ne peuvent pas faire appel à leur chefs éprouvent 5 fois plus </a:t>
            </a:r>
            <a:r>
              <a:rPr lang="fr-FR" dirty="0" smtClean="0"/>
              <a:t>d'insatisfaction</a:t>
            </a:r>
            <a:br>
              <a:rPr lang="fr-FR" dirty="0" smtClean="0"/>
            </a:br>
            <a:r>
              <a:rPr lang="en-US" sz="1400" dirty="0"/>
              <a:t>Sullivan MC,  </a:t>
            </a:r>
            <a:r>
              <a:rPr lang="en-US" sz="1400" dirty="0" err="1"/>
              <a:t>Bucholz</a:t>
            </a:r>
            <a:r>
              <a:rPr lang="en-US" sz="1400" dirty="0"/>
              <a:t> EM,  Yeo H, </a:t>
            </a:r>
            <a:r>
              <a:rPr lang="en-US" sz="1400" u="sng" dirty="0">
                <a:hlinkClick r:id="rId2"/>
              </a:rPr>
              <a:t>Roman SA</a:t>
            </a:r>
            <a:r>
              <a:rPr lang="en-US" sz="1400" dirty="0"/>
              <a:t>, </a:t>
            </a:r>
            <a:r>
              <a:rPr lang="en-US" sz="1400" u="sng" dirty="0">
                <a:hlinkClick r:id="rId3"/>
              </a:rPr>
              <a:t>Bell RH</a:t>
            </a:r>
            <a:r>
              <a:rPr lang="en-US" sz="1400" dirty="0"/>
              <a:t>, </a:t>
            </a:r>
            <a:r>
              <a:rPr lang="en-US" sz="1400" u="sng" dirty="0">
                <a:hlinkClick r:id="rId4"/>
              </a:rPr>
              <a:t>Sosa JA</a:t>
            </a:r>
            <a:r>
              <a:rPr lang="en-US" sz="1400" dirty="0"/>
              <a:t> “Join the Club” Effect of Resident and Attending Social Interactions on Overall Satisfaction Among 4390 General Surgery Residents, Archives of Surgery. </a:t>
            </a:r>
            <a:r>
              <a:rPr lang="fr-FR" sz="1400" dirty="0"/>
              <a:t>May 2012.(Arch </a:t>
            </a:r>
            <a:r>
              <a:rPr lang="fr-FR" sz="1400" dirty="0" err="1"/>
              <a:t>Surg</a:t>
            </a:r>
            <a:r>
              <a:rPr lang="fr-FR" sz="1400" dirty="0"/>
              <a:t>. 2012 May;147(5):408-14</a:t>
            </a:r>
          </a:p>
          <a:p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168075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FR" dirty="0" smtClean="0"/>
              <a:t>Perspectives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7842" y="112474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Expression </a:t>
            </a:r>
            <a:r>
              <a:rPr lang="fr-FR" dirty="0"/>
              <a:t>réfléchie et constructive d’un désaccord par un interne </a:t>
            </a:r>
            <a:r>
              <a:rPr lang="fr-FR" dirty="0" smtClean="0"/>
              <a:t>: élément </a:t>
            </a:r>
            <a:r>
              <a:rPr lang="fr-FR" dirty="0"/>
              <a:t>positif </a:t>
            </a:r>
            <a:r>
              <a:rPr lang="fr-FR" dirty="0" smtClean="0"/>
              <a:t>d’autonomisation et d’acquisition </a:t>
            </a:r>
            <a:r>
              <a:rPr lang="fr-FR" dirty="0"/>
              <a:t>d’une </a:t>
            </a:r>
            <a:r>
              <a:rPr lang="fr-FR" dirty="0" smtClean="0"/>
              <a:t>éthique </a:t>
            </a:r>
            <a:r>
              <a:rPr lang="fr-FR" dirty="0"/>
              <a:t>nécessaire </a:t>
            </a:r>
            <a:r>
              <a:rPr lang="fr-FR" dirty="0" smtClean="0"/>
              <a:t>au professionnalisme</a:t>
            </a:r>
          </a:p>
          <a:p>
            <a:r>
              <a:rPr lang="fr-FR" dirty="0"/>
              <a:t>F</a:t>
            </a:r>
            <a:r>
              <a:rPr lang="fr-FR" dirty="0" smtClean="0"/>
              <a:t>ormations </a:t>
            </a:r>
            <a:r>
              <a:rPr lang="fr-FR" dirty="0"/>
              <a:t>et des dispositifs spécifiques pour les internes comme pour les maîtres de </a:t>
            </a:r>
            <a:r>
              <a:rPr lang="fr-FR" dirty="0" smtClean="0"/>
              <a:t>stage</a:t>
            </a:r>
          </a:p>
          <a:p>
            <a:r>
              <a:rPr lang="fr-FR" dirty="0" smtClean="0"/>
              <a:t>Abord spécifique : fin </a:t>
            </a:r>
            <a:r>
              <a:rPr lang="fr-FR" dirty="0"/>
              <a:t>de vie, </a:t>
            </a:r>
            <a:r>
              <a:rPr lang="fr-FR" dirty="0" smtClean="0"/>
              <a:t>aspects économiques</a:t>
            </a:r>
          </a:p>
          <a:p>
            <a:r>
              <a:rPr lang="fr-FR" dirty="0" smtClean="0"/>
              <a:t>Redéfinir rôles </a:t>
            </a:r>
            <a:r>
              <a:rPr lang="fr-FR" dirty="0"/>
              <a:t>de l’interne aux urgences et chez le praticien en </a:t>
            </a:r>
            <a:r>
              <a:rPr lang="fr-FR" dirty="0" smtClean="0"/>
              <a:t>ville</a:t>
            </a:r>
          </a:p>
        </p:txBody>
      </p:sp>
    </p:spTree>
    <p:extLst>
      <p:ext uri="{BB962C8B-B14F-4D97-AF65-F5344CB8AC3E}">
        <p14:creationId xmlns:p14="http://schemas.microsoft.com/office/powerpoint/2010/main" val="40005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5400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L’apprentissage de la médecine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32856"/>
            <a:ext cx="8363272" cy="30963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sz="4800" dirty="0" smtClean="0"/>
              <a:t>"</a:t>
            </a:r>
            <a:r>
              <a:rPr lang="fr-FR" sz="4800" dirty="0"/>
              <a:t>permettre aux étudiants d'apprendre comment gérer des normes et des valeurs incompatibles ou potentiellement incompatibles  en un ensemble cohérent et fonctionnel »  </a:t>
            </a:r>
            <a:br>
              <a:rPr lang="fr-FR" sz="4800" dirty="0"/>
            </a:br>
            <a:r>
              <a:rPr lang="fr-FR" sz="2000" dirty="0"/>
              <a:t>(</a:t>
            </a:r>
            <a:r>
              <a:rPr lang="en-US" sz="2000" dirty="0"/>
              <a:t>Merton RK. Sociological Ambivalence and Other Essays. </a:t>
            </a:r>
            <a:r>
              <a:rPr lang="fr-FR" sz="2000" dirty="0"/>
              <a:t>New-York: Free </a:t>
            </a:r>
            <a:r>
              <a:rPr lang="fr-FR" sz="2000" dirty="0" err="1"/>
              <a:t>Press</a:t>
            </a:r>
            <a:r>
              <a:rPr lang="fr-FR" sz="2000" dirty="0"/>
              <a:t>, 1976</a:t>
            </a:r>
            <a:r>
              <a:rPr lang="fr-FR" sz="2000" dirty="0" smtClean="0"/>
              <a:t>)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endParaRPr lang="fr-FR" sz="2000" dirty="0"/>
          </a:p>
        </p:txBody>
      </p:sp>
      <p:pic>
        <p:nvPicPr>
          <p:cNvPr id="4" name="Imag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417"/>
            <a:ext cx="3419872" cy="195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375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Conflits </a:t>
            </a:r>
            <a:r>
              <a:rPr lang="fr-FR" dirty="0" smtClean="0"/>
              <a:t>….et </a:t>
            </a:r>
            <a:r>
              <a:rPr lang="fr-FR" dirty="0"/>
              <a:t>plus si affinités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600" dirty="0" smtClean="0"/>
              <a:t>In </a:t>
            </a:r>
            <a:r>
              <a:rPr lang="fr-FR" sz="3600" dirty="0" err="1" smtClean="0"/>
              <a:t>Press</a:t>
            </a:r>
            <a:r>
              <a:rPr lang="fr-FR" sz="3600" dirty="0" smtClean="0"/>
              <a:t> : </a:t>
            </a:r>
            <a:r>
              <a:rPr lang="fr-FR" sz="3600" dirty="0"/>
              <a:t>La Presse </a:t>
            </a:r>
            <a:r>
              <a:rPr lang="fr-FR" sz="3600" dirty="0" smtClean="0"/>
              <a:t>médicale</a:t>
            </a:r>
            <a:br>
              <a:rPr lang="fr-FR" sz="3600" dirty="0" smtClean="0"/>
            </a:br>
            <a:r>
              <a:rPr lang="en-US" dirty="0" smtClean="0"/>
              <a:t>Disagreements </a:t>
            </a:r>
            <a:r>
              <a:rPr lang="en-US" dirty="0"/>
              <a:t>between GP trainees and their seniors. Management and impacts on the hidden curriculum. </a:t>
            </a:r>
            <a:r>
              <a:rPr lang="fr-FR" dirty="0"/>
              <a:t>Qualitative </a:t>
            </a:r>
            <a:r>
              <a:rPr lang="fr-FR" dirty="0" err="1"/>
              <a:t>study</a:t>
            </a:r>
            <a:r>
              <a:rPr lang="fr-FR" dirty="0"/>
              <a:t> of 37 situations in </a:t>
            </a:r>
            <a:r>
              <a:rPr lang="fr-FR" dirty="0" smtClean="0"/>
              <a:t>Paris </a:t>
            </a:r>
          </a:p>
          <a:p>
            <a:pPr marL="0" indent="0">
              <a:buNone/>
            </a:pPr>
            <a:r>
              <a:rPr lang="fr-FR" dirty="0" smtClean="0"/>
              <a:t>                                Merci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0187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330</Words>
  <Application>Microsoft Office PowerPoint</Application>
  <PresentationFormat>Affichage à l'écran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Désaccords entre internes de médecine générale et maîtres de stage sur les soins aux patients. Etude de 37 situations</vt:lpstr>
      <vt:lpstr>Introduction : conflits d’équipe </vt:lpstr>
      <vt:lpstr>Objectif : place des désaccords dans la maturation professionnelle   </vt:lpstr>
      <vt:lpstr>Méthode qualitative</vt:lpstr>
      <vt:lpstr>Résultats : 37 désaccords </vt:lpstr>
      <vt:lpstr>Répartition des désaccords selon le lieu de stage et le niveau de formation des internes</vt:lpstr>
      <vt:lpstr>Motifs primaires de désaccord</vt:lpstr>
      <vt:lpstr>Qui décide de la prise en charge ? </vt:lpstr>
      <vt:lpstr>Stratégies de gestion </vt:lpstr>
      <vt:lpstr>Réactions </vt:lpstr>
      <vt:lpstr>Conséquences </vt:lpstr>
      <vt:lpstr>Quelques verbatim </vt:lpstr>
      <vt:lpstr>Facteurs susceptibles de faire évoluer en désaccord en conflit</vt:lpstr>
      <vt:lpstr>Discussion</vt:lpstr>
      <vt:lpstr>Présentation PowerPoint</vt:lpstr>
      <vt:lpstr>Perspectives </vt:lpstr>
      <vt:lpstr>L’apprentissage de la médecine </vt:lpstr>
      <vt:lpstr>Conflits ….et plus si affinités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CMGF 2015 conflits</dc:title>
  <dc:creator>Eric Galam</dc:creator>
  <cp:lastModifiedBy>Utilisateur</cp:lastModifiedBy>
  <cp:revision>29</cp:revision>
  <cp:lastPrinted>2015-03-26T09:13:20Z</cp:lastPrinted>
  <dcterms:created xsi:type="dcterms:W3CDTF">2014-10-28T07:17:47Z</dcterms:created>
  <dcterms:modified xsi:type="dcterms:W3CDTF">2015-03-28T17:50:42Z</dcterms:modified>
</cp:coreProperties>
</file>