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7"/>
  </p:notesMasterIdLst>
  <p:sldIdLst>
    <p:sldId id="289" r:id="rId2"/>
    <p:sldId id="324" r:id="rId3"/>
    <p:sldId id="309" r:id="rId4"/>
    <p:sldId id="291" r:id="rId5"/>
    <p:sldId id="322" r:id="rId6"/>
    <p:sldId id="292" r:id="rId7"/>
    <p:sldId id="294" r:id="rId8"/>
    <p:sldId id="310" r:id="rId9"/>
    <p:sldId id="295" r:id="rId10"/>
    <p:sldId id="323" r:id="rId11"/>
    <p:sldId id="321" r:id="rId12"/>
    <p:sldId id="296" r:id="rId13"/>
    <p:sldId id="312" r:id="rId14"/>
    <p:sldId id="313" r:id="rId15"/>
    <p:sldId id="302" r:id="rId16"/>
    <p:sldId id="314" r:id="rId17"/>
    <p:sldId id="315" r:id="rId18"/>
    <p:sldId id="270" r:id="rId19"/>
    <p:sldId id="271" r:id="rId20"/>
    <p:sldId id="272" r:id="rId21"/>
    <p:sldId id="273" r:id="rId22"/>
    <p:sldId id="275" r:id="rId23"/>
    <p:sldId id="274" r:id="rId24"/>
    <p:sldId id="276" r:id="rId25"/>
    <p:sldId id="277" r:id="rId26"/>
    <p:sldId id="278" r:id="rId27"/>
    <p:sldId id="280" r:id="rId28"/>
    <p:sldId id="281" r:id="rId29"/>
    <p:sldId id="316" r:id="rId30"/>
    <p:sldId id="257" r:id="rId31"/>
    <p:sldId id="264" r:id="rId32"/>
    <p:sldId id="262" r:id="rId33"/>
    <p:sldId id="269" r:id="rId34"/>
    <p:sldId id="259" r:id="rId35"/>
    <p:sldId id="263" r:id="rId36"/>
    <p:sldId id="260" r:id="rId37"/>
    <p:sldId id="261" r:id="rId38"/>
    <p:sldId id="265" r:id="rId39"/>
    <p:sldId id="317" r:id="rId40"/>
    <p:sldId id="266" r:id="rId41"/>
    <p:sldId id="268" r:id="rId42"/>
    <p:sldId id="267" r:id="rId43"/>
    <p:sldId id="318" r:id="rId44"/>
    <p:sldId id="282" r:id="rId45"/>
    <p:sldId id="283" r:id="rId46"/>
    <p:sldId id="284" r:id="rId47"/>
    <p:sldId id="285" r:id="rId48"/>
    <p:sldId id="286" r:id="rId49"/>
    <p:sldId id="288" r:id="rId50"/>
    <p:sldId id="287" r:id="rId51"/>
    <p:sldId id="300" r:id="rId52"/>
    <p:sldId id="304" r:id="rId53"/>
    <p:sldId id="319" r:id="rId54"/>
    <p:sldId id="308" r:id="rId55"/>
    <p:sldId id="320" r:id="rId56"/>
  </p:sldIdLst>
  <p:sldSz cx="9144000" cy="6858000" type="screen4x3"/>
  <p:notesSz cx="6858000" cy="9144000"/>
  <p:defaultTextStyle>
    <a:defPPr>
      <a:defRPr lang="fr-FR"/>
    </a:defPPr>
    <a:lvl1pPr algn="l" defTabSz="457200" rtl="0" fontAlgn="base">
      <a:spcBef>
        <a:spcPct val="0"/>
      </a:spcBef>
      <a:spcAft>
        <a:spcPct val="0"/>
      </a:spcAft>
      <a:defRPr kern="1200">
        <a:solidFill>
          <a:schemeClr val="tx1"/>
        </a:solidFill>
        <a:latin typeface="Arial" charset="0"/>
        <a:ea typeface="ＭＳ Ｐゴシック" charset="-128"/>
        <a:cs typeface="Arial" charset="0"/>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Arial" charset="0"/>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Arial" charset="0"/>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Arial" charset="0"/>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Arial" charset="0"/>
      </a:defRPr>
    </a:lvl5pPr>
    <a:lvl6pPr marL="2286000" algn="l" defTabSz="914400" rtl="0" eaLnBrk="1" latinLnBrk="0" hangingPunct="1">
      <a:defRPr kern="1200">
        <a:solidFill>
          <a:schemeClr val="tx1"/>
        </a:solidFill>
        <a:latin typeface="Arial" charset="0"/>
        <a:ea typeface="ＭＳ Ｐゴシック" charset="-128"/>
        <a:cs typeface="Arial" charset="0"/>
      </a:defRPr>
    </a:lvl6pPr>
    <a:lvl7pPr marL="2743200" algn="l" defTabSz="914400" rtl="0" eaLnBrk="1" latinLnBrk="0" hangingPunct="1">
      <a:defRPr kern="1200">
        <a:solidFill>
          <a:schemeClr val="tx1"/>
        </a:solidFill>
        <a:latin typeface="Arial" charset="0"/>
        <a:ea typeface="ＭＳ Ｐゴシック" charset="-128"/>
        <a:cs typeface="Arial" charset="0"/>
      </a:defRPr>
    </a:lvl7pPr>
    <a:lvl8pPr marL="3200400" algn="l" defTabSz="914400" rtl="0" eaLnBrk="1" latinLnBrk="0" hangingPunct="1">
      <a:defRPr kern="1200">
        <a:solidFill>
          <a:schemeClr val="tx1"/>
        </a:solidFill>
        <a:latin typeface="Arial" charset="0"/>
        <a:ea typeface="ＭＳ Ｐゴシック" charset="-128"/>
        <a:cs typeface="Arial" charset="0"/>
      </a:defRPr>
    </a:lvl8pPr>
    <a:lvl9pPr marL="3657600" algn="l" defTabSz="914400" rtl="0" eaLnBrk="1" latinLnBrk="0" hangingPunct="1">
      <a:defRPr kern="1200">
        <a:solidFill>
          <a:schemeClr val="tx1"/>
        </a:solidFill>
        <a:latin typeface="Arial" charset="0"/>
        <a:ea typeface="ＭＳ Ｐゴシック" charset="-128"/>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C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698" autoAdjust="0"/>
  </p:normalViewPr>
  <p:slideViewPr>
    <p:cSldViewPr snapToGrid="0" snapToObjects="1">
      <p:cViewPr varScale="1">
        <p:scale>
          <a:sx n="67" d="100"/>
          <a:sy n="67" d="100"/>
        </p:scale>
        <p:origin x="-229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1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interSettings" Target="printerSettings/printerSettings1.bin"/><Relationship Id="rId59" Type="http://schemas.openxmlformats.org/officeDocument/2006/relationships/presProps" Target="pres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cs typeface="+mn-cs"/>
              </a:defRPr>
            </a:lvl1pPr>
          </a:lstStyle>
          <a:p>
            <a:pPr>
              <a:defRPr/>
            </a:pPr>
            <a:fld id="{FC54909C-EF99-4DB6-8140-8B13B7F1A4BA}" type="datetime1">
              <a:rPr lang="fr-FR"/>
              <a:pPr>
                <a:defRPr/>
              </a:pPr>
              <a:t>28/03/15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dirty="0" smtClean="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mn-cs"/>
              </a:defRPr>
            </a:lvl1pPr>
          </a:lstStyle>
          <a:p>
            <a:pPr>
              <a:defRPr/>
            </a:pPr>
            <a:fld id="{898F56A7-1392-427C-966B-348A8B7544FE}" type="slidenum">
              <a:rPr lang="fr-FR"/>
              <a:pPr>
                <a:defRPr/>
              </a:pPr>
              <a:t>‹#›</a:t>
            </a:fld>
            <a:endParaRPr lang="fr-FR"/>
          </a:p>
        </p:txBody>
      </p:sp>
    </p:spTree>
    <p:extLst>
      <p:ext uri="{BB962C8B-B14F-4D97-AF65-F5344CB8AC3E}">
        <p14:creationId xmlns:p14="http://schemas.microsoft.com/office/powerpoint/2010/main" val="356234013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898F56A7-1392-427C-966B-348A8B7544FE}" type="slidenum">
              <a:rPr lang="fr-FR" smtClean="0"/>
              <a:pPr>
                <a:defRPr/>
              </a:pPr>
              <a:t>1</a:t>
            </a:fld>
            <a:endParaRPr lang="fr-FR"/>
          </a:p>
        </p:txBody>
      </p:sp>
    </p:spTree>
    <p:extLst>
      <p:ext uri="{BB962C8B-B14F-4D97-AF65-F5344CB8AC3E}">
        <p14:creationId xmlns:p14="http://schemas.microsoft.com/office/powerpoint/2010/main" val="236032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898F56A7-1392-427C-966B-348A8B7544FE}" type="slidenum">
              <a:rPr lang="fr-FR" smtClean="0"/>
              <a:pPr>
                <a:defRPr/>
              </a:pPr>
              <a:t>4</a:t>
            </a:fld>
            <a:endParaRPr lang="fr-FR"/>
          </a:p>
        </p:txBody>
      </p:sp>
    </p:spTree>
    <p:extLst>
      <p:ext uri="{BB962C8B-B14F-4D97-AF65-F5344CB8AC3E}">
        <p14:creationId xmlns:p14="http://schemas.microsoft.com/office/powerpoint/2010/main" val="3364396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898F56A7-1392-427C-966B-348A8B7544FE}" type="slidenum">
              <a:rPr lang="fr-FR" smtClean="0"/>
              <a:pPr>
                <a:defRPr/>
              </a:pPr>
              <a:t>8</a:t>
            </a:fld>
            <a:endParaRPr lang="fr-FR"/>
          </a:p>
        </p:txBody>
      </p:sp>
    </p:spTree>
    <p:extLst>
      <p:ext uri="{BB962C8B-B14F-4D97-AF65-F5344CB8AC3E}">
        <p14:creationId xmlns:p14="http://schemas.microsoft.com/office/powerpoint/2010/main" val="1050206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898F56A7-1392-427C-966B-348A8B7544FE}" type="slidenum">
              <a:rPr lang="fr-FR" smtClean="0"/>
              <a:pPr>
                <a:defRPr/>
              </a:pPr>
              <a:t>9</a:t>
            </a:fld>
            <a:endParaRPr lang="fr-FR"/>
          </a:p>
        </p:txBody>
      </p:sp>
    </p:spTree>
    <p:extLst>
      <p:ext uri="{BB962C8B-B14F-4D97-AF65-F5344CB8AC3E}">
        <p14:creationId xmlns:p14="http://schemas.microsoft.com/office/powerpoint/2010/main" val="430522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898F56A7-1392-427C-966B-348A8B7544FE}" type="slidenum">
              <a:rPr lang="fr-FR" smtClean="0"/>
              <a:pPr>
                <a:defRPr/>
              </a:pPr>
              <a:t>10</a:t>
            </a:fld>
            <a:endParaRPr lang="fr-FR"/>
          </a:p>
        </p:txBody>
      </p:sp>
    </p:spTree>
    <p:extLst>
      <p:ext uri="{BB962C8B-B14F-4D97-AF65-F5344CB8AC3E}">
        <p14:creationId xmlns:p14="http://schemas.microsoft.com/office/powerpoint/2010/main" val="2533529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La plupart des actes médicaux réalisés en médecine ambulatoire sont conséquents « d’une série de décisions fondées sur des données incertaines : interrogatoire et examen clinique souvent imprécis et incomplets, voire trompeurs, dont les conclusions sont souvent subjectives ; examens complémentaires d’interprétation difficile, n’apportant souvent pas une certitude absolue ; pronostic et risques évolutifs difficiles à apprécier, alors qu’ils vont justifier les contraintes du traitement et du suivi ultérieur ; résultats à attendre du traitement choisi, avantages escomptés et risques potentiels, appréciés à partir des données statistiques des études faites sur des populations sélectionnées, différentes du patient actuel ». GALLOIS Pierre  Gérer l'incertitude de la pratique médicale Revue « Médecine » mars 2010 :124-126</a:t>
            </a:r>
          </a:p>
          <a:p>
            <a:endParaRPr lang="fr-FR" dirty="0"/>
          </a:p>
        </p:txBody>
      </p:sp>
      <p:sp>
        <p:nvSpPr>
          <p:cNvPr id="4" name="Espace réservé du numéro de diapositive 3"/>
          <p:cNvSpPr>
            <a:spLocks noGrp="1"/>
          </p:cNvSpPr>
          <p:nvPr>
            <p:ph type="sldNum" sz="quarter" idx="10"/>
          </p:nvPr>
        </p:nvSpPr>
        <p:spPr/>
        <p:txBody>
          <a:bodyPr/>
          <a:lstStyle/>
          <a:p>
            <a:fld id="{A4C61D96-02C7-2745-85CD-50F9EA29BDA5}" type="slidenum">
              <a:rPr lang="fr-FR" smtClean="0"/>
              <a:t>13</a:t>
            </a:fld>
            <a:endParaRPr lang="fr-FR"/>
          </a:p>
        </p:txBody>
      </p:sp>
    </p:spTree>
    <p:extLst>
      <p:ext uri="{BB962C8B-B14F-4D97-AF65-F5344CB8AC3E}">
        <p14:creationId xmlns:p14="http://schemas.microsoft.com/office/powerpoint/2010/main" val="3928081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898F56A7-1392-427C-966B-348A8B7544FE}" type="slidenum">
              <a:rPr lang="fr-FR" smtClean="0"/>
              <a:pPr>
                <a:defRPr/>
              </a:pPr>
              <a:t>15</a:t>
            </a:fld>
            <a:endParaRPr lang="fr-FR"/>
          </a:p>
        </p:txBody>
      </p:sp>
    </p:spTree>
    <p:extLst>
      <p:ext uri="{BB962C8B-B14F-4D97-AF65-F5344CB8AC3E}">
        <p14:creationId xmlns:p14="http://schemas.microsoft.com/office/powerpoint/2010/main" val="2902117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5059" name="Espace réservé des commentaires 2"/>
          <p:cNvSpPr>
            <a:spLocks noGrp="1"/>
          </p:cNvSpPr>
          <p:nvPr>
            <p:ph type="body" idx="1"/>
          </p:nvPr>
        </p:nvSpPr>
        <p:spPr bwMode="auto">
          <a:noFill/>
        </p:spPr>
        <p:txBody>
          <a:bodyPr/>
          <a:lstStyle/>
          <a:p>
            <a:endParaRPr lang="fr-FR" smtClean="0"/>
          </a:p>
        </p:txBody>
      </p:sp>
      <p:sp>
        <p:nvSpPr>
          <p:cNvPr id="45060" name="Espace réservé du numéro de diapositive 3"/>
          <p:cNvSpPr>
            <a:spLocks noGrp="1"/>
          </p:cNvSpPr>
          <p:nvPr>
            <p:ph type="sldNum" sz="quarter" idx="5"/>
          </p:nvPr>
        </p:nvSpPr>
        <p:spPr bwMode="auto">
          <a:noFill/>
          <a:ln>
            <a:miter lim="800000"/>
            <a:headEnd/>
            <a:tailEnd/>
          </a:ln>
        </p:spPr>
        <p:txBody>
          <a:bodyPr/>
          <a:lstStyle/>
          <a:p>
            <a:fld id="{31D7E539-D391-434D-B79C-D664FF6FF73B}" type="slidenum">
              <a:rPr lang="fr-FR" smtClean="0"/>
              <a:pPr/>
              <a:t>19</a:t>
            </a:fld>
            <a:endParaRPr lang="fr-FR" smtClean="0"/>
          </a:p>
        </p:txBody>
      </p:sp>
    </p:spTree>
    <p:extLst>
      <p:ext uri="{BB962C8B-B14F-4D97-AF65-F5344CB8AC3E}">
        <p14:creationId xmlns:p14="http://schemas.microsoft.com/office/powerpoint/2010/main" val="815829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6083" name="Espace réservé des commentaires 2"/>
          <p:cNvSpPr>
            <a:spLocks noGrp="1"/>
          </p:cNvSpPr>
          <p:nvPr>
            <p:ph type="body" idx="1"/>
          </p:nvPr>
        </p:nvSpPr>
        <p:spPr bwMode="auto">
          <a:noFill/>
        </p:spPr>
        <p:txBody>
          <a:bodyPr/>
          <a:lstStyle/>
          <a:p>
            <a:r>
              <a:rPr lang="fr-FR" smtClean="0"/>
              <a:t> </a:t>
            </a:r>
          </a:p>
        </p:txBody>
      </p:sp>
      <p:sp>
        <p:nvSpPr>
          <p:cNvPr id="46084" name="Espace réservé du numéro de diapositive 3"/>
          <p:cNvSpPr>
            <a:spLocks noGrp="1"/>
          </p:cNvSpPr>
          <p:nvPr>
            <p:ph type="sldNum" sz="quarter" idx="5"/>
          </p:nvPr>
        </p:nvSpPr>
        <p:spPr bwMode="auto">
          <a:noFill/>
          <a:ln>
            <a:miter lim="800000"/>
            <a:headEnd/>
            <a:tailEnd/>
          </a:ln>
        </p:spPr>
        <p:txBody>
          <a:bodyPr/>
          <a:lstStyle/>
          <a:p>
            <a:fld id="{C1FBD3D0-0EF5-4715-AD31-A05EC30F3334}" type="slidenum">
              <a:rPr lang="fr-FR" smtClean="0"/>
              <a:pPr/>
              <a:t>25</a:t>
            </a:fld>
            <a:endParaRPr lang="fr-FR" smtClean="0"/>
          </a:p>
        </p:txBody>
      </p:sp>
    </p:spTree>
    <p:extLst>
      <p:ext uri="{BB962C8B-B14F-4D97-AF65-F5344CB8AC3E}">
        <p14:creationId xmlns:p14="http://schemas.microsoft.com/office/powerpoint/2010/main" val="628893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normAutofit fontScale="92500" lnSpcReduction="20000"/>
          </a:bodyPr>
          <a:lstStyle/>
          <a:p>
            <a:pPr>
              <a:defRPr/>
            </a:pPr>
            <a:r>
              <a:rPr lang="fr-FR" dirty="0" smtClean="0"/>
              <a:t>Le diagnostic clinique des salpingites non compliquées est fréquemment difficile.</a:t>
            </a:r>
          </a:p>
          <a:p>
            <a:pPr>
              <a:defRPr/>
            </a:pPr>
            <a:r>
              <a:rPr lang="fr-FR" dirty="0" smtClean="0"/>
              <a:t>Soixante à 70 % des cas de salpingites sont totalement asymptomatiques. </a:t>
            </a:r>
          </a:p>
          <a:p>
            <a:pPr>
              <a:defRPr/>
            </a:pPr>
            <a:r>
              <a:rPr lang="fr-FR" dirty="0" smtClean="0"/>
              <a:t>Les formes « classiques », bruyantes, qui associaient syndrome infectieux fébrile et douleurs abdominopelviennes aiguës ont quasi disparu au profit de formes cliniquement atténuées comprenant :</a:t>
            </a:r>
          </a:p>
          <a:p>
            <a:pPr>
              <a:defRPr/>
            </a:pPr>
            <a:r>
              <a:rPr lang="fr-FR" dirty="0" smtClean="0"/>
              <a:t>– des douleurs pelviennes qui sont le signe le plus constant. Elles sont d’intensité modérée et de localisation variable, souvent majorées en fin de journée et au</a:t>
            </a:r>
          </a:p>
          <a:p>
            <a:pPr>
              <a:defRPr/>
            </a:pPr>
            <a:r>
              <a:rPr lang="fr-FR" dirty="0" smtClean="0"/>
              <a:t>cours des rapports sexuels ;</a:t>
            </a:r>
          </a:p>
          <a:p>
            <a:pPr>
              <a:defRPr/>
            </a:pPr>
            <a:r>
              <a:rPr lang="fr-FR" dirty="0" smtClean="0"/>
              <a:t>– des pertes d’origine utérine, leucorrhées ou métrorragies, qui sont habituellement peu abondantes et récidivantes ;</a:t>
            </a:r>
          </a:p>
          <a:p>
            <a:pPr>
              <a:defRPr/>
            </a:pPr>
            <a:r>
              <a:rPr lang="fr-FR" dirty="0" smtClean="0"/>
              <a:t>– des signes généraux qui sont rares. La fièvre est  inhabituelle dans les formes non compliquées et l’état général est conservé.</a:t>
            </a:r>
          </a:p>
          <a:p>
            <a:pPr>
              <a:defRPr/>
            </a:pPr>
            <a:r>
              <a:rPr lang="fr-FR" dirty="0" smtClean="0"/>
              <a:t>• La palpation abdominale est douloureuse dans sa  partie basse, sans défense, ni contractures.</a:t>
            </a:r>
          </a:p>
          <a:p>
            <a:pPr>
              <a:defRPr/>
            </a:pPr>
            <a:r>
              <a:rPr lang="fr-FR" dirty="0" smtClean="0"/>
              <a:t>• À l’examen au spéculum, on constate des leucorrhées voire des métrorragies </a:t>
            </a:r>
            <a:r>
              <a:rPr lang="fr-FR" dirty="0" err="1" smtClean="0"/>
              <a:t>distillantes</a:t>
            </a:r>
            <a:r>
              <a:rPr lang="fr-FR" dirty="0" smtClean="0"/>
              <a:t> issues de l’utérus. Une </a:t>
            </a:r>
            <a:r>
              <a:rPr lang="fr-FR" dirty="0" err="1" smtClean="0"/>
              <a:t>endocervicite</a:t>
            </a:r>
            <a:r>
              <a:rPr lang="fr-FR" dirty="0" smtClean="0"/>
              <a:t> associée est fréquente se traduisant par un col</a:t>
            </a:r>
          </a:p>
          <a:p>
            <a:pPr>
              <a:defRPr/>
            </a:pPr>
            <a:r>
              <a:rPr lang="fr-FR" dirty="0" smtClean="0"/>
              <a:t>inflammatoire. </a:t>
            </a:r>
          </a:p>
          <a:p>
            <a:pPr>
              <a:defRPr/>
            </a:pPr>
            <a:r>
              <a:rPr lang="fr-FR" dirty="0" smtClean="0"/>
              <a:t>•  Au toucher vaginal, on déclenche une douleur au niveau utérin à la palpation et surtout à la mobilisation.</a:t>
            </a:r>
          </a:p>
          <a:p>
            <a:pPr>
              <a:defRPr/>
            </a:pPr>
            <a:r>
              <a:rPr lang="fr-FR" dirty="0" smtClean="0"/>
              <a:t>De plus, la palpation annexielle provoque une douleur uni- ou bilatérale qui peut être associée à une infiltration et (ou) un empâtement </a:t>
            </a:r>
            <a:r>
              <a:rPr lang="fr-FR" dirty="0" err="1" smtClean="0"/>
              <a:t>annexiel</a:t>
            </a:r>
            <a:r>
              <a:rPr lang="fr-FR" dirty="0" smtClean="0"/>
              <a:t>. Dans cette forme, il</a:t>
            </a:r>
          </a:p>
          <a:p>
            <a:pPr>
              <a:defRPr/>
            </a:pPr>
            <a:r>
              <a:rPr lang="fr-FR" dirty="0" smtClean="0"/>
              <a:t>n’existe pas de masse annexielle. </a:t>
            </a:r>
          </a:p>
          <a:p>
            <a:pPr>
              <a:defRPr/>
            </a:pPr>
            <a:r>
              <a:rPr lang="fr-FR" dirty="0" smtClean="0"/>
              <a:t> </a:t>
            </a:r>
            <a:endParaRPr lang="fr-FR" dirty="0"/>
          </a:p>
        </p:txBody>
      </p:sp>
      <p:sp>
        <p:nvSpPr>
          <p:cNvPr id="47108" name="Espace réservé du numéro de diapositive 3"/>
          <p:cNvSpPr>
            <a:spLocks noGrp="1"/>
          </p:cNvSpPr>
          <p:nvPr>
            <p:ph type="sldNum" sz="quarter" idx="5"/>
          </p:nvPr>
        </p:nvSpPr>
        <p:spPr bwMode="auto">
          <a:noFill/>
          <a:ln>
            <a:miter lim="800000"/>
            <a:headEnd/>
            <a:tailEnd/>
          </a:ln>
        </p:spPr>
        <p:txBody>
          <a:bodyPr/>
          <a:lstStyle/>
          <a:p>
            <a:fld id="{28473223-842C-4D0D-A817-52AA94B4E325}" type="slidenum">
              <a:rPr lang="fr-FR" smtClean="0"/>
              <a:pPr/>
              <a:t>26</a:t>
            </a:fld>
            <a:endParaRPr lang="fr-FR" smtClean="0"/>
          </a:p>
        </p:txBody>
      </p:sp>
    </p:spTree>
    <p:extLst>
      <p:ext uri="{BB962C8B-B14F-4D97-AF65-F5344CB8AC3E}">
        <p14:creationId xmlns:p14="http://schemas.microsoft.com/office/powerpoint/2010/main" val="161776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latin typeface="Tahoma" pitchFamily="34" charset="0"/>
                <a:cs typeface="Tahoma" pitchFamily="34" charset="0"/>
              </a:rPr>
              <a:t>CEFTRIAXONE IM : 1g 1x/j </a:t>
            </a:r>
          </a:p>
          <a:p>
            <a:r>
              <a:rPr lang="fr-FR" sz="1200" dirty="0" smtClean="0">
                <a:latin typeface="Tahoma" pitchFamily="34" charset="0"/>
                <a:cs typeface="Tahoma" pitchFamily="34" charset="0"/>
              </a:rPr>
              <a:t>+ DOXYCYCLINE po 100mg : 1cp x2/j</a:t>
            </a:r>
          </a:p>
          <a:p>
            <a:r>
              <a:rPr lang="fr-FR" sz="1200" dirty="0" smtClean="0">
                <a:latin typeface="Tahoma" pitchFamily="34" charset="0"/>
                <a:cs typeface="Tahoma" pitchFamily="34" charset="0"/>
              </a:rPr>
              <a:t>+ METRONIDAZOLE po 500mg : 1cp x2/j durant 14 jours </a:t>
            </a:r>
          </a:p>
          <a:p>
            <a:r>
              <a:rPr lang="fr-FR" sz="1200" dirty="0" smtClean="0">
                <a:latin typeface="Tahoma" pitchFamily="34" charset="0"/>
                <a:cs typeface="Tahoma" pitchFamily="34" charset="0"/>
              </a:rPr>
              <a:t>Traitement du Partenaire</a:t>
            </a:r>
          </a:p>
          <a:p>
            <a:r>
              <a:rPr lang="fr-FR" sz="1200" dirty="0" smtClean="0">
                <a:latin typeface="Tahoma" pitchFamily="34" charset="0"/>
                <a:cs typeface="Tahoma" pitchFamily="34" charset="0"/>
              </a:rPr>
              <a:t>AZYTHROMYCINE 1 g en 1 prise </a:t>
            </a:r>
          </a:p>
          <a:p>
            <a:pPr>
              <a:buFont typeface="Wingdings 2" pitchFamily="18" charset="2"/>
              <a:buNone/>
            </a:pPr>
            <a:r>
              <a:rPr lang="fr-FR" sz="1200" dirty="0" smtClean="0">
                <a:latin typeface="Tahoma" pitchFamily="34" charset="0"/>
                <a:cs typeface="Tahoma" pitchFamily="34" charset="0"/>
              </a:rPr>
              <a:t>	      ou  AMOXI-Clavulanique  2g / j x 4 jours </a:t>
            </a:r>
          </a:p>
          <a:p>
            <a:pPr>
              <a:buFont typeface="Wingdings 2" pitchFamily="18" charset="2"/>
              <a:buNone/>
            </a:pPr>
            <a:r>
              <a:rPr lang="fr-FR" sz="1200" dirty="0" smtClean="0">
                <a:latin typeface="Tahoma" pitchFamily="34" charset="0"/>
                <a:cs typeface="Tahoma" pitchFamily="34" charset="0"/>
              </a:rPr>
              <a:t>               + DOXYCYCLINE 10 jours</a:t>
            </a:r>
          </a:p>
          <a:p>
            <a:endParaRPr lang="fr-FR" dirty="0"/>
          </a:p>
        </p:txBody>
      </p:sp>
      <p:sp>
        <p:nvSpPr>
          <p:cNvPr id="4" name="Espace réservé du numéro de diapositive 3"/>
          <p:cNvSpPr>
            <a:spLocks noGrp="1"/>
          </p:cNvSpPr>
          <p:nvPr>
            <p:ph type="sldNum" sz="quarter" idx="10"/>
          </p:nvPr>
        </p:nvSpPr>
        <p:spPr/>
        <p:txBody>
          <a:bodyPr/>
          <a:lstStyle/>
          <a:p>
            <a:pPr>
              <a:defRPr/>
            </a:pPr>
            <a:fld id="{898F56A7-1392-427C-966B-348A8B7544FE}" type="slidenum">
              <a:rPr lang="fr-FR" smtClean="0"/>
              <a:pPr>
                <a:defRPr/>
              </a:pPr>
              <a:t>27</a:t>
            </a:fld>
            <a:endParaRPr lang="fr-FR"/>
          </a:p>
        </p:txBody>
      </p:sp>
    </p:spTree>
    <p:extLst>
      <p:ext uri="{BB962C8B-B14F-4D97-AF65-F5344CB8AC3E}">
        <p14:creationId xmlns:p14="http://schemas.microsoft.com/office/powerpoint/2010/main" val="650950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0963" name="Espace réservé des commentaires 2"/>
          <p:cNvSpPr>
            <a:spLocks noGrp="1"/>
          </p:cNvSpPr>
          <p:nvPr>
            <p:ph type="body" idx="1"/>
          </p:nvPr>
        </p:nvSpPr>
        <p:spPr bwMode="auto">
          <a:noFill/>
        </p:spPr>
        <p:txBody>
          <a:bodyPr/>
          <a:lstStyle/>
          <a:p>
            <a:pPr eaLnBrk="1" hangingPunct="1">
              <a:spcBef>
                <a:spcPct val="0"/>
              </a:spcBef>
            </a:pPr>
            <a:r>
              <a:rPr lang="fr-FR" smtClean="0"/>
              <a:t>Le professionnel de santé doit s’assurer que les troubles de santé présentés par son malade ne sont pas les symptômes d’une maladie grave dont l’évolution péjorative pourrait être évitée par une intervention médicale urgente adaptée : le risque évitable.</a:t>
            </a:r>
          </a:p>
        </p:txBody>
      </p:sp>
      <p:sp>
        <p:nvSpPr>
          <p:cNvPr id="40964" name="Espace réservé du numéro de diapositive 3"/>
          <p:cNvSpPr>
            <a:spLocks noGrp="1"/>
          </p:cNvSpPr>
          <p:nvPr>
            <p:ph type="sldNum" sz="quarter" idx="5"/>
          </p:nvPr>
        </p:nvSpPr>
        <p:spPr bwMode="auto">
          <a:noFill/>
          <a:ln>
            <a:miter lim="800000"/>
            <a:headEnd/>
            <a:tailEnd/>
          </a:ln>
        </p:spPr>
        <p:txBody>
          <a:bodyPr/>
          <a:lstStyle/>
          <a:p>
            <a:fld id="{05F5F50B-4661-42AF-96E6-499AD1C12A99}" type="slidenum">
              <a:rPr lang="fr-FR" smtClean="0"/>
              <a:pPr/>
              <a:t>30</a:t>
            </a:fld>
            <a:endParaRPr lang="fr-FR" smtClean="0"/>
          </a:p>
        </p:txBody>
      </p:sp>
    </p:spTree>
    <p:extLst>
      <p:ext uri="{BB962C8B-B14F-4D97-AF65-F5344CB8AC3E}">
        <p14:creationId xmlns:p14="http://schemas.microsoft.com/office/powerpoint/2010/main" val="2203704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1987" name="Espace réservé des commentaires 2"/>
          <p:cNvSpPr>
            <a:spLocks noGrp="1"/>
          </p:cNvSpPr>
          <p:nvPr>
            <p:ph type="body" idx="1"/>
          </p:nvPr>
        </p:nvSpPr>
        <p:spPr bwMode="auto">
          <a:noFill/>
        </p:spPr>
        <p:txBody>
          <a:bodyPr/>
          <a:lstStyle/>
          <a:p>
            <a:endParaRPr lang="fr-FR" smtClean="0"/>
          </a:p>
        </p:txBody>
      </p:sp>
      <p:sp>
        <p:nvSpPr>
          <p:cNvPr id="41988" name="Espace réservé du numéro de diapositive 3"/>
          <p:cNvSpPr>
            <a:spLocks noGrp="1"/>
          </p:cNvSpPr>
          <p:nvPr>
            <p:ph type="sldNum" sz="quarter" idx="5"/>
          </p:nvPr>
        </p:nvSpPr>
        <p:spPr bwMode="auto">
          <a:noFill/>
          <a:ln>
            <a:miter lim="800000"/>
            <a:headEnd/>
            <a:tailEnd/>
          </a:ln>
        </p:spPr>
        <p:txBody>
          <a:bodyPr/>
          <a:lstStyle/>
          <a:p>
            <a:fld id="{15A0591D-11FB-4923-BF68-931E3F705DE7}" type="slidenum">
              <a:rPr lang="fr-FR" smtClean="0"/>
              <a:pPr/>
              <a:t>40</a:t>
            </a:fld>
            <a:endParaRPr lang="fr-FR" smtClean="0"/>
          </a:p>
        </p:txBody>
      </p:sp>
    </p:spTree>
    <p:extLst>
      <p:ext uri="{BB962C8B-B14F-4D97-AF65-F5344CB8AC3E}">
        <p14:creationId xmlns:p14="http://schemas.microsoft.com/office/powerpoint/2010/main" val="2501174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3011" name="Espace réservé des commentaires 2"/>
          <p:cNvSpPr>
            <a:spLocks noGrp="1"/>
          </p:cNvSpPr>
          <p:nvPr>
            <p:ph type="body" idx="1"/>
          </p:nvPr>
        </p:nvSpPr>
        <p:spPr bwMode="auto">
          <a:noFill/>
        </p:spPr>
        <p:txBody>
          <a:bodyPr/>
          <a:lstStyle/>
          <a:p>
            <a:endParaRPr lang="fr-FR" smtClean="0"/>
          </a:p>
        </p:txBody>
      </p:sp>
      <p:sp>
        <p:nvSpPr>
          <p:cNvPr id="43012" name="Espace réservé du numéro de diapositive 3"/>
          <p:cNvSpPr>
            <a:spLocks noGrp="1"/>
          </p:cNvSpPr>
          <p:nvPr>
            <p:ph type="sldNum" sz="quarter" idx="5"/>
          </p:nvPr>
        </p:nvSpPr>
        <p:spPr bwMode="auto">
          <a:noFill/>
          <a:ln>
            <a:miter lim="800000"/>
            <a:headEnd/>
            <a:tailEnd/>
          </a:ln>
        </p:spPr>
        <p:txBody>
          <a:bodyPr/>
          <a:lstStyle/>
          <a:p>
            <a:fld id="{03C4535D-4F35-4E1E-A1D8-A7604B74BCC3}" type="slidenum">
              <a:rPr lang="fr-FR" smtClean="0"/>
              <a:pPr/>
              <a:t>41</a:t>
            </a:fld>
            <a:endParaRPr lang="fr-FR" smtClean="0"/>
          </a:p>
        </p:txBody>
      </p:sp>
    </p:spTree>
    <p:extLst>
      <p:ext uri="{BB962C8B-B14F-4D97-AF65-F5344CB8AC3E}">
        <p14:creationId xmlns:p14="http://schemas.microsoft.com/office/powerpoint/2010/main" val="1512280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a:lstStyle/>
          <a:p>
            <a:pPr>
              <a:buFontTx/>
              <a:buChar char="•"/>
            </a:pPr>
            <a:r>
              <a:rPr lang="fr-FR" smtClean="0"/>
              <a:t>L'érythème infectieux aigu, également désigné sous le nom de cinquième maladie ou de mégalérythème épidémique est une maladie éruptive de l'enfant provoquée par le Parvovirus B19, contagieuse et le plus souvent bénigne.</a:t>
            </a:r>
          </a:p>
          <a:p>
            <a:pPr>
              <a:buFontTx/>
              <a:buChar char="•"/>
            </a:pPr>
            <a:r>
              <a:rPr lang="fr-FR" smtClean="0"/>
              <a:t>Les anglophones parlent de slapped cheek syndrome, car on a l'impression que la joue a reçu une gifle.</a:t>
            </a:r>
          </a:p>
          <a:p>
            <a:pPr>
              <a:buFontTx/>
              <a:buChar char="•"/>
            </a:pPr>
            <a:r>
              <a:rPr lang="fr-FR" smtClean="0"/>
              <a:t>Le nom de la cinquième maladie provient du fait qu'à l'époque où l'on a voulu établir une liste des maladies provoquant un exanthème infantile, elle a été la cinquième à être énumérée.</a:t>
            </a:r>
          </a:p>
          <a:p>
            <a:pPr>
              <a:buFontTx/>
              <a:buChar char="•"/>
            </a:pPr>
            <a:r>
              <a:rPr lang="fr-FR" smtClean="0"/>
              <a:t>La contagiosité est importante ( 50 % ) . </a:t>
            </a:r>
          </a:p>
          <a:p>
            <a:pPr>
              <a:buFontTx/>
              <a:buChar char="•"/>
            </a:pPr>
            <a:r>
              <a:rPr lang="fr-FR" smtClean="0"/>
              <a:t>Le mégalérythème épidémique est une maladie éruptive bénigne sauf chez la femme enceinte.</a:t>
            </a:r>
          </a:p>
          <a:p>
            <a:pPr>
              <a:buFontTx/>
              <a:buChar char="•"/>
            </a:pPr>
            <a:r>
              <a:rPr lang="fr-FR" smtClean="0"/>
              <a:t>Incubation : : 8 à 10 jours.</a:t>
            </a:r>
          </a:p>
        </p:txBody>
      </p:sp>
      <p:sp>
        <p:nvSpPr>
          <p:cNvPr id="44036" name="Espace réservé du numéro de diapositive 3"/>
          <p:cNvSpPr>
            <a:spLocks noGrp="1"/>
          </p:cNvSpPr>
          <p:nvPr>
            <p:ph type="sldNum" sz="quarter" idx="5"/>
          </p:nvPr>
        </p:nvSpPr>
        <p:spPr bwMode="auto">
          <a:noFill/>
          <a:ln>
            <a:miter lim="800000"/>
            <a:headEnd/>
            <a:tailEnd/>
          </a:ln>
        </p:spPr>
        <p:txBody>
          <a:bodyPr/>
          <a:lstStyle/>
          <a:p>
            <a:fld id="{C6445595-2040-4B83-B643-6AA1369F0DBC}" type="slidenum">
              <a:rPr lang="fr-FR" smtClean="0"/>
              <a:pPr/>
              <a:t>42</a:t>
            </a:fld>
            <a:endParaRPr lang="fr-FR" smtClean="0"/>
          </a:p>
        </p:txBody>
      </p:sp>
    </p:spTree>
    <p:extLst>
      <p:ext uri="{BB962C8B-B14F-4D97-AF65-F5344CB8AC3E}">
        <p14:creationId xmlns:p14="http://schemas.microsoft.com/office/powerpoint/2010/main" val="1568720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8131" name="Espace réservé des commentaires 2"/>
          <p:cNvSpPr>
            <a:spLocks noGrp="1"/>
          </p:cNvSpPr>
          <p:nvPr>
            <p:ph type="body" idx="1"/>
          </p:nvPr>
        </p:nvSpPr>
        <p:spPr bwMode="auto">
          <a:noFill/>
        </p:spPr>
        <p:txBody>
          <a:bodyPr/>
          <a:lstStyle/>
          <a:p>
            <a:endParaRPr lang="fr-FR" smtClean="0"/>
          </a:p>
        </p:txBody>
      </p:sp>
      <p:sp>
        <p:nvSpPr>
          <p:cNvPr id="48132" name="Espace réservé du numéro de diapositive 3"/>
          <p:cNvSpPr>
            <a:spLocks noGrp="1"/>
          </p:cNvSpPr>
          <p:nvPr>
            <p:ph type="sldNum" sz="quarter" idx="5"/>
          </p:nvPr>
        </p:nvSpPr>
        <p:spPr bwMode="auto">
          <a:noFill/>
          <a:ln>
            <a:miter lim="800000"/>
            <a:headEnd/>
            <a:tailEnd/>
          </a:ln>
        </p:spPr>
        <p:txBody>
          <a:bodyPr/>
          <a:lstStyle/>
          <a:p>
            <a:fld id="{1BA73E4F-64AF-4F60-96E9-790C3EC4FC1A}" type="slidenum">
              <a:rPr lang="fr-FR" smtClean="0"/>
              <a:pPr/>
              <a:t>44</a:t>
            </a:fld>
            <a:endParaRPr lang="fr-FR" smtClean="0"/>
          </a:p>
        </p:txBody>
      </p:sp>
    </p:spTree>
    <p:extLst>
      <p:ext uri="{BB962C8B-B14F-4D97-AF65-F5344CB8AC3E}">
        <p14:creationId xmlns:p14="http://schemas.microsoft.com/office/powerpoint/2010/main" val="3420456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a:defRPr/>
            </a:pPr>
            <a:fld id="{898F56A7-1392-427C-966B-348A8B7544FE}" type="slidenum">
              <a:rPr lang="fr-FR" smtClean="0"/>
              <a:pPr>
                <a:defRPr/>
              </a:pPr>
              <a:t>49</a:t>
            </a:fld>
            <a:endParaRPr lang="fr-FR"/>
          </a:p>
        </p:txBody>
      </p:sp>
    </p:spTree>
    <p:extLst>
      <p:ext uri="{BB962C8B-B14F-4D97-AF65-F5344CB8AC3E}">
        <p14:creationId xmlns:p14="http://schemas.microsoft.com/office/powerpoint/2010/main" val="705822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898F56A7-1392-427C-966B-348A8B7544FE}" type="slidenum">
              <a:rPr lang="fr-FR" smtClean="0"/>
              <a:pPr>
                <a:defRPr/>
              </a:pPr>
              <a:t>53</a:t>
            </a:fld>
            <a:endParaRPr lang="fr-FR"/>
          </a:p>
        </p:txBody>
      </p:sp>
    </p:spTree>
    <p:extLst>
      <p:ext uri="{BB962C8B-B14F-4D97-AF65-F5344CB8AC3E}">
        <p14:creationId xmlns:p14="http://schemas.microsoft.com/office/powerpoint/2010/main" val="1457110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i="1" kern="1200" dirty="0" err="1" smtClean="0">
                <a:solidFill>
                  <a:schemeClr val="tx1"/>
                </a:solidFill>
                <a:latin typeface="+mn-lt"/>
                <a:ea typeface="ＭＳ Ｐゴシック" charset="-128"/>
                <a:cs typeface="ＭＳ Ｐゴシック" charset="-128"/>
              </a:rPr>
              <a:t>ll</a:t>
            </a:r>
            <a:r>
              <a:rPr lang="fr-FR" sz="1200" i="1" kern="1200" dirty="0" smtClean="0">
                <a:solidFill>
                  <a:schemeClr val="tx1"/>
                </a:solidFill>
                <a:latin typeface="+mn-lt"/>
                <a:ea typeface="ＭＳ Ｐゴシック" charset="-128"/>
                <a:cs typeface="ＭＳ Ｐゴシック" charset="-128"/>
              </a:rPr>
              <a:t> était une fois, six aveugles qui vivaient dans un petit village.</a:t>
            </a:r>
            <a:endParaRPr lang="fr-FR" sz="1200" kern="1200" dirty="0" smtClean="0">
              <a:solidFill>
                <a:schemeClr val="tx1"/>
              </a:solidFill>
              <a:latin typeface="+mn-lt"/>
              <a:ea typeface="ＭＳ Ｐゴシック" charset="-128"/>
              <a:cs typeface="ＭＳ Ｐゴシック" charset="-128"/>
            </a:endParaRPr>
          </a:p>
          <a:p>
            <a:r>
              <a:rPr lang="fr-FR" sz="1200" i="1" kern="1200" dirty="0" smtClean="0">
                <a:solidFill>
                  <a:schemeClr val="tx1"/>
                </a:solidFill>
                <a:latin typeface="+mn-lt"/>
                <a:ea typeface="ＭＳ Ｐゴシック" charset="-128"/>
                <a:cs typeface="ＭＳ Ｐゴシック" charset="-128"/>
              </a:rPr>
              <a:t>Un jour, les habitants dirent aux six aveugles qu’un prince étranger traversait le village à dos d’éléphant. Mais ils n’avaient aucune idée de ce qu’était un éléphant.</a:t>
            </a:r>
            <a:endParaRPr lang="fr-FR" sz="1200" kern="1200" dirty="0" smtClean="0">
              <a:solidFill>
                <a:schemeClr val="tx1"/>
              </a:solidFill>
              <a:latin typeface="+mn-lt"/>
              <a:ea typeface="ＭＳ Ｐゴシック" charset="-128"/>
              <a:cs typeface="ＭＳ Ｐゴシック" charset="-128"/>
            </a:endParaRPr>
          </a:p>
          <a:p>
            <a:r>
              <a:rPr lang="fr-FR" sz="1200" i="1" kern="1200" dirty="0" smtClean="0">
                <a:solidFill>
                  <a:schemeClr val="tx1"/>
                </a:solidFill>
                <a:latin typeface="+mn-lt"/>
                <a:ea typeface="ＭＳ Ｐゴシック" charset="-128"/>
                <a:cs typeface="ＭＳ Ｐゴシック" charset="-128"/>
              </a:rPr>
              <a:t>Ils décidèrent donc que, même s’ils ne pouvaient pas le voir, ils pouvaient le palper, le sentir. Ils s’empressèrent d’aller là où l’éléphant se trouvait et chacun le toucha.</a:t>
            </a:r>
            <a:endParaRPr lang="fr-FR" sz="1200" kern="1200" dirty="0" smtClean="0">
              <a:solidFill>
                <a:schemeClr val="tx1"/>
              </a:solidFill>
              <a:latin typeface="+mn-lt"/>
              <a:ea typeface="ＭＳ Ｐゴシック" charset="-128"/>
              <a:cs typeface="ＭＳ Ｐゴシック" charset="-128"/>
            </a:endParaRPr>
          </a:p>
          <a:p>
            <a:r>
              <a:rPr lang="fr-FR" sz="1200" i="1" kern="1200" dirty="0" smtClean="0">
                <a:solidFill>
                  <a:schemeClr val="tx1"/>
                </a:solidFill>
                <a:latin typeface="+mn-lt"/>
                <a:ea typeface="ＭＳ Ｐゴシック" charset="-128"/>
                <a:cs typeface="ＭＳ Ｐゴシック" charset="-128"/>
              </a:rPr>
              <a:t>Le premier explora le flanc. Il s’extasia : « Cet éléphant, cette merveille, est un mur, c’est évident. » Le deuxième palpa l’oreille et prétendit : « Oh, non, cet éléphant dont on parle tant, est un éventail. » Le troisième caresse la patte et déclara: «Vous vous trompez, cet éléphant est un arbre. » Le quatrième, auscultant la trompe, opta pour un serpent, tandis que le cinquième prit les défenses pour une lance et s’exclama «Vous dites tous n’importe quoi ! » Enfin, le dernier, qui s’était saisi de la queue, affirma haut et fort : « Mais c’est très simple. L’éléphant n’est rien d’autre qu’une corde. »</a:t>
            </a:r>
            <a:endParaRPr lang="fr-FR" sz="1200" kern="1200" dirty="0" smtClean="0">
              <a:solidFill>
                <a:schemeClr val="tx1"/>
              </a:solidFill>
              <a:latin typeface="+mn-lt"/>
              <a:ea typeface="ＭＳ Ｐゴシック" charset="-128"/>
              <a:cs typeface="ＭＳ Ｐゴシック" charset="-128"/>
            </a:endParaRPr>
          </a:p>
          <a:p>
            <a:r>
              <a:rPr lang="fr-FR" sz="1200" i="1" kern="1200" dirty="0" smtClean="0">
                <a:solidFill>
                  <a:schemeClr val="tx1"/>
                </a:solidFill>
                <a:latin typeface="+mn-lt"/>
                <a:ea typeface="ＭＳ Ｐゴシック" charset="-128"/>
                <a:cs typeface="ＭＳ Ｐゴシック" charset="-128"/>
              </a:rPr>
              <a:t> </a:t>
            </a:r>
            <a:endParaRPr lang="fr-FR" sz="1200" kern="1200" dirty="0" smtClean="0">
              <a:solidFill>
                <a:schemeClr val="tx1"/>
              </a:solidFill>
              <a:latin typeface="+mn-lt"/>
              <a:ea typeface="ＭＳ Ｐゴシック" charset="-128"/>
              <a:cs typeface="ＭＳ Ｐゴシック" charset="-128"/>
            </a:endParaRPr>
          </a:p>
          <a:p>
            <a:r>
              <a:rPr lang="fr-FR" sz="1200" i="1" kern="1200" dirty="0" smtClean="0">
                <a:solidFill>
                  <a:schemeClr val="tx1"/>
                </a:solidFill>
                <a:latin typeface="+mn-lt"/>
                <a:ea typeface="ＭＳ Ｐゴシック" charset="-128"/>
                <a:cs typeface="ＭＳ Ｐゴシック" charset="-128"/>
              </a:rPr>
              <a:t>Ils se mirent à discuter, chacun d’eux étant convaincu que son avis était le bon. Un tumulte s’ensuivit et les six aveugles commencèrent à se disputer, chacun refusant d’écouter la description des autres.</a:t>
            </a:r>
            <a:endParaRPr lang="fr-FR" sz="1200" kern="1200" dirty="0" smtClean="0">
              <a:solidFill>
                <a:schemeClr val="tx1"/>
              </a:solidFill>
              <a:latin typeface="+mn-lt"/>
              <a:ea typeface="ＭＳ Ｐゴシック" charset="-128"/>
              <a:cs typeface="ＭＳ Ｐゴシック" charset="-128"/>
            </a:endParaRPr>
          </a:p>
          <a:p>
            <a:r>
              <a:rPr lang="fr-FR" sz="1200" i="1" kern="1200" dirty="0" smtClean="0">
                <a:solidFill>
                  <a:schemeClr val="tx1"/>
                </a:solidFill>
                <a:latin typeface="+mn-lt"/>
                <a:ea typeface="ＭＳ Ｐゴシック" charset="-128"/>
                <a:cs typeface="ＭＳ Ｐゴシック" charset="-128"/>
              </a:rPr>
              <a:t>Chacun avait, en partie, raison. Mais ils avaient aussi tous tort.</a:t>
            </a:r>
            <a:endParaRPr lang="fr-FR" sz="1200" kern="1200" dirty="0" smtClean="0">
              <a:solidFill>
                <a:schemeClr val="tx1"/>
              </a:solidFill>
              <a:latin typeface="+mn-lt"/>
              <a:ea typeface="ＭＳ Ｐゴシック" charset="-128"/>
              <a:cs typeface="ＭＳ Ｐゴシック" charset="-128"/>
            </a:endParaRPr>
          </a:p>
          <a:p>
            <a:endParaRPr lang="fr-FR" dirty="0"/>
          </a:p>
        </p:txBody>
      </p:sp>
      <p:sp>
        <p:nvSpPr>
          <p:cNvPr id="4" name="Espace réservé du numéro de diapositive 3"/>
          <p:cNvSpPr>
            <a:spLocks noGrp="1"/>
          </p:cNvSpPr>
          <p:nvPr>
            <p:ph type="sldNum" sz="quarter" idx="10"/>
          </p:nvPr>
        </p:nvSpPr>
        <p:spPr/>
        <p:txBody>
          <a:bodyPr/>
          <a:lstStyle/>
          <a:p>
            <a:pPr>
              <a:defRPr/>
            </a:pPr>
            <a:fld id="{898F56A7-1392-427C-966B-348A8B7544FE}" type="slidenum">
              <a:rPr lang="fr-FR" smtClean="0"/>
              <a:pPr>
                <a:defRPr/>
              </a:pPr>
              <a:t>54</a:t>
            </a:fld>
            <a:endParaRPr lang="fr-FR"/>
          </a:p>
        </p:txBody>
      </p:sp>
    </p:spTree>
    <p:extLst>
      <p:ext uri="{BB962C8B-B14F-4D97-AF65-F5344CB8AC3E}">
        <p14:creationId xmlns:p14="http://schemas.microsoft.com/office/powerpoint/2010/main" val="2479917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Ellipse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5" name="Ellipse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14" name="Titre 13"/>
          <p:cNvSpPr>
            <a:spLocks noGrp="1"/>
          </p:cNvSpPr>
          <p:nvPr>
            <p:ph type="ctrTitle"/>
          </p:nvPr>
        </p:nvSpPr>
        <p:spPr>
          <a:xfrm>
            <a:off x="1432560" y="359898"/>
            <a:ext cx="7406640" cy="1472184"/>
          </a:xfrm>
        </p:spPr>
        <p:txBody>
          <a:bodyPr anchor="b"/>
          <a:lstStyle>
            <a:lvl1pPr algn="l">
              <a:defRPr/>
            </a:lvl1pPr>
            <a:extLst/>
          </a:lstStyle>
          <a:p>
            <a:r>
              <a:rPr lang="fr-FR" smtClean="0"/>
              <a:t>Cliquez pour modifier le style du titre</a:t>
            </a:r>
            <a:endParaRPr lang="en-US"/>
          </a:p>
        </p:txBody>
      </p:sp>
      <p:sp>
        <p:nvSpPr>
          <p:cNvPr id="22" name="Sous-titr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fr-FR" smtClean="0"/>
              <a:t>Cliquez pour modifier le style des sous-titres du masque</a:t>
            </a:r>
            <a:endParaRPr lang="en-US"/>
          </a:p>
        </p:txBody>
      </p:sp>
      <p:sp>
        <p:nvSpPr>
          <p:cNvPr id="6" name="Espace réservé de la date 6"/>
          <p:cNvSpPr>
            <a:spLocks noGrp="1"/>
          </p:cNvSpPr>
          <p:nvPr>
            <p:ph type="dt" sz="half" idx="10"/>
          </p:nvPr>
        </p:nvSpPr>
        <p:spPr/>
        <p:txBody>
          <a:bodyPr/>
          <a:lstStyle>
            <a:lvl1pPr>
              <a:defRPr/>
            </a:lvl1pPr>
            <a:extLst/>
          </a:lstStyle>
          <a:p>
            <a:pPr>
              <a:defRPr/>
            </a:pPr>
            <a:fld id="{EBE323CE-54B4-46D6-B61A-74A6BECABF4D}" type="datetime1">
              <a:rPr lang="fr-FR"/>
              <a:pPr>
                <a:defRPr/>
              </a:pPr>
              <a:t>28/03/15</a:t>
            </a:fld>
            <a:endParaRPr lang="fr-FR"/>
          </a:p>
        </p:txBody>
      </p:sp>
      <p:sp>
        <p:nvSpPr>
          <p:cNvPr id="7" name="Espace réservé du pied de page 19"/>
          <p:cNvSpPr>
            <a:spLocks noGrp="1"/>
          </p:cNvSpPr>
          <p:nvPr>
            <p:ph type="ftr" sz="quarter" idx="11"/>
          </p:nvPr>
        </p:nvSpPr>
        <p:spPr/>
        <p:txBody>
          <a:bodyPr/>
          <a:lstStyle>
            <a:lvl1pPr>
              <a:defRPr/>
            </a:lvl1pPr>
            <a:extLst/>
          </a:lstStyle>
          <a:p>
            <a:pPr>
              <a:defRPr/>
            </a:pPr>
            <a:endParaRPr lang="fr-FR"/>
          </a:p>
        </p:txBody>
      </p:sp>
      <p:sp>
        <p:nvSpPr>
          <p:cNvPr id="8" name="Espace réservé du numéro de diapositive 9"/>
          <p:cNvSpPr>
            <a:spLocks noGrp="1"/>
          </p:cNvSpPr>
          <p:nvPr>
            <p:ph type="sldNum" sz="quarter" idx="12"/>
          </p:nvPr>
        </p:nvSpPr>
        <p:spPr/>
        <p:txBody>
          <a:bodyPr/>
          <a:lstStyle>
            <a:lvl1pPr>
              <a:defRPr/>
            </a:lvl1pPr>
            <a:extLst/>
          </a:lstStyle>
          <a:p>
            <a:pPr>
              <a:defRPr/>
            </a:pPr>
            <a:fld id="{1F8ABD92-8C49-4C27-ABDC-73947F026F6B}" type="slidenum">
              <a:rPr lang="fr-FR"/>
              <a:pPr>
                <a:defRP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lang="fr-FR" smtClean="0"/>
              <a:t>Cliquez pour modifier le style du titre</a:t>
            </a:r>
            <a:endParaRPr lang="en-US"/>
          </a:p>
        </p:txBody>
      </p:sp>
      <p:sp>
        <p:nvSpPr>
          <p:cNvPr id="3" name="Espace réservé du contenu 2"/>
          <p:cNvSpPr>
            <a:spLocks noGrp="1"/>
          </p:cNvSpPr>
          <p:nvPr>
            <p:ph idx="1"/>
          </p:nvPr>
        </p:nvSpPr>
        <p:spPr/>
        <p:txBody>
          <a:bodyPr/>
          <a:lstStyle>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23"/>
          <p:cNvSpPr>
            <a:spLocks noGrp="1"/>
          </p:cNvSpPr>
          <p:nvPr>
            <p:ph type="dt" sz="half" idx="10"/>
          </p:nvPr>
        </p:nvSpPr>
        <p:spPr/>
        <p:txBody>
          <a:bodyPr/>
          <a:lstStyle>
            <a:lvl1pPr>
              <a:defRPr/>
            </a:lvl1pPr>
          </a:lstStyle>
          <a:p>
            <a:pPr>
              <a:defRPr/>
            </a:pPr>
            <a:fld id="{41ACD8FA-DD7F-407F-A0B1-5F9C5651F8C3}" type="datetime1">
              <a:rPr lang="fr-FR"/>
              <a:pPr>
                <a:defRPr/>
              </a:pPr>
              <a:t>28/03/15</a:t>
            </a:fld>
            <a:endParaRPr lang="fr-FR"/>
          </a:p>
        </p:txBody>
      </p:sp>
      <p:sp>
        <p:nvSpPr>
          <p:cNvPr id="5" name="Espace réservé du pied de page 9"/>
          <p:cNvSpPr>
            <a:spLocks noGrp="1"/>
          </p:cNvSpPr>
          <p:nvPr>
            <p:ph type="ftr" sz="quarter" idx="11"/>
          </p:nvPr>
        </p:nvSpPr>
        <p:spPr/>
        <p:txBody>
          <a:bodyPr/>
          <a:lstStyle>
            <a:lvl1pPr>
              <a:defRPr/>
            </a:lvl1pPr>
          </a:lstStyle>
          <a:p>
            <a:pPr>
              <a:defRPr/>
            </a:pPr>
            <a:endParaRPr lang="fr-FR"/>
          </a:p>
        </p:txBody>
      </p:sp>
      <p:sp>
        <p:nvSpPr>
          <p:cNvPr id="6" name="Espace réservé du numéro de diapositive 21"/>
          <p:cNvSpPr>
            <a:spLocks noGrp="1"/>
          </p:cNvSpPr>
          <p:nvPr>
            <p:ph type="sldNum" sz="quarter" idx="12"/>
          </p:nvPr>
        </p:nvSpPr>
        <p:spPr/>
        <p:txBody>
          <a:bodyPr/>
          <a:lstStyle>
            <a:lvl1pPr>
              <a:defRPr/>
            </a:lvl1pPr>
          </a:lstStyle>
          <a:p>
            <a:pPr>
              <a:defRPr/>
            </a:pPr>
            <a:fld id="{BEDD05E5-328C-4D6C-BF0B-D459B0CAE813}" type="slidenum">
              <a:rPr lang="fr-FR"/>
              <a:pPr>
                <a:defRP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Ellipse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7" name="Ellipse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2" name="Titr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fr-FR" smtClean="0"/>
              <a:t>Cliquez pour modifier le style du titre</a:t>
            </a:r>
            <a:endParaRPr lang="en-US"/>
          </a:p>
        </p:txBody>
      </p:sp>
      <p:sp>
        <p:nvSpPr>
          <p:cNvPr id="3" name="Espace réservé du texte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fr-FR" smtClean="0"/>
              <a:t>Cliquez pour modifier les styles du texte du masque</a:t>
            </a:r>
          </a:p>
        </p:txBody>
      </p:sp>
      <p:sp>
        <p:nvSpPr>
          <p:cNvPr id="8" name="Espace réservé de la date 3"/>
          <p:cNvSpPr>
            <a:spLocks noGrp="1"/>
          </p:cNvSpPr>
          <p:nvPr>
            <p:ph type="dt" sz="half" idx="10"/>
          </p:nvPr>
        </p:nvSpPr>
        <p:spPr/>
        <p:txBody>
          <a:bodyPr/>
          <a:lstStyle>
            <a:lvl1pPr>
              <a:defRPr/>
            </a:lvl1pPr>
            <a:extLst/>
          </a:lstStyle>
          <a:p>
            <a:pPr>
              <a:defRPr/>
            </a:pPr>
            <a:fld id="{4D7195E8-3BED-4B18-BF73-C3EA419AE86A}" type="datetime1">
              <a:rPr lang="fr-FR"/>
              <a:pPr>
                <a:defRPr/>
              </a:pPr>
              <a:t>28/03/15</a:t>
            </a:fld>
            <a:endParaRPr lang="fr-FR"/>
          </a:p>
        </p:txBody>
      </p:sp>
      <p:sp>
        <p:nvSpPr>
          <p:cNvPr id="9" name="Espace réservé du pied de page 4"/>
          <p:cNvSpPr>
            <a:spLocks noGrp="1"/>
          </p:cNvSpPr>
          <p:nvPr>
            <p:ph type="ftr" sz="quarter" idx="11"/>
          </p:nvPr>
        </p:nvSpPr>
        <p:spPr/>
        <p:txBody>
          <a:bodyPr/>
          <a:lstStyle>
            <a:lvl1pPr>
              <a:defRPr/>
            </a:lvl1pPr>
            <a:extLst/>
          </a:lstStyle>
          <a:p>
            <a:pPr>
              <a:defRPr/>
            </a:pPr>
            <a:endParaRPr lang="fr-FR"/>
          </a:p>
        </p:txBody>
      </p:sp>
      <p:sp>
        <p:nvSpPr>
          <p:cNvPr id="10" name="Espace réservé du numéro de diapositive 5"/>
          <p:cNvSpPr>
            <a:spLocks noGrp="1"/>
          </p:cNvSpPr>
          <p:nvPr>
            <p:ph type="sldNum" sz="quarter" idx="12"/>
          </p:nvPr>
        </p:nvSpPr>
        <p:spPr/>
        <p:txBody>
          <a:bodyPr/>
          <a:lstStyle>
            <a:lvl1pPr>
              <a:defRPr/>
            </a:lvl1pPr>
            <a:extLst/>
          </a:lstStyle>
          <a:p>
            <a:pPr>
              <a:defRPr/>
            </a:pPr>
            <a:fld id="{EC59B7FF-7BC9-4688-9C02-3E3E1295A328}" type="slidenum">
              <a:rPr lang="fr-FR"/>
              <a:pPr>
                <a:defRP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extLst/>
          </a:lstStyle>
          <a:p>
            <a:r>
              <a:rPr lang="fr-FR" smtClean="0"/>
              <a:t>Cliquez pour modifier le style du titre</a:t>
            </a:r>
            <a:endParaRPr lang="en-US"/>
          </a:p>
        </p:txBody>
      </p:sp>
      <p:sp>
        <p:nvSpPr>
          <p:cNvPr id="3" name="Espace réservé du conten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23"/>
          <p:cNvSpPr>
            <a:spLocks noGrp="1"/>
          </p:cNvSpPr>
          <p:nvPr>
            <p:ph type="dt" sz="half" idx="10"/>
          </p:nvPr>
        </p:nvSpPr>
        <p:spPr/>
        <p:txBody>
          <a:bodyPr/>
          <a:lstStyle>
            <a:lvl1pPr>
              <a:defRPr/>
            </a:lvl1pPr>
          </a:lstStyle>
          <a:p>
            <a:pPr>
              <a:defRPr/>
            </a:pPr>
            <a:fld id="{60935379-DAE8-43F2-87FD-F76162FD9B94}" type="datetime1">
              <a:rPr lang="fr-FR"/>
              <a:pPr>
                <a:defRPr/>
              </a:pPr>
              <a:t>28/03/15</a:t>
            </a:fld>
            <a:endParaRPr lang="fr-FR"/>
          </a:p>
        </p:txBody>
      </p:sp>
      <p:sp>
        <p:nvSpPr>
          <p:cNvPr id="6" name="Espace réservé du pied de page 9"/>
          <p:cNvSpPr>
            <a:spLocks noGrp="1"/>
          </p:cNvSpPr>
          <p:nvPr>
            <p:ph type="ftr" sz="quarter" idx="11"/>
          </p:nvPr>
        </p:nvSpPr>
        <p:spPr/>
        <p:txBody>
          <a:bodyPr/>
          <a:lstStyle>
            <a:lvl1pPr>
              <a:defRPr/>
            </a:lvl1pPr>
          </a:lstStyle>
          <a:p>
            <a:pPr>
              <a:defRPr/>
            </a:pPr>
            <a:endParaRPr lang="fr-FR"/>
          </a:p>
        </p:txBody>
      </p:sp>
      <p:sp>
        <p:nvSpPr>
          <p:cNvPr id="7" name="Espace réservé du numéro de diapositive 21"/>
          <p:cNvSpPr>
            <a:spLocks noGrp="1"/>
          </p:cNvSpPr>
          <p:nvPr>
            <p:ph type="sldNum" sz="quarter" idx="12"/>
          </p:nvPr>
        </p:nvSpPr>
        <p:spPr/>
        <p:txBody>
          <a:bodyPr/>
          <a:lstStyle>
            <a:lvl1pPr>
              <a:defRPr/>
            </a:lvl1pPr>
          </a:lstStyle>
          <a:p>
            <a:pPr>
              <a:defRPr/>
            </a:pPr>
            <a:fld id="{FE2A832A-6FF3-4CCF-8F41-67A2BF16A4E1}" type="slidenum">
              <a:rPr lang="fr-FR"/>
              <a:pPr>
                <a:defRP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5160336"/>
            <a:ext cx="8229600" cy="1143000"/>
          </a:xfrm>
        </p:spPr>
        <p:txBody>
          <a:bodyPr/>
          <a:lstStyle>
            <a:lvl1pPr algn="ctr">
              <a:defRPr sz="4500" b="1" cap="none" baseline="0"/>
            </a:lvl1pPr>
            <a:extLst/>
          </a:lstStyle>
          <a:p>
            <a:r>
              <a:rPr lang="fr-FR" smtClean="0"/>
              <a:t>Cliquez pour modifier le style du titre</a:t>
            </a:r>
            <a:endParaRPr lang="en-US"/>
          </a:p>
        </p:txBody>
      </p:sp>
      <p:sp>
        <p:nvSpPr>
          <p:cNvPr id="3" name="Espace réservé du texte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fr-FR" smtClean="0"/>
              <a:t>Cliquez pour modifier les styles du texte du masque</a:t>
            </a:r>
          </a:p>
        </p:txBody>
      </p:sp>
      <p:sp>
        <p:nvSpPr>
          <p:cNvPr id="4" name="Espace réservé du texte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lvl1pPr>
              <a:defRPr/>
            </a:lvl1pPr>
            <a:extLst/>
          </a:lstStyle>
          <a:p>
            <a:pPr>
              <a:defRPr/>
            </a:pPr>
            <a:fld id="{37A53B58-C10E-4B71-AAFD-01B196231E03}" type="datetime1">
              <a:rPr lang="fr-FR"/>
              <a:pPr>
                <a:defRPr/>
              </a:pPr>
              <a:t>28/03/15</a:t>
            </a:fld>
            <a:endParaRPr lang="fr-FR"/>
          </a:p>
        </p:txBody>
      </p:sp>
      <p:sp>
        <p:nvSpPr>
          <p:cNvPr id="8" name="Espace réservé du pied de page 7"/>
          <p:cNvSpPr>
            <a:spLocks noGrp="1"/>
          </p:cNvSpPr>
          <p:nvPr>
            <p:ph type="ftr" sz="quarter" idx="11"/>
          </p:nvPr>
        </p:nvSpPr>
        <p:spPr/>
        <p:txBody>
          <a:bodyPr/>
          <a:lstStyle>
            <a:lvl1pPr>
              <a:defRPr/>
            </a:lvl1pPr>
            <a:extLst/>
          </a:lstStyle>
          <a:p>
            <a:pPr>
              <a:defRPr/>
            </a:pPr>
            <a:endParaRPr lang="fr-FR"/>
          </a:p>
        </p:txBody>
      </p:sp>
      <p:sp>
        <p:nvSpPr>
          <p:cNvPr id="9" name="Espace réservé du numéro de diapositive 8"/>
          <p:cNvSpPr>
            <a:spLocks noGrp="1"/>
          </p:cNvSpPr>
          <p:nvPr>
            <p:ph type="sldNum" sz="quarter" idx="12"/>
          </p:nvPr>
        </p:nvSpPr>
        <p:spPr/>
        <p:txBody>
          <a:bodyPr/>
          <a:lstStyle>
            <a:lvl1pPr>
              <a:defRPr/>
            </a:lvl1pPr>
            <a:extLst/>
          </a:lstStyle>
          <a:p>
            <a:pPr>
              <a:defRPr/>
            </a:pPr>
            <a:fld id="{B0D76B42-D415-4A47-BD86-59B539180C21}" type="slidenum">
              <a:rPr lang="fr-FR"/>
              <a:pPr>
                <a:defRP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extLst/>
          </a:lstStyle>
          <a:p>
            <a:r>
              <a:rPr lang="fr-FR" smtClean="0"/>
              <a:t>Cliquez pour modifier le style du titre</a:t>
            </a:r>
            <a:endParaRPr lang="en-US"/>
          </a:p>
        </p:txBody>
      </p:sp>
      <p:sp>
        <p:nvSpPr>
          <p:cNvPr id="3" name="Espace réservé de la date 23"/>
          <p:cNvSpPr>
            <a:spLocks noGrp="1"/>
          </p:cNvSpPr>
          <p:nvPr>
            <p:ph type="dt" sz="half" idx="10"/>
          </p:nvPr>
        </p:nvSpPr>
        <p:spPr/>
        <p:txBody>
          <a:bodyPr/>
          <a:lstStyle>
            <a:lvl1pPr>
              <a:defRPr/>
            </a:lvl1pPr>
          </a:lstStyle>
          <a:p>
            <a:pPr>
              <a:defRPr/>
            </a:pPr>
            <a:fld id="{552F7B0E-5685-4017-BB17-79EB4159446F}" type="datetime1">
              <a:rPr lang="fr-FR"/>
              <a:pPr>
                <a:defRPr/>
              </a:pPr>
              <a:t>28/03/15</a:t>
            </a:fld>
            <a:endParaRPr lang="fr-FR"/>
          </a:p>
        </p:txBody>
      </p:sp>
      <p:sp>
        <p:nvSpPr>
          <p:cNvPr id="4" name="Espace réservé du pied de page 9"/>
          <p:cNvSpPr>
            <a:spLocks noGrp="1"/>
          </p:cNvSpPr>
          <p:nvPr>
            <p:ph type="ftr" sz="quarter" idx="11"/>
          </p:nvPr>
        </p:nvSpPr>
        <p:spPr/>
        <p:txBody>
          <a:bodyPr/>
          <a:lstStyle>
            <a:lvl1pPr>
              <a:defRPr/>
            </a:lvl1pPr>
          </a:lstStyle>
          <a:p>
            <a:pPr>
              <a:defRPr/>
            </a:pPr>
            <a:endParaRPr lang="fr-FR"/>
          </a:p>
        </p:txBody>
      </p:sp>
      <p:sp>
        <p:nvSpPr>
          <p:cNvPr id="5" name="Espace réservé du numéro de diapositive 21"/>
          <p:cNvSpPr>
            <a:spLocks noGrp="1"/>
          </p:cNvSpPr>
          <p:nvPr>
            <p:ph type="sldNum" sz="quarter" idx="12"/>
          </p:nvPr>
        </p:nvSpPr>
        <p:spPr/>
        <p:txBody>
          <a:bodyPr/>
          <a:lstStyle>
            <a:lvl1pPr>
              <a:defRPr/>
            </a:lvl1pPr>
          </a:lstStyle>
          <a:p>
            <a:pPr>
              <a:defRPr/>
            </a:pPr>
            <a:fld id="{54E5D7DB-DFFC-4AA8-8BE4-CFCFA867F09B}" type="slidenum">
              <a:rPr lang="fr-FR"/>
              <a:pPr>
                <a:defRP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4" name="Espace réservé de la date 1"/>
          <p:cNvSpPr>
            <a:spLocks noGrp="1"/>
          </p:cNvSpPr>
          <p:nvPr>
            <p:ph type="dt" sz="half" idx="10"/>
          </p:nvPr>
        </p:nvSpPr>
        <p:spPr/>
        <p:txBody>
          <a:bodyPr/>
          <a:lstStyle>
            <a:lvl1pPr>
              <a:defRPr/>
            </a:lvl1pPr>
            <a:extLst/>
          </a:lstStyle>
          <a:p>
            <a:pPr>
              <a:defRPr/>
            </a:pPr>
            <a:fld id="{54187072-C59B-42E7-AC99-2F2ECB4B4C72}" type="datetime1">
              <a:rPr lang="fr-FR"/>
              <a:pPr>
                <a:defRPr/>
              </a:pPr>
              <a:t>28/03/15</a:t>
            </a:fld>
            <a:endParaRPr lang="fr-FR"/>
          </a:p>
        </p:txBody>
      </p:sp>
      <p:sp>
        <p:nvSpPr>
          <p:cNvPr id="5" name="Espace réservé du pied de page 2"/>
          <p:cNvSpPr>
            <a:spLocks noGrp="1"/>
          </p:cNvSpPr>
          <p:nvPr>
            <p:ph type="ftr" sz="quarter" idx="11"/>
          </p:nvPr>
        </p:nvSpPr>
        <p:spPr/>
        <p:txBody>
          <a:bodyPr/>
          <a:lstStyle>
            <a:lvl1pPr>
              <a:defRPr/>
            </a:lvl1pPr>
            <a:extLst/>
          </a:lstStyle>
          <a:p>
            <a:pPr>
              <a:defRPr/>
            </a:pPr>
            <a:endParaRPr lang="fr-FR"/>
          </a:p>
        </p:txBody>
      </p:sp>
      <p:sp>
        <p:nvSpPr>
          <p:cNvPr id="6" name="Espace réservé du numéro de diapositive 3"/>
          <p:cNvSpPr>
            <a:spLocks noGrp="1"/>
          </p:cNvSpPr>
          <p:nvPr>
            <p:ph type="sldNum" sz="quarter" idx="12"/>
          </p:nvPr>
        </p:nvSpPr>
        <p:spPr/>
        <p:txBody>
          <a:bodyPr/>
          <a:lstStyle>
            <a:lvl1pPr>
              <a:defRPr/>
            </a:lvl1pPr>
            <a:extLst/>
          </a:lstStyle>
          <a:p>
            <a:pPr>
              <a:defRPr/>
            </a:pPr>
            <a:fld id="{0E6C4A47-5B70-436D-9244-0DCFAEA71ADE}" type="slidenum">
              <a:rPr lang="fr-FR"/>
              <a:pPr>
                <a:defRP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fr-FR" smtClean="0"/>
              <a:t>Cliquez pour modifier le style du titre</a:t>
            </a:r>
            <a:endParaRPr lang="en-US"/>
          </a:p>
        </p:txBody>
      </p:sp>
      <p:sp>
        <p:nvSpPr>
          <p:cNvPr id="3" name="Espace réservé du texte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fr-FR" smtClean="0"/>
              <a:t>Cliquez pour modifier les styles du texte du masque</a:t>
            </a:r>
          </a:p>
        </p:txBody>
      </p:sp>
      <p:sp>
        <p:nvSpPr>
          <p:cNvPr id="4" name="Espace réservé du conten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lvl1pPr>
              <a:defRPr/>
            </a:lvl1pPr>
            <a:extLst/>
          </a:lstStyle>
          <a:p>
            <a:pPr>
              <a:defRPr/>
            </a:pPr>
            <a:fld id="{8D6DE0F4-78DA-4800-BD12-719ECBEAEB35}" type="datetime1">
              <a:rPr lang="fr-FR"/>
              <a:pPr>
                <a:defRPr/>
              </a:pPr>
              <a:t>28/03/15</a:t>
            </a:fld>
            <a:endParaRPr lang="fr-FR"/>
          </a:p>
        </p:txBody>
      </p:sp>
      <p:sp>
        <p:nvSpPr>
          <p:cNvPr id="6" name="Espace réservé du pied de page 5"/>
          <p:cNvSpPr>
            <a:spLocks noGrp="1"/>
          </p:cNvSpPr>
          <p:nvPr>
            <p:ph type="ftr" sz="quarter" idx="11"/>
          </p:nvPr>
        </p:nvSpPr>
        <p:spPr/>
        <p:txBody>
          <a:bodyPr/>
          <a:lstStyle>
            <a:lvl1pPr>
              <a:defRPr/>
            </a:lvl1pPr>
            <a:extLst/>
          </a:lstStyle>
          <a:p>
            <a:pPr>
              <a:defRPr/>
            </a:pPr>
            <a:endParaRPr lang="fr-FR"/>
          </a:p>
        </p:txBody>
      </p:sp>
      <p:sp>
        <p:nvSpPr>
          <p:cNvPr id="7" name="Espace réservé du numéro de diapositive 6"/>
          <p:cNvSpPr>
            <a:spLocks noGrp="1"/>
          </p:cNvSpPr>
          <p:nvPr>
            <p:ph type="sldNum" sz="quarter" idx="12"/>
          </p:nvPr>
        </p:nvSpPr>
        <p:spPr/>
        <p:txBody>
          <a:bodyPr/>
          <a:lstStyle>
            <a:lvl1pPr>
              <a:defRPr/>
            </a:lvl1pPr>
            <a:extLst/>
          </a:lstStyle>
          <a:p>
            <a:pPr>
              <a:defRPr/>
            </a:pPr>
            <a:fld id="{8B4DCB13-F55B-46D2-9D73-17A6D9256EFE}" type="slidenum">
              <a:rPr lang="fr-FR"/>
              <a:pPr>
                <a:defRP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a:lnSpc>
                <a:spcPts val="3000"/>
              </a:lnSpc>
              <a:spcBef>
                <a:spcPts val="600"/>
              </a:spcBef>
              <a:buClr>
                <a:schemeClr val="accent1"/>
              </a:buClr>
              <a:buSzPct val="80000"/>
              <a:buFont typeface="Wingdings 2"/>
              <a:buNone/>
              <a:defRPr/>
            </a:pPr>
            <a:endParaRPr lang="en-US" sz="3200">
              <a:latin typeface="+mn-lt"/>
              <a:ea typeface="+mn-ea"/>
              <a:cs typeface="+mn-cs"/>
            </a:endParaRPr>
          </a:p>
        </p:txBody>
      </p:sp>
      <p:sp>
        <p:nvSpPr>
          <p:cNvPr id="6" name="Organigramme : Processu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7" name="Organigramme : Processu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 name="Titr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fr-FR" smtClean="0"/>
              <a:t>Cliquez pour modifier le style du titre</a:t>
            </a:r>
            <a:endParaRPr lang="en-US"/>
          </a:p>
        </p:txBody>
      </p:sp>
      <p:sp>
        <p:nvSpPr>
          <p:cNvPr id="3" name="Espace réservé pour une imag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fr-FR" smtClean="0"/>
              <a:t>Cliquez pour modifier les styles du texte du masque</a:t>
            </a:r>
          </a:p>
        </p:txBody>
      </p:sp>
      <p:sp>
        <p:nvSpPr>
          <p:cNvPr id="8" name="Espace réservé de la date 4"/>
          <p:cNvSpPr>
            <a:spLocks noGrp="1"/>
          </p:cNvSpPr>
          <p:nvPr>
            <p:ph type="dt" sz="half" idx="10"/>
          </p:nvPr>
        </p:nvSpPr>
        <p:spPr/>
        <p:txBody>
          <a:bodyPr/>
          <a:lstStyle>
            <a:lvl1pPr>
              <a:defRPr/>
            </a:lvl1pPr>
            <a:extLst/>
          </a:lstStyle>
          <a:p>
            <a:pPr>
              <a:defRPr/>
            </a:pPr>
            <a:fld id="{FB22B7F8-22D9-43E6-8642-88D1ECF5D340}" type="datetime1">
              <a:rPr lang="fr-FR"/>
              <a:pPr>
                <a:defRPr/>
              </a:pPr>
              <a:t>28/03/15</a:t>
            </a:fld>
            <a:endParaRPr lang="fr-FR"/>
          </a:p>
        </p:txBody>
      </p:sp>
      <p:sp>
        <p:nvSpPr>
          <p:cNvPr id="9" name="Espace réservé du pied de page 5"/>
          <p:cNvSpPr>
            <a:spLocks noGrp="1"/>
          </p:cNvSpPr>
          <p:nvPr>
            <p:ph type="ftr" sz="quarter" idx="11"/>
          </p:nvPr>
        </p:nvSpPr>
        <p:spPr/>
        <p:txBody>
          <a:bodyPr/>
          <a:lstStyle>
            <a:lvl1pPr>
              <a:defRPr/>
            </a:lvl1pPr>
            <a:extLst/>
          </a:lstStyle>
          <a:p>
            <a:pPr>
              <a:defRPr/>
            </a:pPr>
            <a:endParaRPr lang="fr-FR"/>
          </a:p>
        </p:txBody>
      </p:sp>
      <p:sp>
        <p:nvSpPr>
          <p:cNvPr id="10" name="Espace réservé du numéro de diapositive 6"/>
          <p:cNvSpPr>
            <a:spLocks noGrp="1"/>
          </p:cNvSpPr>
          <p:nvPr>
            <p:ph type="sldNum" sz="quarter" idx="12"/>
          </p:nvPr>
        </p:nvSpPr>
        <p:spPr/>
        <p:txBody>
          <a:bodyPr/>
          <a:lstStyle>
            <a:lvl1pPr>
              <a:defRPr/>
            </a:lvl1pPr>
            <a:extLst/>
          </a:lstStyle>
          <a:p>
            <a:pPr>
              <a:defRPr/>
            </a:pPr>
            <a:fld id="{692C25A9-C8E4-4751-8C0D-961967A376CB}" type="slidenum">
              <a:rPr lang="fr-FR"/>
              <a:pPr>
                <a:defRP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23"/>
          <p:cNvSpPr>
            <a:spLocks noGrp="1"/>
          </p:cNvSpPr>
          <p:nvPr>
            <p:ph type="dt" sz="half" idx="10"/>
          </p:nvPr>
        </p:nvSpPr>
        <p:spPr/>
        <p:txBody>
          <a:bodyPr/>
          <a:lstStyle>
            <a:lvl1pPr>
              <a:defRPr/>
            </a:lvl1pPr>
          </a:lstStyle>
          <a:p>
            <a:pPr>
              <a:defRPr/>
            </a:pPr>
            <a:fld id="{878C65A8-E36C-4B84-B807-23A6F90ED81F}" type="datetime1">
              <a:rPr lang="fr-FR"/>
              <a:pPr>
                <a:defRPr/>
              </a:pPr>
              <a:t>28/03/15</a:t>
            </a:fld>
            <a:endParaRPr lang="fr-FR"/>
          </a:p>
        </p:txBody>
      </p:sp>
      <p:sp>
        <p:nvSpPr>
          <p:cNvPr id="5" name="Espace réservé du pied de page 9"/>
          <p:cNvSpPr>
            <a:spLocks noGrp="1"/>
          </p:cNvSpPr>
          <p:nvPr>
            <p:ph type="ftr" sz="quarter" idx="11"/>
          </p:nvPr>
        </p:nvSpPr>
        <p:spPr/>
        <p:txBody>
          <a:bodyPr/>
          <a:lstStyle>
            <a:lvl1pPr>
              <a:defRPr/>
            </a:lvl1pPr>
          </a:lstStyle>
          <a:p>
            <a:pPr>
              <a:defRPr/>
            </a:pPr>
            <a:endParaRPr lang="fr-FR"/>
          </a:p>
        </p:txBody>
      </p:sp>
      <p:sp>
        <p:nvSpPr>
          <p:cNvPr id="6" name="Espace réservé du numéro de diapositive 21"/>
          <p:cNvSpPr>
            <a:spLocks noGrp="1"/>
          </p:cNvSpPr>
          <p:nvPr>
            <p:ph type="sldNum" sz="quarter" idx="12"/>
          </p:nvPr>
        </p:nvSpPr>
        <p:spPr/>
        <p:txBody>
          <a:bodyPr/>
          <a:lstStyle>
            <a:lvl1pPr>
              <a:defRPr/>
            </a:lvl1pPr>
          </a:lstStyle>
          <a:p>
            <a:pPr>
              <a:defRPr/>
            </a:pPr>
            <a:fld id="{2D68BC8F-420E-41A0-BE51-127A9D6500EF}" type="slidenum">
              <a:rPr lang="fr-FR"/>
              <a:pPr>
                <a:defRP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274639"/>
            <a:ext cx="1828800" cy="5851525"/>
          </a:xfrm>
        </p:spPr>
        <p:txBody>
          <a:bodyPr vert="eaVert"/>
          <a:lstStyle>
            <a:extLs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1143000" y="274640"/>
            <a:ext cx="5562600" cy="5851525"/>
          </a:xfrm>
        </p:spPr>
        <p:txBody>
          <a:bodyPr vert="eaVert"/>
          <a:lstStyle>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23"/>
          <p:cNvSpPr>
            <a:spLocks noGrp="1"/>
          </p:cNvSpPr>
          <p:nvPr>
            <p:ph type="dt" sz="half" idx="10"/>
          </p:nvPr>
        </p:nvSpPr>
        <p:spPr/>
        <p:txBody>
          <a:bodyPr/>
          <a:lstStyle>
            <a:lvl1pPr>
              <a:defRPr/>
            </a:lvl1pPr>
          </a:lstStyle>
          <a:p>
            <a:pPr>
              <a:defRPr/>
            </a:pPr>
            <a:fld id="{9C44A3BE-C122-4DEA-B194-481A9CA1AF1F}" type="datetime1">
              <a:rPr lang="fr-FR"/>
              <a:pPr>
                <a:defRPr/>
              </a:pPr>
              <a:t>28/03/15</a:t>
            </a:fld>
            <a:endParaRPr lang="fr-FR"/>
          </a:p>
        </p:txBody>
      </p:sp>
      <p:sp>
        <p:nvSpPr>
          <p:cNvPr id="5" name="Espace réservé du pied de page 9"/>
          <p:cNvSpPr>
            <a:spLocks noGrp="1"/>
          </p:cNvSpPr>
          <p:nvPr>
            <p:ph type="ftr" sz="quarter" idx="11"/>
          </p:nvPr>
        </p:nvSpPr>
        <p:spPr/>
        <p:txBody>
          <a:bodyPr/>
          <a:lstStyle>
            <a:lvl1pPr>
              <a:defRPr/>
            </a:lvl1pPr>
          </a:lstStyle>
          <a:p>
            <a:pPr>
              <a:defRPr/>
            </a:pPr>
            <a:endParaRPr lang="fr-FR"/>
          </a:p>
        </p:txBody>
      </p:sp>
      <p:sp>
        <p:nvSpPr>
          <p:cNvPr id="6" name="Espace réservé du numéro de diapositive 21"/>
          <p:cNvSpPr>
            <a:spLocks noGrp="1"/>
          </p:cNvSpPr>
          <p:nvPr>
            <p:ph type="sldNum" sz="quarter" idx="12"/>
          </p:nvPr>
        </p:nvSpPr>
        <p:spPr/>
        <p:txBody>
          <a:bodyPr/>
          <a:lstStyle>
            <a:lvl1pPr>
              <a:defRPr/>
            </a:lvl1pPr>
          </a:lstStyle>
          <a:p>
            <a:pPr>
              <a:defRPr/>
            </a:pPr>
            <a:fld id="{A6405A7F-CC83-4C2E-8B76-0F6D0AC86E71}" type="slidenum">
              <a:rPr lang="fr-FR"/>
              <a:pPr>
                <a:defRP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cteurs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8" name="Ellipse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1" name="Bouée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Espace réservé du titre 4"/>
          <p:cNvSpPr>
            <a:spLocks noGrp="1"/>
          </p:cNvSpPr>
          <p:nvPr>
            <p:ph type="title"/>
          </p:nvPr>
        </p:nvSpPr>
        <p:spPr>
          <a:xfrm>
            <a:off x="1435100" y="274638"/>
            <a:ext cx="7499350" cy="1143000"/>
          </a:xfrm>
          <a:prstGeom prst="rect">
            <a:avLst/>
          </a:prstGeom>
        </p:spPr>
        <p:txBody>
          <a:bodyPr anchor="ctr">
            <a:normAutofit/>
          </a:bodyPr>
          <a:lstStyle>
            <a:extLst/>
          </a:lstStyle>
          <a:p>
            <a:r>
              <a:rPr lang="fr-FR" smtClean="0"/>
              <a:t>Cliquez pour modifier le style du titre</a:t>
            </a:r>
            <a:endParaRPr lang="en-US"/>
          </a:p>
        </p:txBody>
      </p:sp>
      <p:sp>
        <p:nvSpPr>
          <p:cNvPr id="1033" name="Espace réservé du texte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24" name="Espace réservé de la date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smtClean="0">
                <a:solidFill>
                  <a:schemeClr val="bg2">
                    <a:shade val="50000"/>
                    <a:satMod val="200000"/>
                  </a:schemeClr>
                </a:solidFill>
                <a:cs typeface="+mn-cs"/>
              </a:defRPr>
            </a:lvl1pPr>
            <a:extLst/>
          </a:lstStyle>
          <a:p>
            <a:pPr>
              <a:defRPr/>
            </a:pPr>
            <a:fld id="{AEEA07F1-D355-46DA-842A-ECC3B1245260}" type="datetime1">
              <a:rPr lang="fr-FR"/>
              <a:pPr>
                <a:defRPr/>
              </a:pPr>
              <a:t>28/03/15</a:t>
            </a:fld>
            <a:endParaRPr lang="fr-FR"/>
          </a:p>
        </p:txBody>
      </p:sp>
      <p:sp>
        <p:nvSpPr>
          <p:cNvPr id="10" name="Espace réservé du pied de page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cs typeface="+mn-cs"/>
              </a:defRPr>
            </a:lvl1pPr>
            <a:extLst/>
          </a:lstStyle>
          <a:p>
            <a:pPr>
              <a:defRPr/>
            </a:pPr>
            <a:endParaRPr lang="fr-FR"/>
          </a:p>
        </p:txBody>
      </p:sp>
      <p:sp>
        <p:nvSpPr>
          <p:cNvPr id="22" name="Espace réservé du numéro de diapositive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smtClean="0">
                <a:solidFill>
                  <a:schemeClr val="bg2">
                    <a:shade val="50000"/>
                    <a:satMod val="200000"/>
                  </a:schemeClr>
                </a:solidFill>
                <a:effectLst/>
                <a:cs typeface="+mn-cs"/>
              </a:defRPr>
            </a:lvl1pPr>
            <a:extLst/>
          </a:lstStyle>
          <a:p>
            <a:pPr>
              <a:defRPr/>
            </a:pPr>
            <a:fld id="{D232B2CA-104F-4D86-AE0A-42ED02DD81EF}" type="slidenum">
              <a:rPr lang="fr-FR"/>
              <a:pPr>
                <a:defRPr/>
              </a:pPr>
              <a:t>‹#›</a:t>
            </a:fld>
            <a:endParaRPr lang="fr-FR"/>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683" r:id="rId1"/>
    <p:sldLayoutId id="2147483678" r:id="rId2"/>
    <p:sldLayoutId id="2147483684" r:id="rId3"/>
    <p:sldLayoutId id="2147483679" r:id="rId4"/>
    <p:sldLayoutId id="2147483685" r:id="rId5"/>
    <p:sldLayoutId id="2147483680" r:id="rId6"/>
    <p:sldLayoutId id="2147483686" r:id="rId7"/>
    <p:sldLayoutId id="2147483687" r:id="rId8"/>
    <p:sldLayoutId id="2147483688" r:id="rId9"/>
    <p:sldLayoutId id="2147483681" r:id="rId10"/>
    <p:sldLayoutId id="2147483682" r:id="rId11"/>
  </p:sldLayoutIdLst>
  <p:txStyles>
    <p:titleStyle>
      <a:lvl1pPr algn="l" rtl="0" fontAlgn="base">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fontAlgn="base">
        <a:spcBef>
          <a:spcPct val="0"/>
        </a:spcBef>
        <a:spcAft>
          <a:spcPct val="0"/>
        </a:spcAft>
        <a:defRPr sz="4300">
          <a:solidFill>
            <a:srgbClr val="572314"/>
          </a:solidFill>
          <a:latin typeface="Gill Sans MT" pitchFamily="34" charset="0"/>
        </a:defRPr>
      </a:lvl2pPr>
      <a:lvl3pPr algn="l" rtl="0" fontAlgn="base">
        <a:spcBef>
          <a:spcPct val="0"/>
        </a:spcBef>
        <a:spcAft>
          <a:spcPct val="0"/>
        </a:spcAft>
        <a:defRPr sz="4300">
          <a:solidFill>
            <a:srgbClr val="572314"/>
          </a:solidFill>
          <a:latin typeface="Gill Sans MT" pitchFamily="34" charset="0"/>
        </a:defRPr>
      </a:lvl3pPr>
      <a:lvl4pPr algn="l" rtl="0" fontAlgn="base">
        <a:spcBef>
          <a:spcPct val="0"/>
        </a:spcBef>
        <a:spcAft>
          <a:spcPct val="0"/>
        </a:spcAft>
        <a:defRPr sz="4300">
          <a:solidFill>
            <a:srgbClr val="572314"/>
          </a:solidFill>
          <a:latin typeface="Gill Sans MT" pitchFamily="34" charset="0"/>
        </a:defRPr>
      </a:lvl4pPr>
      <a:lvl5pPr algn="l" rtl="0" fontAlgn="base">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fontAlgn="base">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fontAlgn="base">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fontAlgn="base">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fontAlgn="base">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1.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nvPr>
        </p:nvSpPr>
        <p:spPr>
          <a:xfrm>
            <a:off x="1432560" y="3512228"/>
            <a:ext cx="7406640" cy="1303910"/>
          </a:xfrm>
        </p:spPr>
        <p:txBody>
          <a:bodyPr>
            <a:noAutofit/>
          </a:bodyPr>
          <a:lstStyle/>
          <a:p>
            <a:pPr algn="ctr"/>
            <a:r>
              <a:rPr lang="fr-FR" sz="3600" b="1" dirty="0">
                <a:solidFill>
                  <a:srgbClr val="080CB8"/>
                </a:solidFill>
                <a:latin typeface="Arial Narrow"/>
                <a:cs typeface="Arial Narrow"/>
              </a:rPr>
              <a:t>Incertitude, doutes et croyances en médecine générale</a:t>
            </a:r>
          </a:p>
        </p:txBody>
      </p:sp>
      <p:sp>
        <p:nvSpPr>
          <p:cNvPr id="7" name="Sous-titre 6"/>
          <p:cNvSpPr>
            <a:spLocks noGrp="1"/>
          </p:cNvSpPr>
          <p:nvPr>
            <p:ph type="subTitle" idx="1"/>
          </p:nvPr>
        </p:nvSpPr>
        <p:spPr>
          <a:xfrm>
            <a:off x="1143141" y="2232786"/>
            <a:ext cx="7696059" cy="1072685"/>
          </a:xfrm>
        </p:spPr>
        <p:txBody>
          <a:bodyPr/>
          <a:lstStyle/>
          <a:p>
            <a:pPr algn="ctr"/>
            <a:r>
              <a:rPr lang="fr-FR" sz="3200" b="1" i="1" dirty="0" smtClean="0">
                <a:solidFill>
                  <a:srgbClr val="FF0000"/>
                </a:solidFill>
                <a:latin typeface="Century Gothic"/>
                <a:cs typeface="Century Gothic"/>
              </a:rPr>
              <a:t>9° Congrès de la médecine générale 2015</a:t>
            </a:r>
            <a:endParaRPr lang="fr-FR" sz="3200" b="1" i="1" dirty="0">
              <a:solidFill>
                <a:srgbClr val="FF0000"/>
              </a:solidFill>
              <a:latin typeface="Century Gothic"/>
              <a:cs typeface="Century Gothic"/>
            </a:endParaRPr>
          </a:p>
        </p:txBody>
      </p:sp>
      <p:sp>
        <p:nvSpPr>
          <p:cNvPr id="11" name="ZoneTexte 10"/>
          <p:cNvSpPr txBox="1"/>
          <p:nvPr/>
        </p:nvSpPr>
        <p:spPr>
          <a:xfrm>
            <a:off x="2688336" y="5303024"/>
            <a:ext cx="4681728" cy="1223412"/>
          </a:xfrm>
          <a:prstGeom prst="rect">
            <a:avLst/>
          </a:prstGeom>
          <a:noFill/>
        </p:spPr>
        <p:txBody>
          <a:bodyPr wrap="square" rtlCol="0">
            <a:spAutoFit/>
          </a:bodyPr>
          <a:lstStyle/>
          <a:p>
            <a:pPr algn="ctr">
              <a:lnSpc>
                <a:spcPct val="150000"/>
              </a:lnSpc>
            </a:pPr>
            <a:r>
              <a:rPr lang="fr-FR" sz="1600" dirty="0"/>
              <a:t>Max BUDOWSKI (Paris7) </a:t>
            </a:r>
          </a:p>
          <a:p>
            <a:pPr algn="ctr">
              <a:lnSpc>
                <a:spcPct val="150000"/>
              </a:lnSpc>
            </a:pPr>
            <a:r>
              <a:rPr lang="fr-FR" sz="1600" dirty="0"/>
              <a:t>Sophie SIEGRIST (Nancy)</a:t>
            </a:r>
          </a:p>
          <a:p>
            <a:pPr algn="ctr">
              <a:lnSpc>
                <a:spcPct val="150000"/>
              </a:lnSpc>
            </a:pPr>
            <a:r>
              <a:rPr lang="fr-FR" sz="1600" dirty="0"/>
              <a:t>Raymond WAKIM (</a:t>
            </a:r>
            <a:r>
              <a:rPr lang="fr-FR" sz="1600" dirty="0" smtClean="0"/>
              <a:t>Paris7)</a:t>
            </a:r>
            <a:endParaRPr lang="fr-FR" sz="1600" b="1" dirty="0"/>
          </a:p>
        </p:txBody>
      </p:sp>
      <p:pic>
        <p:nvPicPr>
          <p:cNvPr id="10" name="Image 9" descr="Logo DUMG 2013 300 dp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141" y="375628"/>
            <a:ext cx="2212296" cy="1111329"/>
          </a:xfrm>
          <a:prstGeom prst="rect">
            <a:avLst/>
          </a:prstGeom>
        </p:spPr>
      </p:pic>
      <p:cxnSp>
        <p:nvCxnSpPr>
          <p:cNvPr id="9" name="Connecteur droit 8"/>
          <p:cNvCxnSpPr/>
          <p:nvPr/>
        </p:nvCxnSpPr>
        <p:spPr>
          <a:xfrm>
            <a:off x="1143141" y="1881964"/>
            <a:ext cx="7872902" cy="0"/>
          </a:xfrm>
          <a:prstGeom prst="line">
            <a:avLst/>
          </a:prstGeom>
        </p:spPr>
        <p:style>
          <a:lnRef idx="2">
            <a:schemeClr val="accent3"/>
          </a:lnRef>
          <a:fillRef idx="0">
            <a:schemeClr val="accent3"/>
          </a:fillRef>
          <a:effectRef idx="1">
            <a:schemeClr val="accent3"/>
          </a:effectRef>
          <a:fontRef idx="minor">
            <a:schemeClr val="tx1"/>
          </a:fontRef>
        </p:style>
      </p:cxnSp>
      <p:pic>
        <p:nvPicPr>
          <p:cNvPr id="2" name="Image 1" descr="Capture d’écran 2015-03-27 à 22.34.0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9582" y="364915"/>
            <a:ext cx="1989618" cy="963691"/>
          </a:xfrm>
          <a:prstGeom prst="rect">
            <a:avLst/>
          </a:prstGeom>
        </p:spPr>
      </p:pic>
      <p:sp>
        <p:nvSpPr>
          <p:cNvPr id="3" name="ZoneTexte 2"/>
          <p:cNvSpPr txBox="1"/>
          <p:nvPr/>
        </p:nvSpPr>
        <p:spPr>
          <a:xfrm>
            <a:off x="3867066" y="777272"/>
            <a:ext cx="2407438" cy="646331"/>
          </a:xfrm>
          <a:prstGeom prst="rect">
            <a:avLst/>
          </a:prstGeom>
          <a:noFill/>
        </p:spPr>
        <p:txBody>
          <a:bodyPr wrap="square" rtlCol="0">
            <a:spAutoFit/>
          </a:bodyPr>
          <a:lstStyle/>
          <a:p>
            <a:pPr algn="ctr"/>
            <a:r>
              <a:rPr lang="fr-FR" sz="3600" b="1" dirty="0" smtClean="0">
                <a:solidFill>
                  <a:srgbClr val="008000"/>
                </a:solidFill>
              </a:rPr>
              <a:t>ATELIER</a:t>
            </a:r>
            <a:endParaRPr lang="fr-FR" sz="3600" b="1" dirty="0">
              <a:solidFill>
                <a:srgbClr val="008000"/>
              </a:solidFil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100" y="274638"/>
            <a:ext cx="7499350" cy="692212"/>
          </a:xfrm>
        </p:spPr>
        <p:txBody>
          <a:bodyPr>
            <a:normAutofit/>
          </a:bodyPr>
          <a:lstStyle/>
          <a:p>
            <a:r>
              <a:rPr lang="fr-FR" sz="3600" b="1" dirty="0">
                <a:solidFill>
                  <a:srgbClr val="080CB8"/>
                </a:solidFill>
                <a:latin typeface="Arial Narrow"/>
                <a:cs typeface="Arial Narrow"/>
              </a:rPr>
              <a:t>Incertitude, doutes et </a:t>
            </a:r>
            <a:r>
              <a:rPr lang="fr-FR" sz="3600" b="1" dirty="0" smtClean="0">
                <a:solidFill>
                  <a:srgbClr val="080CB8"/>
                </a:solidFill>
                <a:latin typeface="Arial Narrow"/>
                <a:cs typeface="Arial Narrow"/>
              </a:rPr>
              <a:t>croyances en MG </a:t>
            </a:r>
            <a:endParaRPr lang="fr-FR" sz="3600" dirty="0"/>
          </a:p>
        </p:txBody>
      </p:sp>
      <p:sp>
        <p:nvSpPr>
          <p:cNvPr id="3" name="Espace réservé du contenu 2"/>
          <p:cNvSpPr>
            <a:spLocks noGrp="1"/>
          </p:cNvSpPr>
          <p:nvPr>
            <p:ph idx="1"/>
          </p:nvPr>
        </p:nvSpPr>
        <p:spPr>
          <a:xfrm>
            <a:off x="1435100" y="1447799"/>
            <a:ext cx="7499350" cy="4277469"/>
          </a:xfrm>
        </p:spPr>
        <p:txBody>
          <a:bodyPr/>
          <a:lstStyle/>
          <a:p>
            <a:pPr marL="82550" indent="0">
              <a:spcAft>
                <a:spcPts val="1800"/>
              </a:spcAft>
              <a:buNone/>
            </a:pPr>
            <a:r>
              <a:rPr lang="fr-FR" sz="2400" dirty="0" smtClean="0"/>
              <a:t>En nous inspirant de Wittgenstein :</a:t>
            </a:r>
          </a:p>
          <a:p>
            <a:pPr>
              <a:spcAft>
                <a:spcPts val="1200"/>
              </a:spcAft>
            </a:pPr>
            <a:r>
              <a:rPr lang="fr-FR" sz="2400" dirty="0" smtClean="0"/>
              <a:t>Nous apprenons en croyant ce que disent nos professeurs. Nous ne remettons pas en cause les contenus qu’ils enseignent : car c’est eux qui savent, n’est-ce</a:t>
            </a:r>
            <a:r>
              <a:rPr lang="fr-FR" sz="2400" dirty="0"/>
              <a:t> </a:t>
            </a:r>
            <a:r>
              <a:rPr lang="fr-FR" sz="2400" dirty="0" smtClean="0"/>
              <a:t>pas ! </a:t>
            </a:r>
          </a:p>
          <a:p>
            <a:r>
              <a:rPr lang="fr-FR" sz="2400" dirty="0" smtClean="0"/>
              <a:t>Cependant, avec la pratique, le </a:t>
            </a:r>
            <a:r>
              <a:rPr lang="fr-FR" sz="2400" dirty="0"/>
              <a:t>doute vient après la croyance</a:t>
            </a:r>
            <a:r>
              <a:rPr lang="fr-FR" sz="2400" dirty="0" smtClean="0"/>
              <a:t>. En tout cas, la certitude bat souvent des ailes devant une situation clinique complexe.</a:t>
            </a:r>
            <a:endParaRPr lang="fr-FR" sz="2400" dirty="0"/>
          </a:p>
          <a:p>
            <a:endParaRPr lang="fr-FR" dirty="0"/>
          </a:p>
        </p:txBody>
      </p:sp>
      <p:sp>
        <p:nvSpPr>
          <p:cNvPr id="4" name="ZoneTexte 3"/>
          <p:cNvSpPr txBox="1"/>
          <p:nvPr/>
        </p:nvSpPr>
        <p:spPr>
          <a:xfrm>
            <a:off x="1592826" y="5934670"/>
            <a:ext cx="7341624" cy="923330"/>
          </a:xfrm>
          <a:prstGeom prst="rect">
            <a:avLst/>
          </a:prstGeom>
          <a:noFill/>
        </p:spPr>
        <p:txBody>
          <a:bodyPr wrap="square" rtlCol="0">
            <a:spAutoFit/>
          </a:bodyPr>
          <a:lstStyle/>
          <a:p>
            <a:r>
              <a:rPr lang="fr-FR" dirty="0" err="1" smtClean="0"/>
              <a:t>Ludwing</a:t>
            </a:r>
            <a:r>
              <a:rPr lang="fr-FR" dirty="0" smtClean="0"/>
              <a:t> Wittgenstein : de la certitude. Aphorisme 160</a:t>
            </a:r>
            <a:r>
              <a:rPr lang="fr-FR" dirty="0"/>
              <a:t>. L'enfant apprend en croyant l'adulte. Le doute vient </a:t>
            </a:r>
            <a:r>
              <a:rPr lang="fr-FR" i="1" dirty="0"/>
              <a:t>après</a:t>
            </a:r>
            <a:r>
              <a:rPr lang="fr-FR" dirty="0"/>
              <a:t> la croyance.</a:t>
            </a:r>
          </a:p>
          <a:p>
            <a:endParaRPr lang="fr-FR" dirty="0"/>
          </a:p>
        </p:txBody>
      </p:sp>
      <p:cxnSp>
        <p:nvCxnSpPr>
          <p:cNvPr id="5" name="Connecteur droit 4"/>
          <p:cNvCxnSpPr/>
          <p:nvPr/>
        </p:nvCxnSpPr>
        <p:spPr>
          <a:xfrm>
            <a:off x="1118416" y="1189636"/>
            <a:ext cx="7872902"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4896784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100" y="274638"/>
            <a:ext cx="7499350" cy="768043"/>
          </a:xfrm>
        </p:spPr>
        <p:txBody>
          <a:bodyPr>
            <a:normAutofit/>
          </a:bodyPr>
          <a:lstStyle/>
          <a:p>
            <a:pPr algn="ctr"/>
            <a:r>
              <a:rPr lang="fr-FR" b="1" dirty="0" smtClean="0">
                <a:solidFill>
                  <a:srgbClr val="0000FF"/>
                </a:solidFill>
                <a:latin typeface="Arial Narrow"/>
                <a:cs typeface="Arial Narrow"/>
              </a:rPr>
              <a:t>Déroulement de l’atelier</a:t>
            </a:r>
            <a:endParaRPr lang="fr-FR" b="1" dirty="0">
              <a:solidFill>
                <a:srgbClr val="0000FF"/>
              </a:solidFill>
              <a:latin typeface="Arial Narrow"/>
              <a:cs typeface="Arial Narrow"/>
            </a:endParaRPr>
          </a:p>
        </p:txBody>
      </p:sp>
      <p:sp>
        <p:nvSpPr>
          <p:cNvPr id="3" name="Espace réservé du contenu 2"/>
          <p:cNvSpPr>
            <a:spLocks noGrp="1"/>
          </p:cNvSpPr>
          <p:nvPr>
            <p:ph idx="1"/>
          </p:nvPr>
        </p:nvSpPr>
        <p:spPr>
          <a:xfrm>
            <a:off x="1435100" y="1815246"/>
            <a:ext cx="7499350" cy="4433153"/>
          </a:xfrm>
        </p:spPr>
        <p:txBody>
          <a:bodyPr/>
          <a:lstStyle/>
          <a:p>
            <a:pPr marL="82550" indent="0">
              <a:spcAft>
                <a:spcPts val="3600"/>
              </a:spcAft>
              <a:buNone/>
            </a:pPr>
            <a:r>
              <a:rPr lang="fr-FR" sz="2400" b="1" dirty="0">
                <a:latin typeface="Arial Narrow"/>
                <a:cs typeface="Arial Narrow"/>
              </a:rPr>
              <a:t>Incertitude, doutes et croyances en médecine </a:t>
            </a:r>
            <a:r>
              <a:rPr lang="fr-FR" sz="2400" b="1" dirty="0" smtClean="0">
                <a:latin typeface="Arial Narrow"/>
                <a:cs typeface="Arial Narrow"/>
              </a:rPr>
              <a:t>générale</a:t>
            </a:r>
          </a:p>
          <a:p>
            <a:pPr>
              <a:spcAft>
                <a:spcPts val="2400"/>
              </a:spcAft>
            </a:pPr>
            <a:r>
              <a:rPr lang="fr-FR" sz="2400" dirty="0" smtClean="0"/>
              <a:t>Brain </a:t>
            </a:r>
            <a:r>
              <a:rPr lang="fr-FR" sz="2400" dirty="0"/>
              <a:t>storming sur le mot « incertitude »</a:t>
            </a:r>
          </a:p>
          <a:p>
            <a:pPr>
              <a:spcAft>
                <a:spcPts val="2400"/>
              </a:spcAft>
            </a:pPr>
            <a:r>
              <a:rPr lang="fr-FR" sz="2400" dirty="0"/>
              <a:t>Courte présentation du problème</a:t>
            </a:r>
          </a:p>
          <a:p>
            <a:pPr>
              <a:spcAft>
                <a:spcPts val="2400"/>
              </a:spcAft>
            </a:pPr>
            <a:r>
              <a:rPr lang="fr-FR" sz="2400" dirty="0"/>
              <a:t>Discussion à propos de 3 cas cliniques</a:t>
            </a:r>
          </a:p>
          <a:p>
            <a:pPr>
              <a:spcAft>
                <a:spcPts val="2400"/>
              </a:spcAft>
            </a:pPr>
            <a:r>
              <a:rPr lang="fr-FR" sz="2400" dirty="0"/>
              <a:t>Propositions pour diminuer l’incertitude</a:t>
            </a:r>
          </a:p>
          <a:p>
            <a:pPr marL="82550" indent="0">
              <a:buNone/>
            </a:pPr>
            <a:endParaRPr lang="fr-FR" sz="2800" dirty="0"/>
          </a:p>
        </p:txBody>
      </p:sp>
      <p:cxnSp>
        <p:nvCxnSpPr>
          <p:cNvPr id="6" name="Connecteur droit 5"/>
          <p:cNvCxnSpPr/>
          <p:nvPr/>
        </p:nvCxnSpPr>
        <p:spPr>
          <a:xfrm>
            <a:off x="1061548" y="1341300"/>
            <a:ext cx="7872902" cy="0"/>
          </a:xfrm>
          <a:prstGeom prst="line">
            <a:avLst/>
          </a:prstGeom>
        </p:spPr>
        <p:style>
          <a:lnRef idx="2">
            <a:schemeClr val="accent3"/>
          </a:lnRef>
          <a:fillRef idx="0">
            <a:schemeClr val="accent3"/>
          </a:fillRef>
          <a:effectRef idx="1">
            <a:schemeClr val="accent3"/>
          </a:effectRef>
          <a:fontRef idx="minor">
            <a:schemeClr val="tx1"/>
          </a:fontRef>
        </p:style>
      </p:cxnSp>
      <p:sp>
        <p:nvSpPr>
          <p:cNvPr id="7" name="ZoneTexte 6"/>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spTree>
    <p:extLst>
      <p:ext uri="{BB962C8B-B14F-4D97-AF65-F5344CB8AC3E}">
        <p14:creationId xmlns:p14="http://schemas.microsoft.com/office/powerpoint/2010/main" val="18125047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61548" y="995837"/>
            <a:ext cx="7499350" cy="5554649"/>
          </a:xfrm>
        </p:spPr>
        <p:txBody>
          <a:bodyPr/>
          <a:lstStyle/>
          <a:p>
            <a:pPr>
              <a:spcAft>
                <a:spcPts val="2400"/>
              </a:spcAft>
            </a:pPr>
            <a:r>
              <a:rPr lang="fr-FR" sz="2400" b="1" dirty="0" smtClean="0">
                <a:latin typeface="Calibri"/>
                <a:cs typeface="Calibri"/>
              </a:rPr>
              <a:t>Article figurant dans le journal « Le Monde » du 26 octobre 2010</a:t>
            </a:r>
          </a:p>
          <a:p>
            <a:pPr>
              <a:spcAft>
                <a:spcPts val="600"/>
              </a:spcAft>
            </a:pPr>
            <a:r>
              <a:rPr lang="fr-FR" sz="2400" dirty="0" smtClean="0">
                <a:latin typeface="Calibri"/>
                <a:cs typeface="Calibri"/>
              </a:rPr>
              <a:t>« Ce qui distingue un bon médecin d'un praticien médiocre est que le premier a 90 chances sur 100 de prendre la bonne décision alors que le second n'en a que 70.  </a:t>
            </a:r>
          </a:p>
          <a:p>
            <a:pPr>
              <a:spcAft>
                <a:spcPts val="600"/>
              </a:spcAft>
            </a:pPr>
            <a:r>
              <a:rPr lang="fr-FR" sz="2400" dirty="0" smtClean="0">
                <a:latin typeface="Calibri"/>
                <a:cs typeface="Calibri"/>
              </a:rPr>
              <a:t>Cette réduction de la marge d'erreur est due, en grande partie, au discernement critique et à la remise en cause de l'hypothèse initiale en cas de doute important. </a:t>
            </a:r>
          </a:p>
          <a:p>
            <a:endParaRPr lang="fr-FR" sz="3600" dirty="0">
              <a:latin typeface="Calibri"/>
              <a:cs typeface="Calibri"/>
            </a:endParaRPr>
          </a:p>
        </p:txBody>
      </p:sp>
      <p:sp>
        <p:nvSpPr>
          <p:cNvPr id="4" name="Titre 4"/>
          <p:cNvSpPr txBox="1">
            <a:spLocks/>
          </p:cNvSpPr>
          <p:nvPr/>
        </p:nvSpPr>
        <p:spPr>
          <a:xfrm>
            <a:off x="1435100" y="41720"/>
            <a:ext cx="7499350" cy="712788"/>
          </a:xfrm>
          <a:prstGeom prst="rect">
            <a:avLst/>
          </a:prstGeom>
        </p:spPr>
        <p:txBody>
          <a:bodyPr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rgbClr val="080CB8"/>
                </a:solidFill>
                <a:effectLst>
                  <a:outerShdw blurRad="50000" dist="30000" dir="5400000" algn="tl" rotWithShape="0">
                    <a:srgbClr val="000000">
                      <a:alpha val="30000"/>
                    </a:srgbClr>
                  </a:outerShdw>
                </a:effectLst>
                <a:uLnTx/>
                <a:uFillTx/>
                <a:latin typeface="Arial Narrow" pitchFamily="34" charset="0"/>
                <a:ea typeface="+mj-ea"/>
                <a:cs typeface="+mj-cs"/>
              </a:rPr>
              <a:t>Quelques éléments de réflexions</a:t>
            </a:r>
            <a:endParaRPr kumimoji="0" lang="fr-FR" sz="3200" b="1" i="0" u="none" strike="noStrike" kern="1200" cap="none" spc="0" normalizeH="0" baseline="0" noProof="0" dirty="0">
              <a:ln>
                <a:noFill/>
              </a:ln>
              <a:solidFill>
                <a:srgbClr val="080CB8"/>
              </a:solidFill>
              <a:effectLst>
                <a:outerShdw blurRad="50000" dist="30000" dir="5400000" algn="tl" rotWithShape="0">
                  <a:srgbClr val="000000">
                    <a:alpha val="30000"/>
                  </a:srgbClr>
                </a:outerShdw>
              </a:effectLst>
              <a:uLnTx/>
              <a:uFillTx/>
              <a:latin typeface="Arial Narrow" pitchFamily="34" charset="0"/>
              <a:ea typeface="+mj-ea"/>
              <a:cs typeface="+mj-cs"/>
            </a:endParaRPr>
          </a:p>
        </p:txBody>
      </p:sp>
      <p:sp>
        <p:nvSpPr>
          <p:cNvPr id="7" name="ZoneTexte 6"/>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cxnSp>
        <p:nvCxnSpPr>
          <p:cNvPr id="8" name="Connecteur droit 7"/>
          <p:cNvCxnSpPr/>
          <p:nvPr/>
        </p:nvCxnSpPr>
        <p:spPr>
          <a:xfrm>
            <a:off x="1061548" y="806675"/>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100" y="1620516"/>
            <a:ext cx="7499350" cy="4627883"/>
          </a:xfrm>
        </p:spPr>
        <p:txBody>
          <a:bodyPr/>
          <a:lstStyle/>
          <a:p>
            <a:pPr>
              <a:spcAft>
                <a:spcPts val="2400"/>
              </a:spcAft>
            </a:pPr>
            <a:r>
              <a:rPr lang="fr-FR" sz="2400" dirty="0">
                <a:latin typeface="Calibri"/>
                <a:cs typeface="Calibri"/>
              </a:rPr>
              <a:t>Le doute est le compagnon du médecin dès sa rencontre avec le malade et c'est un adversaire qu'il a pour premier devoir d'éliminer pour parvenir à un diagnostic sûr et au traitement approprié. </a:t>
            </a:r>
          </a:p>
          <a:p>
            <a:pPr>
              <a:spcAft>
                <a:spcPts val="600"/>
              </a:spcAft>
            </a:pPr>
            <a:r>
              <a:rPr lang="fr-FR" sz="2400" dirty="0">
                <a:latin typeface="Calibri"/>
                <a:cs typeface="Calibri"/>
              </a:rPr>
              <a:t>Ce n’est pas facile car les professionnels de santé assurant les soins de premier recours doivent prendre des décisions dans un délai court ». </a:t>
            </a:r>
          </a:p>
          <a:p>
            <a:pPr>
              <a:buNone/>
            </a:pPr>
            <a:r>
              <a:rPr lang="fr-FR" sz="2400" dirty="0">
                <a:latin typeface="Calibri"/>
                <a:cs typeface="Calibri"/>
              </a:rPr>
              <a:t>       André </a:t>
            </a:r>
            <a:r>
              <a:rPr lang="fr-FR" sz="2400" dirty="0" err="1">
                <a:latin typeface="Calibri"/>
                <a:cs typeface="Calibri"/>
              </a:rPr>
              <a:t>Vacheron</a:t>
            </a:r>
            <a:endParaRPr lang="fr-FR" sz="2400" dirty="0">
              <a:latin typeface="Calibri"/>
              <a:cs typeface="Calibri"/>
            </a:endParaRPr>
          </a:p>
          <a:p>
            <a:endParaRPr lang="fr-FR" dirty="0"/>
          </a:p>
        </p:txBody>
      </p:sp>
      <p:sp>
        <p:nvSpPr>
          <p:cNvPr id="4" name="Titre 4"/>
          <p:cNvSpPr txBox="1">
            <a:spLocks/>
          </p:cNvSpPr>
          <p:nvPr/>
        </p:nvSpPr>
        <p:spPr>
          <a:xfrm>
            <a:off x="1435100" y="41720"/>
            <a:ext cx="7499350" cy="712788"/>
          </a:xfrm>
          <a:prstGeom prst="rect">
            <a:avLst/>
          </a:prstGeom>
        </p:spPr>
        <p:txBody>
          <a:bodyPr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rgbClr val="080CB8"/>
                </a:solidFill>
                <a:effectLst>
                  <a:outerShdw blurRad="50000" dist="30000" dir="5400000" algn="tl" rotWithShape="0">
                    <a:srgbClr val="000000">
                      <a:alpha val="30000"/>
                    </a:srgbClr>
                  </a:outerShdw>
                </a:effectLst>
                <a:uLnTx/>
                <a:uFillTx/>
                <a:latin typeface="Arial Narrow" pitchFamily="34" charset="0"/>
                <a:ea typeface="+mj-ea"/>
                <a:cs typeface="+mj-cs"/>
              </a:rPr>
              <a:t>Quelques éléments de réflexions</a:t>
            </a:r>
            <a:endParaRPr kumimoji="0" lang="fr-FR" sz="3200" b="1" i="0" u="none" strike="noStrike" kern="1200" cap="none" spc="0" normalizeH="0" baseline="0" noProof="0" dirty="0">
              <a:ln>
                <a:noFill/>
              </a:ln>
              <a:solidFill>
                <a:srgbClr val="080CB8"/>
              </a:solidFill>
              <a:effectLst>
                <a:outerShdw blurRad="50000" dist="30000" dir="5400000" algn="tl" rotWithShape="0">
                  <a:srgbClr val="000000">
                    <a:alpha val="30000"/>
                  </a:srgbClr>
                </a:outerShdw>
              </a:effectLst>
              <a:uLnTx/>
              <a:uFillTx/>
              <a:latin typeface="Arial Narrow" pitchFamily="34" charset="0"/>
              <a:ea typeface="+mj-ea"/>
              <a:cs typeface="+mj-cs"/>
            </a:endParaRPr>
          </a:p>
        </p:txBody>
      </p:sp>
      <p:cxnSp>
        <p:nvCxnSpPr>
          <p:cNvPr id="5" name="Connecteur droit 4"/>
          <p:cNvCxnSpPr/>
          <p:nvPr/>
        </p:nvCxnSpPr>
        <p:spPr>
          <a:xfrm>
            <a:off x="1061548" y="806675"/>
            <a:ext cx="7872902" cy="0"/>
          </a:xfrm>
          <a:prstGeom prst="line">
            <a:avLst/>
          </a:prstGeom>
        </p:spPr>
        <p:style>
          <a:lnRef idx="2">
            <a:schemeClr val="accent3"/>
          </a:lnRef>
          <a:fillRef idx="0">
            <a:schemeClr val="accent3"/>
          </a:fillRef>
          <a:effectRef idx="1">
            <a:schemeClr val="accent3"/>
          </a:effectRef>
          <a:fontRef idx="minor">
            <a:schemeClr val="tx1"/>
          </a:fontRef>
        </p:style>
      </p:cxnSp>
      <p:sp>
        <p:nvSpPr>
          <p:cNvPr id="6" name="ZoneTexte 5"/>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spTree>
    <p:extLst>
      <p:ext uri="{BB962C8B-B14F-4D97-AF65-F5344CB8AC3E}">
        <p14:creationId xmlns:p14="http://schemas.microsoft.com/office/powerpoint/2010/main" val="6018303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100" y="1914742"/>
            <a:ext cx="7499350" cy="4333658"/>
          </a:xfrm>
        </p:spPr>
        <p:txBody>
          <a:bodyPr/>
          <a:lstStyle/>
          <a:p>
            <a:pPr marL="82550" indent="0">
              <a:spcAft>
                <a:spcPts val="2400"/>
              </a:spcAft>
              <a:buNone/>
            </a:pPr>
            <a:r>
              <a:rPr lang="fr-FR" sz="2800" b="1" u="sng" dirty="0" err="1" smtClean="0">
                <a:latin typeface="Calibri"/>
                <a:cs typeface="Calibri"/>
              </a:rPr>
              <a:t>Brain</a:t>
            </a:r>
            <a:r>
              <a:rPr lang="fr-FR" sz="2800" b="1" u="sng" dirty="0" smtClean="0">
                <a:latin typeface="Calibri"/>
                <a:cs typeface="Calibri"/>
              </a:rPr>
              <a:t> </a:t>
            </a:r>
            <a:r>
              <a:rPr lang="fr-FR" sz="2800" b="1" u="sng" dirty="0" err="1" smtClean="0">
                <a:latin typeface="Calibri"/>
                <a:cs typeface="Calibri"/>
              </a:rPr>
              <a:t>storming</a:t>
            </a:r>
            <a:endParaRPr lang="fr-FR" sz="2800" b="1" u="sng" dirty="0" smtClean="0">
              <a:latin typeface="Calibri"/>
              <a:cs typeface="Calibri"/>
            </a:endParaRPr>
          </a:p>
          <a:p>
            <a:pPr>
              <a:spcAft>
                <a:spcPts val="2400"/>
              </a:spcAft>
            </a:pPr>
            <a:r>
              <a:rPr lang="fr-FR" sz="2400" dirty="0" smtClean="0">
                <a:latin typeface="Calibri"/>
                <a:cs typeface="Calibri"/>
              </a:rPr>
              <a:t>Que représente pour vous l’incertitude en médecine en tant que professionnel de santé ?</a:t>
            </a:r>
          </a:p>
          <a:p>
            <a:endParaRPr lang="fr-FR" dirty="0" smtClean="0"/>
          </a:p>
        </p:txBody>
      </p:sp>
      <p:sp>
        <p:nvSpPr>
          <p:cNvPr id="4" name="Titre 4"/>
          <p:cNvSpPr txBox="1">
            <a:spLocks/>
          </p:cNvSpPr>
          <p:nvPr/>
        </p:nvSpPr>
        <p:spPr>
          <a:xfrm>
            <a:off x="1245538" y="135972"/>
            <a:ext cx="7499350" cy="712788"/>
          </a:xfrm>
          <a:prstGeom prst="rect">
            <a:avLst/>
          </a:prstGeom>
        </p:spPr>
        <p:txBody>
          <a:bodyPr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3200" b="1" dirty="0" smtClean="0">
                <a:solidFill>
                  <a:srgbClr val="080CB8"/>
                </a:solidFill>
                <a:effectLst>
                  <a:outerShdw blurRad="50000" dist="30000" dir="5400000" algn="tl" rotWithShape="0">
                    <a:srgbClr val="000000">
                      <a:alpha val="30000"/>
                    </a:srgbClr>
                  </a:outerShdw>
                </a:effectLst>
                <a:latin typeface="Arial Narrow" pitchFamily="34" charset="0"/>
                <a:ea typeface="+mj-ea"/>
                <a:cs typeface="+mj-cs"/>
              </a:rPr>
              <a:t>Court atelier interactif</a:t>
            </a:r>
            <a:endParaRPr kumimoji="0" lang="fr-FR" sz="3200" b="1" i="0" u="none" strike="noStrike" kern="1200" cap="none" spc="0" normalizeH="0" baseline="0" noProof="0" dirty="0">
              <a:ln>
                <a:noFill/>
              </a:ln>
              <a:solidFill>
                <a:srgbClr val="080CB8"/>
              </a:solidFill>
              <a:effectLst>
                <a:outerShdw blurRad="50000" dist="30000" dir="5400000" algn="tl" rotWithShape="0">
                  <a:srgbClr val="000000">
                    <a:alpha val="30000"/>
                  </a:srgbClr>
                </a:outerShdw>
              </a:effectLst>
              <a:uLnTx/>
              <a:uFillTx/>
              <a:latin typeface="Arial Narrow" pitchFamily="34" charset="0"/>
              <a:ea typeface="+mj-ea"/>
              <a:cs typeface="+mj-cs"/>
            </a:endParaRPr>
          </a:p>
        </p:txBody>
      </p:sp>
      <p:sp>
        <p:nvSpPr>
          <p:cNvPr id="9" name="ZoneTexte 8"/>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cxnSp>
        <p:nvCxnSpPr>
          <p:cNvPr id="10" name="Connecteur droit 9"/>
          <p:cNvCxnSpPr/>
          <p:nvPr/>
        </p:nvCxnSpPr>
        <p:spPr>
          <a:xfrm>
            <a:off x="1061548" y="1113806"/>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spcAft>
                <a:spcPts val="1200"/>
              </a:spcAft>
            </a:pPr>
            <a:r>
              <a:rPr lang="fr-FR" sz="2400" dirty="0" smtClean="0">
                <a:latin typeface="Calibri"/>
                <a:cs typeface="Calibri"/>
              </a:rPr>
              <a:t>Comment avoir une certitude clinique pour prendre en charge un patient lorsque le médecin est confronté à l’incertitude diagnostique en fin de consultation ?</a:t>
            </a:r>
          </a:p>
          <a:p>
            <a:pPr>
              <a:spcAft>
                <a:spcPts val="1200"/>
              </a:spcAft>
            </a:pPr>
            <a:r>
              <a:rPr lang="fr-FR" sz="2400" dirty="0" smtClean="0">
                <a:latin typeface="Calibri"/>
                <a:cs typeface="Calibri"/>
              </a:rPr>
              <a:t>Le doute est le compagnon du médecin à chaque consultation. </a:t>
            </a:r>
          </a:p>
          <a:p>
            <a:pPr>
              <a:spcAft>
                <a:spcPts val="1200"/>
              </a:spcAft>
            </a:pPr>
            <a:r>
              <a:rPr lang="fr-FR" sz="2400" dirty="0" smtClean="0">
                <a:latin typeface="Calibri"/>
                <a:cs typeface="Calibri"/>
              </a:rPr>
              <a:t>Plus il est présent, plus l'hypothèse diagnostique initiale sera remise en cause. </a:t>
            </a:r>
          </a:p>
          <a:p>
            <a:pPr>
              <a:spcAft>
                <a:spcPts val="1200"/>
              </a:spcAft>
            </a:pPr>
            <a:r>
              <a:rPr lang="fr-FR" sz="2400" dirty="0" smtClean="0">
                <a:latin typeface="Calibri"/>
                <a:cs typeface="Calibri"/>
              </a:rPr>
              <a:t>Mais pour parvenir à un diagnostic sûr et au traitement approprié, il est nécessaire de l’éliminer, autrement dit, rechercher à réduire la marge d’erreur par un discernement critique approprié</a:t>
            </a:r>
            <a:endParaRPr lang="fr-FR" sz="2400" dirty="0">
              <a:latin typeface="Calibri"/>
              <a:cs typeface="Calibri"/>
            </a:endParaRPr>
          </a:p>
        </p:txBody>
      </p:sp>
      <p:sp>
        <p:nvSpPr>
          <p:cNvPr id="4" name="Titre 4"/>
          <p:cNvSpPr>
            <a:spLocks noGrp="1"/>
          </p:cNvSpPr>
          <p:nvPr>
            <p:ph type="title"/>
          </p:nvPr>
        </p:nvSpPr>
        <p:spPr>
          <a:xfrm>
            <a:off x="1434338" y="56873"/>
            <a:ext cx="7499350" cy="712788"/>
          </a:xfrm>
        </p:spPr>
        <p:txBody>
          <a:bodyPr/>
          <a:lstStyle/>
          <a:p>
            <a:pPr fontAlgn="auto">
              <a:spcAft>
                <a:spcPts val="0"/>
              </a:spcAft>
              <a:defRPr/>
            </a:pPr>
            <a:r>
              <a:rPr lang="fr-FR" sz="3200" b="1" dirty="0" smtClean="0">
                <a:solidFill>
                  <a:srgbClr val="080CB8"/>
                </a:solidFill>
                <a:latin typeface="Arial Narrow" pitchFamily="34" charset="0"/>
              </a:rPr>
              <a:t>Certitudes et incertitudes</a:t>
            </a:r>
            <a:endParaRPr lang="fr-FR" sz="3200" b="1" dirty="0">
              <a:solidFill>
                <a:srgbClr val="080CB8"/>
              </a:solidFill>
              <a:latin typeface="Arial Narrow" pitchFamily="34" charset="0"/>
            </a:endParaRPr>
          </a:p>
        </p:txBody>
      </p:sp>
      <p:sp>
        <p:nvSpPr>
          <p:cNvPr id="8" name="ZoneTexte 7"/>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cxnSp>
        <p:nvCxnSpPr>
          <p:cNvPr id="9" name="Connecteur droit 8"/>
          <p:cNvCxnSpPr/>
          <p:nvPr/>
        </p:nvCxnSpPr>
        <p:spPr>
          <a:xfrm>
            <a:off x="1061548" y="981101"/>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Dr House &amp; équipe.jpg"/>
          <p:cNvPicPr>
            <a:picLocks noGrp="1" noChangeAspect="1"/>
          </p:cNvPicPr>
          <p:nvPr>
            <p:ph idx="1"/>
          </p:nvPr>
        </p:nvPicPr>
        <p:blipFill>
          <a:blip r:embed="rId3">
            <a:extLst>
              <a:ext uri="{28A0092B-C50C-407E-A947-70E740481C1C}">
                <a14:useLocalDpi xmlns:a14="http://schemas.microsoft.com/office/drawing/2010/main" val="0"/>
              </a:ext>
            </a:extLst>
          </a:blip>
          <a:srcRect l="-42819" r="-42819"/>
          <a:stretch>
            <a:fillRect/>
          </a:stretch>
        </p:blipFill>
        <p:spPr>
          <a:xfrm>
            <a:off x="-245931" y="0"/>
            <a:ext cx="10713357" cy="6858000"/>
          </a:xfrm>
          <a:ln>
            <a:solidFill>
              <a:srgbClr val="4F81BD"/>
            </a:solidFill>
          </a:ln>
        </p:spPr>
      </p:pic>
      <p:sp>
        <p:nvSpPr>
          <p:cNvPr id="5" name="ZoneTexte 4"/>
          <p:cNvSpPr txBox="1"/>
          <p:nvPr/>
        </p:nvSpPr>
        <p:spPr>
          <a:xfrm rot="16200000">
            <a:off x="-2521175" y="3455736"/>
            <a:ext cx="6009117" cy="523220"/>
          </a:xfrm>
          <a:prstGeom prst="rect">
            <a:avLst/>
          </a:prstGeom>
          <a:noFill/>
        </p:spPr>
        <p:txBody>
          <a:bodyPr wrap="square" rtlCol="0">
            <a:spAutoFit/>
          </a:bodyPr>
          <a:lstStyle/>
          <a:p>
            <a:r>
              <a:rPr lang="fr-FR" sz="2800" dirty="0" smtClean="0"/>
              <a:t>Incertitude en médecine générale</a:t>
            </a:r>
            <a:endParaRPr lang="fr-FR" sz="2800" dirty="0"/>
          </a:p>
        </p:txBody>
      </p:sp>
    </p:spTree>
    <p:extLst>
      <p:ext uri="{BB962C8B-B14F-4D97-AF65-F5344CB8AC3E}">
        <p14:creationId xmlns:p14="http://schemas.microsoft.com/office/powerpoint/2010/main" val="275871950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61548" y="1445326"/>
            <a:ext cx="8082452" cy="4526396"/>
          </a:xfrm>
        </p:spPr>
        <p:txBody>
          <a:bodyPr/>
          <a:lstStyle/>
          <a:p>
            <a:pPr marL="82550" indent="0">
              <a:spcAft>
                <a:spcPts val="1200"/>
              </a:spcAft>
              <a:buNone/>
            </a:pPr>
            <a:r>
              <a:rPr lang="fr-FR" sz="2400" b="1" dirty="0" smtClean="0">
                <a:latin typeface="Calibri"/>
                <a:cs typeface="Calibri"/>
              </a:rPr>
              <a:t>Dans le cas d’une situation d’incertitude, la décision médicale est le terme :</a:t>
            </a:r>
          </a:p>
          <a:p>
            <a:pPr>
              <a:spcAft>
                <a:spcPts val="600"/>
              </a:spcAft>
            </a:pPr>
            <a:r>
              <a:rPr lang="fr-FR" sz="2400" dirty="0" smtClean="0">
                <a:latin typeface="Calibri"/>
                <a:cs typeface="Calibri"/>
              </a:rPr>
              <a:t>d’une suite de probabilités en se basant sur sa propre expérience, </a:t>
            </a:r>
          </a:p>
          <a:p>
            <a:pPr>
              <a:spcAft>
                <a:spcPts val="600"/>
              </a:spcAft>
            </a:pPr>
            <a:r>
              <a:rPr lang="fr-FR" sz="2400" dirty="0" smtClean="0">
                <a:latin typeface="Calibri"/>
                <a:cs typeface="Calibri"/>
              </a:rPr>
              <a:t>de degrés de croyance en une hypothèse diagnostique </a:t>
            </a:r>
            <a:endParaRPr lang="fr-FR" sz="2400" dirty="0">
              <a:latin typeface="Calibri"/>
              <a:cs typeface="Calibri"/>
            </a:endParaRPr>
          </a:p>
          <a:p>
            <a:pPr>
              <a:spcAft>
                <a:spcPts val="1200"/>
              </a:spcAft>
            </a:pPr>
            <a:r>
              <a:rPr lang="fr-FR" sz="2400" dirty="0" smtClean="0">
                <a:latin typeface="Calibri"/>
                <a:cs typeface="Calibri"/>
              </a:rPr>
              <a:t>D’un instinct ou d’une intuition</a:t>
            </a:r>
          </a:p>
          <a:p>
            <a:pPr>
              <a:spcAft>
                <a:spcPts val="2400"/>
              </a:spcAft>
            </a:pPr>
            <a:r>
              <a:rPr lang="fr-FR" sz="2400" dirty="0" smtClean="0"/>
              <a:t>d‘une intime conviction (</a:t>
            </a:r>
            <a:r>
              <a:rPr lang="fr-FR" sz="2400" dirty="0" err="1" smtClean="0"/>
              <a:t>gut</a:t>
            </a:r>
            <a:r>
              <a:rPr lang="fr-FR" sz="2400" dirty="0" smtClean="0"/>
              <a:t> feeling en anglais)  </a:t>
            </a:r>
          </a:p>
        </p:txBody>
      </p:sp>
      <p:sp>
        <p:nvSpPr>
          <p:cNvPr id="7" name="ZoneTexte 6"/>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cxnSp>
        <p:nvCxnSpPr>
          <p:cNvPr id="8" name="Connecteur droit 7"/>
          <p:cNvCxnSpPr/>
          <p:nvPr/>
        </p:nvCxnSpPr>
        <p:spPr>
          <a:xfrm>
            <a:off x="1061548" y="981101"/>
            <a:ext cx="7872902" cy="0"/>
          </a:xfrm>
          <a:prstGeom prst="line">
            <a:avLst/>
          </a:prstGeom>
        </p:spPr>
        <p:style>
          <a:lnRef idx="2">
            <a:schemeClr val="accent3"/>
          </a:lnRef>
          <a:fillRef idx="0">
            <a:schemeClr val="accent3"/>
          </a:fillRef>
          <a:effectRef idx="1">
            <a:schemeClr val="accent3"/>
          </a:effectRef>
          <a:fontRef idx="minor">
            <a:schemeClr val="tx1"/>
          </a:fontRef>
        </p:style>
      </p:cxnSp>
      <p:sp>
        <p:nvSpPr>
          <p:cNvPr id="10" name="Titre 4"/>
          <p:cNvSpPr>
            <a:spLocks noGrp="1"/>
          </p:cNvSpPr>
          <p:nvPr>
            <p:ph type="title"/>
          </p:nvPr>
        </p:nvSpPr>
        <p:spPr>
          <a:xfrm>
            <a:off x="1434338" y="56873"/>
            <a:ext cx="7499350" cy="712788"/>
          </a:xfrm>
        </p:spPr>
        <p:txBody>
          <a:bodyPr/>
          <a:lstStyle/>
          <a:p>
            <a:pPr fontAlgn="auto">
              <a:spcAft>
                <a:spcPts val="0"/>
              </a:spcAft>
              <a:defRPr/>
            </a:pPr>
            <a:r>
              <a:rPr lang="fr-FR" sz="3200" b="1" dirty="0" smtClean="0">
                <a:solidFill>
                  <a:srgbClr val="080CB8"/>
                </a:solidFill>
                <a:latin typeface="Arial Narrow" pitchFamily="34" charset="0"/>
              </a:rPr>
              <a:t>Certitudes et incertitudes</a:t>
            </a:r>
            <a:endParaRPr lang="fr-FR" sz="3200" b="1" dirty="0">
              <a:solidFill>
                <a:srgbClr val="080CB8"/>
              </a:solidFill>
              <a:latin typeface="Arial Narrow"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091687" y="1027490"/>
            <a:ext cx="1589195" cy="3401627"/>
          </a:xfrm>
          <a:prstGeom prst="round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pPr algn="ctr"/>
            <a:r>
              <a:rPr lang="fr-FR" dirty="0" smtClean="0">
                <a:solidFill>
                  <a:schemeClr val="tx1"/>
                </a:solidFill>
              </a:rPr>
              <a:t>Signes et symptômes</a:t>
            </a:r>
          </a:p>
          <a:p>
            <a:pPr algn="ctr"/>
            <a:r>
              <a:rPr lang="fr-FR" dirty="0">
                <a:solidFill>
                  <a:schemeClr val="tx1"/>
                </a:solidFill>
              </a:rPr>
              <a:t>*</a:t>
            </a:r>
          </a:p>
          <a:p>
            <a:pPr algn="ctr"/>
            <a:r>
              <a:rPr lang="fr-FR" dirty="0" smtClean="0">
                <a:solidFill>
                  <a:schemeClr val="tx1"/>
                </a:solidFill>
              </a:rPr>
              <a:t>Informations sur le contexte de la situation</a:t>
            </a:r>
            <a:endParaRPr lang="fr-FR" dirty="0">
              <a:solidFill>
                <a:schemeClr val="tx1"/>
              </a:solidFill>
            </a:endParaRPr>
          </a:p>
        </p:txBody>
      </p:sp>
      <p:sp>
        <p:nvSpPr>
          <p:cNvPr id="5" name="Rectangle 4"/>
          <p:cNvSpPr/>
          <p:nvPr/>
        </p:nvSpPr>
        <p:spPr>
          <a:xfrm>
            <a:off x="3119857" y="1220385"/>
            <a:ext cx="2268000" cy="130408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fr-FR" b="1" dirty="0" smtClean="0">
                <a:latin typeface="Calibri"/>
              </a:rPr>
              <a:t>RAISONNEMENT STRUCTURÉ</a:t>
            </a:r>
          </a:p>
          <a:p>
            <a:pPr algn="ctr"/>
            <a:r>
              <a:rPr lang="fr-FR" dirty="0" smtClean="0"/>
              <a:t>Hypothético-déductif</a:t>
            </a:r>
            <a:endParaRPr lang="fr-FR" dirty="0"/>
          </a:p>
        </p:txBody>
      </p:sp>
      <p:sp>
        <p:nvSpPr>
          <p:cNvPr id="6" name="Rectangle 5"/>
          <p:cNvSpPr/>
          <p:nvPr/>
        </p:nvSpPr>
        <p:spPr>
          <a:xfrm>
            <a:off x="3119857" y="2728304"/>
            <a:ext cx="2268000" cy="197210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smtClean="0">
                <a:solidFill>
                  <a:srgbClr val="000000"/>
                </a:solidFill>
                <a:latin typeface="Calibri"/>
                <a:cs typeface="Calibri"/>
              </a:rPr>
              <a:t>RAISONNEMENT INTUITIF, EMPIRIQUE</a:t>
            </a:r>
          </a:p>
          <a:p>
            <a:pPr algn="ctr"/>
            <a:r>
              <a:rPr lang="fr-FR" dirty="0" smtClean="0">
                <a:solidFill>
                  <a:srgbClr val="000000"/>
                </a:solidFill>
                <a:latin typeface="Calibri"/>
                <a:cs typeface="Calibri"/>
              </a:rPr>
              <a:t>Par analogie, par induction selon une conviction</a:t>
            </a:r>
            <a:endParaRPr lang="fr-FR" dirty="0">
              <a:solidFill>
                <a:srgbClr val="000000"/>
              </a:solidFill>
              <a:latin typeface="Calibri"/>
              <a:cs typeface="Calibri"/>
            </a:endParaRPr>
          </a:p>
        </p:txBody>
      </p:sp>
      <p:sp>
        <p:nvSpPr>
          <p:cNvPr id="7" name="Flèche vers la droite 6"/>
          <p:cNvSpPr/>
          <p:nvPr/>
        </p:nvSpPr>
        <p:spPr>
          <a:xfrm>
            <a:off x="2696560" y="1834549"/>
            <a:ext cx="611429" cy="141119"/>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Flèche vers la droite 7"/>
          <p:cNvSpPr/>
          <p:nvPr/>
        </p:nvSpPr>
        <p:spPr>
          <a:xfrm>
            <a:off x="2680882" y="3586300"/>
            <a:ext cx="611429" cy="141119"/>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Parenthèse fermante 8"/>
          <p:cNvSpPr/>
          <p:nvPr/>
        </p:nvSpPr>
        <p:spPr>
          <a:xfrm>
            <a:off x="2477072" y="1598690"/>
            <a:ext cx="156776" cy="2336307"/>
          </a:xfrm>
          <a:prstGeom prst="rightBracket">
            <a:avLst/>
          </a:prstGeom>
          <a:noFill/>
          <a:ln w="28575"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0" name="Rectangle à coins arrondis 9"/>
          <p:cNvSpPr/>
          <p:nvPr/>
        </p:nvSpPr>
        <p:spPr>
          <a:xfrm>
            <a:off x="5879126" y="2242227"/>
            <a:ext cx="2273261" cy="878075"/>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dirty="0" smtClean="0">
                <a:solidFill>
                  <a:srgbClr val="000000"/>
                </a:solidFill>
              </a:rPr>
              <a:t>Hypothèses diagnostiques</a:t>
            </a:r>
          </a:p>
          <a:p>
            <a:pPr algn="ctr"/>
            <a:r>
              <a:rPr lang="fr-FR" dirty="0" smtClean="0">
                <a:solidFill>
                  <a:srgbClr val="000000"/>
                </a:solidFill>
              </a:rPr>
              <a:t>possibles</a:t>
            </a:r>
            <a:endParaRPr lang="fr-FR" dirty="0">
              <a:solidFill>
                <a:srgbClr val="000000"/>
              </a:solidFill>
            </a:endParaRPr>
          </a:p>
        </p:txBody>
      </p:sp>
      <p:cxnSp>
        <p:nvCxnSpPr>
          <p:cNvPr id="12" name="Connecteur droit avec flèche 11"/>
          <p:cNvCxnSpPr/>
          <p:nvPr/>
        </p:nvCxnSpPr>
        <p:spPr>
          <a:xfrm>
            <a:off x="5204986" y="1567991"/>
            <a:ext cx="674140" cy="54879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4" name="Connecteur droit avec flèche 13"/>
          <p:cNvCxnSpPr/>
          <p:nvPr/>
        </p:nvCxnSpPr>
        <p:spPr>
          <a:xfrm flipV="1">
            <a:off x="5231077" y="3120302"/>
            <a:ext cx="695078" cy="736956"/>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7613410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100" y="274638"/>
            <a:ext cx="7499350" cy="572119"/>
          </a:xfrm>
        </p:spPr>
        <p:txBody>
          <a:bodyPr>
            <a:noAutofit/>
          </a:bodyPr>
          <a:lstStyle/>
          <a:p>
            <a:r>
              <a:rPr lang="fr-FR" sz="3600" b="1" dirty="0">
                <a:solidFill>
                  <a:srgbClr val="0000FF"/>
                </a:solidFill>
                <a:effectLst/>
                <a:latin typeface="Arial Narrow"/>
                <a:cs typeface="Arial Narrow"/>
              </a:rPr>
              <a:t>L’incertitude </a:t>
            </a:r>
            <a:r>
              <a:rPr lang="fr-FR" sz="3600" b="1" dirty="0" smtClean="0">
                <a:solidFill>
                  <a:srgbClr val="0000FF"/>
                </a:solidFill>
                <a:effectLst/>
                <a:latin typeface="Arial Narrow"/>
                <a:cs typeface="Arial Narrow"/>
              </a:rPr>
              <a:t>est liée :</a:t>
            </a:r>
            <a:endParaRPr lang="fr-FR" sz="3600" b="1" dirty="0">
              <a:solidFill>
                <a:srgbClr val="0000FF"/>
              </a:solidFill>
              <a:latin typeface="Arial Narrow"/>
              <a:cs typeface="Arial Narrow"/>
            </a:endParaRPr>
          </a:p>
        </p:txBody>
      </p:sp>
      <p:sp>
        <p:nvSpPr>
          <p:cNvPr id="3" name="Espace réservé du contenu 2"/>
          <p:cNvSpPr>
            <a:spLocks noGrp="1"/>
          </p:cNvSpPr>
          <p:nvPr>
            <p:ph idx="1"/>
          </p:nvPr>
        </p:nvSpPr>
        <p:spPr>
          <a:xfrm>
            <a:off x="1270051" y="1447800"/>
            <a:ext cx="7664399" cy="5092666"/>
          </a:xfrm>
        </p:spPr>
        <p:txBody>
          <a:bodyPr/>
          <a:lstStyle/>
          <a:p>
            <a:pPr lvl="0">
              <a:spcAft>
                <a:spcPts val="1200"/>
              </a:spcAft>
            </a:pPr>
            <a:r>
              <a:rPr lang="fr-FR" sz="2400" dirty="0">
                <a:latin typeface="Calibri"/>
                <a:cs typeface="Calibri"/>
              </a:rPr>
              <a:t>aux savoirs sur les maladies et notamment leur évolutions ;</a:t>
            </a:r>
          </a:p>
          <a:p>
            <a:pPr lvl="0">
              <a:spcAft>
                <a:spcPts val="1200"/>
              </a:spcAft>
            </a:pPr>
            <a:r>
              <a:rPr lang="fr-FR" sz="2400" dirty="0">
                <a:latin typeface="Calibri"/>
                <a:cs typeface="Calibri"/>
              </a:rPr>
              <a:t>aux compétences des médecins portant sur le diagnostic, le pronostic et à la prise en charge thérapeutique ;</a:t>
            </a:r>
          </a:p>
          <a:p>
            <a:pPr lvl="0">
              <a:spcAft>
                <a:spcPts val="1200"/>
              </a:spcAft>
            </a:pPr>
            <a:r>
              <a:rPr lang="fr-FR" sz="2400" dirty="0">
                <a:latin typeface="Calibri"/>
                <a:cs typeface="Calibri"/>
              </a:rPr>
              <a:t>aux patients (contextes et ATCD, environnement et mode de vie, suivi et évolution du problème de santé) ;</a:t>
            </a:r>
          </a:p>
          <a:p>
            <a:pPr lvl="0">
              <a:spcAft>
                <a:spcPts val="1200"/>
              </a:spcAft>
            </a:pPr>
            <a:r>
              <a:rPr lang="fr-FR" sz="2400" dirty="0">
                <a:latin typeface="Calibri"/>
                <a:cs typeface="Calibri"/>
              </a:rPr>
              <a:t>à une relation médecin-patient qui peut être difficile ;</a:t>
            </a:r>
          </a:p>
          <a:p>
            <a:pPr lvl="0">
              <a:spcAft>
                <a:spcPts val="1200"/>
              </a:spcAft>
            </a:pPr>
            <a:r>
              <a:rPr lang="fr-FR" sz="2400" dirty="0">
                <a:latin typeface="Calibri"/>
                <a:cs typeface="Calibri"/>
              </a:rPr>
              <a:t>aux médias : la diffusion quasi immédiate d’une innovation médicale peut provoquer des risques potentiels de dommage pas toujours identifiés ou identifiables.</a:t>
            </a:r>
          </a:p>
          <a:p>
            <a:endParaRPr lang="fr-FR" dirty="0"/>
          </a:p>
        </p:txBody>
      </p:sp>
      <p:sp>
        <p:nvSpPr>
          <p:cNvPr id="4" name="ZoneTexte 3"/>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cxnSp>
        <p:nvCxnSpPr>
          <p:cNvPr id="5" name="Connecteur droit 4"/>
          <p:cNvCxnSpPr/>
          <p:nvPr/>
        </p:nvCxnSpPr>
        <p:spPr>
          <a:xfrm>
            <a:off x="1061548" y="1185491"/>
            <a:ext cx="7872902"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9436215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97864" y="1440795"/>
            <a:ext cx="7736586" cy="5073014"/>
          </a:xfrm>
        </p:spPr>
        <p:txBody>
          <a:bodyPr/>
          <a:lstStyle/>
          <a:p>
            <a:pPr>
              <a:buNone/>
            </a:pPr>
            <a:r>
              <a:rPr lang="fr-FR" sz="2400" b="1" dirty="0" smtClean="0">
                <a:latin typeface="Calibri"/>
                <a:cs typeface="Calibri"/>
              </a:rPr>
              <a:t>Pour atteindre un bon niveau de certitude, le diagnostic est basé sur :</a:t>
            </a:r>
          </a:p>
          <a:p>
            <a:pPr lvl="0">
              <a:spcBef>
                <a:spcPts val="1200"/>
              </a:spcBef>
            </a:pPr>
            <a:r>
              <a:rPr lang="fr-FR" sz="2400" dirty="0" smtClean="0">
                <a:latin typeface="Calibri"/>
                <a:cs typeface="Calibri"/>
              </a:rPr>
              <a:t>un interrogatoire minutieux du patient (laisser s’exprimer le patient, garder une écoute attentive)</a:t>
            </a:r>
          </a:p>
          <a:p>
            <a:pPr lvl="0">
              <a:spcBef>
                <a:spcPts val="1200"/>
              </a:spcBef>
            </a:pPr>
            <a:r>
              <a:rPr lang="fr-FR" sz="2400" dirty="0" smtClean="0">
                <a:latin typeface="Calibri"/>
                <a:cs typeface="Calibri"/>
              </a:rPr>
              <a:t>un véritable échange avec le patient, </a:t>
            </a:r>
          </a:p>
          <a:p>
            <a:pPr lvl="0">
              <a:spcBef>
                <a:spcPts val="1200"/>
              </a:spcBef>
            </a:pPr>
            <a:r>
              <a:rPr lang="fr-FR" sz="2400" dirty="0" smtClean="0">
                <a:latin typeface="Calibri"/>
                <a:cs typeface="Calibri"/>
              </a:rPr>
              <a:t>un examen clinique complet </a:t>
            </a:r>
          </a:p>
          <a:p>
            <a:pPr lvl="0">
              <a:spcBef>
                <a:spcPts val="1200"/>
              </a:spcBef>
              <a:spcAft>
                <a:spcPts val="0"/>
              </a:spcAft>
            </a:pPr>
            <a:r>
              <a:rPr lang="fr-FR" sz="2400" dirty="0" smtClean="0">
                <a:latin typeface="Calibri"/>
                <a:cs typeface="Calibri"/>
              </a:rPr>
              <a:t>des données </a:t>
            </a:r>
            <a:r>
              <a:rPr lang="fr-FR" sz="2400" dirty="0" err="1" smtClean="0">
                <a:latin typeface="Calibri"/>
                <a:cs typeface="Calibri"/>
              </a:rPr>
              <a:t>paracliniques</a:t>
            </a:r>
            <a:r>
              <a:rPr lang="fr-FR" sz="2400" dirty="0" smtClean="0">
                <a:latin typeface="Calibri"/>
                <a:cs typeface="Calibri"/>
              </a:rPr>
              <a:t> récentes disponibles (biologie, imagerie ...) </a:t>
            </a:r>
          </a:p>
          <a:p>
            <a:pPr>
              <a:spcBef>
                <a:spcPts val="1200"/>
              </a:spcBef>
            </a:pPr>
            <a:r>
              <a:rPr lang="fr-FR" sz="2400" dirty="0" smtClean="0">
                <a:latin typeface="Calibri"/>
                <a:cs typeface="Calibri"/>
              </a:rPr>
              <a:t>C’est une tâche difficile à réaliser dans le temps imparti de cette 1</a:t>
            </a:r>
            <a:r>
              <a:rPr lang="fr-FR" sz="2400" baseline="30000" dirty="0" smtClean="0">
                <a:latin typeface="Calibri"/>
                <a:cs typeface="Calibri"/>
              </a:rPr>
              <a:t>ère</a:t>
            </a:r>
            <a:r>
              <a:rPr lang="fr-FR" sz="2400" dirty="0" smtClean="0">
                <a:latin typeface="Calibri"/>
                <a:cs typeface="Calibri"/>
              </a:rPr>
              <a:t> consultation qui dure généralement entre 10 et 20 minutes </a:t>
            </a:r>
          </a:p>
        </p:txBody>
      </p:sp>
      <p:sp>
        <p:nvSpPr>
          <p:cNvPr id="4" name="Titre 4"/>
          <p:cNvSpPr>
            <a:spLocks noGrp="1"/>
          </p:cNvSpPr>
          <p:nvPr>
            <p:ph type="title"/>
          </p:nvPr>
        </p:nvSpPr>
        <p:spPr>
          <a:xfrm>
            <a:off x="1435100" y="166816"/>
            <a:ext cx="7499350" cy="712788"/>
          </a:xfrm>
        </p:spPr>
        <p:txBody>
          <a:bodyPr/>
          <a:lstStyle/>
          <a:p>
            <a:pPr fontAlgn="auto">
              <a:spcAft>
                <a:spcPts val="0"/>
              </a:spcAft>
              <a:defRPr/>
            </a:pPr>
            <a:r>
              <a:rPr lang="fr-FR" sz="3200" b="1" dirty="0" smtClean="0">
                <a:solidFill>
                  <a:srgbClr val="080CB8"/>
                </a:solidFill>
                <a:latin typeface="Arial Narrow" pitchFamily="34" charset="0"/>
              </a:rPr>
              <a:t>Certitudes et incertitudes</a:t>
            </a:r>
            <a:endParaRPr lang="fr-FR" sz="3200" b="1" dirty="0">
              <a:solidFill>
                <a:srgbClr val="080CB8"/>
              </a:solidFill>
              <a:latin typeface="Arial Narrow" pitchFamily="34" charset="0"/>
            </a:endParaRPr>
          </a:p>
        </p:txBody>
      </p:sp>
      <p:cxnSp>
        <p:nvCxnSpPr>
          <p:cNvPr id="7" name="Connecteur droit 6"/>
          <p:cNvCxnSpPr/>
          <p:nvPr/>
        </p:nvCxnSpPr>
        <p:spPr>
          <a:xfrm>
            <a:off x="1061548" y="981101"/>
            <a:ext cx="7872902" cy="0"/>
          </a:xfrm>
          <a:prstGeom prst="line">
            <a:avLst/>
          </a:prstGeom>
        </p:spPr>
        <p:style>
          <a:lnRef idx="2">
            <a:schemeClr val="accent3"/>
          </a:lnRef>
          <a:fillRef idx="0">
            <a:schemeClr val="accent3"/>
          </a:fillRef>
          <a:effectRef idx="1">
            <a:schemeClr val="accent3"/>
          </a:effectRef>
          <a:fontRef idx="minor">
            <a:schemeClr val="tx1"/>
          </a:fontRef>
        </p:style>
      </p:cxnSp>
      <p:sp>
        <p:nvSpPr>
          <p:cNvPr id="8" name="ZoneTexte 7"/>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1110" y="108340"/>
            <a:ext cx="7892888" cy="768519"/>
          </a:xfrm>
        </p:spPr>
        <p:txBody>
          <a:bodyPr>
            <a:normAutofit/>
          </a:bodyPr>
          <a:lstStyle/>
          <a:p>
            <a:r>
              <a:rPr lang="fr-FR" sz="3200" b="1" dirty="0" smtClean="0">
                <a:solidFill>
                  <a:srgbClr val="0000FF"/>
                </a:solidFill>
                <a:latin typeface="Arial Narrow"/>
                <a:cs typeface="Arial Narrow"/>
              </a:rPr>
              <a:t>Comment faire avec des </a:t>
            </a:r>
            <a:r>
              <a:rPr lang="fr-FR" sz="3200" b="1" dirty="0">
                <a:solidFill>
                  <a:srgbClr val="0000FF"/>
                </a:solidFill>
                <a:latin typeface="Arial Narrow"/>
                <a:cs typeface="Arial Narrow"/>
              </a:rPr>
              <a:t>données incertaines </a:t>
            </a:r>
          </a:p>
        </p:txBody>
      </p:sp>
      <p:sp>
        <p:nvSpPr>
          <p:cNvPr id="3" name="Espace réservé du contenu 2"/>
          <p:cNvSpPr>
            <a:spLocks noGrp="1"/>
          </p:cNvSpPr>
          <p:nvPr>
            <p:ph idx="1"/>
          </p:nvPr>
        </p:nvSpPr>
        <p:spPr>
          <a:xfrm>
            <a:off x="1251110" y="1103630"/>
            <a:ext cx="7892889" cy="5668864"/>
          </a:xfrm>
          <a:solidFill>
            <a:schemeClr val="bg1"/>
          </a:solidFill>
        </p:spPr>
        <p:txBody>
          <a:bodyPr>
            <a:normAutofit/>
          </a:bodyPr>
          <a:lstStyle/>
          <a:p>
            <a:pPr>
              <a:spcAft>
                <a:spcPts val="1800"/>
              </a:spcAft>
            </a:pPr>
            <a:r>
              <a:rPr lang="fr-FR" sz="2200" dirty="0" smtClean="0"/>
              <a:t>« Interrogatoire </a:t>
            </a:r>
            <a:r>
              <a:rPr lang="fr-FR" sz="2200" dirty="0"/>
              <a:t>et examen clinique souvent imprécis et incomplets, voire trompeurs, dont les conclusions sont souvent </a:t>
            </a:r>
            <a:r>
              <a:rPr lang="fr-FR" sz="2200" dirty="0" smtClean="0"/>
              <a:t>subjectives ;</a:t>
            </a:r>
            <a:endParaRPr lang="fr-FR" sz="2200" dirty="0"/>
          </a:p>
          <a:p>
            <a:pPr>
              <a:spcAft>
                <a:spcPts val="1800"/>
              </a:spcAft>
            </a:pPr>
            <a:r>
              <a:rPr lang="fr-FR" sz="2200" dirty="0"/>
              <a:t>E</a:t>
            </a:r>
            <a:r>
              <a:rPr lang="fr-FR" sz="2200" dirty="0" smtClean="0"/>
              <a:t>xamens </a:t>
            </a:r>
            <a:r>
              <a:rPr lang="fr-FR" sz="2200" dirty="0"/>
              <a:t>complémentaires d’interprétation difficile, n’apportant souvent pas une certitude absolue ; </a:t>
            </a:r>
            <a:endParaRPr lang="fr-FR" sz="2200" dirty="0" smtClean="0"/>
          </a:p>
          <a:p>
            <a:pPr>
              <a:spcAft>
                <a:spcPts val="1800"/>
              </a:spcAft>
            </a:pPr>
            <a:r>
              <a:rPr lang="fr-FR" sz="2200" dirty="0"/>
              <a:t>P</a:t>
            </a:r>
            <a:r>
              <a:rPr lang="fr-FR" sz="2200" dirty="0" smtClean="0"/>
              <a:t>ronostic </a:t>
            </a:r>
            <a:r>
              <a:rPr lang="fr-FR" sz="2200" dirty="0"/>
              <a:t>et risques évolutifs difficiles à apprécier, alors qu’ils vont justifier les contraintes du traitement et du suivi ultérieur ; </a:t>
            </a:r>
            <a:endParaRPr lang="fr-FR" sz="2200" dirty="0" smtClean="0"/>
          </a:p>
          <a:p>
            <a:pPr>
              <a:spcAft>
                <a:spcPts val="1800"/>
              </a:spcAft>
            </a:pPr>
            <a:r>
              <a:rPr lang="fr-FR" sz="2200" dirty="0"/>
              <a:t>R</a:t>
            </a:r>
            <a:r>
              <a:rPr lang="fr-FR" sz="2200" dirty="0" smtClean="0"/>
              <a:t>ésultats </a:t>
            </a:r>
            <a:r>
              <a:rPr lang="fr-FR" sz="2200" dirty="0"/>
              <a:t>à attendre du traitement choisi, avantages escomptés et risques potentiels, appréciés à partir des données statistiques des études faites sur des populations sélectionnées, différentes du patient </a:t>
            </a:r>
            <a:r>
              <a:rPr lang="fr-FR" sz="2200" dirty="0" smtClean="0"/>
              <a:t>actuel ».</a:t>
            </a:r>
          </a:p>
          <a:p>
            <a:endParaRPr lang="fr-FR" sz="2800" dirty="0"/>
          </a:p>
        </p:txBody>
      </p:sp>
      <p:sp>
        <p:nvSpPr>
          <p:cNvPr id="4" name="ZoneTexte 3"/>
          <p:cNvSpPr txBox="1"/>
          <p:nvPr/>
        </p:nvSpPr>
        <p:spPr>
          <a:xfrm>
            <a:off x="1251110" y="6126163"/>
            <a:ext cx="7647370" cy="646331"/>
          </a:xfrm>
          <a:prstGeom prst="rect">
            <a:avLst/>
          </a:prstGeom>
          <a:solidFill>
            <a:srgbClr val="CCFFCC"/>
          </a:solidFill>
        </p:spPr>
        <p:txBody>
          <a:bodyPr wrap="square" rtlCol="0">
            <a:spAutoFit/>
          </a:bodyPr>
          <a:lstStyle/>
          <a:p>
            <a:r>
              <a:rPr lang="fr-FR" dirty="0"/>
              <a:t>GALLOIS Pierre </a:t>
            </a:r>
            <a:r>
              <a:rPr lang="fr-FR" dirty="0" smtClean="0"/>
              <a:t>: </a:t>
            </a:r>
            <a:r>
              <a:rPr lang="fr-FR" dirty="0"/>
              <a:t>Gérer l'incertitude de la pratique médicale </a:t>
            </a:r>
            <a:r>
              <a:rPr lang="fr-FR" i="1" dirty="0" smtClean="0"/>
              <a:t>Revue</a:t>
            </a:r>
            <a:r>
              <a:rPr lang="fr-FR" i="1" dirty="0"/>
              <a:t> </a:t>
            </a:r>
            <a:r>
              <a:rPr lang="fr-FR" i="1" dirty="0" smtClean="0"/>
              <a:t>Médecine</a:t>
            </a:r>
            <a:r>
              <a:rPr lang="fr-FR" dirty="0" smtClean="0"/>
              <a:t>. 2010</a:t>
            </a:r>
            <a:r>
              <a:rPr lang="fr-FR" dirty="0"/>
              <a:t> :124-</a:t>
            </a:r>
            <a:r>
              <a:rPr lang="fr-FR" dirty="0" smtClean="0"/>
              <a:t>126</a:t>
            </a:r>
            <a:endParaRPr lang="fr-FR" dirty="0"/>
          </a:p>
        </p:txBody>
      </p:sp>
      <p:cxnSp>
        <p:nvCxnSpPr>
          <p:cNvPr id="5" name="Connecteur droit 4"/>
          <p:cNvCxnSpPr/>
          <p:nvPr/>
        </p:nvCxnSpPr>
        <p:spPr>
          <a:xfrm>
            <a:off x="1118416" y="981101"/>
            <a:ext cx="7872902" cy="0"/>
          </a:xfrm>
          <a:prstGeom prst="line">
            <a:avLst/>
          </a:prstGeom>
        </p:spPr>
        <p:style>
          <a:lnRef idx="2">
            <a:schemeClr val="accent3"/>
          </a:lnRef>
          <a:fillRef idx="0">
            <a:schemeClr val="accent3"/>
          </a:fillRef>
          <a:effectRef idx="1">
            <a:schemeClr val="accent3"/>
          </a:effectRef>
          <a:fontRef idx="minor">
            <a:schemeClr val="tx1"/>
          </a:fontRef>
        </p:style>
      </p:cxnSp>
      <p:sp>
        <p:nvSpPr>
          <p:cNvPr id="6" name="ZoneTexte 5"/>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spTree>
    <p:extLst>
      <p:ext uri="{BB962C8B-B14F-4D97-AF65-F5344CB8AC3E}">
        <p14:creationId xmlns:p14="http://schemas.microsoft.com/office/powerpoint/2010/main" val="8146915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94241" y="141932"/>
            <a:ext cx="7740209" cy="635339"/>
          </a:xfrm>
        </p:spPr>
        <p:txBody>
          <a:bodyPr>
            <a:noAutofit/>
          </a:bodyPr>
          <a:lstStyle/>
          <a:p>
            <a:r>
              <a:rPr lang="fr-FR" sz="3400" b="1" dirty="0">
                <a:solidFill>
                  <a:srgbClr val="0000FF"/>
                </a:solidFill>
                <a:latin typeface="Arial Narrow"/>
                <a:cs typeface="Arial Narrow"/>
              </a:rPr>
              <a:t>Pourquoi le diagnostic ne peut être certain ?</a:t>
            </a:r>
            <a:endParaRPr lang="fr-FR" sz="3400" b="1" dirty="0">
              <a:solidFill>
                <a:srgbClr val="0000FF"/>
              </a:solidFill>
            </a:endParaRPr>
          </a:p>
        </p:txBody>
      </p:sp>
      <p:sp>
        <p:nvSpPr>
          <p:cNvPr id="3" name="Espace réservé du contenu 2"/>
          <p:cNvSpPr>
            <a:spLocks noGrp="1"/>
          </p:cNvSpPr>
          <p:nvPr>
            <p:ph idx="1"/>
          </p:nvPr>
        </p:nvSpPr>
        <p:spPr>
          <a:xfrm>
            <a:off x="1156329" y="1353010"/>
            <a:ext cx="7949759" cy="5504990"/>
          </a:xfrm>
        </p:spPr>
        <p:txBody>
          <a:bodyPr/>
          <a:lstStyle/>
          <a:p>
            <a:pPr marL="0" indent="0">
              <a:spcAft>
                <a:spcPts val="600"/>
              </a:spcAft>
              <a:buNone/>
            </a:pPr>
            <a:r>
              <a:rPr lang="fr-FR" sz="2400" b="1" dirty="0">
                <a:latin typeface="Calibri"/>
                <a:cs typeface="Calibri"/>
              </a:rPr>
              <a:t>Dans l’incertitude, on relève les difficultés suivantes :</a:t>
            </a:r>
          </a:p>
          <a:p>
            <a:pPr>
              <a:spcAft>
                <a:spcPts val="600"/>
              </a:spcAft>
            </a:pPr>
            <a:r>
              <a:rPr lang="fr-FR" sz="2400" dirty="0">
                <a:latin typeface="Calibri"/>
                <a:cs typeface="Calibri"/>
              </a:rPr>
              <a:t>Frontière entre le normal et le pathologique floue</a:t>
            </a:r>
          </a:p>
          <a:p>
            <a:pPr>
              <a:spcAft>
                <a:spcPts val="600"/>
              </a:spcAft>
            </a:pPr>
            <a:r>
              <a:rPr lang="fr-FR" sz="2400" dirty="0">
                <a:latin typeface="Calibri"/>
                <a:cs typeface="Calibri"/>
              </a:rPr>
              <a:t>Recueil incomplet ou difficile des informations lors de l’anamnèse  </a:t>
            </a:r>
          </a:p>
          <a:p>
            <a:pPr>
              <a:spcAft>
                <a:spcPts val="600"/>
              </a:spcAft>
            </a:pPr>
            <a:r>
              <a:rPr lang="fr-FR" sz="2400" dirty="0">
                <a:latin typeface="Calibri"/>
                <a:cs typeface="Calibri"/>
              </a:rPr>
              <a:t>Interprétation des données de l’examen clinique fonction de l’expérience mais aussi de l’intuition du médecin</a:t>
            </a:r>
          </a:p>
          <a:p>
            <a:pPr>
              <a:spcAft>
                <a:spcPts val="600"/>
              </a:spcAft>
            </a:pPr>
            <a:r>
              <a:rPr lang="fr-FR" sz="2400" dirty="0">
                <a:latin typeface="Calibri"/>
                <a:cs typeface="Calibri"/>
              </a:rPr>
              <a:t>Hiérarchisation des hypothèses diagnostiques variable pour chaque praticien en fonction de son degré de croyance (conséquent de son expérience acquise et des données de l’anamnèse)</a:t>
            </a:r>
          </a:p>
          <a:p>
            <a:pPr>
              <a:spcAft>
                <a:spcPts val="600"/>
              </a:spcAft>
            </a:pPr>
            <a:r>
              <a:rPr lang="fr-FR" sz="2400" dirty="0">
                <a:latin typeface="Calibri"/>
                <a:cs typeface="Calibri"/>
              </a:rPr>
              <a:t>Temps limité de la consultation augmentant la prise de risque tout en tenant compte du principe de précaution</a:t>
            </a:r>
            <a:r>
              <a:rPr lang="fr-FR" sz="2400" dirty="0"/>
              <a:t>.</a:t>
            </a:r>
          </a:p>
          <a:p>
            <a:pPr marL="82550" indent="0">
              <a:buNone/>
            </a:pPr>
            <a:endParaRPr lang="fr-FR" dirty="0"/>
          </a:p>
        </p:txBody>
      </p:sp>
      <p:cxnSp>
        <p:nvCxnSpPr>
          <p:cNvPr id="4" name="Connecteur droit 3"/>
          <p:cNvCxnSpPr/>
          <p:nvPr/>
        </p:nvCxnSpPr>
        <p:spPr>
          <a:xfrm>
            <a:off x="1061548" y="981101"/>
            <a:ext cx="7872902" cy="0"/>
          </a:xfrm>
          <a:prstGeom prst="line">
            <a:avLst/>
          </a:prstGeom>
        </p:spPr>
        <p:style>
          <a:lnRef idx="2">
            <a:schemeClr val="accent3"/>
          </a:lnRef>
          <a:fillRef idx="0">
            <a:schemeClr val="accent3"/>
          </a:fillRef>
          <a:effectRef idx="1">
            <a:schemeClr val="accent3"/>
          </a:effectRef>
          <a:fontRef idx="minor">
            <a:schemeClr val="tx1"/>
          </a:fontRef>
        </p:style>
      </p:cxnSp>
      <p:sp>
        <p:nvSpPr>
          <p:cNvPr id="5" name="ZoneTexte 4"/>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spTree>
    <p:extLst>
      <p:ext uri="{BB962C8B-B14F-4D97-AF65-F5344CB8AC3E}">
        <p14:creationId xmlns:p14="http://schemas.microsoft.com/office/powerpoint/2010/main" val="37138706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61548" y="1447800"/>
            <a:ext cx="8082452" cy="5154168"/>
          </a:xfrm>
        </p:spPr>
        <p:txBody>
          <a:bodyPr/>
          <a:lstStyle/>
          <a:p>
            <a:pPr>
              <a:spcAft>
                <a:spcPts val="1800"/>
              </a:spcAft>
            </a:pPr>
            <a:r>
              <a:rPr lang="fr-FR" sz="2200" dirty="0" smtClean="0">
                <a:latin typeface="Calibri"/>
                <a:cs typeface="Calibri"/>
              </a:rPr>
              <a:t>Il faut toujours tenir compte des préférence du patient : c’est un élément majeur du processus décisionnel à ne pas oublier.</a:t>
            </a:r>
          </a:p>
          <a:p>
            <a:r>
              <a:rPr lang="fr-FR" sz="2200" dirty="0" smtClean="0">
                <a:latin typeface="Calibri"/>
                <a:cs typeface="Calibri"/>
              </a:rPr>
              <a:t>Quand il y a échec d’une prise en charge, cela peut être du :</a:t>
            </a:r>
          </a:p>
          <a:p>
            <a:pPr lvl="1"/>
            <a:r>
              <a:rPr lang="fr-FR" sz="2200" dirty="0" smtClean="0">
                <a:latin typeface="Calibri"/>
                <a:cs typeface="Calibri"/>
              </a:rPr>
              <a:t>à un diagnostic erroné : cela est possible quand le problème posé est mal élucidé. </a:t>
            </a:r>
          </a:p>
          <a:p>
            <a:pPr lvl="1"/>
            <a:r>
              <a:rPr lang="fr-FR" sz="2200" dirty="0" smtClean="0">
                <a:latin typeface="Calibri"/>
                <a:cs typeface="Calibri"/>
              </a:rPr>
              <a:t>à une communication médiocre ou une compréhension difficile (notamment quand le patient ne parle pas la langue du médecin)</a:t>
            </a:r>
          </a:p>
          <a:p>
            <a:pPr lvl="1"/>
            <a:r>
              <a:rPr lang="fr-FR" sz="2200" dirty="0" smtClean="0">
                <a:latin typeface="Calibri"/>
                <a:cs typeface="Calibri"/>
              </a:rPr>
              <a:t>à un manque de confiance du patient (notamment avec les informations contradictoires recueillies auprès d’autres personnes, médias et internet)</a:t>
            </a:r>
          </a:p>
          <a:p>
            <a:pPr lvl="1"/>
            <a:r>
              <a:rPr lang="fr-FR" sz="2200" dirty="0" smtClean="0">
                <a:latin typeface="Calibri"/>
                <a:cs typeface="Calibri"/>
              </a:rPr>
              <a:t>à un refus du patient de prendre le traitement proposé par le médecin</a:t>
            </a:r>
          </a:p>
          <a:p>
            <a:endParaRPr lang="fr-FR" dirty="0"/>
          </a:p>
        </p:txBody>
      </p:sp>
      <p:sp>
        <p:nvSpPr>
          <p:cNvPr id="4"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Incertitude liée au patient</a:t>
            </a:r>
            <a:endParaRPr lang="fr-FR" sz="3200" b="1" dirty="0">
              <a:solidFill>
                <a:srgbClr val="080CB8"/>
              </a:solidFill>
              <a:latin typeface="Arial Narrow" pitchFamily="34" charset="0"/>
            </a:endParaRPr>
          </a:p>
        </p:txBody>
      </p:sp>
      <p:cxnSp>
        <p:nvCxnSpPr>
          <p:cNvPr id="7" name="Connecteur droit 6"/>
          <p:cNvCxnSpPr/>
          <p:nvPr/>
        </p:nvCxnSpPr>
        <p:spPr>
          <a:xfrm>
            <a:off x="1061548" y="981101"/>
            <a:ext cx="7872902" cy="0"/>
          </a:xfrm>
          <a:prstGeom prst="line">
            <a:avLst/>
          </a:prstGeom>
        </p:spPr>
        <p:style>
          <a:lnRef idx="2">
            <a:schemeClr val="accent3"/>
          </a:lnRef>
          <a:fillRef idx="0">
            <a:schemeClr val="accent3"/>
          </a:fillRef>
          <a:effectRef idx="1">
            <a:schemeClr val="accent3"/>
          </a:effectRef>
          <a:fontRef idx="minor">
            <a:schemeClr val="tx1"/>
          </a:fontRef>
        </p:style>
      </p:cxnSp>
      <p:sp>
        <p:nvSpPr>
          <p:cNvPr id="8" name="ZoneTexte 7"/>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42590" y="105828"/>
            <a:ext cx="8101410" cy="861738"/>
          </a:xfrm>
        </p:spPr>
        <p:txBody>
          <a:bodyPr>
            <a:noAutofit/>
          </a:bodyPr>
          <a:lstStyle/>
          <a:p>
            <a:r>
              <a:rPr lang="fr-FR" sz="2400" dirty="0">
                <a:solidFill>
                  <a:srgbClr val="0000FF"/>
                </a:solidFill>
              </a:rPr>
              <a:t>Le diagnostic en médecine générale est une illusion qui rassure face à l’incertitude mais dont l’excès est source de déviance</a:t>
            </a:r>
            <a:r>
              <a:rPr lang="fr-FR" sz="2400" dirty="0" smtClean="0">
                <a:solidFill>
                  <a:srgbClr val="0000FF"/>
                </a:solidFill>
              </a:rPr>
              <a:t>.</a:t>
            </a:r>
            <a:endParaRPr lang="fr-FR" sz="2400" dirty="0">
              <a:solidFill>
                <a:srgbClr val="0000FF"/>
              </a:solidFill>
            </a:endParaRPr>
          </a:p>
        </p:txBody>
      </p:sp>
      <p:pic>
        <p:nvPicPr>
          <p:cNvPr id="4" name="Espace réservé du contenu 3"/>
          <p:cNvPicPr>
            <a:picLocks noGrp="1"/>
          </p:cNvPicPr>
          <p:nvPr>
            <p:ph idx="1"/>
          </p:nvPr>
        </p:nvPicPr>
        <p:blipFill>
          <a:blip r:embed="rId2">
            <a:extLst>
              <a:ext uri="{28A0092B-C50C-407E-A947-70E740481C1C}">
                <a14:useLocalDpi xmlns:a14="http://schemas.microsoft.com/office/drawing/2010/main" val="0"/>
              </a:ext>
            </a:extLst>
          </a:blip>
          <a:srcRect l="-10610" r="-10610"/>
          <a:stretch>
            <a:fillRect/>
          </a:stretch>
        </p:blipFill>
        <p:spPr bwMode="auto">
          <a:xfrm>
            <a:off x="227474" y="1073394"/>
            <a:ext cx="9782163" cy="5784606"/>
          </a:xfrm>
          <a:prstGeom prst="rect">
            <a:avLst/>
          </a:prstGeom>
          <a:noFill/>
          <a:ln>
            <a:noFill/>
          </a:ln>
        </p:spPr>
      </p:pic>
      <p:sp>
        <p:nvSpPr>
          <p:cNvPr id="5" name="ZoneTexte 4"/>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spTree>
    <p:extLst>
      <p:ext uri="{BB962C8B-B14F-4D97-AF65-F5344CB8AC3E}">
        <p14:creationId xmlns:p14="http://schemas.microsoft.com/office/powerpoint/2010/main" val="284336682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100" y="171260"/>
            <a:ext cx="7499350" cy="714834"/>
          </a:xfrm>
        </p:spPr>
        <p:txBody>
          <a:bodyPr>
            <a:normAutofit/>
          </a:bodyPr>
          <a:lstStyle/>
          <a:p>
            <a:r>
              <a:rPr lang="fr-FR" sz="3600" b="1" dirty="0" smtClean="0">
                <a:solidFill>
                  <a:srgbClr val="0000FF"/>
                </a:solidFill>
                <a:latin typeface="Arial Narrow"/>
                <a:cs typeface="Arial Narrow"/>
              </a:rPr>
              <a:t>1</a:t>
            </a:r>
            <a:r>
              <a:rPr lang="fr-FR" sz="3600" b="1" baseline="30000" dirty="0" smtClean="0">
                <a:solidFill>
                  <a:srgbClr val="0000FF"/>
                </a:solidFill>
                <a:latin typeface="Arial Narrow"/>
                <a:cs typeface="Arial Narrow"/>
              </a:rPr>
              <a:t>er</a:t>
            </a:r>
            <a:r>
              <a:rPr lang="fr-FR" sz="3600" b="1" dirty="0" smtClean="0">
                <a:solidFill>
                  <a:srgbClr val="0000FF"/>
                </a:solidFill>
                <a:latin typeface="Arial Narrow"/>
                <a:cs typeface="Arial Narrow"/>
              </a:rPr>
              <a:t> cas clinique</a:t>
            </a:r>
            <a:endParaRPr lang="fr-FR" sz="3600" b="1" dirty="0">
              <a:solidFill>
                <a:srgbClr val="0000FF"/>
              </a:solidFill>
              <a:latin typeface="Arial Narrow"/>
              <a:cs typeface="Arial Narrow"/>
            </a:endParaRPr>
          </a:p>
        </p:txBody>
      </p:sp>
      <p:pic>
        <p:nvPicPr>
          <p:cNvPr id="4" name="Espace réservé du contenu 3"/>
          <p:cNvPicPr>
            <a:picLocks noGrp="1" noChangeAspect="1"/>
          </p:cNvPicPr>
          <p:nvPr>
            <p:ph idx="1"/>
          </p:nvPr>
        </p:nvPicPr>
        <p:blipFill>
          <a:blip r:embed="rId2"/>
          <a:srcRect l="24622" r="24622"/>
          <a:stretch>
            <a:fillRect/>
          </a:stretch>
        </p:blipFill>
        <p:spPr>
          <a:xfrm>
            <a:off x="1435100" y="1447800"/>
            <a:ext cx="3024188" cy="4800600"/>
          </a:xfrm>
        </p:spPr>
      </p:pic>
      <p:sp>
        <p:nvSpPr>
          <p:cNvPr id="5" name="ZoneTexte 4"/>
          <p:cNvSpPr txBox="1"/>
          <p:nvPr/>
        </p:nvSpPr>
        <p:spPr>
          <a:xfrm>
            <a:off x="5050057" y="2994732"/>
            <a:ext cx="3662899" cy="1384995"/>
          </a:xfrm>
          <a:prstGeom prst="rect">
            <a:avLst/>
          </a:prstGeom>
          <a:noFill/>
        </p:spPr>
        <p:txBody>
          <a:bodyPr wrap="square" rtlCol="0">
            <a:spAutoFit/>
          </a:bodyPr>
          <a:lstStyle/>
          <a:p>
            <a:r>
              <a:rPr lang="fr-FR" sz="2800" dirty="0" smtClean="0">
                <a:latin typeface="Calibri"/>
                <a:cs typeface="Calibri"/>
              </a:rPr>
              <a:t>Jeune femme qui vient vous consulter pour « fièvre et coliques »</a:t>
            </a:r>
            <a:endParaRPr lang="fr-FR" sz="2800" dirty="0">
              <a:latin typeface="Calibri"/>
              <a:cs typeface="Calibri"/>
            </a:endParaRPr>
          </a:p>
        </p:txBody>
      </p:sp>
      <p:sp>
        <p:nvSpPr>
          <p:cNvPr id="6" name="ZoneTexte 7"/>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smtClean="0">
                <a:solidFill>
                  <a:srgbClr val="00B050"/>
                </a:solidFill>
                <a:latin typeface="Alien Encounters" pitchFamily="2" charset="0"/>
              </a:rPr>
              <a:t>1</a:t>
            </a:r>
            <a:endParaRPr lang="fr-FR" sz="5400" b="1" dirty="0">
              <a:solidFill>
                <a:srgbClr val="00B050"/>
              </a:solidFill>
              <a:latin typeface="Alien Encounters" pitchFamily="2" charset="0"/>
            </a:endParaRPr>
          </a:p>
        </p:txBody>
      </p:sp>
      <p:sp>
        <p:nvSpPr>
          <p:cNvPr id="7" name="ZoneTexte 6"/>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0B050"/>
                </a:solidFill>
                <a:latin typeface="Tahoma" pitchFamily="34" charset="0"/>
                <a:cs typeface="Tahoma" pitchFamily="34" charset="0"/>
              </a:rPr>
              <a:t>Cas clinique </a:t>
            </a:r>
            <a:r>
              <a:rPr lang="fr-FR" sz="2800" b="1" dirty="0" smtClean="0">
                <a:solidFill>
                  <a:srgbClr val="00B050"/>
                </a:solidFill>
                <a:latin typeface="Tahoma" pitchFamily="34" charset="0"/>
                <a:cs typeface="Tahoma" pitchFamily="34" charset="0"/>
              </a:rPr>
              <a:t>1</a:t>
            </a:r>
            <a:endParaRPr lang="fr-FR" sz="2800" b="1" dirty="0">
              <a:solidFill>
                <a:srgbClr val="00B050"/>
              </a:solidFill>
              <a:latin typeface="Tahoma" pitchFamily="34" charset="0"/>
              <a:cs typeface="Tahoma" pitchFamily="34" charset="0"/>
            </a:endParaRPr>
          </a:p>
        </p:txBody>
      </p:sp>
    </p:spTree>
    <p:extLst>
      <p:ext uri="{BB962C8B-B14F-4D97-AF65-F5344CB8AC3E}">
        <p14:creationId xmlns:p14="http://schemas.microsoft.com/office/powerpoint/2010/main" val="352163131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Espace réservé du contenu 2"/>
          <p:cNvSpPr>
            <a:spLocks noGrp="1"/>
          </p:cNvSpPr>
          <p:nvPr>
            <p:ph idx="1"/>
          </p:nvPr>
        </p:nvSpPr>
        <p:spPr>
          <a:xfrm>
            <a:off x="1435100" y="1993900"/>
            <a:ext cx="7499350" cy="4254500"/>
          </a:xfrm>
        </p:spPr>
        <p:txBody>
          <a:bodyPr/>
          <a:lstStyle/>
          <a:p>
            <a:pPr>
              <a:lnSpc>
                <a:spcPct val="90000"/>
              </a:lnSpc>
              <a:spcAft>
                <a:spcPts val="1800"/>
              </a:spcAft>
              <a:buFont typeface="Arial"/>
              <a:buChar char="•"/>
            </a:pPr>
            <a:r>
              <a:rPr lang="fr-FR" sz="2400" dirty="0" smtClean="0">
                <a:latin typeface="Calibri"/>
                <a:cs typeface="Calibri"/>
              </a:rPr>
              <a:t>Annie</a:t>
            </a:r>
            <a:r>
              <a:rPr lang="fr-FR" sz="2400" dirty="0">
                <a:latin typeface="Calibri"/>
                <a:cs typeface="Calibri"/>
              </a:rPr>
              <a:t> </a:t>
            </a:r>
            <a:r>
              <a:rPr lang="fr-FR" sz="2400" dirty="0" err="1" smtClean="0">
                <a:latin typeface="Calibri"/>
                <a:cs typeface="Calibri"/>
              </a:rPr>
              <a:t>Dalgaud</a:t>
            </a:r>
            <a:r>
              <a:rPr lang="fr-FR" sz="2400" dirty="0" smtClean="0">
                <a:latin typeface="Calibri"/>
                <a:cs typeface="Calibri"/>
              </a:rPr>
              <a:t> est une jeune patiente de 24 ans dont nous sommes le médecin traitant.</a:t>
            </a:r>
          </a:p>
          <a:p>
            <a:pPr>
              <a:lnSpc>
                <a:spcPct val="90000"/>
              </a:lnSpc>
              <a:spcAft>
                <a:spcPts val="1800"/>
              </a:spcAft>
              <a:buFont typeface="Arial"/>
              <a:buChar char="•"/>
            </a:pPr>
            <a:r>
              <a:rPr lang="fr-FR" sz="2400" dirty="0" smtClean="0">
                <a:latin typeface="Calibri"/>
                <a:cs typeface="Calibri"/>
              </a:rPr>
              <a:t>Elle nous consulte ce vendredi matin à 9H30</a:t>
            </a:r>
            <a:r>
              <a:rPr lang="fr-FR" sz="2400" b="1" i="1" dirty="0" smtClean="0">
                <a:latin typeface="Calibri"/>
                <a:cs typeface="Calibri"/>
              </a:rPr>
              <a:t>. </a:t>
            </a:r>
          </a:p>
          <a:p>
            <a:pPr>
              <a:lnSpc>
                <a:spcPct val="90000"/>
              </a:lnSpc>
              <a:spcAft>
                <a:spcPts val="1800"/>
              </a:spcAft>
              <a:buFont typeface="Arial"/>
              <a:buChar char="•"/>
            </a:pPr>
            <a:r>
              <a:rPr lang="fr-FR" sz="2400" dirty="0" smtClean="0">
                <a:latin typeface="Calibri"/>
                <a:cs typeface="Calibri"/>
              </a:rPr>
              <a:t>Nous ne l’avions pas revue depuis ses 17 ans quand elle nous a consulté pour un rappel de vaccination</a:t>
            </a:r>
            <a:endParaRPr lang="fr-FR" sz="2400" b="1" i="1" dirty="0" smtClean="0">
              <a:latin typeface="Calibri"/>
              <a:cs typeface="Calibri"/>
            </a:endParaRPr>
          </a:p>
          <a:p>
            <a:pPr>
              <a:spcAft>
                <a:spcPts val="1800"/>
              </a:spcAft>
              <a:buFont typeface="Arial"/>
              <a:buChar char="•"/>
            </a:pPr>
            <a:r>
              <a:rPr lang="fr-FR" sz="2400" dirty="0" smtClean="0">
                <a:latin typeface="Calibri"/>
                <a:cs typeface="Calibri"/>
              </a:rPr>
              <a:t>Elle se plaint depuis 48 heures de douleurs abdomino-pelviennes et de sensation fébrile</a:t>
            </a:r>
          </a:p>
          <a:p>
            <a:endParaRPr lang="fr-FR" dirty="0" smtClean="0"/>
          </a:p>
          <a:p>
            <a:endParaRPr lang="fr-FR" dirty="0" smtClean="0"/>
          </a:p>
          <a:p>
            <a:endParaRPr lang="fr-FR" dirty="0" smtClean="0"/>
          </a:p>
        </p:txBody>
      </p:sp>
      <p:sp>
        <p:nvSpPr>
          <p:cNvPr id="4" name="ZoneTexte 3"/>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0B050"/>
                </a:solidFill>
                <a:latin typeface="Tahoma" pitchFamily="34" charset="0"/>
                <a:cs typeface="Tahoma" pitchFamily="34" charset="0"/>
              </a:rPr>
              <a:t>Cas clinique </a:t>
            </a:r>
            <a:r>
              <a:rPr lang="fr-FR" sz="2800" b="1" dirty="0" smtClean="0">
                <a:solidFill>
                  <a:srgbClr val="00B050"/>
                </a:solidFill>
                <a:latin typeface="Tahoma" pitchFamily="34" charset="0"/>
                <a:cs typeface="Tahoma" pitchFamily="34" charset="0"/>
              </a:rPr>
              <a:t>1</a:t>
            </a:r>
            <a:endParaRPr lang="fr-FR" sz="2800" b="1" dirty="0">
              <a:solidFill>
                <a:srgbClr val="00B050"/>
              </a:solidFill>
              <a:latin typeface="Tahoma" pitchFamily="34" charset="0"/>
              <a:cs typeface="Tahoma" pitchFamily="34" charset="0"/>
            </a:endParaRPr>
          </a:p>
        </p:txBody>
      </p:sp>
      <p:sp>
        <p:nvSpPr>
          <p:cNvPr id="5"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Début de la consultation</a:t>
            </a:r>
            <a:endParaRPr lang="fr-FR" sz="3200" b="1" dirty="0">
              <a:solidFill>
                <a:srgbClr val="080CB8"/>
              </a:solidFill>
              <a:latin typeface="Arial Narrow" pitchFamily="34" charset="0"/>
            </a:endParaRPr>
          </a:p>
        </p:txBody>
      </p:sp>
      <p:sp>
        <p:nvSpPr>
          <p:cNvPr id="20486" name="ZoneTexte 7"/>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smtClean="0">
                <a:solidFill>
                  <a:srgbClr val="00B050"/>
                </a:solidFill>
                <a:latin typeface="Alien Encounters" pitchFamily="2" charset="0"/>
              </a:rPr>
              <a:t>1</a:t>
            </a:r>
            <a:endParaRPr lang="fr-FR" sz="5400" b="1" dirty="0">
              <a:solidFill>
                <a:srgbClr val="00B050"/>
              </a:solidFill>
              <a:latin typeface="Alien Encounters" pitchFamily="2" charset="0"/>
            </a:endParaRPr>
          </a:p>
        </p:txBody>
      </p:sp>
      <p:cxnSp>
        <p:nvCxnSpPr>
          <p:cNvPr id="8" name="Connecteur droit 7"/>
          <p:cNvCxnSpPr/>
          <p:nvPr/>
        </p:nvCxnSpPr>
        <p:spPr>
          <a:xfrm>
            <a:off x="1209208" y="981101"/>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100" y="1447800"/>
            <a:ext cx="7499350" cy="5410200"/>
          </a:xfrm>
        </p:spPr>
        <p:txBody>
          <a:bodyPr/>
          <a:lstStyle/>
          <a:p>
            <a:pPr>
              <a:spcAft>
                <a:spcPts val="600"/>
              </a:spcAft>
            </a:pPr>
            <a:r>
              <a:rPr lang="fr-FR" sz="2100" dirty="0" smtClean="0">
                <a:latin typeface="Calibri"/>
                <a:cs typeface="Calibri"/>
              </a:rPr>
              <a:t>Elle se plaint d’une douleur au niveau du flanc droit</a:t>
            </a:r>
          </a:p>
          <a:p>
            <a:pPr>
              <a:spcAft>
                <a:spcPts val="600"/>
              </a:spcAft>
            </a:pPr>
            <a:r>
              <a:rPr lang="fr-FR" sz="2100" dirty="0" smtClean="0">
                <a:latin typeface="Calibri"/>
                <a:cs typeface="Calibri"/>
              </a:rPr>
              <a:t>Cette douleur est apparue assez brutalement il y a 3 jours</a:t>
            </a:r>
          </a:p>
          <a:p>
            <a:pPr>
              <a:spcAft>
                <a:spcPts val="600"/>
              </a:spcAft>
            </a:pPr>
            <a:r>
              <a:rPr lang="fr-FR" sz="2100" dirty="0" smtClean="0">
                <a:latin typeface="Calibri"/>
                <a:cs typeface="Calibri"/>
              </a:rPr>
              <a:t>Elle a pris la fièvre hier soir car elle se sentait fébrile : 38°2</a:t>
            </a:r>
          </a:p>
          <a:p>
            <a:pPr>
              <a:spcAft>
                <a:spcPts val="600"/>
              </a:spcAft>
            </a:pPr>
            <a:r>
              <a:rPr lang="fr-FR" sz="2100" dirty="0" smtClean="0">
                <a:latin typeface="Calibri"/>
                <a:cs typeface="Calibri"/>
              </a:rPr>
              <a:t>Elle se plaint également d’un prurit vulvaire.</a:t>
            </a:r>
          </a:p>
          <a:p>
            <a:pPr>
              <a:spcAft>
                <a:spcPts val="600"/>
              </a:spcAft>
            </a:pPr>
            <a:r>
              <a:rPr lang="fr-FR" sz="2100" dirty="0" smtClean="0">
                <a:latin typeface="Calibri"/>
                <a:cs typeface="Calibri"/>
              </a:rPr>
              <a:t>Ses pertes vaginales, blanches et non odorantes, sont plus abondantes que d’habitude</a:t>
            </a:r>
          </a:p>
          <a:p>
            <a:pPr>
              <a:spcAft>
                <a:spcPts val="600"/>
              </a:spcAft>
            </a:pPr>
            <a:r>
              <a:rPr lang="fr-FR" sz="2100" dirty="0" smtClean="0">
                <a:latin typeface="Calibri"/>
                <a:cs typeface="Calibri"/>
              </a:rPr>
              <a:t>Elle ne se plaint pas de dyspareunie. Elle connaît son compagnon depuis 2 mois.</a:t>
            </a:r>
          </a:p>
          <a:p>
            <a:pPr>
              <a:spcAft>
                <a:spcPts val="600"/>
              </a:spcAft>
            </a:pPr>
            <a:r>
              <a:rPr lang="fr-FR" sz="2100" dirty="0" smtClean="0">
                <a:latin typeface="Calibri"/>
                <a:cs typeface="Calibri"/>
              </a:rPr>
              <a:t>Après avoir fait tous les deux il y a un mois un test HIV qui était négatif, ils n’utilisent plus de préservatif</a:t>
            </a:r>
          </a:p>
          <a:p>
            <a:pPr>
              <a:spcAft>
                <a:spcPts val="600"/>
              </a:spcAft>
            </a:pPr>
            <a:r>
              <a:rPr lang="fr-FR" sz="2100" dirty="0" smtClean="0">
                <a:latin typeface="Calibri"/>
                <a:cs typeface="Calibri"/>
              </a:rPr>
              <a:t>Elle ne va pas uriner plus souvent que d’habitude mais ressent une « sensibilité » à chaque miction depuis hier.</a:t>
            </a:r>
          </a:p>
          <a:p>
            <a:pPr>
              <a:buFont typeface="Wingdings 2" pitchFamily="18" charset="2"/>
              <a:buNone/>
            </a:pPr>
            <a:endParaRPr lang="fr-FR" sz="2100" dirty="0" smtClean="0">
              <a:latin typeface="Arial Narrow" charset="0"/>
            </a:endParaRPr>
          </a:p>
          <a:p>
            <a:endParaRPr lang="fr-FR" dirty="0" smtClean="0"/>
          </a:p>
        </p:txBody>
      </p:sp>
      <p:sp>
        <p:nvSpPr>
          <p:cNvPr id="4"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Les plaintes</a:t>
            </a:r>
            <a:endParaRPr lang="fr-FR" sz="3200" b="1" dirty="0">
              <a:solidFill>
                <a:srgbClr val="080CB8"/>
              </a:solidFill>
              <a:latin typeface="Arial Narrow" pitchFamily="34" charset="0"/>
            </a:endParaRPr>
          </a:p>
        </p:txBody>
      </p:sp>
      <p:sp>
        <p:nvSpPr>
          <p:cNvPr id="6" name="ZoneTexte 5"/>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0B050"/>
                </a:solidFill>
                <a:latin typeface="Tahoma" pitchFamily="34" charset="0"/>
                <a:cs typeface="Tahoma" pitchFamily="34" charset="0"/>
              </a:rPr>
              <a:t>Cas clinique </a:t>
            </a:r>
            <a:r>
              <a:rPr lang="fr-FR" sz="2800" b="1" dirty="0" smtClean="0">
                <a:solidFill>
                  <a:srgbClr val="00B050"/>
                </a:solidFill>
                <a:latin typeface="Tahoma" pitchFamily="34" charset="0"/>
                <a:cs typeface="Tahoma" pitchFamily="34" charset="0"/>
              </a:rPr>
              <a:t>1</a:t>
            </a:r>
            <a:endParaRPr lang="fr-FR" sz="2800" b="1" dirty="0">
              <a:solidFill>
                <a:srgbClr val="00B050"/>
              </a:solidFill>
              <a:latin typeface="Tahoma" pitchFamily="34" charset="0"/>
              <a:cs typeface="Tahoma" pitchFamily="34" charset="0"/>
            </a:endParaRPr>
          </a:p>
        </p:txBody>
      </p:sp>
      <p:sp>
        <p:nvSpPr>
          <p:cNvPr id="21510"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00B050"/>
                </a:solidFill>
                <a:latin typeface="Alien Encounters" pitchFamily="2" charset="0"/>
              </a:rPr>
              <a:t>1</a:t>
            </a:r>
          </a:p>
        </p:txBody>
      </p:sp>
      <p:cxnSp>
        <p:nvCxnSpPr>
          <p:cNvPr id="7" name="Connecteur droit 6"/>
          <p:cNvCxnSpPr/>
          <p:nvPr/>
        </p:nvCxnSpPr>
        <p:spPr>
          <a:xfrm>
            <a:off x="1061548" y="981101"/>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Espace réservé du contenu 2"/>
          <p:cNvSpPr>
            <a:spLocks noGrp="1"/>
          </p:cNvSpPr>
          <p:nvPr>
            <p:ph idx="1"/>
          </p:nvPr>
        </p:nvSpPr>
        <p:spPr>
          <a:xfrm>
            <a:off x="1435100" y="1189038"/>
            <a:ext cx="7499350" cy="5370258"/>
          </a:xfrm>
        </p:spPr>
        <p:txBody>
          <a:bodyPr/>
          <a:lstStyle/>
          <a:p>
            <a:pPr>
              <a:spcAft>
                <a:spcPts val="1200"/>
              </a:spcAft>
            </a:pPr>
            <a:r>
              <a:rPr lang="fr-FR" sz="2100" dirty="0" smtClean="0">
                <a:latin typeface="Calibri"/>
                <a:cs typeface="Calibri"/>
              </a:rPr>
              <a:t>Les dernières règles datent d’une semaine mais elles ne sont plus régulières depuis 2 mois. </a:t>
            </a:r>
          </a:p>
          <a:p>
            <a:pPr>
              <a:spcAft>
                <a:spcPts val="1200"/>
              </a:spcAft>
            </a:pPr>
            <a:r>
              <a:rPr lang="fr-FR" sz="2100" dirty="0" smtClean="0">
                <a:latin typeface="Calibri"/>
                <a:cs typeface="Calibri"/>
              </a:rPr>
              <a:t>Ce problème est récurent depuis 2 mois. </a:t>
            </a:r>
          </a:p>
          <a:p>
            <a:pPr>
              <a:spcAft>
                <a:spcPts val="1200"/>
              </a:spcAft>
            </a:pPr>
            <a:r>
              <a:rPr lang="fr-FR" sz="2100" dirty="0" smtClean="0">
                <a:latin typeface="Calibri"/>
                <a:cs typeface="Calibri"/>
              </a:rPr>
              <a:t>Pas d’antécédents médicaux ni chirurgicaux à l’exception d’une IVG par aspiration il y a un an</a:t>
            </a:r>
          </a:p>
          <a:p>
            <a:pPr>
              <a:spcAft>
                <a:spcPts val="1200"/>
              </a:spcAft>
            </a:pPr>
            <a:r>
              <a:rPr lang="fr-FR" sz="2100" dirty="0" smtClean="0">
                <a:latin typeface="Calibri"/>
                <a:cs typeface="Calibri"/>
              </a:rPr>
              <a:t>Pas d’allergie</a:t>
            </a:r>
          </a:p>
          <a:p>
            <a:pPr>
              <a:spcAft>
                <a:spcPts val="1200"/>
              </a:spcAft>
            </a:pPr>
            <a:r>
              <a:rPr lang="fr-FR" sz="2100" dirty="0" smtClean="0">
                <a:latin typeface="Calibri"/>
                <a:cs typeface="Calibri"/>
              </a:rPr>
              <a:t>Elle ne fume pas, </a:t>
            </a:r>
          </a:p>
          <a:p>
            <a:pPr>
              <a:spcAft>
                <a:spcPts val="1200"/>
              </a:spcAft>
            </a:pPr>
            <a:r>
              <a:rPr lang="fr-FR" sz="2100" dirty="0" smtClean="0">
                <a:latin typeface="Calibri"/>
                <a:cs typeface="Calibri"/>
              </a:rPr>
              <a:t>Sa consommation d’alcool est occasionnelle. </a:t>
            </a:r>
          </a:p>
          <a:p>
            <a:pPr>
              <a:lnSpc>
                <a:spcPct val="80000"/>
              </a:lnSpc>
              <a:spcAft>
                <a:spcPts val="1200"/>
              </a:spcAft>
            </a:pPr>
            <a:r>
              <a:rPr lang="fr-FR" sz="2100" dirty="0" smtClean="0">
                <a:latin typeface="Calibri"/>
                <a:cs typeface="Calibri"/>
              </a:rPr>
              <a:t>Il n’y pas de notion de voyage récent en pays tropical </a:t>
            </a:r>
          </a:p>
          <a:p>
            <a:pPr>
              <a:lnSpc>
                <a:spcPct val="80000"/>
              </a:lnSpc>
              <a:spcAft>
                <a:spcPts val="1200"/>
              </a:spcAft>
            </a:pPr>
            <a:r>
              <a:rPr lang="fr-FR" sz="2100" dirty="0" smtClean="0">
                <a:latin typeface="Calibri"/>
                <a:cs typeface="Calibri"/>
              </a:rPr>
              <a:t>Elle a mangé japonais il y a deux jours chez des amis. Aucun des convives n’a présenté de problème digestif</a:t>
            </a:r>
          </a:p>
          <a:p>
            <a:pPr>
              <a:spcAft>
                <a:spcPts val="1200"/>
              </a:spcAft>
            </a:pPr>
            <a:endParaRPr lang="fr-FR" sz="2000" dirty="0" smtClean="0">
              <a:latin typeface="Calibri"/>
              <a:cs typeface="Calibri"/>
            </a:endParaRPr>
          </a:p>
          <a:p>
            <a:endParaRPr lang="fr-FR" dirty="0" smtClean="0">
              <a:latin typeface="Calibri"/>
              <a:cs typeface="Calibri"/>
            </a:endParaRPr>
          </a:p>
          <a:p>
            <a:endParaRPr lang="fr-FR" dirty="0" smtClean="0">
              <a:latin typeface="Calibri"/>
              <a:cs typeface="Calibri"/>
            </a:endParaRPr>
          </a:p>
        </p:txBody>
      </p:sp>
      <p:sp>
        <p:nvSpPr>
          <p:cNvPr id="4"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Suite de l’entretien</a:t>
            </a:r>
            <a:endParaRPr lang="fr-FR" sz="3200" b="1" dirty="0">
              <a:solidFill>
                <a:srgbClr val="080CB8"/>
              </a:solidFill>
              <a:latin typeface="Arial Narrow" pitchFamily="34" charset="0"/>
            </a:endParaRPr>
          </a:p>
        </p:txBody>
      </p:sp>
      <p:sp>
        <p:nvSpPr>
          <p:cNvPr id="6" name="ZoneTexte 5"/>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0B050"/>
                </a:solidFill>
                <a:latin typeface="Tahoma" pitchFamily="34" charset="0"/>
                <a:cs typeface="Tahoma" pitchFamily="34" charset="0"/>
              </a:rPr>
              <a:t>Cas clinique </a:t>
            </a:r>
            <a:r>
              <a:rPr lang="fr-FR" sz="2800" b="1" dirty="0" smtClean="0">
                <a:solidFill>
                  <a:srgbClr val="00B050"/>
                </a:solidFill>
                <a:latin typeface="Tahoma" pitchFamily="34" charset="0"/>
                <a:cs typeface="Tahoma" pitchFamily="34" charset="0"/>
              </a:rPr>
              <a:t>1</a:t>
            </a:r>
            <a:endParaRPr lang="fr-FR" sz="2800" b="1" dirty="0">
              <a:solidFill>
                <a:srgbClr val="00B050"/>
              </a:solidFill>
              <a:latin typeface="Tahoma" pitchFamily="34" charset="0"/>
              <a:cs typeface="Tahoma" pitchFamily="34" charset="0"/>
            </a:endParaRPr>
          </a:p>
        </p:txBody>
      </p:sp>
      <p:sp>
        <p:nvSpPr>
          <p:cNvPr id="22534"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00B050"/>
                </a:solidFill>
                <a:latin typeface="Alien Encounters" pitchFamily="2" charset="0"/>
              </a:rPr>
              <a:t>1</a:t>
            </a:r>
          </a:p>
        </p:txBody>
      </p:sp>
      <p:cxnSp>
        <p:nvCxnSpPr>
          <p:cNvPr id="7" name="Connecteur droit 6"/>
          <p:cNvCxnSpPr/>
          <p:nvPr/>
        </p:nvCxnSpPr>
        <p:spPr>
          <a:xfrm>
            <a:off x="1135378" y="907261"/>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4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4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4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100" y="1432519"/>
            <a:ext cx="7499350" cy="4815881"/>
          </a:xfrm>
        </p:spPr>
        <p:txBody>
          <a:bodyPr/>
          <a:lstStyle/>
          <a:p>
            <a:pPr>
              <a:lnSpc>
                <a:spcPct val="80000"/>
              </a:lnSpc>
              <a:spcAft>
                <a:spcPts val="1800"/>
              </a:spcAft>
            </a:pPr>
            <a:r>
              <a:rPr lang="fr-FR" sz="2400" dirty="0" smtClean="0">
                <a:latin typeface="Calibri"/>
                <a:cs typeface="Calibri"/>
              </a:rPr>
              <a:t>Il existe une discrète pâleur</a:t>
            </a:r>
          </a:p>
          <a:p>
            <a:pPr>
              <a:lnSpc>
                <a:spcPct val="80000"/>
              </a:lnSpc>
              <a:spcAft>
                <a:spcPts val="1800"/>
              </a:spcAft>
            </a:pPr>
            <a:r>
              <a:rPr lang="fr-FR" sz="2400" dirty="0" smtClean="0">
                <a:latin typeface="Calibri"/>
                <a:cs typeface="Calibri"/>
              </a:rPr>
              <a:t>PSA  130/75 mm Hg, FC 90 </a:t>
            </a:r>
            <a:r>
              <a:rPr lang="fr-FR" sz="2400" dirty="0" err="1" smtClean="0">
                <a:latin typeface="Calibri"/>
                <a:cs typeface="Calibri"/>
              </a:rPr>
              <a:t>bpm</a:t>
            </a:r>
            <a:r>
              <a:rPr lang="fr-FR" sz="2400" dirty="0" smtClean="0">
                <a:latin typeface="Calibri"/>
                <a:cs typeface="Calibri"/>
              </a:rPr>
              <a:t>, cœur régulier, pas de souffle cardiaque</a:t>
            </a:r>
          </a:p>
          <a:p>
            <a:pPr>
              <a:lnSpc>
                <a:spcPct val="80000"/>
              </a:lnSpc>
              <a:spcAft>
                <a:spcPts val="1800"/>
              </a:spcAft>
            </a:pPr>
            <a:r>
              <a:rPr lang="fr-FR" sz="2400" dirty="0" smtClean="0">
                <a:latin typeface="Calibri"/>
                <a:cs typeface="Calibri"/>
              </a:rPr>
              <a:t>L’auscultation pulmonaire est normale, </a:t>
            </a:r>
          </a:p>
          <a:p>
            <a:pPr>
              <a:lnSpc>
                <a:spcPct val="80000"/>
              </a:lnSpc>
              <a:spcAft>
                <a:spcPts val="1800"/>
              </a:spcAft>
            </a:pPr>
            <a:r>
              <a:rPr lang="fr-FR" sz="2400" dirty="0" smtClean="0">
                <a:latin typeface="Calibri"/>
                <a:cs typeface="Calibri"/>
              </a:rPr>
              <a:t>Sensibilité </a:t>
            </a:r>
            <a:r>
              <a:rPr lang="fr-FR" sz="2400" dirty="0" err="1" smtClean="0">
                <a:latin typeface="Calibri"/>
                <a:cs typeface="Calibri"/>
              </a:rPr>
              <a:t>sus-pubienne</a:t>
            </a:r>
            <a:r>
              <a:rPr lang="fr-FR" sz="2400" dirty="0" smtClean="0">
                <a:latin typeface="Calibri"/>
                <a:cs typeface="Calibri"/>
              </a:rPr>
              <a:t> et FID lors de la palpation du pelvis</a:t>
            </a:r>
          </a:p>
          <a:p>
            <a:pPr>
              <a:lnSpc>
                <a:spcPct val="80000"/>
              </a:lnSpc>
              <a:spcAft>
                <a:spcPts val="1800"/>
              </a:spcAft>
            </a:pPr>
            <a:r>
              <a:rPr lang="fr-FR" sz="2400" dirty="0" smtClean="0">
                <a:latin typeface="Calibri"/>
                <a:cs typeface="Calibri"/>
              </a:rPr>
              <a:t>Palpation abdominale : matité normale, pas de BHA</a:t>
            </a:r>
          </a:p>
          <a:p>
            <a:pPr>
              <a:lnSpc>
                <a:spcPct val="80000"/>
              </a:lnSpc>
              <a:spcAft>
                <a:spcPts val="1800"/>
              </a:spcAft>
            </a:pPr>
            <a:r>
              <a:rPr lang="fr-FR" sz="2400" dirty="0" smtClean="0">
                <a:latin typeface="Calibri"/>
                <a:cs typeface="Calibri"/>
              </a:rPr>
              <a:t>Le reste de l’examen clinique est normal</a:t>
            </a:r>
          </a:p>
          <a:p>
            <a:endParaRPr lang="fr-FR" sz="3600" dirty="0" smtClean="0">
              <a:latin typeface="Calibri"/>
              <a:cs typeface="Calibri"/>
            </a:endParaRPr>
          </a:p>
        </p:txBody>
      </p:sp>
      <p:sp>
        <p:nvSpPr>
          <p:cNvPr id="4"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Examen clinique</a:t>
            </a:r>
            <a:endParaRPr lang="fr-FR" sz="3200" b="1" dirty="0">
              <a:solidFill>
                <a:srgbClr val="080CB8"/>
              </a:solidFill>
              <a:latin typeface="Arial Narrow" pitchFamily="34" charset="0"/>
            </a:endParaRPr>
          </a:p>
        </p:txBody>
      </p:sp>
      <p:sp>
        <p:nvSpPr>
          <p:cNvPr id="6" name="ZoneTexte 5"/>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0B050"/>
                </a:solidFill>
                <a:latin typeface="Tahoma" pitchFamily="34" charset="0"/>
                <a:cs typeface="Tahoma" pitchFamily="34" charset="0"/>
              </a:rPr>
              <a:t>Cas clinique </a:t>
            </a:r>
            <a:r>
              <a:rPr lang="fr-FR" sz="2800" b="1" dirty="0" smtClean="0">
                <a:solidFill>
                  <a:srgbClr val="00B050"/>
                </a:solidFill>
                <a:latin typeface="Tahoma" pitchFamily="34" charset="0"/>
                <a:cs typeface="Tahoma" pitchFamily="34" charset="0"/>
              </a:rPr>
              <a:t>1</a:t>
            </a:r>
            <a:endParaRPr lang="fr-FR" sz="2800" b="1" dirty="0">
              <a:solidFill>
                <a:srgbClr val="00B050"/>
              </a:solidFill>
              <a:latin typeface="Tahoma" pitchFamily="34" charset="0"/>
              <a:cs typeface="Tahoma" pitchFamily="34" charset="0"/>
            </a:endParaRPr>
          </a:p>
        </p:txBody>
      </p:sp>
      <p:sp>
        <p:nvSpPr>
          <p:cNvPr id="23558"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00B050"/>
                </a:solidFill>
                <a:latin typeface="Alien Encounters" pitchFamily="2" charset="0"/>
              </a:rPr>
              <a:t>1</a:t>
            </a:r>
          </a:p>
        </p:txBody>
      </p:sp>
      <p:cxnSp>
        <p:nvCxnSpPr>
          <p:cNvPr id="7" name="Connecteur droit 6"/>
          <p:cNvCxnSpPr/>
          <p:nvPr/>
        </p:nvCxnSpPr>
        <p:spPr>
          <a:xfrm>
            <a:off x="1135378" y="981101"/>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100" y="1196975"/>
            <a:ext cx="7499350" cy="5362321"/>
          </a:xfrm>
        </p:spPr>
        <p:txBody>
          <a:bodyPr numCol="2"/>
          <a:lstStyle/>
          <a:p>
            <a:pPr>
              <a:spcAft>
                <a:spcPts val="1200"/>
              </a:spcAft>
            </a:pPr>
            <a:r>
              <a:rPr lang="fr-FR" sz="4000" dirty="0" smtClean="0">
                <a:latin typeface="Calibri"/>
                <a:cs typeface="Calibri"/>
              </a:rPr>
              <a:t>GEU</a:t>
            </a:r>
          </a:p>
          <a:p>
            <a:pPr>
              <a:spcAft>
                <a:spcPts val="1200"/>
              </a:spcAft>
            </a:pPr>
            <a:r>
              <a:rPr lang="fr-FR" sz="4000" dirty="0" smtClean="0">
                <a:latin typeface="Calibri"/>
                <a:cs typeface="Calibri"/>
              </a:rPr>
              <a:t>Vulvo-vaginite</a:t>
            </a:r>
          </a:p>
          <a:p>
            <a:pPr>
              <a:spcAft>
                <a:spcPts val="1200"/>
              </a:spcAft>
            </a:pPr>
            <a:r>
              <a:rPr lang="fr-FR" sz="4000" dirty="0" smtClean="0">
                <a:latin typeface="Calibri"/>
                <a:cs typeface="Calibri"/>
              </a:rPr>
              <a:t>Appendicite</a:t>
            </a:r>
          </a:p>
          <a:p>
            <a:pPr>
              <a:spcAft>
                <a:spcPts val="1200"/>
              </a:spcAft>
            </a:pPr>
            <a:r>
              <a:rPr lang="fr-FR" sz="4000" dirty="0" smtClean="0">
                <a:latin typeface="Calibri"/>
                <a:cs typeface="Calibri"/>
              </a:rPr>
              <a:t>Salpingite</a:t>
            </a:r>
          </a:p>
          <a:p>
            <a:pPr>
              <a:spcAft>
                <a:spcPts val="1200"/>
              </a:spcAft>
            </a:pPr>
            <a:r>
              <a:rPr lang="fr-FR" sz="4000" dirty="0" smtClean="0">
                <a:latin typeface="Calibri"/>
                <a:cs typeface="Calibri"/>
              </a:rPr>
              <a:t>Kyste de l’ovaire</a:t>
            </a:r>
          </a:p>
          <a:p>
            <a:pPr>
              <a:spcAft>
                <a:spcPts val="1200"/>
              </a:spcAft>
            </a:pPr>
            <a:r>
              <a:rPr lang="fr-FR" sz="4000" dirty="0" smtClean="0">
                <a:latin typeface="Calibri"/>
                <a:cs typeface="Calibri"/>
              </a:rPr>
              <a:t>Cystite</a:t>
            </a:r>
          </a:p>
          <a:p>
            <a:pPr>
              <a:spcAft>
                <a:spcPts val="1200"/>
              </a:spcAft>
            </a:pPr>
            <a:r>
              <a:rPr lang="fr-FR" sz="4000" dirty="0" smtClean="0">
                <a:latin typeface="Calibri"/>
                <a:cs typeface="Calibri"/>
              </a:rPr>
              <a:t>Pyélonéphrite</a:t>
            </a:r>
          </a:p>
          <a:p>
            <a:pPr>
              <a:spcAft>
                <a:spcPts val="1200"/>
              </a:spcAft>
            </a:pPr>
            <a:r>
              <a:rPr lang="fr-FR" sz="4000" dirty="0" smtClean="0">
                <a:latin typeface="Calibri"/>
                <a:cs typeface="Calibri"/>
              </a:rPr>
              <a:t>Colique néphrétique</a:t>
            </a:r>
          </a:p>
          <a:p>
            <a:pPr>
              <a:spcAft>
                <a:spcPts val="1200"/>
              </a:spcAft>
            </a:pPr>
            <a:r>
              <a:rPr lang="fr-FR" sz="4000" dirty="0" smtClean="0">
                <a:latin typeface="Calibri"/>
                <a:cs typeface="Calibri"/>
              </a:rPr>
              <a:t>Péritonite</a:t>
            </a:r>
          </a:p>
          <a:p>
            <a:pPr>
              <a:spcAft>
                <a:spcPts val="1200"/>
              </a:spcAft>
            </a:pPr>
            <a:r>
              <a:rPr lang="fr-FR" sz="4000" dirty="0" smtClean="0">
                <a:latin typeface="Calibri"/>
                <a:cs typeface="Calibri"/>
              </a:rPr>
              <a:t>Gastro</a:t>
            </a:r>
            <a:r>
              <a:rPr lang="fr-FR" sz="4000" dirty="0">
                <a:latin typeface="Calibri"/>
                <a:cs typeface="Calibri"/>
              </a:rPr>
              <a:t>-</a:t>
            </a:r>
            <a:r>
              <a:rPr lang="fr-FR" sz="4000" dirty="0" smtClean="0">
                <a:latin typeface="Calibri"/>
                <a:cs typeface="Calibri"/>
              </a:rPr>
              <a:t>entérite</a:t>
            </a:r>
          </a:p>
        </p:txBody>
      </p:sp>
      <p:sp>
        <p:nvSpPr>
          <p:cNvPr id="4"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Hypothèses diagnostiques ?</a:t>
            </a:r>
            <a:endParaRPr lang="fr-FR" sz="3200" b="1" dirty="0">
              <a:solidFill>
                <a:srgbClr val="080CB8"/>
              </a:solidFill>
              <a:latin typeface="Arial Narrow" pitchFamily="34" charset="0"/>
            </a:endParaRPr>
          </a:p>
        </p:txBody>
      </p:sp>
      <p:sp>
        <p:nvSpPr>
          <p:cNvPr id="6" name="ZoneTexte 5"/>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0B050"/>
                </a:solidFill>
                <a:latin typeface="Tahoma" pitchFamily="34" charset="0"/>
                <a:cs typeface="Tahoma" pitchFamily="34" charset="0"/>
              </a:rPr>
              <a:t>Cas clinique </a:t>
            </a:r>
            <a:r>
              <a:rPr lang="fr-FR" sz="2800" b="1" dirty="0" smtClean="0">
                <a:solidFill>
                  <a:srgbClr val="00B050"/>
                </a:solidFill>
                <a:latin typeface="Tahoma" pitchFamily="34" charset="0"/>
                <a:cs typeface="Tahoma" pitchFamily="34" charset="0"/>
              </a:rPr>
              <a:t>1</a:t>
            </a:r>
            <a:endParaRPr lang="fr-FR" sz="2800" b="1" dirty="0">
              <a:solidFill>
                <a:srgbClr val="00B050"/>
              </a:solidFill>
              <a:latin typeface="Tahoma" pitchFamily="34" charset="0"/>
              <a:cs typeface="Tahoma" pitchFamily="34" charset="0"/>
            </a:endParaRPr>
          </a:p>
        </p:txBody>
      </p:sp>
      <p:sp>
        <p:nvSpPr>
          <p:cNvPr id="24582"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00B050"/>
                </a:solidFill>
                <a:latin typeface="Alien Encounters" pitchFamily="2" charset="0"/>
              </a:rPr>
              <a:t>1</a:t>
            </a:r>
          </a:p>
        </p:txBody>
      </p:sp>
      <p:cxnSp>
        <p:nvCxnSpPr>
          <p:cNvPr id="7" name="Connecteur droit 6"/>
          <p:cNvCxnSpPr/>
          <p:nvPr/>
        </p:nvCxnSpPr>
        <p:spPr>
          <a:xfrm>
            <a:off x="1135378" y="848187"/>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100" y="1402982"/>
            <a:ext cx="7499350" cy="5346101"/>
          </a:xfrm>
        </p:spPr>
        <p:txBody>
          <a:bodyPr>
            <a:noAutofit/>
          </a:bodyPr>
          <a:lstStyle/>
          <a:p>
            <a:pPr marL="365760" indent="-283464" fontAlgn="auto">
              <a:spcAft>
                <a:spcPts val="1200"/>
              </a:spcAft>
              <a:buFont typeface="Wingdings 2"/>
              <a:buNone/>
              <a:defRPr/>
            </a:pPr>
            <a:r>
              <a:rPr lang="fr-FR" sz="2200" b="1" dirty="0" smtClean="0">
                <a:latin typeface="Calibri"/>
                <a:cs typeface="Calibri"/>
              </a:rPr>
              <a:t>Que faites-vous à l’issue de cette anamnèse ?</a:t>
            </a:r>
          </a:p>
          <a:p>
            <a:pPr marL="365760" indent="-283464" fontAlgn="auto">
              <a:spcBef>
                <a:spcPts val="0"/>
              </a:spcBef>
              <a:spcAft>
                <a:spcPts val="900"/>
              </a:spcAft>
              <a:buFont typeface="Wingdings 2"/>
              <a:buChar char=""/>
              <a:defRPr/>
            </a:pPr>
            <a:r>
              <a:rPr lang="fr-FR" sz="2200" dirty="0" smtClean="0">
                <a:latin typeface="Calibri"/>
                <a:cs typeface="Calibri"/>
              </a:rPr>
              <a:t>L’adressez-vous directement aux urgences ?</a:t>
            </a:r>
          </a:p>
          <a:p>
            <a:pPr marL="365760" indent="-283464" fontAlgn="auto">
              <a:spcBef>
                <a:spcPts val="0"/>
              </a:spcBef>
              <a:spcAft>
                <a:spcPts val="900"/>
              </a:spcAft>
              <a:buFont typeface="Wingdings 2"/>
              <a:buChar char=""/>
              <a:defRPr/>
            </a:pPr>
            <a:r>
              <a:rPr lang="fr-FR" sz="2200" dirty="0" smtClean="0">
                <a:latin typeface="Calibri"/>
                <a:cs typeface="Calibri"/>
              </a:rPr>
              <a:t>Recours à un collègue spécialiste (Chirurgien ou Gynéco)?</a:t>
            </a:r>
          </a:p>
          <a:p>
            <a:pPr marL="365760" indent="-283464" fontAlgn="auto">
              <a:spcBef>
                <a:spcPts val="0"/>
              </a:spcBef>
              <a:spcAft>
                <a:spcPts val="900"/>
              </a:spcAft>
              <a:buFont typeface="Wingdings 2"/>
              <a:buChar char=""/>
              <a:defRPr/>
            </a:pPr>
            <a:r>
              <a:rPr lang="fr-FR" sz="2200" dirty="0" smtClean="0">
                <a:latin typeface="Calibri"/>
                <a:cs typeface="Calibri"/>
              </a:rPr>
              <a:t>Vous entreprenez un traitement d’emblée ? Quels médicaments ?</a:t>
            </a:r>
          </a:p>
          <a:p>
            <a:pPr marL="365760" indent="-283464" fontAlgn="auto">
              <a:spcBef>
                <a:spcPts val="0"/>
              </a:spcBef>
              <a:spcAft>
                <a:spcPts val="900"/>
              </a:spcAft>
              <a:buFont typeface="Wingdings 2"/>
              <a:buChar char=""/>
              <a:defRPr/>
            </a:pPr>
            <a:r>
              <a:rPr lang="fr-FR" sz="2200" dirty="0" smtClean="0">
                <a:latin typeface="Calibri"/>
                <a:cs typeface="Calibri"/>
              </a:rPr>
              <a:t>Prescrivez-vous des examens échographiques ou radiologiques ?</a:t>
            </a:r>
          </a:p>
          <a:p>
            <a:pPr marL="365760" indent="-283464" fontAlgn="auto">
              <a:spcBef>
                <a:spcPts val="0"/>
              </a:spcBef>
              <a:spcAft>
                <a:spcPts val="900"/>
              </a:spcAft>
              <a:buFont typeface="Wingdings 2"/>
              <a:buChar char=""/>
              <a:defRPr/>
            </a:pPr>
            <a:r>
              <a:rPr lang="fr-FR" sz="2200" dirty="0" smtClean="0">
                <a:latin typeface="Calibri"/>
                <a:cs typeface="Calibri"/>
              </a:rPr>
              <a:t>Posez-vous l’indication d’une bandelette urinaire ?</a:t>
            </a:r>
          </a:p>
          <a:p>
            <a:pPr marL="365760" indent="-283464" fontAlgn="auto">
              <a:spcBef>
                <a:spcPts val="0"/>
              </a:spcBef>
              <a:spcAft>
                <a:spcPts val="900"/>
              </a:spcAft>
              <a:buFont typeface="Wingdings 2"/>
              <a:buChar char=""/>
              <a:defRPr/>
            </a:pPr>
            <a:r>
              <a:rPr lang="fr-FR" sz="2200" dirty="0" smtClean="0">
                <a:latin typeface="Calibri"/>
                <a:cs typeface="Calibri"/>
              </a:rPr>
              <a:t>Prescrivez-vous un bilan sanguin et urinaire ?</a:t>
            </a:r>
          </a:p>
          <a:p>
            <a:pPr marL="365760" indent="-283464" fontAlgn="auto">
              <a:spcBef>
                <a:spcPts val="0"/>
              </a:spcBef>
              <a:spcAft>
                <a:spcPts val="900"/>
              </a:spcAft>
              <a:buFont typeface="Wingdings 2"/>
              <a:buChar char=""/>
              <a:defRPr/>
            </a:pPr>
            <a:r>
              <a:rPr lang="fr-FR" sz="2200" dirty="0" smtClean="0">
                <a:latin typeface="Calibri"/>
                <a:cs typeface="Calibri"/>
              </a:rPr>
              <a:t>Proposez vous de faire à la patiente un TR ?</a:t>
            </a:r>
          </a:p>
          <a:p>
            <a:pPr marL="365760" indent="-283464" fontAlgn="auto">
              <a:spcBef>
                <a:spcPts val="0"/>
              </a:spcBef>
              <a:spcAft>
                <a:spcPts val="900"/>
              </a:spcAft>
              <a:buFont typeface="Wingdings 2"/>
              <a:buChar char=""/>
              <a:defRPr/>
            </a:pPr>
            <a:r>
              <a:rPr lang="fr-FR" sz="2200" dirty="0" smtClean="0">
                <a:latin typeface="Calibri"/>
                <a:cs typeface="Calibri"/>
              </a:rPr>
              <a:t>Un TV ?</a:t>
            </a:r>
          </a:p>
        </p:txBody>
      </p:sp>
      <p:sp>
        <p:nvSpPr>
          <p:cNvPr id="4"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Gestion de l’incertitude diagnostique</a:t>
            </a:r>
            <a:endParaRPr lang="fr-FR" sz="3200" b="1" dirty="0">
              <a:solidFill>
                <a:srgbClr val="080CB8"/>
              </a:solidFill>
              <a:latin typeface="Arial Narrow" pitchFamily="34" charset="0"/>
            </a:endParaRPr>
          </a:p>
        </p:txBody>
      </p:sp>
      <p:sp>
        <p:nvSpPr>
          <p:cNvPr id="6" name="ZoneTexte 5"/>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0B050"/>
                </a:solidFill>
                <a:latin typeface="Tahoma" pitchFamily="34" charset="0"/>
                <a:cs typeface="Tahoma" pitchFamily="34" charset="0"/>
              </a:rPr>
              <a:t>Cas clinique </a:t>
            </a:r>
            <a:r>
              <a:rPr lang="fr-FR" sz="2800" b="1" dirty="0" smtClean="0">
                <a:solidFill>
                  <a:srgbClr val="00B050"/>
                </a:solidFill>
                <a:latin typeface="Tahoma" pitchFamily="34" charset="0"/>
                <a:cs typeface="Tahoma" pitchFamily="34" charset="0"/>
              </a:rPr>
              <a:t>1</a:t>
            </a:r>
            <a:endParaRPr lang="fr-FR" sz="2800" b="1" dirty="0">
              <a:solidFill>
                <a:srgbClr val="00B050"/>
              </a:solidFill>
              <a:latin typeface="Tahoma" pitchFamily="34" charset="0"/>
              <a:cs typeface="Tahoma" pitchFamily="34" charset="0"/>
            </a:endParaRPr>
          </a:p>
        </p:txBody>
      </p:sp>
      <p:sp>
        <p:nvSpPr>
          <p:cNvPr id="25606"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00B050"/>
                </a:solidFill>
                <a:latin typeface="Alien Encounters" pitchFamily="2" charset="0"/>
              </a:rPr>
              <a:t>1</a:t>
            </a:r>
          </a:p>
        </p:txBody>
      </p:sp>
      <p:cxnSp>
        <p:nvCxnSpPr>
          <p:cNvPr id="7" name="Connecteur droit 6"/>
          <p:cNvCxnSpPr/>
          <p:nvPr/>
        </p:nvCxnSpPr>
        <p:spPr>
          <a:xfrm>
            <a:off x="1061548" y="763490"/>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spcAft>
                <a:spcPts val="1200"/>
              </a:spcAft>
              <a:buFont typeface="Wingdings 2" pitchFamily="18" charset="2"/>
              <a:buNone/>
            </a:pPr>
            <a:r>
              <a:rPr lang="fr-FR" sz="2200" b="1" dirty="0" smtClean="0">
                <a:latin typeface="Calibri"/>
                <a:cs typeface="Calibri"/>
              </a:rPr>
              <a:t>Toucher vaginal</a:t>
            </a:r>
          </a:p>
          <a:p>
            <a:pPr>
              <a:lnSpc>
                <a:spcPct val="80000"/>
              </a:lnSpc>
              <a:spcAft>
                <a:spcPts val="1200"/>
              </a:spcAft>
            </a:pPr>
            <a:r>
              <a:rPr lang="fr-FR" sz="2200" dirty="0" smtClean="0">
                <a:latin typeface="Calibri"/>
                <a:cs typeface="Calibri"/>
              </a:rPr>
              <a:t>douleur </a:t>
            </a:r>
            <a:r>
              <a:rPr lang="fr-FR" sz="2200" dirty="0" err="1" smtClean="0">
                <a:latin typeface="Calibri"/>
                <a:cs typeface="Calibri"/>
              </a:rPr>
              <a:t>annexielle</a:t>
            </a:r>
            <a:r>
              <a:rPr lang="fr-FR" sz="2200" dirty="0" smtClean="0">
                <a:latin typeface="Calibri"/>
                <a:cs typeface="Calibri"/>
              </a:rPr>
              <a:t> droite, </a:t>
            </a:r>
          </a:p>
          <a:p>
            <a:pPr>
              <a:lnSpc>
                <a:spcPct val="80000"/>
              </a:lnSpc>
              <a:spcAft>
                <a:spcPts val="1200"/>
              </a:spcAft>
            </a:pPr>
            <a:r>
              <a:rPr lang="fr-FR" sz="2200" dirty="0" smtClean="0">
                <a:latin typeface="Calibri"/>
                <a:cs typeface="Calibri"/>
              </a:rPr>
              <a:t>pas de masse palpable, </a:t>
            </a:r>
          </a:p>
          <a:p>
            <a:pPr>
              <a:lnSpc>
                <a:spcPct val="80000"/>
              </a:lnSpc>
              <a:spcAft>
                <a:spcPts val="1200"/>
              </a:spcAft>
            </a:pPr>
            <a:r>
              <a:rPr lang="fr-FR" sz="2200" dirty="0" smtClean="0">
                <a:latin typeface="Calibri"/>
                <a:cs typeface="Calibri"/>
              </a:rPr>
              <a:t>doigtier discrètement taché de sang,  </a:t>
            </a:r>
          </a:p>
          <a:p>
            <a:pPr>
              <a:lnSpc>
                <a:spcPct val="80000"/>
              </a:lnSpc>
              <a:spcAft>
                <a:spcPts val="1200"/>
              </a:spcAft>
            </a:pPr>
            <a:r>
              <a:rPr lang="fr-FR" sz="2200" dirty="0" smtClean="0">
                <a:latin typeface="Calibri"/>
                <a:cs typeface="Calibri"/>
              </a:rPr>
              <a:t>sécrétion muqueuse épaisse blanche avec trace jaunâtre</a:t>
            </a:r>
          </a:p>
          <a:p>
            <a:pPr>
              <a:lnSpc>
                <a:spcPct val="80000"/>
              </a:lnSpc>
              <a:spcAft>
                <a:spcPts val="2400"/>
              </a:spcAft>
            </a:pPr>
            <a:r>
              <a:rPr lang="fr-FR" sz="2200" dirty="0" smtClean="0">
                <a:latin typeface="Calibri"/>
                <a:cs typeface="Calibri"/>
              </a:rPr>
              <a:t>sensibilité à la mobilisation utérine</a:t>
            </a:r>
          </a:p>
          <a:p>
            <a:pPr>
              <a:lnSpc>
                <a:spcPct val="80000"/>
              </a:lnSpc>
              <a:spcAft>
                <a:spcPts val="1200"/>
              </a:spcAft>
              <a:buFont typeface="Wingdings 2" pitchFamily="18" charset="2"/>
              <a:buNone/>
            </a:pPr>
            <a:r>
              <a:rPr lang="fr-FR" sz="2200" b="1" dirty="0" smtClean="0">
                <a:latin typeface="Calibri"/>
                <a:cs typeface="Calibri"/>
              </a:rPr>
              <a:t>Toucher rectal</a:t>
            </a:r>
          </a:p>
          <a:p>
            <a:pPr>
              <a:lnSpc>
                <a:spcPct val="80000"/>
              </a:lnSpc>
            </a:pPr>
            <a:r>
              <a:rPr lang="fr-FR" sz="2200" dirty="0" smtClean="0">
                <a:latin typeface="Calibri"/>
                <a:cs typeface="Calibri"/>
              </a:rPr>
              <a:t>Douleur au niveau du cul de sac de douglas droit avec sensation d’empâtement</a:t>
            </a:r>
          </a:p>
        </p:txBody>
      </p:sp>
      <p:sp>
        <p:nvSpPr>
          <p:cNvPr id="5" name="ZoneTexte 4"/>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0B050"/>
                </a:solidFill>
                <a:latin typeface="Tahoma" pitchFamily="34" charset="0"/>
                <a:cs typeface="Tahoma" pitchFamily="34" charset="0"/>
              </a:rPr>
              <a:t>Cas clinique </a:t>
            </a:r>
            <a:r>
              <a:rPr lang="fr-FR" sz="2800" b="1" dirty="0" smtClean="0">
                <a:solidFill>
                  <a:srgbClr val="00B050"/>
                </a:solidFill>
                <a:latin typeface="Tahoma" pitchFamily="34" charset="0"/>
                <a:cs typeface="Tahoma" pitchFamily="34" charset="0"/>
              </a:rPr>
              <a:t>1</a:t>
            </a:r>
            <a:endParaRPr lang="fr-FR" sz="2800" b="1" dirty="0">
              <a:solidFill>
                <a:srgbClr val="00B050"/>
              </a:solidFill>
              <a:latin typeface="Tahoma" pitchFamily="34" charset="0"/>
              <a:cs typeface="Tahoma" pitchFamily="34" charset="0"/>
            </a:endParaRPr>
          </a:p>
        </p:txBody>
      </p:sp>
      <p:sp>
        <p:nvSpPr>
          <p:cNvPr id="6"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Suite de l’examen clinique</a:t>
            </a:r>
            <a:endParaRPr lang="fr-FR" sz="3200" b="1" dirty="0">
              <a:solidFill>
                <a:srgbClr val="080CB8"/>
              </a:solidFill>
              <a:latin typeface="Arial Narrow" pitchFamily="34" charset="0"/>
            </a:endParaRPr>
          </a:p>
        </p:txBody>
      </p:sp>
      <p:sp>
        <p:nvSpPr>
          <p:cNvPr id="26630"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00B050"/>
                </a:solidFill>
                <a:latin typeface="Alien Encounters" pitchFamily="2" charset="0"/>
              </a:rPr>
              <a:t>1</a:t>
            </a:r>
          </a:p>
        </p:txBody>
      </p:sp>
      <p:cxnSp>
        <p:nvCxnSpPr>
          <p:cNvPr id="7" name="Connecteur droit 6"/>
          <p:cNvCxnSpPr/>
          <p:nvPr/>
        </p:nvCxnSpPr>
        <p:spPr>
          <a:xfrm>
            <a:off x="1061548" y="981101"/>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100" y="1149350"/>
            <a:ext cx="7499350" cy="5410200"/>
          </a:xfrm>
        </p:spPr>
        <p:txBody>
          <a:bodyPr/>
          <a:lstStyle/>
          <a:p>
            <a:r>
              <a:rPr lang="fr-FR" sz="2200" dirty="0" smtClean="0">
                <a:latin typeface="Calibri"/>
                <a:cs typeface="Calibri"/>
              </a:rPr>
              <a:t>Vous l’adressez au laboratoire et chez l’échographe</a:t>
            </a:r>
          </a:p>
          <a:p>
            <a:r>
              <a:rPr lang="fr-FR" sz="2200" dirty="0" smtClean="0">
                <a:latin typeface="Calibri"/>
                <a:cs typeface="Calibri"/>
              </a:rPr>
              <a:t>Vous disposez des résultats en début d’après-midi</a:t>
            </a:r>
          </a:p>
          <a:p>
            <a:pPr>
              <a:spcBef>
                <a:spcPts val="1800"/>
              </a:spcBef>
            </a:pPr>
            <a:r>
              <a:rPr lang="fr-FR" sz="2200" b="1" u="sng" dirty="0" smtClean="0">
                <a:latin typeface="Calibri"/>
                <a:cs typeface="Calibri"/>
              </a:rPr>
              <a:t>Biologie</a:t>
            </a:r>
          </a:p>
          <a:p>
            <a:pPr lvl="1"/>
            <a:r>
              <a:rPr lang="fr-FR" sz="2200" dirty="0" err="1" smtClean="0">
                <a:latin typeface="Calibri"/>
                <a:cs typeface="Calibri"/>
              </a:rPr>
              <a:t>ßHCG</a:t>
            </a:r>
            <a:r>
              <a:rPr lang="fr-FR" sz="2200" dirty="0" smtClean="0">
                <a:latin typeface="Calibri"/>
                <a:cs typeface="Calibri"/>
              </a:rPr>
              <a:t> négatif</a:t>
            </a:r>
          </a:p>
          <a:p>
            <a:pPr lvl="1"/>
            <a:r>
              <a:rPr lang="fr-FR" sz="2200" dirty="0" smtClean="0">
                <a:latin typeface="Calibri"/>
                <a:cs typeface="Calibri"/>
              </a:rPr>
              <a:t>Hyperleucocytose, Syndrome inflammatoire</a:t>
            </a:r>
          </a:p>
          <a:p>
            <a:pPr lvl="1"/>
            <a:r>
              <a:rPr lang="fr-FR" sz="2200" dirty="0" smtClean="0">
                <a:latin typeface="Calibri"/>
                <a:cs typeface="Calibri"/>
              </a:rPr>
              <a:t>ECBU Exam direct : Pyurie; cultures en cours</a:t>
            </a:r>
          </a:p>
          <a:p>
            <a:pPr>
              <a:spcBef>
                <a:spcPts val="1800"/>
              </a:spcBef>
            </a:pPr>
            <a:r>
              <a:rPr lang="fr-FR" sz="2200" b="1" u="sng" dirty="0" smtClean="0">
                <a:latin typeface="Calibri"/>
                <a:cs typeface="Calibri"/>
              </a:rPr>
              <a:t>Échographie pelvienne :</a:t>
            </a:r>
          </a:p>
          <a:p>
            <a:pPr lvl="1">
              <a:spcBef>
                <a:spcPts val="600"/>
              </a:spcBef>
            </a:pPr>
            <a:r>
              <a:rPr lang="fr-FR" sz="2200" dirty="0" smtClean="0">
                <a:latin typeface="Calibri"/>
                <a:cs typeface="Calibri"/>
              </a:rPr>
              <a:t>ligne de vacuité utérine visible, </a:t>
            </a:r>
          </a:p>
          <a:p>
            <a:pPr lvl="1">
              <a:spcBef>
                <a:spcPct val="0"/>
              </a:spcBef>
            </a:pPr>
            <a:r>
              <a:rPr lang="fr-FR" sz="2200" dirty="0" smtClean="0">
                <a:latin typeface="Calibri"/>
                <a:cs typeface="Calibri"/>
              </a:rPr>
              <a:t>muqueuse utérine épaissie, de même que les annexes à droite.</a:t>
            </a:r>
          </a:p>
          <a:p>
            <a:pPr lvl="1">
              <a:spcBef>
                <a:spcPct val="0"/>
              </a:spcBef>
            </a:pPr>
            <a:r>
              <a:rPr lang="fr-FR" sz="2200" dirty="0" smtClean="0">
                <a:latin typeface="Calibri"/>
                <a:cs typeface="Calibri"/>
              </a:rPr>
              <a:t>Absence d’infiltration de la graisse péri-appendiculaire. </a:t>
            </a:r>
          </a:p>
          <a:p>
            <a:pPr lvl="1">
              <a:spcBef>
                <a:spcPct val="0"/>
              </a:spcBef>
            </a:pPr>
            <a:r>
              <a:rPr lang="fr-FR" sz="2200" dirty="0" smtClean="0">
                <a:latin typeface="Calibri"/>
                <a:cs typeface="Calibri"/>
              </a:rPr>
              <a:t>Absence d’œdème sous-muqueux de la paroi cæcale. </a:t>
            </a:r>
          </a:p>
        </p:txBody>
      </p:sp>
      <p:sp>
        <p:nvSpPr>
          <p:cNvPr id="5" name="ZoneTexte 4"/>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0B050"/>
                </a:solidFill>
                <a:latin typeface="Tahoma" pitchFamily="34" charset="0"/>
                <a:cs typeface="Tahoma" pitchFamily="34" charset="0"/>
              </a:rPr>
              <a:t>Cas clinique </a:t>
            </a:r>
            <a:r>
              <a:rPr lang="fr-FR" sz="2800" b="1" dirty="0" smtClean="0">
                <a:solidFill>
                  <a:srgbClr val="00B050"/>
                </a:solidFill>
                <a:latin typeface="Tahoma" pitchFamily="34" charset="0"/>
                <a:cs typeface="Tahoma" pitchFamily="34" charset="0"/>
              </a:rPr>
              <a:t>1</a:t>
            </a:r>
            <a:endParaRPr lang="fr-FR" sz="2800" b="1" dirty="0">
              <a:solidFill>
                <a:srgbClr val="00B050"/>
              </a:solidFill>
              <a:latin typeface="Tahoma" pitchFamily="34" charset="0"/>
              <a:cs typeface="Tahoma" pitchFamily="34" charset="0"/>
            </a:endParaRPr>
          </a:p>
        </p:txBody>
      </p:sp>
      <p:sp>
        <p:nvSpPr>
          <p:cNvPr id="6"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Suite de la consultation</a:t>
            </a:r>
            <a:endParaRPr lang="fr-FR" sz="3200" b="1" dirty="0">
              <a:solidFill>
                <a:srgbClr val="080CB8"/>
              </a:solidFill>
              <a:latin typeface="Arial Narrow" pitchFamily="34" charset="0"/>
            </a:endParaRPr>
          </a:p>
        </p:txBody>
      </p:sp>
      <p:sp>
        <p:nvSpPr>
          <p:cNvPr id="27654"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00B050"/>
                </a:solidFill>
                <a:latin typeface="Alien Encounters" pitchFamily="2" charset="0"/>
              </a:rPr>
              <a:t>1</a:t>
            </a:r>
          </a:p>
        </p:txBody>
      </p:sp>
      <p:cxnSp>
        <p:nvCxnSpPr>
          <p:cNvPr id="7" name="Connecteur droit 6"/>
          <p:cNvCxnSpPr/>
          <p:nvPr/>
        </p:nvCxnSpPr>
        <p:spPr>
          <a:xfrm>
            <a:off x="1061548" y="981101"/>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spcAft>
                <a:spcPts val="1800"/>
              </a:spcAft>
            </a:pPr>
            <a:r>
              <a:rPr lang="fr-FR" sz="2400" dirty="0" smtClean="0">
                <a:latin typeface="Calibri"/>
                <a:cs typeface="Calibri"/>
              </a:rPr>
              <a:t>Votre diagnostic le plus probable est celui d’une salpingite aiguë non compliquée  !</a:t>
            </a:r>
          </a:p>
          <a:p>
            <a:pPr>
              <a:spcAft>
                <a:spcPts val="1800"/>
              </a:spcAft>
            </a:pPr>
            <a:r>
              <a:rPr lang="fr-FR" sz="2400" dirty="0" smtClean="0">
                <a:latin typeface="Calibri"/>
                <a:cs typeface="Calibri"/>
              </a:rPr>
              <a:t>Sur quels arguments proposez-vous ce diagnostic ?</a:t>
            </a:r>
          </a:p>
          <a:p>
            <a:pPr>
              <a:spcAft>
                <a:spcPts val="1800"/>
              </a:spcAft>
            </a:pPr>
            <a:r>
              <a:rPr lang="fr-FR" sz="2400" dirty="0" smtClean="0">
                <a:latin typeface="Calibri"/>
                <a:cs typeface="Calibri"/>
              </a:rPr>
              <a:t>Entreprenez-vous directement un traitement ? Que prescrivez-vous ?</a:t>
            </a:r>
          </a:p>
          <a:p>
            <a:pPr>
              <a:spcAft>
                <a:spcPts val="1800"/>
              </a:spcAft>
            </a:pPr>
            <a:r>
              <a:rPr lang="fr-FR" sz="2400" dirty="0" smtClean="0">
                <a:latin typeface="Calibri"/>
                <a:cs typeface="Calibri"/>
              </a:rPr>
              <a:t>L’adressez-vous aux urgences ?</a:t>
            </a:r>
          </a:p>
          <a:p>
            <a:pPr>
              <a:spcAft>
                <a:spcPts val="1800"/>
              </a:spcAft>
            </a:pPr>
            <a:r>
              <a:rPr lang="fr-FR" sz="2400" dirty="0" smtClean="0">
                <a:latin typeface="Calibri"/>
                <a:cs typeface="Calibri"/>
              </a:rPr>
              <a:t>Lui prenez-vous directement un RV chez un(e) gynéco ou un chirurgien ?</a:t>
            </a:r>
          </a:p>
          <a:p>
            <a:endParaRPr lang="fr-FR" dirty="0" smtClean="0"/>
          </a:p>
        </p:txBody>
      </p:sp>
      <p:sp>
        <p:nvSpPr>
          <p:cNvPr id="5" name="ZoneTexte 4"/>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0B050"/>
                </a:solidFill>
                <a:latin typeface="Tahoma" pitchFamily="34" charset="0"/>
                <a:cs typeface="Tahoma" pitchFamily="34" charset="0"/>
              </a:rPr>
              <a:t>Cas clinique </a:t>
            </a:r>
            <a:r>
              <a:rPr lang="fr-FR" sz="2800" b="1" dirty="0" smtClean="0">
                <a:solidFill>
                  <a:srgbClr val="00B050"/>
                </a:solidFill>
                <a:latin typeface="Tahoma" pitchFamily="34" charset="0"/>
                <a:cs typeface="Tahoma" pitchFamily="34" charset="0"/>
              </a:rPr>
              <a:t>1</a:t>
            </a:r>
            <a:endParaRPr lang="fr-FR" sz="2800" b="1" dirty="0">
              <a:solidFill>
                <a:srgbClr val="00B050"/>
              </a:solidFill>
              <a:latin typeface="Tahoma" pitchFamily="34" charset="0"/>
              <a:cs typeface="Tahoma" pitchFamily="34" charset="0"/>
            </a:endParaRPr>
          </a:p>
        </p:txBody>
      </p:sp>
      <p:sp>
        <p:nvSpPr>
          <p:cNvPr id="6"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Quand l’incertitude est toujours présente</a:t>
            </a:r>
            <a:endParaRPr lang="fr-FR" sz="3200" b="1" dirty="0">
              <a:solidFill>
                <a:srgbClr val="080CB8"/>
              </a:solidFill>
              <a:latin typeface="Arial Narrow" pitchFamily="34" charset="0"/>
            </a:endParaRPr>
          </a:p>
        </p:txBody>
      </p:sp>
      <p:sp>
        <p:nvSpPr>
          <p:cNvPr id="28678"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00B050"/>
                </a:solidFill>
                <a:latin typeface="Alien Encounters" pitchFamily="2" charset="0"/>
              </a:rPr>
              <a:t>1</a:t>
            </a:r>
          </a:p>
        </p:txBody>
      </p:sp>
      <p:cxnSp>
        <p:nvCxnSpPr>
          <p:cNvPr id="7" name="Connecteur droit 6"/>
          <p:cNvCxnSpPr/>
          <p:nvPr/>
        </p:nvCxnSpPr>
        <p:spPr>
          <a:xfrm>
            <a:off x="1120612" y="981101"/>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u contenu 2"/>
          <p:cNvSpPr>
            <a:spLocks noGrp="1"/>
          </p:cNvSpPr>
          <p:nvPr>
            <p:ph idx="1"/>
          </p:nvPr>
        </p:nvSpPr>
        <p:spPr/>
        <p:txBody>
          <a:bodyPr/>
          <a:lstStyle/>
          <a:p>
            <a:pPr lvl="1">
              <a:spcAft>
                <a:spcPts val="1800"/>
              </a:spcAft>
            </a:pPr>
            <a:r>
              <a:rPr lang="fr-FR" sz="2400" dirty="0" smtClean="0">
                <a:latin typeface="Calibri"/>
                <a:cs typeface="Calibri"/>
              </a:rPr>
              <a:t>AEG, </a:t>
            </a:r>
            <a:r>
              <a:rPr lang="fr-FR" sz="2400" dirty="0" err="1" smtClean="0">
                <a:latin typeface="Calibri"/>
                <a:cs typeface="Calibri"/>
              </a:rPr>
              <a:t>sepsis</a:t>
            </a:r>
            <a:r>
              <a:rPr lang="fr-FR" sz="2400" dirty="0" smtClean="0">
                <a:latin typeface="Calibri"/>
                <a:cs typeface="Calibri"/>
              </a:rPr>
              <a:t>, abcès…</a:t>
            </a:r>
          </a:p>
          <a:p>
            <a:pPr lvl="1">
              <a:spcAft>
                <a:spcPts val="1800"/>
              </a:spcAft>
            </a:pPr>
            <a:r>
              <a:rPr lang="fr-FR" sz="2400" dirty="0" smtClean="0">
                <a:latin typeface="Calibri"/>
                <a:cs typeface="Calibri"/>
              </a:rPr>
              <a:t>Doute diagnostique</a:t>
            </a:r>
          </a:p>
          <a:p>
            <a:pPr lvl="1">
              <a:spcAft>
                <a:spcPts val="1800"/>
              </a:spcAft>
            </a:pPr>
            <a:r>
              <a:rPr lang="fr-FR" sz="2400" dirty="0" smtClean="0">
                <a:latin typeface="Calibri"/>
                <a:cs typeface="Calibri"/>
              </a:rPr>
              <a:t>Persistance des symptômes à 48h d’antibiothérapie</a:t>
            </a:r>
          </a:p>
          <a:p>
            <a:pPr lvl="1">
              <a:spcAft>
                <a:spcPts val="1800"/>
              </a:spcAft>
            </a:pPr>
            <a:r>
              <a:rPr lang="fr-FR" sz="2400" dirty="0" smtClean="0">
                <a:latin typeface="Calibri"/>
                <a:cs typeface="Calibri"/>
              </a:rPr>
              <a:t>Allergie à l’un des antibiotiques</a:t>
            </a:r>
          </a:p>
          <a:p>
            <a:pPr lvl="1">
              <a:spcAft>
                <a:spcPts val="1800"/>
              </a:spcAft>
            </a:pPr>
            <a:r>
              <a:rPr lang="fr-FR" sz="2400" dirty="0" smtClean="0">
                <a:latin typeface="Calibri"/>
                <a:cs typeface="Calibri"/>
              </a:rPr>
              <a:t>Terrain particulier (immunodépression…)</a:t>
            </a:r>
          </a:p>
          <a:p>
            <a:pPr lvl="1">
              <a:spcAft>
                <a:spcPts val="1800"/>
              </a:spcAft>
            </a:pPr>
            <a:r>
              <a:rPr lang="fr-FR" sz="2400" dirty="0" smtClean="0">
                <a:latin typeface="Calibri"/>
                <a:cs typeface="Calibri"/>
              </a:rPr>
              <a:t>Risque d’inobservance thérapeutique</a:t>
            </a:r>
          </a:p>
          <a:p>
            <a:endParaRPr lang="fr-FR" dirty="0" smtClean="0"/>
          </a:p>
        </p:txBody>
      </p:sp>
      <p:sp>
        <p:nvSpPr>
          <p:cNvPr id="4" name="Titre 4"/>
          <p:cNvSpPr txBox="1">
            <a:spLocks/>
          </p:cNvSpPr>
          <p:nvPr/>
        </p:nvSpPr>
        <p:spPr>
          <a:xfrm>
            <a:off x="1243137" y="136827"/>
            <a:ext cx="7499350" cy="712788"/>
          </a:xfrm>
          <a:prstGeom prst="rect">
            <a:avLst/>
          </a:prstGeom>
        </p:spPr>
        <p:txBody>
          <a:bodyPr anchor="ctr">
            <a:normAutofit/>
          </a:bodyPr>
          <a:lstStyle/>
          <a:p>
            <a:pPr defTabSz="914400" fontAlgn="auto">
              <a:spcAft>
                <a:spcPts val="0"/>
              </a:spcAft>
              <a:defRPr/>
            </a:pPr>
            <a:r>
              <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rPr>
              <a:t>Hospitalisation impérative si</a:t>
            </a:r>
          </a:p>
        </p:txBody>
      </p:sp>
      <p:sp>
        <p:nvSpPr>
          <p:cNvPr id="6" name="ZoneTexte 5"/>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0B050"/>
                </a:solidFill>
                <a:latin typeface="Tahoma" pitchFamily="34" charset="0"/>
                <a:cs typeface="Tahoma" pitchFamily="34" charset="0"/>
              </a:rPr>
              <a:t>Cas clinique </a:t>
            </a:r>
            <a:r>
              <a:rPr lang="fr-FR" sz="2800" b="1" dirty="0" smtClean="0">
                <a:solidFill>
                  <a:srgbClr val="00B050"/>
                </a:solidFill>
                <a:latin typeface="Tahoma" pitchFamily="34" charset="0"/>
                <a:cs typeface="Tahoma" pitchFamily="34" charset="0"/>
              </a:rPr>
              <a:t>1</a:t>
            </a:r>
            <a:endParaRPr lang="fr-FR" sz="2800" b="1" dirty="0">
              <a:solidFill>
                <a:srgbClr val="00B050"/>
              </a:solidFill>
              <a:latin typeface="Tahoma" pitchFamily="34" charset="0"/>
              <a:cs typeface="Tahoma" pitchFamily="34" charset="0"/>
            </a:endParaRPr>
          </a:p>
        </p:txBody>
      </p:sp>
      <p:sp>
        <p:nvSpPr>
          <p:cNvPr id="30726"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00B050"/>
                </a:solidFill>
                <a:latin typeface="Alien Encounters" pitchFamily="2" charset="0"/>
              </a:rPr>
              <a:t>1</a:t>
            </a:r>
          </a:p>
        </p:txBody>
      </p:sp>
      <p:cxnSp>
        <p:nvCxnSpPr>
          <p:cNvPr id="7" name="Connecteur droit 6"/>
          <p:cNvCxnSpPr/>
          <p:nvPr/>
        </p:nvCxnSpPr>
        <p:spPr>
          <a:xfrm>
            <a:off x="1061548" y="1054941"/>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72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72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u contenu 2"/>
          <p:cNvSpPr>
            <a:spLocks noGrp="1"/>
          </p:cNvSpPr>
          <p:nvPr>
            <p:ph idx="1"/>
          </p:nvPr>
        </p:nvSpPr>
        <p:spPr>
          <a:xfrm>
            <a:off x="1435100" y="1152525"/>
            <a:ext cx="7499350" cy="5095875"/>
          </a:xfrm>
        </p:spPr>
        <p:txBody>
          <a:bodyPr/>
          <a:lstStyle/>
          <a:p>
            <a:r>
              <a:rPr lang="fr-FR" sz="2200" dirty="0" smtClean="0">
                <a:latin typeface="Calibri"/>
                <a:cs typeface="Calibri"/>
              </a:rPr>
              <a:t>Revoir la patiente après 3 jours pour </a:t>
            </a:r>
          </a:p>
          <a:p>
            <a:pPr lvl="1"/>
            <a:r>
              <a:rPr lang="fr-FR" sz="2200" dirty="0" smtClean="0">
                <a:latin typeface="Calibri"/>
                <a:cs typeface="Calibri"/>
              </a:rPr>
              <a:t>adapter l’antibiothérapie en fonction de l’antibiogramme, </a:t>
            </a:r>
          </a:p>
          <a:p>
            <a:pPr lvl="1"/>
            <a:r>
              <a:rPr lang="fr-FR" sz="2200" dirty="0" smtClean="0">
                <a:latin typeface="Calibri"/>
                <a:cs typeface="Calibri"/>
              </a:rPr>
              <a:t>Apprécier l’évolution clinique</a:t>
            </a:r>
          </a:p>
          <a:p>
            <a:pPr lvl="1">
              <a:spcAft>
                <a:spcPts val="2400"/>
              </a:spcAft>
            </a:pPr>
            <a:r>
              <a:rPr lang="fr-FR" sz="2200" dirty="0" smtClean="0">
                <a:latin typeface="Calibri"/>
                <a:cs typeface="Calibri"/>
              </a:rPr>
              <a:t>Si pas amélioration à J3 ou si aggravation envisager une hospitalisation (</a:t>
            </a:r>
            <a:r>
              <a:rPr lang="fr-FR" sz="2200" dirty="0" err="1" smtClean="0">
                <a:latin typeface="Calibri"/>
                <a:cs typeface="Calibri"/>
              </a:rPr>
              <a:t>Pyosalpinx</a:t>
            </a:r>
            <a:r>
              <a:rPr lang="fr-FR" sz="2200" dirty="0" smtClean="0">
                <a:latin typeface="Calibri"/>
                <a:cs typeface="Calibri"/>
              </a:rPr>
              <a:t>)</a:t>
            </a:r>
          </a:p>
          <a:p>
            <a:pPr>
              <a:lnSpc>
                <a:spcPct val="90000"/>
              </a:lnSpc>
              <a:spcAft>
                <a:spcPts val="1200"/>
              </a:spcAft>
            </a:pPr>
            <a:r>
              <a:rPr lang="fr-FR" sz="2200" dirty="0" smtClean="0">
                <a:latin typeface="Calibri"/>
                <a:cs typeface="Calibri"/>
              </a:rPr>
              <a:t>Ne pas céder au patient qui attend toujours de nous une réponse rassurante</a:t>
            </a:r>
          </a:p>
          <a:p>
            <a:pPr>
              <a:lnSpc>
                <a:spcPct val="90000"/>
              </a:lnSpc>
              <a:spcAft>
                <a:spcPts val="1200"/>
              </a:spcAft>
            </a:pPr>
            <a:r>
              <a:rPr lang="fr-FR" sz="2200" dirty="0" smtClean="0">
                <a:latin typeface="Calibri"/>
                <a:cs typeface="Calibri"/>
              </a:rPr>
              <a:t>« Être confiant dans notre doute »</a:t>
            </a:r>
          </a:p>
          <a:p>
            <a:pPr>
              <a:lnSpc>
                <a:spcPct val="90000"/>
              </a:lnSpc>
              <a:spcAft>
                <a:spcPts val="1200"/>
              </a:spcAft>
            </a:pPr>
            <a:r>
              <a:rPr lang="fr-FR" sz="2200" dirty="0" smtClean="0">
                <a:latin typeface="Calibri"/>
                <a:cs typeface="Calibri"/>
              </a:rPr>
              <a:t>La patiente vient nous voir pour savoir : la décision de consulter n’est jamais anodine</a:t>
            </a:r>
          </a:p>
          <a:p>
            <a:pPr marL="403225" lvl="1" indent="0">
              <a:buNone/>
            </a:pPr>
            <a:endParaRPr lang="fr-FR" dirty="0" smtClean="0">
              <a:latin typeface="Calibri"/>
              <a:cs typeface="Calibri"/>
            </a:endParaRPr>
          </a:p>
        </p:txBody>
      </p:sp>
      <p:sp>
        <p:nvSpPr>
          <p:cNvPr id="4" name="Titre 4"/>
          <p:cNvSpPr txBox="1">
            <a:spLocks/>
          </p:cNvSpPr>
          <p:nvPr/>
        </p:nvSpPr>
        <p:spPr>
          <a:xfrm>
            <a:off x="1435100" y="0"/>
            <a:ext cx="7499350" cy="712788"/>
          </a:xfrm>
          <a:prstGeom prst="rect">
            <a:avLst/>
          </a:prstGeom>
        </p:spPr>
        <p:txBody>
          <a:bodyPr anchor="ctr">
            <a:normAutofit/>
          </a:bodyPr>
          <a:lstStyle/>
          <a:p>
            <a:pPr defTabSz="914400" fontAlgn="auto">
              <a:spcAft>
                <a:spcPts val="0"/>
              </a:spcAft>
              <a:defRPr/>
            </a:pPr>
            <a:r>
              <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rPr>
              <a:t>Au total !</a:t>
            </a:r>
          </a:p>
        </p:txBody>
      </p:sp>
      <p:sp>
        <p:nvSpPr>
          <p:cNvPr id="6" name="ZoneTexte 5"/>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0B050"/>
                </a:solidFill>
                <a:latin typeface="Tahoma" pitchFamily="34" charset="0"/>
                <a:cs typeface="Tahoma" pitchFamily="34" charset="0"/>
              </a:rPr>
              <a:t>Cas clinique </a:t>
            </a:r>
            <a:r>
              <a:rPr lang="fr-FR" sz="2800" b="1" dirty="0" smtClean="0">
                <a:solidFill>
                  <a:srgbClr val="00B050"/>
                </a:solidFill>
                <a:latin typeface="Tahoma" pitchFamily="34" charset="0"/>
                <a:cs typeface="Tahoma" pitchFamily="34" charset="0"/>
              </a:rPr>
              <a:t>1</a:t>
            </a:r>
            <a:endParaRPr lang="fr-FR" sz="2800" b="1" dirty="0">
              <a:solidFill>
                <a:srgbClr val="00B050"/>
              </a:solidFill>
              <a:latin typeface="Tahoma" pitchFamily="34" charset="0"/>
              <a:cs typeface="Tahoma" pitchFamily="34" charset="0"/>
            </a:endParaRPr>
          </a:p>
        </p:txBody>
      </p:sp>
      <p:sp>
        <p:nvSpPr>
          <p:cNvPr id="31750"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00B050"/>
                </a:solidFill>
                <a:latin typeface="Alien Encounters" pitchFamily="2" charset="0"/>
              </a:rPr>
              <a:t>1</a:t>
            </a:r>
          </a:p>
        </p:txBody>
      </p:sp>
      <p:cxnSp>
        <p:nvCxnSpPr>
          <p:cNvPr id="7" name="Connecteur droit 6"/>
          <p:cNvCxnSpPr/>
          <p:nvPr/>
        </p:nvCxnSpPr>
        <p:spPr>
          <a:xfrm>
            <a:off x="1164912" y="719185"/>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74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74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74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100" y="112188"/>
            <a:ext cx="7499350" cy="655761"/>
          </a:xfrm>
        </p:spPr>
        <p:txBody>
          <a:bodyPr>
            <a:normAutofit/>
          </a:bodyPr>
          <a:lstStyle/>
          <a:p>
            <a:r>
              <a:rPr lang="fr-FR" sz="3600" b="1" dirty="0" smtClean="0">
                <a:solidFill>
                  <a:srgbClr val="0000FF"/>
                </a:solidFill>
                <a:latin typeface="Arial Narrow"/>
                <a:cs typeface="Arial Narrow"/>
              </a:rPr>
              <a:t>2</a:t>
            </a:r>
            <a:r>
              <a:rPr lang="fr-FR" sz="3600" b="1" baseline="30000" dirty="0" smtClean="0">
                <a:solidFill>
                  <a:srgbClr val="0000FF"/>
                </a:solidFill>
                <a:latin typeface="Arial Narrow"/>
                <a:cs typeface="Arial Narrow"/>
              </a:rPr>
              <a:t>ème</a:t>
            </a:r>
            <a:r>
              <a:rPr lang="fr-FR" sz="3600" b="1" dirty="0" smtClean="0">
                <a:solidFill>
                  <a:srgbClr val="0000FF"/>
                </a:solidFill>
                <a:latin typeface="Arial Narrow"/>
                <a:cs typeface="Arial Narrow"/>
              </a:rPr>
              <a:t> cas clinique </a:t>
            </a:r>
            <a:endParaRPr lang="fr-FR" sz="3600" b="1" dirty="0">
              <a:solidFill>
                <a:srgbClr val="0000FF"/>
              </a:solidFill>
              <a:latin typeface="Arial Narrow"/>
              <a:cs typeface="Arial Narrow"/>
            </a:endParaRPr>
          </a:p>
        </p:txBody>
      </p:sp>
      <p:pic>
        <p:nvPicPr>
          <p:cNvPr id="4" name="Espace réservé du contenu 3"/>
          <p:cNvPicPr>
            <a:picLocks noGrp="1" noChangeAspect="1"/>
          </p:cNvPicPr>
          <p:nvPr>
            <p:ph idx="1"/>
          </p:nvPr>
        </p:nvPicPr>
        <p:blipFill>
          <a:blip r:embed="rId2"/>
          <a:srcRect t="1990" b="1990"/>
          <a:stretch>
            <a:fillRect/>
          </a:stretch>
        </p:blipFill>
        <p:spPr>
          <a:xfrm>
            <a:off x="1435100" y="2525369"/>
            <a:ext cx="4249906" cy="3028924"/>
          </a:xfrm>
        </p:spPr>
      </p:pic>
      <p:sp>
        <p:nvSpPr>
          <p:cNvPr id="5" name="ZoneTexte 4"/>
          <p:cNvSpPr txBox="1"/>
          <p:nvPr/>
        </p:nvSpPr>
        <p:spPr>
          <a:xfrm>
            <a:off x="6142760" y="2525369"/>
            <a:ext cx="2569327" cy="1384995"/>
          </a:xfrm>
          <a:prstGeom prst="rect">
            <a:avLst/>
          </a:prstGeom>
          <a:noFill/>
        </p:spPr>
        <p:txBody>
          <a:bodyPr wrap="square" rtlCol="0">
            <a:spAutoFit/>
          </a:bodyPr>
          <a:lstStyle/>
          <a:p>
            <a:r>
              <a:rPr lang="fr-FR" sz="2800" dirty="0" smtClean="0"/>
              <a:t>Fièvre chez un enfant de 23 mois</a:t>
            </a:r>
            <a:endParaRPr lang="fr-FR" sz="2800" dirty="0"/>
          </a:p>
        </p:txBody>
      </p:sp>
      <p:cxnSp>
        <p:nvCxnSpPr>
          <p:cNvPr id="6" name="Connecteur droit 5"/>
          <p:cNvCxnSpPr/>
          <p:nvPr/>
        </p:nvCxnSpPr>
        <p:spPr>
          <a:xfrm>
            <a:off x="1164912" y="1103159"/>
            <a:ext cx="7872902" cy="0"/>
          </a:xfrm>
          <a:prstGeom prst="line">
            <a:avLst/>
          </a:prstGeom>
        </p:spPr>
        <p:style>
          <a:lnRef idx="2">
            <a:schemeClr val="accent3"/>
          </a:lnRef>
          <a:fillRef idx="0">
            <a:schemeClr val="accent3"/>
          </a:fillRef>
          <a:effectRef idx="1">
            <a:schemeClr val="accent3"/>
          </a:effectRef>
          <a:fontRef idx="minor">
            <a:schemeClr val="tx1"/>
          </a:fontRef>
        </p:style>
      </p:cxnSp>
      <p:sp>
        <p:nvSpPr>
          <p:cNvPr id="7" name="ZoneTexte 7"/>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FF0000"/>
                </a:solidFill>
                <a:latin typeface="Alien Encounters" pitchFamily="2" charset="0"/>
              </a:rPr>
              <a:t>2</a:t>
            </a:r>
          </a:p>
        </p:txBody>
      </p:sp>
      <p:sp>
        <p:nvSpPr>
          <p:cNvPr id="8" name="ZoneTexte 7"/>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latin typeface="Tahoma" pitchFamily="34" charset="0"/>
                <a:cs typeface="Tahoma" pitchFamily="34" charset="0"/>
              </a:rPr>
              <a:t>Cas clinique </a:t>
            </a:r>
            <a:r>
              <a:rPr lang="fr-FR" sz="2800" b="1" dirty="0" smtClean="0">
                <a:solidFill>
                  <a:srgbClr val="FF0000"/>
                </a:solidFill>
                <a:latin typeface="Tahoma" pitchFamily="34" charset="0"/>
                <a:cs typeface="Tahoma" pitchFamily="34" charset="0"/>
              </a:rPr>
              <a:t>2</a:t>
            </a:r>
            <a:endParaRPr lang="fr-FR" sz="2800" b="1" dirty="0">
              <a:solidFill>
                <a:srgbClr val="FF0000"/>
              </a:solidFill>
              <a:latin typeface="Tahoma" pitchFamily="34" charset="0"/>
              <a:cs typeface="Tahoma" pitchFamily="34" charset="0"/>
            </a:endParaRPr>
          </a:p>
        </p:txBody>
      </p:sp>
    </p:spTree>
    <p:extLst>
      <p:ext uri="{BB962C8B-B14F-4D97-AF65-F5344CB8AC3E}">
        <p14:creationId xmlns:p14="http://schemas.microsoft.com/office/powerpoint/2010/main" val="68351117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Espace réservé du contenu 2"/>
          <p:cNvSpPr>
            <a:spLocks noGrp="1"/>
          </p:cNvSpPr>
          <p:nvPr>
            <p:ph idx="1"/>
          </p:nvPr>
        </p:nvSpPr>
        <p:spPr>
          <a:xfrm>
            <a:off x="1198563" y="1500188"/>
            <a:ext cx="7497762" cy="4894459"/>
          </a:xfrm>
        </p:spPr>
        <p:txBody>
          <a:bodyPr/>
          <a:lstStyle/>
          <a:p>
            <a:pPr>
              <a:spcBef>
                <a:spcPts val="1800"/>
              </a:spcBef>
            </a:pPr>
            <a:r>
              <a:rPr lang="fr-FR" sz="2400" dirty="0" smtClean="0">
                <a:latin typeface="Calibri"/>
                <a:cs typeface="Calibri"/>
              </a:rPr>
              <a:t>Baptiste Haire est amené par sa mère très angoissée ce matin en urgence à 9 heures à votre cabinet .</a:t>
            </a:r>
          </a:p>
          <a:p>
            <a:pPr marL="342900" lvl="1" indent="-342900">
              <a:spcBef>
                <a:spcPts val="1800"/>
              </a:spcBef>
              <a:buFont typeface="Arial" charset="0"/>
              <a:buChar char="•"/>
            </a:pPr>
            <a:r>
              <a:rPr lang="fr-FR" sz="2400" dirty="0" smtClean="0">
                <a:latin typeface="Calibri"/>
                <a:cs typeface="Calibri"/>
              </a:rPr>
              <a:t>Elle doit partir avec son fils en fin de journée voir sa mère à la campagne.</a:t>
            </a:r>
          </a:p>
          <a:p>
            <a:pPr marL="342900" lvl="1" indent="-342900">
              <a:spcBef>
                <a:spcPts val="1800"/>
              </a:spcBef>
              <a:buFont typeface="Arial" charset="0"/>
              <a:buChar char="•"/>
            </a:pPr>
            <a:r>
              <a:rPr lang="fr-FR" sz="2400" dirty="0" smtClean="0">
                <a:latin typeface="Calibri"/>
                <a:cs typeface="Calibri"/>
              </a:rPr>
              <a:t>Dans le carnet de santé vous apprenez que Baptiste est né au terme de 35 SA sans complication. </a:t>
            </a:r>
          </a:p>
          <a:p>
            <a:pPr marL="342900" lvl="1" indent="-342900">
              <a:spcBef>
                <a:spcPts val="1800"/>
              </a:spcBef>
              <a:buFont typeface="Arial" charset="0"/>
              <a:buChar char="•"/>
            </a:pPr>
            <a:r>
              <a:rPr lang="fr-FR" sz="2400" dirty="0" smtClean="0">
                <a:latin typeface="Calibri"/>
                <a:cs typeface="Calibri"/>
              </a:rPr>
              <a:t>Ses vaccins sont à jour (Il est régulièrement suivi à la PMI)</a:t>
            </a:r>
          </a:p>
          <a:p>
            <a:pPr marL="342900" lvl="1" indent="-342900">
              <a:spcBef>
                <a:spcPts val="1800"/>
              </a:spcBef>
              <a:buFont typeface="Arial" charset="0"/>
              <a:buChar char="•"/>
            </a:pPr>
            <a:r>
              <a:rPr lang="fr-FR" sz="2400" dirty="0" smtClean="0">
                <a:latin typeface="Calibri"/>
                <a:cs typeface="Calibri"/>
              </a:rPr>
              <a:t>Il a déjà consulté des médecins pour des infections ORL à répétition</a:t>
            </a:r>
          </a:p>
        </p:txBody>
      </p:sp>
      <p:sp>
        <p:nvSpPr>
          <p:cNvPr id="5"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Début de la consultation</a:t>
            </a:r>
            <a:endParaRPr lang="fr-FR" sz="3200" b="1" dirty="0">
              <a:solidFill>
                <a:srgbClr val="080CB8"/>
              </a:solidFill>
              <a:latin typeface="Arial Narrow" pitchFamily="34" charset="0"/>
            </a:endParaRPr>
          </a:p>
        </p:txBody>
      </p:sp>
      <p:sp>
        <p:nvSpPr>
          <p:cNvPr id="7" name="ZoneTexte 6"/>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latin typeface="Tahoma" pitchFamily="34" charset="0"/>
                <a:cs typeface="Tahoma" pitchFamily="34" charset="0"/>
              </a:rPr>
              <a:t>Cas clinique </a:t>
            </a:r>
            <a:r>
              <a:rPr lang="fr-FR" sz="2800" b="1" dirty="0" smtClean="0">
                <a:solidFill>
                  <a:srgbClr val="FF0000"/>
                </a:solidFill>
                <a:latin typeface="Tahoma" pitchFamily="34" charset="0"/>
                <a:cs typeface="Tahoma" pitchFamily="34" charset="0"/>
              </a:rPr>
              <a:t>2</a:t>
            </a:r>
            <a:endParaRPr lang="fr-FR" sz="2800" b="1" dirty="0">
              <a:solidFill>
                <a:srgbClr val="FF0000"/>
              </a:solidFill>
              <a:latin typeface="Tahoma" pitchFamily="34" charset="0"/>
              <a:cs typeface="Tahoma" pitchFamily="34" charset="0"/>
            </a:endParaRPr>
          </a:p>
        </p:txBody>
      </p:sp>
      <p:sp>
        <p:nvSpPr>
          <p:cNvPr id="8198" name="ZoneTexte 7"/>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FF0000"/>
                </a:solidFill>
                <a:latin typeface="Alien Encounters" pitchFamily="2" charset="0"/>
              </a:rPr>
              <a:t>2</a:t>
            </a:r>
          </a:p>
        </p:txBody>
      </p:sp>
      <p:cxnSp>
        <p:nvCxnSpPr>
          <p:cNvPr id="8" name="Connecteur droit 7"/>
          <p:cNvCxnSpPr/>
          <p:nvPr/>
        </p:nvCxnSpPr>
        <p:spPr>
          <a:xfrm>
            <a:off x="1209208" y="1054941"/>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342900" lvl="1" indent="-342900">
              <a:spcAft>
                <a:spcPts val="1800"/>
              </a:spcAft>
              <a:buFont typeface="Verdana" pitchFamily="34" charset="0"/>
              <a:buNone/>
            </a:pPr>
            <a:r>
              <a:rPr lang="fr-FR" sz="2400" b="1" dirty="0" smtClean="0">
                <a:latin typeface="Calibri"/>
                <a:cs typeface="Calibri"/>
              </a:rPr>
              <a:t>Baptiste souffre de :</a:t>
            </a:r>
          </a:p>
          <a:p>
            <a:pPr marL="342900" lvl="1" indent="-342900">
              <a:spcAft>
                <a:spcPts val="1800"/>
              </a:spcAft>
            </a:pPr>
            <a:r>
              <a:rPr lang="fr-FR" sz="2400" dirty="0" smtClean="0">
                <a:latin typeface="Calibri"/>
                <a:cs typeface="Calibri"/>
              </a:rPr>
              <a:t>Fièvre évoluant depuis cette nuit entre 38°5 et 39°</a:t>
            </a:r>
          </a:p>
          <a:p>
            <a:pPr marL="342900" lvl="1" indent="-342900">
              <a:spcAft>
                <a:spcPts val="1800"/>
              </a:spcAft>
            </a:pPr>
            <a:r>
              <a:rPr lang="fr-FR" sz="2400" dirty="0" smtClean="0">
                <a:latin typeface="Calibri"/>
                <a:cs typeface="Calibri"/>
              </a:rPr>
              <a:t>Toux depuis 3 jours</a:t>
            </a:r>
          </a:p>
          <a:p>
            <a:pPr marL="342900" lvl="1" indent="-342900">
              <a:spcAft>
                <a:spcPts val="1800"/>
              </a:spcAft>
            </a:pPr>
            <a:r>
              <a:rPr lang="fr-FR" sz="2400" dirty="0" smtClean="0">
                <a:latin typeface="Calibri"/>
                <a:cs typeface="Calibri"/>
              </a:rPr>
              <a:t>Il est grognon depuis la veille</a:t>
            </a:r>
          </a:p>
          <a:p>
            <a:pPr marL="342900" lvl="1" indent="-342900">
              <a:spcAft>
                <a:spcPts val="1800"/>
              </a:spcAft>
            </a:pPr>
            <a:r>
              <a:rPr lang="fr-FR" sz="2400" dirty="0" smtClean="0">
                <a:latin typeface="Calibri"/>
                <a:cs typeface="Calibri"/>
              </a:rPr>
              <a:t>N’a pas fini son repas la veille au soir</a:t>
            </a:r>
          </a:p>
          <a:p>
            <a:pPr marL="342900" lvl="1" indent="-342900">
              <a:spcAft>
                <a:spcPts val="1800"/>
              </a:spcAft>
            </a:pPr>
            <a:r>
              <a:rPr lang="fr-FR" sz="2400" dirty="0" smtClean="0">
                <a:latin typeface="Calibri"/>
                <a:cs typeface="Calibri"/>
              </a:rPr>
              <a:t>A vomi son petit déjeuner ce matin</a:t>
            </a:r>
          </a:p>
          <a:p>
            <a:pPr marL="342900" lvl="1" indent="-342900">
              <a:spcAft>
                <a:spcPts val="1800"/>
              </a:spcAft>
            </a:pPr>
            <a:r>
              <a:rPr lang="fr-FR" sz="2400" dirty="0" smtClean="0">
                <a:latin typeface="Calibri"/>
                <a:cs typeface="Calibri"/>
              </a:rPr>
              <a:t>Diarrhées</a:t>
            </a:r>
          </a:p>
        </p:txBody>
      </p:sp>
      <p:sp>
        <p:nvSpPr>
          <p:cNvPr id="4"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Les plaintes</a:t>
            </a:r>
            <a:endParaRPr lang="fr-FR" sz="3200" b="1" dirty="0">
              <a:solidFill>
                <a:srgbClr val="080CB8"/>
              </a:solidFill>
              <a:latin typeface="Arial Narrow" pitchFamily="34" charset="0"/>
            </a:endParaRPr>
          </a:p>
        </p:txBody>
      </p:sp>
      <p:sp>
        <p:nvSpPr>
          <p:cNvPr id="6" name="ZoneTexte 5"/>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cs typeface="+mn-cs"/>
              </a:rPr>
              <a:t>Cas clinique </a:t>
            </a:r>
            <a:r>
              <a:rPr lang="fr-FR" sz="2800" b="1" dirty="0" smtClean="0">
                <a:solidFill>
                  <a:srgbClr val="FF0000"/>
                </a:solidFill>
                <a:cs typeface="+mn-cs"/>
              </a:rPr>
              <a:t>2</a:t>
            </a:r>
            <a:endParaRPr lang="fr-FR" sz="2800" b="1" dirty="0">
              <a:solidFill>
                <a:srgbClr val="FF0000"/>
              </a:solidFill>
              <a:cs typeface="+mn-cs"/>
            </a:endParaRPr>
          </a:p>
        </p:txBody>
      </p:sp>
      <p:sp>
        <p:nvSpPr>
          <p:cNvPr id="9222" name="ZoneTexte 9"/>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FF0000"/>
                </a:solidFill>
                <a:latin typeface="Alien Encounters" pitchFamily="2" charset="0"/>
              </a:rPr>
              <a:t>2</a:t>
            </a:r>
          </a:p>
        </p:txBody>
      </p:sp>
      <p:cxnSp>
        <p:nvCxnSpPr>
          <p:cNvPr id="9" name="Connecteur droit 8"/>
          <p:cNvCxnSpPr/>
          <p:nvPr/>
        </p:nvCxnSpPr>
        <p:spPr>
          <a:xfrm>
            <a:off x="1164912" y="1103159"/>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Espace réservé du contenu 2"/>
          <p:cNvSpPr>
            <a:spLocks noGrp="1"/>
          </p:cNvSpPr>
          <p:nvPr>
            <p:ph idx="1"/>
          </p:nvPr>
        </p:nvSpPr>
        <p:spPr>
          <a:xfrm>
            <a:off x="1198563" y="1341438"/>
            <a:ext cx="7497762" cy="4364037"/>
          </a:xfrm>
        </p:spPr>
        <p:txBody>
          <a:bodyPr/>
          <a:lstStyle/>
          <a:p>
            <a:pPr>
              <a:spcBef>
                <a:spcPct val="0"/>
              </a:spcBef>
              <a:spcAft>
                <a:spcPts val="2400"/>
              </a:spcAft>
              <a:buNone/>
            </a:pPr>
            <a:r>
              <a:rPr lang="fr-FR" sz="2400" i="1" dirty="0">
                <a:latin typeface="Calibri"/>
                <a:cs typeface="Calibri"/>
              </a:rPr>
              <a:t>Baptiste</a:t>
            </a:r>
            <a:r>
              <a:rPr lang="fr-FR" sz="2400" dirty="0">
                <a:latin typeface="Calibri"/>
                <a:cs typeface="Calibri"/>
              </a:rPr>
              <a:t> </a:t>
            </a:r>
            <a:r>
              <a:rPr lang="fr-FR" sz="2400" i="1" dirty="0" smtClean="0">
                <a:latin typeface="Calibri"/>
                <a:cs typeface="Calibri"/>
              </a:rPr>
              <a:t>est grognon, pleure et se débat</a:t>
            </a:r>
          </a:p>
          <a:p>
            <a:pPr>
              <a:spcBef>
                <a:spcPct val="0"/>
              </a:spcBef>
              <a:spcAft>
                <a:spcPts val="1200"/>
              </a:spcAft>
            </a:pPr>
            <a:r>
              <a:rPr lang="fr-FR" sz="2400" dirty="0" smtClean="0">
                <a:latin typeface="Calibri"/>
                <a:cs typeface="Calibri"/>
              </a:rPr>
              <a:t>Conscience normale, fièvre à 39</a:t>
            </a:r>
          </a:p>
          <a:p>
            <a:pPr>
              <a:spcBef>
                <a:spcPct val="0"/>
              </a:spcBef>
              <a:spcAft>
                <a:spcPts val="1200"/>
              </a:spcAft>
            </a:pPr>
            <a:r>
              <a:rPr lang="fr-FR" sz="2400" dirty="0" smtClean="0">
                <a:latin typeface="Calibri"/>
                <a:cs typeface="Calibri"/>
              </a:rPr>
              <a:t>Tonique, grognon, pleure et se débat</a:t>
            </a:r>
          </a:p>
          <a:p>
            <a:pPr>
              <a:spcBef>
                <a:spcPct val="0"/>
              </a:spcBef>
              <a:spcAft>
                <a:spcPts val="1200"/>
              </a:spcAft>
            </a:pPr>
            <a:r>
              <a:rPr lang="fr-FR" sz="2400" dirty="0" smtClean="0">
                <a:latin typeface="Calibri"/>
                <a:cs typeface="Calibri"/>
              </a:rPr>
              <a:t>Pas de signe de déshydratation (pas de pli cutané)</a:t>
            </a:r>
          </a:p>
          <a:p>
            <a:pPr>
              <a:spcBef>
                <a:spcPct val="0"/>
              </a:spcBef>
              <a:spcAft>
                <a:spcPts val="1200"/>
              </a:spcAft>
            </a:pPr>
            <a:r>
              <a:rPr lang="fr-FR" sz="2400" dirty="0" smtClean="0">
                <a:latin typeface="Calibri"/>
                <a:cs typeface="Calibri"/>
              </a:rPr>
              <a:t>Pas de polypnée ni </a:t>
            </a:r>
            <a:r>
              <a:rPr lang="fr-FR" sz="2400" dirty="0" err="1" smtClean="0">
                <a:latin typeface="Calibri"/>
                <a:cs typeface="Calibri"/>
              </a:rPr>
              <a:t>bradypnée</a:t>
            </a:r>
            <a:r>
              <a:rPr lang="fr-FR" sz="2400" dirty="0" smtClean="0">
                <a:latin typeface="Calibri"/>
                <a:cs typeface="Calibri"/>
              </a:rPr>
              <a:t>, FC 110 </a:t>
            </a:r>
            <a:r>
              <a:rPr lang="fr-FR" sz="2400" dirty="0" err="1" smtClean="0">
                <a:latin typeface="Calibri"/>
                <a:cs typeface="Calibri"/>
              </a:rPr>
              <a:t>bpm</a:t>
            </a:r>
            <a:endParaRPr lang="fr-FR" sz="2400" dirty="0" smtClean="0">
              <a:latin typeface="Calibri"/>
              <a:cs typeface="Calibri"/>
            </a:endParaRPr>
          </a:p>
          <a:p>
            <a:pPr>
              <a:spcBef>
                <a:spcPct val="0"/>
              </a:spcBef>
              <a:spcAft>
                <a:spcPts val="1200"/>
              </a:spcAft>
            </a:pPr>
            <a:r>
              <a:rPr lang="fr-FR" sz="2400" dirty="0" smtClean="0">
                <a:latin typeface="Calibri"/>
                <a:cs typeface="Calibri"/>
              </a:rPr>
              <a:t>Temps de coloration 3 sec.</a:t>
            </a:r>
          </a:p>
          <a:p>
            <a:pPr>
              <a:spcBef>
                <a:spcPct val="0"/>
              </a:spcBef>
              <a:spcAft>
                <a:spcPts val="1200"/>
              </a:spcAft>
            </a:pPr>
            <a:r>
              <a:rPr lang="fr-FR" sz="2400" dirty="0" smtClean="0">
                <a:latin typeface="Calibri"/>
                <a:cs typeface="Calibri"/>
              </a:rPr>
              <a:t>Pas de cyanose ni présence de tirage</a:t>
            </a:r>
          </a:p>
        </p:txBody>
      </p:sp>
      <p:sp>
        <p:nvSpPr>
          <p:cNvPr id="4" name="ZoneTexte 3"/>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latin typeface="Tahoma" pitchFamily="34" charset="0"/>
                <a:cs typeface="Tahoma" pitchFamily="34" charset="0"/>
              </a:rPr>
              <a:t>Cas clinique </a:t>
            </a:r>
            <a:r>
              <a:rPr lang="fr-FR" sz="2800" b="1" dirty="0" smtClean="0">
                <a:solidFill>
                  <a:srgbClr val="FF0000"/>
                </a:solidFill>
                <a:latin typeface="Tahoma" pitchFamily="34" charset="0"/>
                <a:cs typeface="Tahoma" pitchFamily="34" charset="0"/>
              </a:rPr>
              <a:t>2</a:t>
            </a:r>
            <a:endParaRPr lang="fr-FR" sz="2800" b="1" dirty="0">
              <a:solidFill>
                <a:srgbClr val="FF0000"/>
              </a:solidFill>
              <a:latin typeface="Tahoma" pitchFamily="34" charset="0"/>
              <a:cs typeface="Tahoma" pitchFamily="34" charset="0"/>
            </a:endParaRPr>
          </a:p>
        </p:txBody>
      </p:sp>
      <p:sp>
        <p:nvSpPr>
          <p:cNvPr id="6" name="Titre 4"/>
          <p:cNvSpPr txBox="1">
            <a:spLocks/>
          </p:cNvSpPr>
          <p:nvPr/>
        </p:nvSpPr>
        <p:spPr>
          <a:xfrm>
            <a:off x="1435100" y="0"/>
            <a:ext cx="7499350" cy="712788"/>
          </a:xfrm>
          <a:prstGeom prst="rect">
            <a:avLst/>
          </a:prstGeom>
        </p:spPr>
        <p:txBody>
          <a:bodyPr anchor="ctr">
            <a:normAutofit/>
          </a:bodyPr>
          <a:lstStyle/>
          <a:p>
            <a:pPr defTabSz="914400" fontAlgn="auto">
              <a:spcAft>
                <a:spcPts val="0"/>
              </a:spcAft>
              <a:defRPr/>
            </a:pPr>
            <a:r>
              <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rPr>
              <a:t>L’examen clinique</a:t>
            </a:r>
          </a:p>
        </p:txBody>
      </p:sp>
      <p:sp>
        <p:nvSpPr>
          <p:cNvPr id="10246" name="ZoneTexte 8"/>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smtClean="0">
                <a:solidFill>
                  <a:srgbClr val="FF0000"/>
                </a:solidFill>
                <a:latin typeface="Alien Encounters" pitchFamily="2" charset="0"/>
              </a:rPr>
              <a:t>2</a:t>
            </a:r>
            <a:endParaRPr lang="fr-FR" sz="5400" b="1" dirty="0">
              <a:solidFill>
                <a:srgbClr val="FF0000"/>
              </a:solidFill>
              <a:latin typeface="Alien Encounters" pitchFamily="2" charset="0"/>
            </a:endParaRPr>
          </a:p>
        </p:txBody>
      </p:sp>
      <p:cxnSp>
        <p:nvCxnSpPr>
          <p:cNvPr id="8" name="Connecteur droit 7"/>
          <p:cNvCxnSpPr/>
          <p:nvPr/>
        </p:nvCxnSpPr>
        <p:spPr>
          <a:xfrm>
            <a:off x="1164912" y="925940"/>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43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4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Espace réservé du contenu 2"/>
          <p:cNvSpPr>
            <a:spLocks noGrp="1"/>
          </p:cNvSpPr>
          <p:nvPr>
            <p:ph idx="1"/>
          </p:nvPr>
        </p:nvSpPr>
        <p:spPr>
          <a:xfrm>
            <a:off x="1164912" y="1834348"/>
            <a:ext cx="7497762" cy="4574726"/>
          </a:xfrm>
        </p:spPr>
        <p:txBody>
          <a:bodyPr/>
          <a:lstStyle/>
          <a:p>
            <a:pPr>
              <a:spcBef>
                <a:spcPct val="0"/>
              </a:spcBef>
              <a:spcAft>
                <a:spcPts val="1200"/>
              </a:spcAft>
            </a:pPr>
            <a:r>
              <a:rPr lang="fr-FR" sz="2400" dirty="0" smtClean="0">
                <a:latin typeface="Calibri"/>
                <a:cs typeface="Calibri"/>
              </a:rPr>
              <a:t>Nuque semble souple</a:t>
            </a:r>
          </a:p>
          <a:p>
            <a:pPr>
              <a:spcBef>
                <a:spcPct val="0"/>
              </a:spcBef>
              <a:spcAft>
                <a:spcPts val="1200"/>
              </a:spcAft>
            </a:pPr>
            <a:r>
              <a:rPr lang="fr-FR" sz="2400" dirty="0" smtClean="0">
                <a:latin typeface="Calibri"/>
                <a:cs typeface="Calibri"/>
              </a:rPr>
              <a:t>Conjonctivite bilatérale, </a:t>
            </a:r>
          </a:p>
          <a:p>
            <a:pPr>
              <a:spcBef>
                <a:spcPct val="0"/>
              </a:spcBef>
              <a:spcAft>
                <a:spcPts val="1200"/>
              </a:spcAft>
            </a:pPr>
            <a:r>
              <a:rPr lang="fr-FR" sz="2400" dirty="0" smtClean="0">
                <a:latin typeface="Calibri"/>
                <a:cs typeface="Calibri"/>
              </a:rPr>
              <a:t>Rhinite purulente, </a:t>
            </a:r>
          </a:p>
          <a:p>
            <a:pPr>
              <a:spcBef>
                <a:spcPct val="0"/>
              </a:spcBef>
              <a:spcAft>
                <a:spcPts val="1200"/>
              </a:spcAft>
            </a:pPr>
            <a:r>
              <a:rPr lang="fr-FR" sz="2400" dirty="0" smtClean="0">
                <a:latin typeface="Calibri"/>
                <a:cs typeface="Calibri"/>
              </a:rPr>
              <a:t>ORL  tympans très congestifs, </a:t>
            </a:r>
          </a:p>
          <a:p>
            <a:pPr>
              <a:spcBef>
                <a:spcPct val="0"/>
              </a:spcBef>
              <a:spcAft>
                <a:spcPts val="1200"/>
              </a:spcAft>
            </a:pPr>
            <a:r>
              <a:rPr lang="fr-FR" sz="2400" dirty="0" smtClean="0">
                <a:latin typeface="Calibri"/>
                <a:cs typeface="Calibri"/>
              </a:rPr>
              <a:t>Auscultation pulmonaire difficile : râles bronchiques diffus + bruits surajoutés</a:t>
            </a:r>
          </a:p>
          <a:p>
            <a:pPr>
              <a:spcBef>
                <a:spcPct val="0"/>
              </a:spcBef>
              <a:spcAft>
                <a:spcPts val="1200"/>
              </a:spcAft>
            </a:pPr>
            <a:r>
              <a:rPr lang="fr-FR" sz="2400" dirty="0" smtClean="0">
                <a:latin typeface="Calibri"/>
                <a:cs typeface="Calibri"/>
              </a:rPr>
              <a:t>Poids 13 kg</a:t>
            </a:r>
          </a:p>
          <a:p>
            <a:pPr>
              <a:spcBef>
                <a:spcPct val="0"/>
              </a:spcBef>
              <a:spcAft>
                <a:spcPts val="1200"/>
              </a:spcAft>
            </a:pPr>
            <a:r>
              <a:rPr lang="fr-FR" sz="2400" dirty="0" smtClean="0">
                <a:latin typeface="Calibri"/>
                <a:cs typeface="Calibri"/>
              </a:rPr>
              <a:t>2 selles molles, abdomen souple entre 2 épisodes de cri </a:t>
            </a:r>
          </a:p>
          <a:p>
            <a:pPr>
              <a:buFont typeface="Wingdings 2" pitchFamily="18" charset="2"/>
              <a:buNone/>
            </a:pPr>
            <a:endParaRPr lang="fr-FR" sz="2800" dirty="0" smtClean="0">
              <a:latin typeface="Calibri"/>
              <a:cs typeface="Calibri"/>
            </a:endParaRPr>
          </a:p>
        </p:txBody>
      </p:sp>
      <p:sp>
        <p:nvSpPr>
          <p:cNvPr id="6" name="Titre 4"/>
          <p:cNvSpPr txBox="1">
            <a:spLocks/>
          </p:cNvSpPr>
          <p:nvPr/>
        </p:nvSpPr>
        <p:spPr>
          <a:xfrm>
            <a:off x="1435100" y="0"/>
            <a:ext cx="7499350" cy="712788"/>
          </a:xfrm>
          <a:prstGeom prst="rect">
            <a:avLst/>
          </a:prstGeom>
        </p:spPr>
        <p:txBody>
          <a:bodyPr anchor="ctr">
            <a:normAutofit/>
          </a:bodyPr>
          <a:lstStyle/>
          <a:p>
            <a:pPr defTabSz="914400" fontAlgn="auto">
              <a:spcAft>
                <a:spcPts val="0"/>
              </a:spcAft>
              <a:defRPr/>
            </a:pPr>
            <a:r>
              <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rPr>
              <a:t>L’examen clinique</a:t>
            </a:r>
          </a:p>
        </p:txBody>
      </p:sp>
      <p:sp>
        <p:nvSpPr>
          <p:cNvPr id="8" name="ZoneTexte 7"/>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latin typeface="Tahoma" pitchFamily="34" charset="0"/>
                <a:cs typeface="Tahoma" pitchFamily="34" charset="0"/>
              </a:rPr>
              <a:t>Cas clinique </a:t>
            </a:r>
            <a:r>
              <a:rPr lang="fr-FR" sz="2800" b="1" dirty="0" smtClean="0">
                <a:solidFill>
                  <a:srgbClr val="FF0000"/>
                </a:solidFill>
                <a:latin typeface="Tahoma" pitchFamily="34" charset="0"/>
                <a:cs typeface="Tahoma" pitchFamily="34" charset="0"/>
              </a:rPr>
              <a:t>2</a:t>
            </a:r>
            <a:endParaRPr lang="fr-FR" sz="2800" b="1" dirty="0">
              <a:solidFill>
                <a:srgbClr val="FF0000"/>
              </a:solidFill>
              <a:latin typeface="Tahoma" pitchFamily="34" charset="0"/>
              <a:cs typeface="Tahoma" pitchFamily="34" charset="0"/>
            </a:endParaRPr>
          </a:p>
        </p:txBody>
      </p:sp>
      <p:sp>
        <p:nvSpPr>
          <p:cNvPr id="11270" name="ZoneTexte 8"/>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FF0000"/>
                </a:solidFill>
                <a:latin typeface="Alien Encounters" pitchFamily="2" charset="0"/>
              </a:rPr>
              <a:t>2</a:t>
            </a:r>
          </a:p>
        </p:txBody>
      </p:sp>
      <p:cxnSp>
        <p:nvCxnSpPr>
          <p:cNvPr id="9" name="Connecteur droit 8"/>
          <p:cNvCxnSpPr/>
          <p:nvPr/>
        </p:nvCxnSpPr>
        <p:spPr>
          <a:xfrm>
            <a:off x="1164912" y="1103159"/>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43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4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Espace réservé du contenu 2"/>
          <p:cNvSpPr>
            <a:spLocks noGrp="1"/>
          </p:cNvSpPr>
          <p:nvPr>
            <p:ph idx="1"/>
          </p:nvPr>
        </p:nvSpPr>
        <p:spPr/>
        <p:txBody>
          <a:bodyPr/>
          <a:lstStyle/>
          <a:p>
            <a:pPr>
              <a:spcAft>
                <a:spcPts val="1200"/>
              </a:spcAft>
            </a:pPr>
            <a:r>
              <a:rPr lang="fr-FR" sz="2400" dirty="0" smtClean="0">
                <a:latin typeface="Calibri"/>
                <a:cs typeface="Calibri"/>
              </a:rPr>
              <a:t>Rhinopharyngite ?</a:t>
            </a:r>
          </a:p>
          <a:p>
            <a:pPr>
              <a:spcAft>
                <a:spcPts val="1200"/>
              </a:spcAft>
            </a:pPr>
            <a:r>
              <a:rPr lang="fr-FR" sz="2400" dirty="0" smtClean="0">
                <a:latin typeface="Calibri"/>
                <a:cs typeface="Calibri"/>
              </a:rPr>
              <a:t>Méningite ou Syndrome Méningé ?</a:t>
            </a:r>
          </a:p>
          <a:p>
            <a:pPr>
              <a:spcAft>
                <a:spcPts val="1200"/>
              </a:spcAft>
            </a:pPr>
            <a:r>
              <a:rPr lang="fr-FR" sz="2400" dirty="0" smtClean="0">
                <a:latin typeface="Calibri"/>
                <a:cs typeface="Calibri"/>
              </a:rPr>
              <a:t>Otite Moyenne Aigue ?</a:t>
            </a:r>
          </a:p>
          <a:p>
            <a:pPr>
              <a:spcAft>
                <a:spcPts val="1200"/>
              </a:spcAft>
            </a:pPr>
            <a:r>
              <a:rPr lang="fr-FR" sz="2400" dirty="0" smtClean="0">
                <a:latin typeface="Calibri"/>
                <a:cs typeface="Calibri"/>
              </a:rPr>
              <a:t>Bronchite aigue ?</a:t>
            </a:r>
          </a:p>
          <a:p>
            <a:pPr>
              <a:spcAft>
                <a:spcPts val="1200"/>
              </a:spcAft>
            </a:pPr>
            <a:r>
              <a:rPr lang="fr-FR" sz="2400" dirty="0" smtClean="0">
                <a:latin typeface="Calibri"/>
                <a:cs typeface="Calibri"/>
              </a:rPr>
              <a:t>Gastro Entérite ?</a:t>
            </a:r>
          </a:p>
          <a:p>
            <a:pPr>
              <a:spcAft>
                <a:spcPts val="1200"/>
              </a:spcAft>
            </a:pPr>
            <a:r>
              <a:rPr lang="fr-FR" sz="2400" dirty="0" smtClean="0">
                <a:latin typeface="Calibri"/>
                <a:cs typeface="Calibri"/>
              </a:rPr>
              <a:t>Appendicite ?</a:t>
            </a:r>
          </a:p>
          <a:p>
            <a:pPr>
              <a:spcAft>
                <a:spcPts val="1200"/>
              </a:spcAft>
            </a:pPr>
            <a:r>
              <a:rPr lang="fr-FR" sz="2400" dirty="0" smtClean="0">
                <a:latin typeface="Calibri"/>
                <a:cs typeface="Calibri"/>
              </a:rPr>
              <a:t>Infection Urinaire ?</a:t>
            </a:r>
          </a:p>
          <a:p>
            <a:pPr>
              <a:spcAft>
                <a:spcPts val="1200"/>
              </a:spcAft>
            </a:pPr>
            <a:r>
              <a:rPr lang="fr-FR" sz="2400" dirty="0" smtClean="0">
                <a:latin typeface="Calibri"/>
                <a:cs typeface="Calibri"/>
              </a:rPr>
              <a:t>Invagination intestinale ?</a:t>
            </a:r>
          </a:p>
          <a:p>
            <a:endParaRPr lang="fr-FR" sz="3600" dirty="0" smtClean="0">
              <a:latin typeface="Calibri"/>
              <a:cs typeface="Calibri"/>
            </a:endParaRPr>
          </a:p>
        </p:txBody>
      </p:sp>
      <p:sp>
        <p:nvSpPr>
          <p:cNvPr id="7" name="Titre 4"/>
          <p:cNvSpPr txBox="1">
            <a:spLocks/>
          </p:cNvSpPr>
          <p:nvPr/>
        </p:nvSpPr>
        <p:spPr>
          <a:xfrm>
            <a:off x="1435100" y="0"/>
            <a:ext cx="7499350" cy="712788"/>
          </a:xfrm>
          <a:prstGeom prst="rect">
            <a:avLst/>
          </a:prstGeom>
        </p:spPr>
        <p:txBody>
          <a:bodyPr anchor="ctr">
            <a:normAutofit/>
          </a:bodyPr>
          <a:lstStyle/>
          <a:p>
            <a:pPr defTabSz="914400" fontAlgn="auto">
              <a:spcAft>
                <a:spcPts val="0"/>
              </a:spcAft>
              <a:defRPr/>
            </a:pPr>
            <a:r>
              <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rPr>
              <a:t>Hypothèses diagnostiques ?</a:t>
            </a:r>
          </a:p>
        </p:txBody>
      </p:sp>
      <p:sp>
        <p:nvSpPr>
          <p:cNvPr id="8" name="ZoneTexte 7"/>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latin typeface="Tahoma" pitchFamily="34" charset="0"/>
                <a:cs typeface="Tahoma" pitchFamily="34" charset="0"/>
              </a:rPr>
              <a:t>Cas clinique </a:t>
            </a:r>
            <a:r>
              <a:rPr lang="fr-FR" sz="2800" b="1" dirty="0" smtClean="0">
                <a:solidFill>
                  <a:srgbClr val="FF0000"/>
                </a:solidFill>
                <a:latin typeface="Tahoma" pitchFamily="34" charset="0"/>
                <a:cs typeface="Tahoma" pitchFamily="34" charset="0"/>
              </a:rPr>
              <a:t>2</a:t>
            </a:r>
            <a:endParaRPr lang="fr-FR" sz="2800" b="1" dirty="0">
              <a:solidFill>
                <a:srgbClr val="FF0000"/>
              </a:solidFill>
              <a:latin typeface="Tahoma" pitchFamily="34" charset="0"/>
              <a:cs typeface="Tahoma" pitchFamily="34" charset="0"/>
            </a:endParaRPr>
          </a:p>
        </p:txBody>
      </p:sp>
      <p:sp>
        <p:nvSpPr>
          <p:cNvPr id="12294" name="ZoneTexte 8"/>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FF0000"/>
                </a:solidFill>
                <a:latin typeface="Alien Encounters" pitchFamily="2" charset="0"/>
              </a:rPr>
              <a:t>2</a:t>
            </a:r>
          </a:p>
        </p:txBody>
      </p:sp>
      <p:cxnSp>
        <p:nvCxnSpPr>
          <p:cNvPr id="9" name="Connecteur droit 8"/>
          <p:cNvCxnSpPr/>
          <p:nvPr/>
        </p:nvCxnSpPr>
        <p:spPr>
          <a:xfrm>
            <a:off x="1164912" y="913369"/>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4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Espace réservé du contenu 2"/>
          <p:cNvSpPr>
            <a:spLocks noGrp="1"/>
          </p:cNvSpPr>
          <p:nvPr>
            <p:ph idx="1"/>
          </p:nvPr>
        </p:nvSpPr>
        <p:spPr>
          <a:xfrm>
            <a:off x="1435100" y="1941700"/>
            <a:ext cx="7499350" cy="4306699"/>
          </a:xfrm>
        </p:spPr>
        <p:txBody>
          <a:bodyPr/>
          <a:lstStyle/>
          <a:p>
            <a:pPr>
              <a:spcAft>
                <a:spcPts val="2400"/>
              </a:spcAft>
            </a:pPr>
            <a:r>
              <a:rPr lang="fr-FR" sz="2400" dirty="0" smtClean="0">
                <a:latin typeface="Calibri"/>
                <a:cs typeface="Calibri"/>
              </a:rPr>
              <a:t>Examens Radiologiques? </a:t>
            </a:r>
          </a:p>
          <a:p>
            <a:pPr>
              <a:spcAft>
                <a:spcPts val="2400"/>
              </a:spcAft>
            </a:pPr>
            <a:r>
              <a:rPr lang="fr-FR" sz="2400" dirty="0" smtClean="0">
                <a:latin typeface="Calibri"/>
                <a:cs typeface="Calibri"/>
              </a:rPr>
              <a:t>Biologie?</a:t>
            </a:r>
          </a:p>
          <a:p>
            <a:pPr>
              <a:spcAft>
                <a:spcPts val="2400"/>
              </a:spcAft>
            </a:pPr>
            <a:r>
              <a:rPr lang="fr-FR" sz="2400" dirty="0" smtClean="0">
                <a:latin typeface="Calibri"/>
                <a:cs typeface="Calibri"/>
              </a:rPr>
              <a:t>Recours à un Service d’Accueil des Urgences?</a:t>
            </a:r>
          </a:p>
          <a:p>
            <a:pPr>
              <a:spcAft>
                <a:spcPts val="2400"/>
              </a:spcAft>
            </a:pPr>
            <a:r>
              <a:rPr lang="fr-FR" sz="2400" dirty="0" smtClean="0">
                <a:latin typeface="Calibri"/>
                <a:cs typeface="Calibri"/>
              </a:rPr>
              <a:t>Recours à un collègue spécialiste (ORL)?</a:t>
            </a:r>
          </a:p>
          <a:p>
            <a:pPr>
              <a:spcAft>
                <a:spcPts val="2400"/>
              </a:spcAft>
            </a:pPr>
            <a:r>
              <a:rPr lang="fr-FR" sz="2400" dirty="0" smtClean="0">
                <a:latin typeface="Calibri"/>
                <a:cs typeface="Calibri"/>
              </a:rPr>
              <a:t>Traitement d’emblée ?</a:t>
            </a:r>
          </a:p>
        </p:txBody>
      </p:sp>
      <p:sp>
        <p:nvSpPr>
          <p:cNvPr id="6" name="ZoneTexte 5"/>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latin typeface="Tahoma" pitchFamily="34" charset="0"/>
                <a:cs typeface="Tahoma" pitchFamily="34" charset="0"/>
              </a:rPr>
              <a:t>Cas clinique </a:t>
            </a:r>
            <a:r>
              <a:rPr lang="fr-FR" sz="2800" b="1" dirty="0" smtClean="0">
                <a:solidFill>
                  <a:srgbClr val="FF0000"/>
                </a:solidFill>
                <a:latin typeface="Tahoma" pitchFamily="34" charset="0"/>
                <a:cs typeface="Tahoma" pitchFamily="34" charset="0"/>
              </a:rPr>
              <a:t>2</a:t>
            </a:r>
            <a:endParaRPr lang="fr-FR" sz="2800" b="1" dirty="0">
              <a:solidFill>
                <a:srgbClr val="FF0000"/>
              </a:solidFill>
              <a:latin typeface="Tahoma" pitchFamily="34" charset="0"/>
              <a:cs typeface="Tahoma" pitchFamily="34" charset="0"/>
            </a:endParaRPr>
          </a:p>
        </p:txBody>
      </p:sp>
      <p:sp>
        <p:nvSpPr>
          <p:cNvPr id="8" name="Titre 4"/>
          <p:cNvSpPr txBox="1">
            <a:spLocks/>
          </p:cNvSpPr>
          <p:nvPr/>
        </p:nvSpPr>
        <p:spPr>
          <a:xfrm>
            <a:off x="1435100" y="0"/>
            <a:ext cx="7499350" cy="712788"/>
          </a:xfrm>
          <a:prstGeom prst="rect">
            <a:avLst/>
          </a:prstGeom>
        </p:spPr>
        <p:txBody>
          <a:bodyPr anchor="ctr">
            <a:normAutofit/>
          </a:bodyPr>
          <a:lstStyle/>
          <a:p>
            <a:pPr defTabSz="914400" fontAlgn="auto">
              <a:spcAft>
                <a:spcPts val="0"/>
              </a:spcAft>
              <a:defRPr/>
            </a:pPr>
            <a:r>
              <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rPr>
              <a:t>Gestion de l’incertitude</a:t>
            </a:r>
          </a:p>
        </p:txBody>
      </p:sp>
      <p:sp>
        <p:nvSpPr>
          <p:cNvPr id="13318" name="ZoneTexte 8"/>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smtClean="0">
                <a:solidFill>
                  <a:srgbClr val="FF0000"/>
                </a:solidFill>
                <a:latin typeface="Alien Encounters" pitchFamily="2" charset="0"/>
              </a:rPr>
              <a:t>2</a:t>
            </a:r>
            <a:endParaRPr lang="fr-FR" sz="5400" b="1" dirty="0">
              <a:solidFill>
                <a:srgbClr val="FF0000"/>
              </a:solidFill>
              <a:latin typeface="Alien Encounters" pitchFamily="2" charset="0"/>
            </a:endParaRPr>
          </a:p>
        </p:txBody>
      </p:sp>
      <p:cxnSp>
        <p:nvCxnSpPr>
          <p:cNvPr id="7" name="Connecteur droit 6"/>
          <p:cNvCxnSpPr/>
          <p:nvPr/>
        </p:nvCxnSpPr>
        <p:spPr>
          <a:xfrm>
            <a:off x="1164912" y="1103159"/>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Espace réservé du contenu 2"/>
          <p:cNvSpPr>
            <a:spLocks noGrp="1"/>
          </p:cNvSpPr>
          <p:nvPr>
            <p:ph idx="1"/>
          </p:nvPr>
        </p:nvSpPr>
        <p:spPr>
          <a:xfrm>
            <a:off x="1198563" y="1766510"/>
            <a:ext cx="7488237" cy="4359653"/>
          </a:xfrm>
        </p:spPr>
        <p:txBody>
          <a:bodyPr/>
          <a:lstStyle/>
          <a:p>
            <a:pPr>
              <a:spcAft>
                <a:spcPts val="1800"/>
              </a:spcAft>
            </a:pPr>
            <a:r>
              <a:rPr lang="fr-FR" sz="2400" dirty="0" smtClean="0">
                <a:latin typeface="Calibri"/>
                <a:cs typeface="Calibri"/>
              </a:rPr>
              <a:t>Devant le caractère fébrile, l’âge de l’enfant, l’aspect du tympan, </a:t>
            </a:r>
          </a:p>
          <a:p>
            <a:pPr>
              <a:spcAft>
                <a:spcPts val="1800"/>
              </a:spcAft>
            </a:pPr>
            <a:r>
              <a:rPr lang="fr-FR" sz="2400" dirty="0" smtClean="0">
                <a:latin typeface="Calibri"/>
                <a:cs typeface="Calibri"/>
              </a:rPr>
              <a:t>Outre du paracétamol, un traitement par amoxicilline a été prescrit</a:t>
            </a:r>
          </a:p>
          <a:p>
            <a:pPr>
              <a:spcAft>
                <a:spcPts val="1800"/>
              </a:spcAft>
            </a:pPr>
            <a:r>
              <a:rPr lang="fr-FR" sz="2400" dirty="0" smtClean="0">
                <a:latin typeface="Calibri"/>
                <a:cs typeface="Calibri"/>
              </a:rPr>
              <a:t>A quelle posologie prescrivez-vous ce traitement ?</a:t>
            </a:r>
          </a:p>
          <a:p>
            <a:pPr>
              <a:spcAft>
                <a:spcPts val="1800"/>
              </a:spcAft>
            </a:pPr>
            <a:r>
              <a:rPr lang="fr-FR" sz="2400" dirty="0" smtClean="0">
                <a:latin typeface="Calibri"/>
                <a:cs typeface="Calibri"/>
              </a:rPr>
              <a:t>Etes vous d’accord avec ce choix de molécule  ?</a:t>
            </a:r>
          </a:p>
        </p:txBody>
      </p:sp>
      <p:sp>
        <p:nvSpPr>
          <p:cNvPr id="5" name="ZoneTexte 4"/>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latin typeface="Tahoma" pitchFamily="34" charset="0"/>
                <a:cs typeface="Tahoma" pitchFamily="34" charset="0"/>
              </a:rPr>
              <a:t>Cas clinique </a:t>
            </a:r>
            <a:r>
              <a:rPr lang="fr-FR" sz="2800" b="1" dirty="0" smtClean="0">
                <a:solidFill>
                  <a:srgbClr val="FF0000"/>
                </a:solidFill>
                <a:latin typeface="Tahoma" pitchFamily="34" charset="0"/>
                <a:cs typeface="Tahoma" pitchFamily="34" charset="0"/>
              </a:rPr>
              <a:t>2</a:t>
            </a:r>
            <a:endParaRPr lang="fr-FR" sz="2800" b="1" dirty="0">
              <a:solidFill>
                <a:srgbClr val="FF0000"/>
              </a:solidFill>
              <a:latin typeface="Tahoma" pitchFamily="34" charset="0"/>
              <a:cs typeface="Tahoma" pitchFamily="34" charset="0"/>
            </a:endParaRPr>
          </a:p>
        </p:txBody>
      </p:sp>
      <p:sp>
        <p:nvSpPr>
          <p:cNvPr id="7" name="Titre 4"/>
          <p:cNvSpPr txBox="1">
            <a:spLocks/>
          </p:cNvSpPr>
          <p:nvPr/>
        </p:nvSpPr>
        <p:spPr>
          <a:xfrm>
            <a:off x="1435100" y="0"/>
            <a:ext cx="7499350" cy="712788"/>
          </a:xfrm>
          <a:prstGeom prst="rect">
            <a:avLst/>
          </a:prstGeom>
        </p:spPr>
        <p:txBody>
          <a:bodyPr anchor="ctr">
            <a:normAutofit/>
          </a:bodyPr>
          <a:lstStyle/>
          <a:p>
            <a:pPr defTabSz="914400" fontAlgn="auto">
              <a:spcAft>
                <a:spcPts val="0"/>
              </a:spcAft>
              <a:defRPr/>
            </a:pPr>
            <a:r>
              <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rPr>
              <a:t>Diagnostic évoqué : OMA </a:t>
            </a:r>
          </a:p>
        </p:txBody>
      </p:sp>
      <p:sp>
        <p:nvSpPr>
          <p:cNvPr id="14342" name="ZoneTexte 7"/>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FF0000"/>
                </a:solidFill>
                <a:latin typeface="Alien Encounters" pitchFamily="2" charset="0"/>
              </a:rPr>
              <a:t>2</a:t>
            </a:r>
          </a:p>
        </p:txBody>
      </p:sp>
      <p:cxnSp>
        <p:nvCxnSpPr>
          <p:cNvPr id="8" name="Connecteur droit 7"/>
          <p:cNvCxnSpPr/>
          <p:nvPr/>
        </p:nvCxnSpPr>
        <p:spPr>
          <a:xfrm>
            <a:off x="1164912" y="1103159"/>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Espace réservé du contenu 2"/>
          <p:cNvSpPr>
            <a:spLocks noGrp="1"/>
          </p:cNvSpPr>
          <p:nvPr>
            <p:ph idx="1"/>
          </p:nvPr>
        </p:nvSpPr>
        <p:spPr>
          <a:xfrm>
            <a:off x="1435100" y="2146090"/>
            <a:ext cx="7251700" cy="3303798"/>
          </a:xfrm>
        </p:spPr>
        <p:txBody>
          <a:bodyPr/>
          <a:lstStyle/>
          <a:p>
            <a:pPr>
              <a:spcAft>
                <a:spcPts val="2400"/>
              </a:spcAft>
            </a:pPr>
            <a:r>
              <a:rPr lang="fr-FR" sz="2400" dirty="0" smtClean="0">
                <a:latin typeface="Calibri"/>
                <a:cs typeface="Calibri"/>
              </a:rPr>
              <a:t>Vous recevez un coup de fil 48 heures plus tard de la mère qui vous dit:</a:t>
            </a:r>
          </a:p>
          <a:p>
            <a:pPr lvl="1">
              <a:spcBef>
                <a:spcPts val="600"/>
              </a:spcBef>
              <a:spcAft>
                <a:spcPts val="2400"/>
              </a:spcAft>
            </a:pPr>
            <a:r>
              <a:rPr lang="fr-FR" sz="2400" dirty="0" smtClean="0">
                <a:latin typeface="Calibri"/>
                <a:cs typeface="Calibri"/>
              </a:rPr>
              <a:t>« Docteur, mon fils fait une allergie au médicament que vous avez prescrit »</a:t>
            </a:r>
          </a:p>
          <a:p>
            <a:pPr lvl="1"/>
            <a:endParaRPr lang="fr-FR" sz="3200" dirty="0" smtClean="0"/>
          </a:p>
          <a:p>
            <a:pPr lvl="1"/>
            <a:endParaRPr lang="fr-FR" sz="3200" dirty="0" smtClean="0"/>
          </a:p>
          <a:p>
            <a:pPr lvl="1"/>
            <a:endParaRPr lang="fr-FR" sz="3200" dirty="0" smtClean="0"/>
          </a:p>
        </p:txBody>
      </p:sp>
      <p:sp>
        <p:nvSpPr>
          <p:cNvPr id="5" name="ZoneTexte 4"/>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latin typeface="Tahoma" pitchFamily="34" charset="0"/>
                <a:cs typeface="Tahoma" pitchFamily="34" charset="0"/>
              </a:rPr>
              <a:t>Cas clinique </a:t>
            </a:r>
            <a:r>
              <a:rPr lang="fr-FR" sz="2800" b="1" dirty="0" smtClean="0">
                <a:solidFill>
                  <a:srgbClr val="FF0000"/>
                </a:solidFill>
                <a:latin typeface="Tahoma" pitchFamily="34" charset="0"/>
                <a:cs typeface="Tahoma" pitchFamily="34" charset="0"/>
              </a:rPr>
              <a:t>2</a:t>
            </a:r>
            <a:endParaRPr lang="fr-FR" sz="2800" b="1" dirty="0">
              <a:solidFill>
                <a:srgbClr val="FF0000"/>
              </a:solidFill>
              <a:latin typeface="Tahoma" pitchFamily="34" charset="0"/>
              <a:cs typeface="Tahoma" pitchFamily="34" charset="0"/>
            </a:endParaRPr>
          </a:p>
        </p:txBody>
      </p:sp>
      <p:sp>
        <p:nvSpPr>
          <p:cNvPr id="6" name="Titre 4"/>
          <p:cNvSpPr txBox="1">
            <a:spLocks/>
          </p:cNvSpPr>
          <p:nvPr/>
        </p:nvSpPr>
        <p:spPr>
          <a:xfrm>
            <a:off x="1435100" y="0"/>
            <a:ext cx="7499350" cy="712788"/>
          </a:xfrm>
          <a:prstGeom prst="rect">
            <a:avLst/>
          </a:prstGeom>
        </p:spPr>
        <p:txBody>
          <a:bodyPr anchor="ctr">
            <a:normAutofit/>
          </a:bodyPr>
          <a:lstStyle/>
          <a:p>
            <a:pPr defTabSz="914400" fontAlgn="auto">
              <a:spcAft>
                <a:spcPts val="0"/>
              </a:spcAft>
              <a:defRPr/>
            </a:pPr>
            <a:r>
              <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rPr>
              <a:t>Evolution </a:t>
            </a:r>
          </a:p>
        </p:txBody>
      </p:sp>
      <p:sp>
        <p:nvSpPr>
          <p:cNvPr id="15366"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FF0000"/>
                </a:solidFill>
                <a:latin typeface="Alien Encounters" pitchFamily="2" charset="0"/>
              </a:rPr>
              <a:t>2</a:t>
            </a:r>
          </a:p>
        </p:txBody>
      </p:sp>
      <p:cxnSp>
        <p:nvCxnSpPr>
          <p:cNvPr id="7" name="Connecteur droit 6"/>
          <p:cNvCxnSpPr/>
          <p:nvPr/>
        </p:nvCxnSpPr>
        <p:spPr>
          <a:xfrm>
            <a:off x="1164912" y="1103159"/>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Espace réservé du contenu 2"/>
          <p:cNvSpPr>
            <a:spLocks noGrp="1"/>
          </p:cNvSpPr>
          <p:nvPr>
            <p:ph idx="1"/>
          </p:nvPr>
        </p:nvSpPr>
        <p:spPr>
          <a:xfrm>
            <a:off x="1435100" y="1737312"/>
            <a:ext cx="7251700" cy="4388852"/>
          </a:xfrm>
        </p:spPr>
        <p:txBody>
          <a:bodyPr/>
          <a:lstStyle/>
          <a:p>
            <a:pPr marL="82550" indent="0">
              <a:spcAft>
                <a:spcPts val="1800"/>
              </a:spcAft>
              <a:buNone/>
            </a:pPr>
            <a:r>
              <a:rPr lang="fr-FR" sz="2400" dirty="0" smtClean="0">
                <a:latin typeface="Calibri"/>
                <a:cs typeface="Calibri"/>
              </a:rPr>
              <a:t>Comme elle est à la campagne avec son fils, vous ?</a:t>
            </a:r>
          </a:p>
          <a:p>
            <a:pPr>
              <a:spcAft>
                <a:spcPts val="1800"/>
              </a:spcAft>
            </a:pPr>
            <a:r>
              <a:rPr lang="fr-FR" sz="2400" dirty="0" smtClean="0">
                <a:latin typeface="Calibri"/>
                <a:cs typeface="Calibri"/>
              </a:rPr>
              <a:t>Continuez l’entretien avec la mère</a:t>
            </a:r>
          </a:p>
          <a:p>
            <a:pPr>
              <a:spcAft>
                <a:spcPts val="1800"/>
              </a:spcAft>
            </a:pPr>
            <a:r>
              <a:rPr lang="fr-FR" sz="2400" dirty="0" smtClean="0">
                <a:latin typeface="Calibri"/>
                <a:cs typeface="Calibri"/>
              </a:rPr>
              <a:t>Photographiez les lésions de Baptiste avec un Smartphone puis vous adressez les clichés</a:t>
            </a:r>
          </a:p>
          <a:p>
            <a:pPr>
              <a:spcAft>
                <a:spcPts val="1800"/>
              </a:spcAft>
            </a:pPr>
            <a:r>
              <a:rPr lang="fr-FR" sz="2400" dirty="0" smtClean="0">
                <a:latin typeface="Calibri"/>
                <a:cs typeface="Calibri"/>
              </a:rPr>
              <a:t>Conseillez de consulter un confrère rapidement</a:t>
            </a:r>
          </a:p>
          <a:p>
            <a:pPr>
              <a:spcAft>
                <a:spcPts val="1800"/>
              </a:spcAft>
            </a:pPr>
            <a:r>
              <a:rPr lang="fr-FR" sz="2400" dirty="0" smtClean="0">
                <a:latin typeface="Calibri"/>
                <a:cs typeface="Calibri"/>
              </a:rPr>
              <a:t>Recommandez d’aller directement au SAU </a:t>
            </a:r>
          </a:p>
          <a:p>
            <a:endParaRPr lang="fr-FR" sz="3600" dirty="0" smtClean="0">
              <a:latin typeface="Calibri"/>
              <a:cs typeface="Calibri"/>
            </a:endParaRPr>
          </a:p>
        </p:txBody>
      </p:sp>
      <p:sp>
        <p:nvSpPr>
          <p:cNvPr id="5" name="ZoneTexte 4"/>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latin typeface="Tahoma" pitchFamily="34" charset="0"/>
                <a:cs typeface="Tahoma" pitchFamily="34" charset="0"/>
              </a:rPr>
              <a:t>Cas clinique </a:t>
            </a:r>
            <a:r>
              <a:rPr lang="fr-FR" sz="2800" b="1" dirty="0" smtClean="0">
                <a:solidFill>
                  <a:srgbClr val="FF0000"/>
                </a:solidFill>
                <a:latin typeface="Tahoma" pitchFamily="34" charset="0"/>
                <a:cs typeface="Tahoma" pitchFamily="34" charset="0"/>
              </a:rPr>
              <a:t>2</a:t>
            </a:r>
            <a:endParaRPr lang="fr-FR" sz="2800" b="1" dirty="0">
              <a:solidFill>
                <a:srgbClr val="FF0000"/>
              </a:solidFill>
              <a:latin typeface="Tahoma" pitchFamily="34" charset="0"/>
              <a:cs typeface="Tahoma" pitchFamily="34" charset="0"/>
            </a:endParaRPr>
          </a:p>
        </p:txBody>
      </p:sp>
      <p:sp>
        <p:nvSpPr>
          <p:cNvPr id="6" name="Titre 4"/>
          <p:cNvSpPr txBox="1">
            <a:spLocks/>
          </p:cNvSpPr>
          <p:nvPr/>
        </p:nvSpPr>
        <p:spPr>
          <a:xfrm>
            <a:off x="1435100" y="0"/>
            <a:ext cx="7499350" cy="712788"/>
          </a:xfrm>
          <a:prstGeom prst="rect">
            <a:avLst/>
          </a:prstGeom>
        </p:spPr>
        <p:txBody>
          <a:bodyPr anchor="ctr">
            <a:normAutofit/>
          </a:bodyPr>
          <a:lstStyle/>
          <a:p>
            <a:pPr defTabSz="914400" fontAlgn="auto">
              <a:spcAft>
                <a:spcPts val="0"/>
              </a:spcAft>
              <a:defRPr/>
            </a:pPr>
            <a:r>
              <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rPr>
              <a:t>Suite de la consultation</a:t>
            </a:r>
          </a:p>
        </p:txBody>
      </p:sp>
      <p:sp>
        <p:nvSpPr>
          <p:cNvPr id="16390"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FF0000"/>
                </a:solidFill>
                <a:latin typeface="Alien Encounters" pitchFamily="2" charset="0"/>
              </a:rPr>
              <a:t>2</a:t>
            </a:r>
          </a:p>
        </p:txBody>
      </p:sp>
      <p:cxnSp>
        <p:nvCxnSpPr>
          <p:cNvPr id="7" name="Connecteur droit 6"/>
          <p:cNvCxnSpPr/>
          <p:nvPr/>
        </p:nvCxnSpPr>
        <p:spPr>
          <a:xfrm>
            <a:off x="1164912" y="927968"/>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100" y="274638"/>
            <a:ext cx="7499350" cy="703512"/>
          </a:xfrm>
        </p:spPr>
        <p:txBody>
          <a:bodyPr>
            <a:normAutofit/>
          </a:bodyPr>
          <a:lstStyle/>
          <a:p>
            <a:r>
              <a:rPr lang="fr-FR" sz="3600" b="1" dirty="0" smtClean="0">
                <a:solidFill>
                  <a:srgbClr val="0000FF"/>
                </a:solidFill>
                <a:latin typeface="Arial Narrow"/>
                <a:cs typeface="Arial Narrow"/>
              </a:rPr>
              <a:t>Fièvre éruptive ?</a:t>
            </a:r>
            <a:endParaRPr lang="fr-FR" sz="3600" b="1" dirty="0">
              <a:solidFill>
                <a:srgbClr val="0000FF"/>
              </a:solidFill>
              <a:latin typeface="Arial Narrow"/>
              <a:cs typeface="Arial Narrow"/>
            </a:endParaRPr>
          </a:p>
        </p:txBody>
      </p:sp>
      <p:pic>
        <p:nvPicPr>
          <p:cNvPr id="4" name="Espace réservé du contenu 3" descr="Rougeole vaccin.jpg"/>
          <p:cNvPicPr>
            <a:picLocks noGrp="1" noChangeAspect="1"/>
          </p:cNvPicPr>
          <p:nvPr>
            <p:ph idx="1"/>
          </p:nvPr>
        </p:nvPicPr>
        <p:blipFill>
          <a:blip r:embed="rId2">
            <a:extLst>
              <a:ext uri="{28A0092B-C50C-407E-A947-70E740481C1C}">
                <a14:useLocalDpi xmlns:a14="http://schemas.microsoft.com/office/drawing/2010/main" val="0"/>
              </a:ext>
            </a:extLst>
          </a:blip>
          <a:srcRect l="-14372" r="-14372"/>
          <a:stretch>
            <a:fillRect/>
          </a:stretch>
        </p:blipFill>
        <p:spPr>
          <a:xfrm>
            <a:off x="1274519" y="1841980"/>
            <a:ext cx="7499350" cy="4800600"/>
          </a:xfrm>
        </p:spPr>
      </p:pic>
      <p:cxnSp>
        <p:nvCxnSpPr>
          <p:cNvPr id="5" name="Connecteur droit 4"/>
          <p:cNvCxnSpPr/>
          <p:nvPr/>
        </p:nvCxnSpPr>
        <p:spPr>
          <a:xfrm>
            <a:off x="1164912" y="1103159"/>
            <a:ext cx="7872902"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327292331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Espace réservé du contenu 2"/>
          <p:cNvSpPr>
            <a:spLocks noGrp="1"/>
          </p:cNvSpPr>
          <p:nvPr>
            <p:ph idx="1"/>
          </p:nvPr>
        </p:nvSpPr>
        <p:spPr>
          <a:xfrm>
            <a:off x="1435100" y="1313767"/>
            <a:ext cx="7499350" cy="5362321"/>
          </a:xfrm>
        </p:spPr>
        <p:txBody>
          <a:bodyPr/>
          <a:lstStyle/>
          <a:p>
            <a:r>
              <a:rPr lang="fr-FR" sz="2400" dirty="0" smtClean="0">
                <a:latin typeface="Calibri"/>
                <a:cs typeface="Calibri"/>
              </a:rPr>
              <a:t>A-t-il encore de la fièvre?</a:t>
            </a:r>
          </a:p>
          <a:p>
            <a:pPr lvl="1"/>
            <a:r>
              <a:rPr lang="fr-FR" sz="2400" dirty="0" smtClean="0">
                <a:latin typeface="Calibri"/>
                <a:cs typeface="Calibri"/>
              </a:rPr>
              <a:t>Non</a:t>
            </a:r>
          </a:p>
          <a:p>
            <a:pPr>
              <a:spcBef>
                <a:spcPts val="1800"/>
              </a:spcBef>
            </a:pPr>
            <a:r>
              <a:rPr lang="fr-FR" sz="2400" dirty="0" smtClean="0">
                <a:latin typeface="Calibri"/>
                <a:cs typeface="Calibri"/>
              </a:rPr>
              <a:t>Se gratte-t-il ?</a:t>
            </a:r>
          </a:p>
          <a:p>
            <a:pPr lvl="1"/>
            <a:r>
              <a:rPr lang="fr-FR" sz="2400" dirty="0" smtClean="0">
                <a:latin typeface="Calibri"/>
                <a:cs typeface="Calibri"/>
              </a:rPr>
              <a:t>Non</a:t>
            </a:r>
          </a:p>
          <a:p>
            <a:pPr>
              <a:spcBef>
                <a:spcPts val="1800"/>
              </a:spcBef>
            </a:pPr>
            <a:r>
              <a:rPr lang="fr-FR" sz="2400" dirty="0" smtClean="0">
                <a:latin typeface="Calibri"/>
                <a:cs typeface="Calibri"/>
              </a:rPr>
              <a:t>Sur le plan général est il mieux ?</a:t>
            </a:r>
          </a:p>
          <a:p>
            <a:pPr lvl="1"/>
            <a:r>
              <a:rPr lang="fr-FR" sz="2400" dirty="0" smtClean="0">
                <a:latin typeface="Calibri"/>
                <a:cs typeface="Calibri"/>
              </a:rPr>
              <a:t>Oui</a:t>
            </a:r>
          </a:p>
          <a:p>
            <a:pPr>
              <a:spcBef>
                <a:spcPts val="1800"/>
              </a:spcBef>
            </a:pPr>
            <a:r>
              <a:rPr lang="fr-FR" sz="2400" dirty="0" smtClean="0">
                <a:latin typeface="Calibri"/>
                <a:cs typeface="Calibri"/>
              </a:rPr>
              <a:t>Siège de l’éruption ?</a:t>
            </a:r>
          </a:p>
          <a:p>
            <a:pPr lvl="1"/>
            <a:r>
              <a:rPr lang="fr-FR" sz="2400" dirty="0" smtClean="0">
                <a:latin typeface="Calibri"/>
                <a:cs typeface="Calibri"/>
              </a:rPr>
              <a:t>Diffuse</a:t>
            </a:r>
          </a:p>
          <a:p>
            <a:pPr>
              <a:spcBef>
                <a:spcPts val="1800"/>
              </a:spcBef>
            </a:pPr>
            <a:r>
              <a:rPr lang="fr-FR" sz="2400" dirty="0" smtClean="0">
                <a:latin typeface="Calibri"/>
                <a:cs typeface="Calibri"/>
              </a:rPr>
              <a:t>Caractère de l’éruption ?</a:t>
            </a:r>
          </a:p>
          <a:p>
            <a:pPr lvl="1"/>
            <a:r>
              <a:rPr lang="fr-FR" sz="2400" dirty="0" smtClean="0">
                <a:latin typeface="Calibri"/>
                <a:cs typeface="Calibri"/>
              </a:rPr>
              <a:t>Non vésiculaire, non </a:t>
            </a:r>
            <a:r>
              <a:rPr lang="fr-FR" sz="2400" dirty="0" err="1" smtClean="0">
                <a:latin typeface="Calibri"/>
                <a:cs typeface="Calibri"/>
              </a:rPr>
              <a:t>saillante</a:t>
            </a:r>
            <a:r>
              <a:rPr lang="fr-FR" sz="2400" dirty="0" err="1" smtClean="0">
                <a:latin typeface="Calibri"/>
                <a:cs typeface="Calibri"/>
                <a:sym typeface="Wingdings" charset="2"/>
              </a:rPr>
              <a:t>maculaire</a:t>
            </a:r>
            <a:endParaRPr lang="fr-FR" sz="2400" dirty="0" smtClean="0">
              <a:latin typeface="Calibri"/>
              <a:cs typeface="Calibri"/>
            </a:endParaRPr>
          </a:p>
        </p:txBody>
      </p:sp>
      <p:sp>
        <p:nvSpPr>
          <p:cNvPr id="5" name="ZoneTexte 4"/>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latin typeface="Tahoma" pitchFamily="34" charset="0"/>
                <a:cs typeface="Tahoma" pitchFamily="34" charset="0"/>
              </a:rPr>
              <a:t>Cas clinique </a:t>
            </a:r>
            <a:r>
              <a:rPr lang="fr-FR" sz="2800" b="1" dirty="0" smtClean="0">
                <a:solidFill>
                  <a:srgbClr val="FF0000"/>
                </a:solidFill>
                <a:latin typeface="Tahoma" pitchFamily="34" charset="0"/>
                <a:cs typeface="Tahoma" pitchFamily="34" charset="0"/>
              </a:rPr>
              <a:t>2</a:t>
            </a:r>
            <a:endParaRPr lang="fr-FR" sz="2800" b="1" dirty="0">
              <a:solidFill>
                <a:srgbClr val="FF0000"/>
              </a:solidFill>
              <a:latin typeface="Tahoma" pitchFamily="34" charset="0"/>
              <a:cs typeface="Tahoma" pitchFamily="34" charset="0"/>
            </a:endParaRPr>
          </a:p>
        </p:txBody>
      </p:sp>
      <p:sp>
        <p:nvSpPr>
          <p:cNvPr id="7" name="Titre 4"/>
          <p:cNvSpPr txBox="1">
            <a:spLocks/>
          </p:cNvSpPr>
          <p:nvPr/>
        </p:nvSpPr>
        <p:spPr>
          <a:xfrm>
            <a:off x="1435100" y="0"/>
            <a:ext cx="7499350" cy="712788"/>
          </a:xfrm>
          <a:prstGeom prst="rect">
            <a:avLst/>
          </a:prstGeom>
        </p:spPr>
        <p:txBody>
          <a:bodyPr anchor="ctr">
            <a:normAutofit/>
          </a:bodyPr>
          <a:lstStyle/>
          <a:p>
            <a:pPr defTabSz="914400" fontAlgn="auto">
              <a:spcAft>
                <a:spcPts val="0"/>
              </a:spcAft>
              <a:defRPr/>
            </a:pPr>
            <a:r>
              <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rPr>
              <a:t>Quelles questions posez-vous à la maman ?</a:t>
            </a:r>
          </a:p>
        </p:txBody>
      </p:sp>
      <p:sp>
        <p:nvSpPr>
          <p:cNvPr id="17414" name="ZoneTexte 7"/>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smtClean="0">
                <a:solidFill>
                  <a:srgbClr val="FF0000"/>
                </a:solidFill>
                <a:latin typeface="Alien Encounters" pitchFamily="2" charset="0"/>
              </a:rPr>
              <a:t>2</a:t>
            </a:r>
            <a:endParaRPr lang="fr-FR" sz="5400" b="1" dirty="0">
              <a:solidFill>
                <a:srgbClr val="FF0000"/>
              </a:solidFill>
              <a:latin typeface="Alien Encounters" pitchFamily="2" charset="0"/>
            </a:endParaRPr>
          </a:p>
        </p:txBody>
      </p:sp>
      <p:cxnSp>
        <p:nvCxnSpPr>
          <p:cNvPr id="8" name="Connecteur droit 7"/>
          <p:cNvCxnSpPr/>
          <p:nvPr/>
        </p:nvCxnSpPr>
        <p:spPr>
          <a:xfrm>
            <a:off x="1164912" y="825773"/>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57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57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57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Espace réservé du contenu 3" descr="Mégalérythème.jpg"/>
          <p:cNvPicPr>
            <a:picLocks noGrp="1" noChangeAspect="1"/>
          </p:cNvPicPr>
          <p:nvPr>
            <p:ph idx="1"/>
          </p:nvPr>
        </p:nvPicPr>
        <p:blipFill>
          <a:blip r:embed="rId3"/>
          <a:srcRect/>
          <a:stretch>
            <a:fillRect/>
          </a:stretch>
        </p:blipFill>
        <p:spPr>
          <a:xfrm>
            <a:off x="1435100" y="1920875"/>
            <a:ext cx="7499350" cy="3854450"/>
          </a:xfrm>
        </p:spPr>
      </p:pic>
      <p:sp>
        <p:nvSpPr>
          <p:cNvPr id="6" name="ZoneTexte 5"/>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latin typeface="Tahoma" pitchFamily="34" charset="0"/>
                <a:cs typeface="Tahoma" pitchFamily="34" charset="0"/>
              </a:rPr>
              <a:t>Cas clinique </a:t>
            </a:r>
            <a:r>
              <a:rPr lang="fr-FR" sz="2800" b="1" dirty="0" smtClean="0">
                <a:solidFill>
                  <a:srgbClr val="FF0000"/>
                </a:solidFill>
                <a:latin typeface="Tahoma" pitchFamily="34" charset="0"/>
                <a:cs typeface="Tahoma" pitchFamily="34" charset="0"/>
              </a:rPr>
              <a:t>2</a:t>
            </a:r>
            <a:endParaRPr lang="fr-FR" sz="2800" b="1" dirty="0">
              <a:solidFill>
                <a:srgbClr val="FF0000"/>
              </a:solidFill>
              <a:latin typeface="Tahoma" pitchFamily="34" charset="0"/>
              <a:cs typeface="Tahoma" pitchFamily="34" charset="0"/>
            </a:endParaRPr>
          </a:p>
        </p:txBody>
      </p:sp>
      <p:sp>
        <p:nvSpPr>
          <p:cNvPr id="7" name="Titre 4"/>
          <p:cNvSpPr txBox="1">
            <a:spLocks/>
          </p:cNvSpPr>
          <p:nvPr/>
        </p:nvSpPr>
        <p:spPr>
          <a:xfrm>
            <a:off x="1435100" y="0"/>
            <a:ext cx="7499350" cy="712788"/>
          </a:xfrm>
          <a:prstGeom prst="rect">
            <a:avLst/>
          </a:prstGeom>
        </p:spPr>
        <p:txBody>
          <a:bodyPr anchor="ctr">
            <a:normAutofit/>
          </a:bodyPr>
          <a:lstStyle/>
          <a:p>
            <a:pPr defTabSz="914400" fontAlgn="auto">
              <a:spcAft>
                <a:spcPts val="0"/>
              </a:spcAft>
              <a:defRPr/>
            </a:pPr>
            <a:r>
              <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rPr>
              <a:t>Cliché de l’éruption</a:t>
            </a:r>
          </a:p>
        </p:txBody>
      </p:sp>
      <p:sp>
        <p:nvSpPr>
          <p:cNvPr id="18438" name="ZoneTexte 7"/>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smtClean="0">
                <a:solidFill>
                  <a:srgbClr val="FF0000"/>
                </a:solidFill>
                <a:latin typeface="Alien Encounters" pitchFamily="2" charset="0"/>
              </a:rPr>
              <a:t>2</a:t>
            </a:r>
            <a:endParaRPr lang="fr-FR" sz="5400" b="1" dirty="0">
              <a:solidFill>
                <a:srgbClr val="FF0000"/>
              </a:solidFill>
              <a:latin typeface="Alien Encounters" pitchFamily="2" charset="0"/>
            </a:endParaRPr>
          </a:p>
        </p:txBody>
      </p:sp>
      <p:cxnSp>
        <p:nvCxnSpPr>
          <p:cNvPr id="8" name="Connecteur droit 7"/>
          <p:cNvCxnSpPr/>
          <p:nvPr/>
        </p:nvCxnSpPr>
        <p:spPr>
          <a:xfrm>
            <a:off x="1164912" y="1103159"/>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Espace réservé du contenu 2"/>
          <p:cNvSpPr>
            <a:spLocks noGrp="1"/>
          </p:cNvSpPr>
          <p:nvPr>
            <p:ph idx="1"/>
          </p:nvPr>
        </p:nvSpPr>
        <p:spPr>
          <a:xfrm>
            <a:off x="1435100" y="1619845"/>
            <a:ext cx="7251700" cy="4608513"/>
          </a:xfrm>
        </p:spPr>
        <p:txBody>
          <a:bodyPr/>
          <a:lstStyle/>
          <a:p>
            <a:pPr>
              <a:spcAft>
                <a:spcPts val="3000"/>
              </a:spcAft>
            </a:pPr>
            <a:r>
              <a:rPr lang="fr-FR" sz="2400" dirty="0" smtClean="0">
                <a:latin typeface="Calibri"/>
                <a:cs typeface="Calibri"/>
              </a:rPr>
              <a:t>Mégalérythème ou Erythème infectieux aigu du nourrisson</a:t>
            </a:r>
          </a:p>
          <a:p>
            <a:pPr>
              <a:spcAft>
                <a:spcPts val="1200"/>
              </a:spcAft>
            </a:pPr>
            <a:r>
              <a:rPr lang="fr-FR" sz="2400" dirty="0" smtClean="0">
                <a:latin typeface="Calibri"/>
                <a:cs typeface="Calibri"/>
              </a:rPr>
              <a:t>Conduite à tenir</a:t>
            </a:r>
          </a:p>
          <a:p>
            <a:pPr lvl="1">
              <a:spcAft>
                <a:spcPts val="600"/>
              </a:spcAft>
            </a:pPr>
            <a:r>
              <a:rPr lang="fr-FR" sz="2400" dirty="0" smtClean="0">
                <a:latin typeface="Calibri"/>
                <a:cs typeface="Calibri"/>
              </a:rPr>
              <a:t>Rassurer la mère; </a:t>
            </a:r>
          </a:p>
          <a:p>
            <a:pPr lvl="1">
              <a:spcAft>
                <a:spcPts val="600"/>
              </a:spcAft>
            </a:pPr>
            <a:r>
              <a:rPr lang="fr-FR" sz="2400" dirty="0" smtClean="0">
                <a:latin typeface="Calibri"/>
                <a:cs typeface="Calibri"/>
              </a:rPr>
              <a:t>Infection virale</a:t>
            </a:r>
          </a:p>
          <a:p>
            <a:pPr lvl="1">
              <a:spcAft>
                <a:spcPts val="600"/>
              </a:spcAft>
            </a:pPr>
            <a:r>
              <a:rPr lang="fr-FR" sz="2400" dirty="0" smtClean="0">
                <a:latin typeface="Calibri"/>
                <a:cs typeface="Calibri"/>
              </a:rPr>
              <a:t>Arrêt de tout traitement antibiotique</a:t>
            </a:r>
          </a:p>
          <a:p>
            <a:pPr lvl="1">
              <a:spcAft>
                <a:spcPts val="600"/>
              </a:spcAft>
            </a:pPr>
            <a:r>
              <a:rPr lang="fr-FR" sz="2400" dirty="0" smtClean="0">
                <a:latin typeface="Calibri"/>
                <a:cs typeface="Calibri"/>
              </a:rPr>
              <a:t>Rappeler ou consulter si réapparition de la fièvre</a:t>
            </a:r>
          </a:p>
        </p:txBody>
      </p:sp>
      <p:sp>
        <p:nvSpPr>
          <p:cNvPr id="5" name="ZoneTexte 4"/>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FF0000"/>
                </a:solidFill>
                <a:latin typeface="Tahoma" pitchFamily="34" charset="0"/>
                <a:cs typeface="Tahoma" pitchFamily="34" charset="0"/>
              </a:rPr>
              <a:t>Cas clinique </a:t>
            </a:r>
            <a:r>
              <a:rPr lang="fr-FR" sz="2800" b="1" dirty="0" smtClean="0">
                <a:solidFill>
                  <a:srgbClr val="FF0000"/>
                </a:solidFill>
                <a:latin typeface="Tahoma" pitchFamily="34" charset="0"/>
                <a:cs typeface="Tahoma" pitchFamily="34" charset="0"/>
              </a:rPr>
              <a:t>2</a:t>
            </a:r>
            <a:endParaRPr lang="fr-FR" sz="2800" b="1" dirty="0">
              <a:solidFill>
                <a:srgbClr val="FF0000"/>
              </a:solidFill>
              <a:latin typeface="Tahoma" pitchFamily="34" charset="0"/>
              <a:cs typeface="Tahoma" pitchFamily="34" charset="0"/>
            </a:endParaRPr>
          </a:p>
        </p:txBody>
      </p:sp>
      <p:sp>
        <p:nvSpPr>
          <p:cNvPr id="7" name="Titre 4"/>
          <p:cNvSpPr txBox="1">
            <a:spLocks/>
          </p:cNvSpPr>
          <p:nvPr/>
        </p:nvSpPr>
        <p:spPr>
          <a:xfrm>
            <a:off x="1435100" y="0"/>
            <a:ext cx="7499350" cy="712788"/>
          </a:xfrm>
          <a:prstGeom prst="rect">
            <a:avLst/>
          </a:prstGeom>
        </p:spPr>
        <p:txBody>
          <a:bodyPr anchor="ctr">
            <a:normAutofit/>
          </a:bodyPr>
          <a:lstStyle/>
          <a:p>
            <a:pPr defTabSz="914400" fontAlgn="auto">
              <a:spcAft>
                <a:spcPts val="0"/>
              </a:spcAft>
              <a:defRPr/>
            </a:pPr>
            <a:r>
              <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rPr>
              <a:t>Diagnostic </a:t>
            </a:r>
          </a:p>
        </p:txBody>
      </p:sp>
      <p:sp>
        <p:nvSpPr>
          <p:cNvPr id="19462" name="ZoneTexte 7"/>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smtClean="0">
                <a:solidFill>
                  <a:srgbClr val="FF0000"/>
                </a:solidFill>
                <a:latin typeface="Alien Encounters" pitchFamily="2" charset="0"/>
              </a:rPr>
              <a:t>2</a:t>
            </a:r>
            <a:endParaRPr lang="fr-FR" sz="5400" b="1" dirty="0">
              <a:solidFill>
                <a:srgbClr val="FF0000"/>
              </a:solidFill>
              <a:latin typeface="Alien Encounters" pitchFamily="2" charset="0"/>
            </a:endParaRPr>
          </a:p>
        </p:txBody>
      </p:sp>
      <p:cxnSp>
        <p:nvCxnSpPr>
          <p:cNvPr id="8" name="Connecteur droit 7"/>
          <p:cNvCxnSpPr/>
          <p:nvPr/>
        </p:nvCxnSpPr>
        <p:spPr>
          <a:xfrm>
            <a:off x="1164912" y="942567"/>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6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60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03715" y="70247"/>
            <a:ext cx="7499350" cy="688913"/>
          </a:xfrm>
        </p:spPr>
        <p:txBody>
          <a:bodyPr>
            <a:normAutofit/>
          </a:bodyPr>
          <a:lstStyle/>
          <a:p>
            <a:r>
              <a:rPr lang="fr-FR" sz="3600" b="1" dirty="0" smtClean="0">
                <a:solidFill>
                  <a:srgbClr val="0000FF"/>
                </a:solidFill>
                <a:latin typeface="Arial Narrow"/>
                <a:cs typeface="Arial Narrow"/>
              </a:rPr>
              <a:t>3</a:t>
            </a:r>
            <a:r>
              <a:rPr lang="fr-FR" sz="3600" b="1" baseline="30000" dirty="0" smtClean="0">
                <a:solidFill>
                  <a:srgbClr val="0000FF"/>
                </a:solidFill>
                <a:latin typeface="Arial Narrow"/>
                <a:cs typeface="Arial Narrow"/>
              </a:rPr>
              <a:t>ème</a:t>
            </a:r>
            <a:r>
              <a:rPr lang="fr-FR" sz="3600" b="1" dirty="0" smtClean="0">
                <a:solidFill>
                  <a:srgbClr val="0000FF"/>
                </a:solidFill>
                <a:latin typeface="Arial Narrow"/>
                <a:cs typeface="Arial Narrow"/>
              </a:rPr>
              <a:t> cas clinique</a:t>
            </a:r>
            <a:endParaRPr lang="fr-FR" sz="3600" b="1" dirty="0">
              <a:solidFill>
                <a:srgbClr val="0000FF"/>
              </a:solidFill>
              <a:latin typeface="Arial Narrow"/>
              <a:cs typeface="Arial Narrow"/>
            </a:endParaRPr>
          </a:p>
        </p:txBody>
      </p:sp>
      <p:pic>
        <p:nvPicPr>
          <p:cNvPr id="6" name="Espace réservé du contenu 5"/>
          <p:cNvPicPr>
            <a:picLocks noGrp="1" noChangeAspect="1"/>
          </p:cNvPicPr>
          <p:nvPr>
            <p:ph idx="1"/>
          </p:nvPr>
        </p:nvPicPr>
        <p:blipFill>
          <a:blip r:embed="rId2"/>
          <a:srcRect l="-41175" r="-41175"/>
          <a:stretch>
            <a:fillRect/>
          </a:stretch>
        </p:blipFill>
        <p:spPr>
          <a:xfrm>
            <a:off x="1435099" y="1854105"/>
            <a:ext cx="4564795" cy="4394295"/>
          </a:xfrm>
        </p:spPr>
      </p:pic>
      <p:sp>
        <p:nvSpPr>
          <p:cNvPr id="4"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080CB8"/>
                </a:solidFill>
                <a:latin typeface="Alien Encounters" pitchFamily="2" charset="0"/>
              </a:rPr>
              <a:t>3</a:t>
            </a:r>
          </a:p>
        </p:txBody>
      </p:sp>
      <p:sp>
        <p:nvSpPr>
          <p:cNvPr id="5" name="ZoneTexte 4"/>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80CB8"/>
                </a:solidFill>
                <a:latin typeface="Tahoma" pitchFamily="34" charset="0"/>
                <a:cs typeface="Tahoma" pitchFamily="34" charset="0"/>
              </a:rPr>
              <a:t>Cas clinique 3</a:t>
            </a:r>
          </a:p>
        </p:txBody>
      </p:sp>
      <p:sp>
        <p:nvSpPr>
          <p:cNvPr id="7" name="ZoneTexte 6"/>
          <p:cNvSpPr txBox="1"/>
          <p:nvPr/>
        </p:nvSpPr>
        <p:spPr>
          <a:xfrm>
            <a:off x="5999894" y="2706624"/>
            <a:ext cx="2525503" cy="1384995"/>
          </a:xfrm>
          <a:prstGeom prst="rect">
            <a:avLst/>
          </a:prstGeom>
          <a:noFill/>
        </p:spPr>
        <p:txBody>
          <a:bodyPr wrap="square" rtlCol="0">
            <a:spAutoFit/>
          </a:bodyPr>
          <a:lstStyle/>
          <a:p>
            <a:r>
              <a:rPr lang="fr-FR" sz="2800" dirty="0" smtClean="0"/>
              <a:t>Patient hypertendu tabagique</a:t>
            </a:r>
            <a:endParaRPr lang="fr-FR" sz="2800" dirty="0"/>
          </a:p>
        </p:txBody>
      </p:sp>
      <p:cxnSp>
        <p:nvCxnSpPr>
          <p:cNvPr id="8" name="Connecteur droit 7"/>
          <p:cNvCxnSpPr/>
          <p:nvPr/>
        </p:nvCxnSpPr>
        <p:spPr>
          <a:xfrm>
            <a:off x="1164912" y="942567"/>
            <a:ext cx="7872902"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99321025"/>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100" y="1079500"/>
            <a:ext cx="7499350" cy="5480050"/>
          </a:xfrm>
        </p:spPr>
        <p:txBody>
          <a:bodyPr/>
          <a:lstStyle/>
          <a:p>
            <a:pPr>
              <a:spcAft>
                <a:spcPts val="600"/>
              </a:spcAft>
            </a:pPr>
            <a:r>
              <a:rPr lang="fr-FR" sz="2200" dirty="0" smtClean="0">
                <a:latin typeface="Calibri"/>
                <a:cs typeface="Calibri"/>
              </a:rPr>
              <a:t>Jean-Pierre Carrais est un patient âgé de 54 ans que nous suivons depuis plusieurs années.</a:t>
            </a:r>
          </a:p>
          <a:p>
            <a:pPr>
              <a:spcAft>
                <a:spcPts val="600"/>
              </a:spcAft>
            </a:pPr>
            <a:r>
              <a:rPr lang="fr-FR" sz="2200" dirty="0" smtClean="0">
                <a:latin typeface="Calibri"/>
                <a:cs typeface="Calibri"/>
              </a:rPr>
              <a:t>Il fume un paquet de cigarette par jour depuis 35 ans. </a:t>
            </a:r>
          </a:p>
          <a:p>
            <a:pPr>
              <a:spcAft>
                <a:spcPts val="600"/>
              </a:spcAft>
            </a:pPr>
            <a:r>
              <a:rPr lang="fr-FR" sz="2200" dirty="0" smtClean="0">
                <a:latin typeface="Calibri"/>
                <a:cs typeface="Calibri"/>
              </a:rPr>
              <a:t>Un anévrysme de l’aorte abdominale a été diagnostique puis opéré il y a 6 mois (remplacement par prothèse </a:t>
            </a:r>
            <a:r>
              <a:rPr lang="fr-FR" sz="2200" dirty="0" err="1" smtClean="0">
                <a:latin typeface="Calibri"/>
                <a:cs typeface="Calibri"/>
              </a:rPr>
              <a:t>aorto</a:t>
            </a:r>
            <a:r>
              <a:rPr lang="fr-FR" sz="2200" dirty="0" smtClean="0">
                <a:latin typeface="Calibri"/>
                <a:cs typeface="Calibri"/>
              </a:rPr>
              <a:t>-bi-iliaque).</a:t>
            </a:r>
          </a:p>
          <a:p>
            <a:pPr>
              <a:spcAft>
                <a:spcPts val="600"/>
              </a:spcAft>
            </a:pPr>
            <a:r>
              <a:rPr lang="fr-FR" sz="2200" dirty="0" smtClean="0">
                <a:latin typeface="Calibri"/>
                <a:cs typeface="Calibri"/>
              </a:rPr>
              <a:t>Il vient pour le renouvellement de son traitement (IEC Statine, acide acétylsalicylique).</a:t>
            </a:r>
          </a:p>
          <a:p>
            <a:pPr>
              <a:spcAft>
                <a:spcPts val="600"/>
              </a:spcAft>
            </a:pPr>
            <a:r>
              <a:rPr lang="fr-FR" sz="2200" dirty="0" smtClean="0">
                <a:latin typeface="Calibri"/>
                <a:cs typeface="Calibri"/>
              </a:rPr>
              <a:t>Il signale, en toussotant,  qu’il est davantage fatigué depuis 2 semaines. </a:t>
            </a:r>
          </a:p>
          <a:p>
            <a:pPr>
              <a:spcAft>
                <a:spcPts val="600"/>
              </a:spcAft>
            </a:pPr>
            <a:r>
              <a:rPr lang="fr-FR" sz="2200" dirty="0" smtClean="0">
                <a:latin typeface="Calibri"/>
                <a:cs typeface="Calibri"/>
              </a:rPr>
              <a:t>Mais il dort moins bien depuis sa dernière opération</a:t>
            </a:r>
          </a:p>
          <a:p>
            <a:pPr>
              <a:spcAft>
                <a:spcPts val="600"/>
              </a:spcAft>
            </a:pPr>
            <a:r>
              <a:rPr lang="fr-FR" sz="2200" dirty="0" smtClean="0">
                <a:latin typeface="Calibri"/>
                <a:cs typeface="Calibri"/>
              </a:rPr>
              <a:t> Il a été en effet opéré d’une fistule anale il y a un mois et a pris deux antibiotiques pendant 10 jours.</a:t>
            </a:r>
          </a:p>
        </p:txBody>
      </p:sp>
      <p:sp>
        <p:nvSpPr>
          <p:cNvPr id="4" name="ZoneTexte 3"/>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80CB8"/>
                </a:solidFill>
                <a:latin typeface="Tahoma" pitchFamily="34" charset="0"/>
                <a:cs typeface="Tahoma" pitchFamily="34" charset="0"/>
              </a:rPr>
              <a:t>Cas clinique 3</a:t>
            </a:r>
          </a:p>
        </p:txBody>
      </p:sp>
      <p:sp>
        <p:nvSpPr>
          <p:cNvPr id="5"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Début de la consultation</a:t>
            </a:r>
            <a:endParaRPr lang="fr-FR" sz="3200" b="1" dirty="0">
              <a:solidFill>
                <a:srgbClr val="080CB8"/>
              </a:solidFill>
              <a:latin typeface="Arial Narrow" pitchFamily="34" charset="0"/>
            </a:endParaRPr>
          </a:p>
        </p:txBody>
      </p:sp>
      <p:sp>
        <p:nvSpPr>
          <p:cNvPr id="32774"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dirty="0">
                <a:solidFill>
                  <a:srgbClr val="080CB8"/>
                </a:solidFill>
                <a:latin typeface="Alien Encounters" pitchFamily="2" charset="0"/>
              </a:rPr>
              <a:t>3</a:t>
            </a:r>
          </a:p>
        </p:txBody>
      </p:sp>
      <p:cxnSp>
        <p:nvCxnSpPr>
          <p:cNvPr id="7" name="Connecteur droit 6"/>
          <p:cNvCxnSpPr/>
          <p:nvPr/>
        </p:nvCxnSpPr>
        <p:spPr>
          <a:xfrm>
            <a:off x="1164912" y="942567"/>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100" y="1243246"/>
            <a:ext cx="7499350" cy="5151227"/>
          </a:xfrm>
        </p:spPr>
        <p:txBody>
          <a:bodyPr>
            <a:noAutofit/>
          </a:bodyPr>
          <a:lstStyle/>
          <a:p>
            <a:pPr marL="365760" indent="-283464" fontAlgn="auto">
              <a:spcAft>
                <a:spcPts val="1200"/>
              </a:spcAft>
              <a:buFont typeface="Wingdings 2"/>
              <a:buChar char=""/>
              <a:defRPr/>
            </a:pPr>
            <a:r>
              <a:rPr lang="fr-FR" sz="2200" dirty="0" smtClean="0">
                <a:latin typeface="Calibri"/>
                <a:cs typeface="Calibri"/>
              </a:rPr>
              <a:t>Depuis une semaine, il tousse un peu plus que d’ordinaire notamment quand il est allongé</a:t>
            </a:r>
          </a:p>
          <a:p>
            <a:pPr marL="365760" indent="-283464" fontAlgn="auto">
              <a:spcAft>
                <a:spcPts val="1200"/>
              </a:spcAft>
              <a:buFont typeface="Wingdings 2"/>
              <a:buChar char=""/>
              <a:defRPr/>
            </a:pPr>
            <a:r>
              <a:rPr lang="fr-FR" sz="2200" dirty="0" smtClean="0">
                <a:latin typeface="Calibri"/>
                <a:cs typeface="Calibri"/>
              </a:rPr>
              <a:t>Il y a 4 jours, il a transpiré davantage et a donc pris sa température sous le bras (anus non grata) qui s’élevait à 37°9. </a:t>
            </a:r>
          </a:p>
          <a:p>
            <a:pPr marL="365760" indent="-283464" fontAlgn="auto">
              <a:spcAft>
                <a:spcPts val="1200"/>
              </a:spcAft>
              <a:buFont typeface="Wingdings 2"/>
              <a:buChar char=""/>
              <a:defRPr/>
            </a:pPr>
            <a:r>
              <a:rPr lang="fr-FR" sz="2200" dirty="0" smtClean="0">
                <a:latin typeface="Calibri"/>
                <a:cs typeface="Calibri"/>
              </a:rPr>
              <a:t>Ce phénomène a recommencé la veille et c’est ce qui l’a motivé à venir un peu plus tôt que d’habitude.</a:t>
            </a:r>
          </a:p>
          <a:p>
            <a:pPr marL="365760" indent="-283464" fontAlgn="auto">
              <a:spcAft>
                <a:spcPts val="1200"/>
              </a:spcAft>
              <a:buFont typeface="Wingdings 2"/>
              <a:buChar char=""/>
              <a:defRPr/>
            </a:pPr>
            <a:r>
              <a:rPr lang="fr-FR" sz="2200" dirty="0" smtClean="0">
                <a:latin typeface="Calibri"/>
                <a:cs typeface="Calibri"/>
              </a:rPr>
              <a:t>Il se plaint également d’une sensation de pesanteur au niveau du thorax avec une localisation mal définie, parfois il ressent cette gène douloureuse plus à gauche, parfois au centre, et ce depuis 4 jours aussi, surtout quand il tousse</a:t>
            </a:r>
          </a:p>
          <a:p>
            <a:pPr marL="365760" indent="-283464" fontAlgn="auto">
              <a:spcAft>
                <a:spcPts val="1200"/>
              </a:spcAft>
              <a:buFont typeface="Wingdings 2"/>
              <a:buChar char=""/>
              <a:defRPr/>
            </a:pPr>
            <a:r>
              <a:rPr lang="fr-FR" sz="2200" dirty="0" smtClean="0">
                <a:latin typeface="Calibri"/>
                <a:cs typeface="Calibri"/>
              </a:rPr>
              <a:t>Mais dit-il ce n’est pas pour cette raison que je viens !</a:t>
            </a:r>
          </a:p>
          <a:p>
            <a:pPr marL="365760" indent="-283464" fontAlgn="auto">
              <a:spcAft>
                <a:spcPts val="0"/>
              </a:spcAft>
              <a:buFont typeface="Wingdings 2"/>
              <a:buChar char=""/>
              <a:defRPr/>
            </a:pPr>
            <a:endParaRPr lang="fr-FR" sz="2200" dirty="0">
              <a:latin typeface="Calibri"/>
              <a:cs typeface="Calibri"/>
            </a:endParaRPr>
          </a:p>
        </p:txBody>
      </p:sp>
      <p:sp>
        <p:nvSpPr>
          <p:cNvPr id="5"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Les plaintes</a:t>
            </a:r>
            <a:endParaRPr lang="fr-FR" sz="3200" b="1" dirty="0">
              <a:solidFill>
                <a:srgbClr val="080CB8"/>
              </a:solidFill>
              <a:latin typeface="Arial Narrow" pitchFamily="34" charset="0"/>
            </a:endParaRPr>
          </a:p>
        </p:txBody>
      </p:sp>
      <p:sp>
        <p:nvSpPr>
          <p:cNvPr id="7" name="ZoneTexte 6"/>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80CB8"/>
                </a:solidFill>
                <a:latin typeface="Tahoma" pitchFamily="34" charset="0"/>
                <a:cs typeface="Tahoma" pitchFamily="34" charset="0"/>
              </a:rPr>
              <a:t>Cas clinique 3</a:t>
            </a:r>
          </a:p>
        </p:txBody>
      </p:sp>
      <p:sp>
        <p:nvSpPr>
          <p:cNvPr id="33798" name="ZoneTexte 7"/>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a:solidFill>
                  <a:srgbClr val="080CB8"/>
                </a:solidFill>
                <a:latin typeface="Alien Encounters" pitchFamily="2" charset="0"/>
              </a:rPr>
              <a:t>3</a:t>
            </a:r>
          </a:p>
        </p:txBody>
      </p:sp>
      <p:cxnSp>
        <p:nvCxnSpPr>
          <p:cNvPr id="8" name="Connecteur droit 7"/>
          <p:cNvCxnSpPr/>
          <p:nvPr/>
        </p:nvCxnSpPr>
        <p:spPr>
          <a:xfrm>
            <a:off x="1164912" y="942567"/>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spcAft>
                <a:spcPts val="1200"/>
              </a:spcAft>
            </a:pPr>
            <a:r>
              <a:rPr lang="fr-FR" sz="2400" dirty="0" smtClean="0">
                <a:latin typeface="Calibri"/>
                <a:cs typeface="Calibri"/>
              </a:rPr>
              <a:t>PSA 13/8 mm Hg , FC 90 </a:t>
            </a:r>
            <a:r>
              <a:rPr lang="fr-FR" sz="2400" dirty="0" err="1" smtClean="0">
                <a:latin typeface="Calibri"/>
                <a:cs typeface="Calibri"/>
              </a:rPr>
              <a:t>bpm</a:t>
            </a:r>
            <a:r>
              <a:rPr lang="fr-FR" sz="2400" dirty="0" smtClean="0">
                <a:latin typeface="Calibri"/>
                <a:cs typeface="Calibri"/>
              </a:rPr>
              <a:t>, </a:t>
            </a:r>
            <a:r>
              <a:rPr lang="fr-FR" sz="2400" dirty="0" err="1" smtClean="0">
                <a:latin typeface="Calibri"/>
                <a:cs typeface="Calibri"/>
              </a:rPr>
              <a:t>T</a:t>
            </a:r>
            <a:r>
              <a:rPr lang="fr-FR" sz="2400" dirty="0" smtClean="0">
                <a:latin typeface="Calibri"/>
                <a:cs typeface="Calibri"/>
              </a:rPr>
              <a:t>° 38,5°C avec thermomètre frontal, </a:t>
            </a:r>
            <a:r>
              <a:rPr lang="fr-FR" sz="2400" dirty="0" err="1" smtClean="0">
                <a:latin typeface="Calibri"/>
                <a:cs typeface="Calibri"/>
              </a:rPr>
              <a:t>FRp</a:t>
            </a:r>
            <a:r>
              <a:rPr lang="fr-FR" sz="2400" dirty="0" smtClean="0">
                <a:latin typeface="Calibri"/>
                <a:cs typeface="Calibri"/>
              </a:rPr>
              <a:t> 22/min</a:t>
            </a:r>
          </a:p>
          <a:p>
            <a:pPr>
              <a:spcAft>
                <a:spcPts val="1200"/>
              </a:spcAft>
            </a:pPr>
            <a:r>
              <a:rPr lang="fr-FR" sz="2400" dirty="0" smtClean="0">
                <a:latin typeface="Calibri"/>
                <a:cs typeface="Calibri"/>
              </a:rPr>
              <a:t>A l’auscultation cardiaque, on découvre un souffle râpeux au foyer aortique, non noté auparavant sur les 3 dernières consultations, et petit souffle d’IM connu, les </a:t>
            </a:r>
            <a:r>
              <a:rPr lang="fr-FR" sz="2400" dirty="0" err="1" smtClean="0">
                <a:latin typeface="Calibri"/>
                <a:cs typeface="Calibri"/>
              </a:rPr>
              <a:t>BdC</a:t>
            </a:r>
            <a:r>
              <a:rPr lang="fr-FR" sz="2400" dirty="0" smtClean="0">
                <a:latin typeface="Calibri"/>
                <a:cs typeface="Calibri"/>
              </a:rPr>
              <a:t> sont réguliers.</a:t>
            </a:r>
          </a:p>
          <a:p>
            <a:pPr>
              <a:spcAft>
                <a:spcPts val="1200"/>
              </a:spcAft>
            </a:pPr>
            <a:r>
              <a:rPr lang="fr-FR" sz="2400" dirty="0" smtClean="0">
                <a:latin typeface="Calibri"/>
                <a:cs typeface="Calibri"/>
              </a:rPr>
              <a:t>A l’auscultation pulmonaire, on note des râles bronchiques  épars</a:t>
            </a:r>
          </a:p>
          <a:p>
            <a:pPr>
              <a:spcAft>
                <a:spcPts val="1200"/>
              </a:spcAft>
            </a:pPr>
            <a:r>
              <a:rPr lang="fr-FR" sz="2400" dirty="0" smtClean="0">
                <a:latin typeface="Calibri"/>
                <a:cs typeface="Calibri"/>
              </a:rPr>
              <a:t>L’examen abdominal est sans particularité</a:t>
            </a:r>
          </a:p>
          <a:p>
            <a:pPr>
              <a:spcAft>
                <a:spcPts val="1200"/>
              </a:spcAft>
            </a:pPr>
            <a:r>
              <a:rPr lang="fr-FR" sz="2400" dirty="0" smtClean="0">
                <a:latin typeface="Calibri"/>
                <a:cs typeface="Calibri"/>
              </a:rPr>
              <a:t>L’examen ORL est normal</a:t>
            </a:r>
          </a:p>
          <a:p>
            <a:endParaRPr lang="fr-FR" sz="3600" dirty="0" smtClean="0">
              <a:latin typeface="Calibri"/>
              <a:cs typeface="Calibri"/>
            </a:endParaRPr>
          </a:p>
        </p:txBody>
      </p:sp>
      <p:sp>
        <p:nvSpPr>
          <p:cNvPr id="4"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L’examen clinique</a:t>
            </a:r>
            <a:endParaRPr lang="fr-FR" sz="3200" b="1" dirty="0">
              <a:solidFill>
                <a:srgbClr val="080CB8"/>
              </a:solidFill>
              <a:latin typeface="Arial Narrow" pitchFamily="34" charset="0"/>
            </a:endParaRPr>
          </a:p>
        </p:txBody>
      </p:sp>
      <p:sp>
        <p:nvSpPr>
          <p:cNvPr id="6" name="ZoneTexte 5"/>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80CB8"/>
                </a:solidFill>
                <a:latin typeface="Tahoma" pitchFamily="34" charset="0"/>
                <a:cs typeface="Tahoma" pitchFamily="34" charset="0"/>
              </a:rPr>
              <a:t>Cas clinique 3</a:t>
            </a:r>
          </a:p>
        </p:txBody>
      </p:sp>
      <p:sp>
        <p:nvSpPr>
          <p:cNvPr id="34822"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a:solidFill>
                  <a:srgbClr val="080CB8"/>
                </a:solidFill>
                <a:latin typeface="Alien Encounters" pitchFamily="2" charset="0"/>
              </a:rPr>
              <a:t>3</a:t>
            </a:r>
          </a:p>
        </p:txBody>
      </p:sp>
      <p:cxnSp>
        <p:nvCxnSpPr>
          <p:cNvPr id="7" name="Connecteur droit 6"/>
          <p:cNvCxnSpPr/>
          <p:nvPr/>
        </p:nvCxnSpPr>
        <p:spPr>
          <a:xfrm>
            <a:off x="1164912" y="942567"/>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spcAft>
                <a:spcPts val="1800"/>
              </a:spcAft>
            </a:pPr>
            <a:r>
              <a:rPr lang="fr-FR" sz="2400" dirty="0" smtClean="0">
                <a:latin typeface="Calibri"/>
                <a:cs typeface="Calibri"/>
              </a:rPr>
              <a:t>Bronchite aigüe ?</a:t>
            </a:r>
          </a:p>
          <a:p>
            <a:pPr>
              <a:spcAft>
                <a:spcPts val="1800"/>
              </a:spcAft>
            </a:pPr>
            <a:r>
              <a:rPr lang="fr-FR" sz="2400" dirty="0" smtClean="0">
                <a:latin typeface="Calibri"/>
                <a:cs typeface="Calibri"/>
              </a:rPr>
              <a:t>Pneumonie ?</a:t>
            </a:r>
          </a:p>
          <a:p>
            <a:pPr>
              <a:spcAft>
                <a:spcPts val="1800"/>
              </a:spcAft>
            </a:pPr>
            <a:r>
              <a:rPr lang="fr-FR" sz="2400" dirty="0" smtClean="0">
                <a:latin typeface="Calibri"/>
                <a:cs typeface="Calibri"/>
              </a:rPr>
              <a:t>Exacerbation de BPCO ?</a:t>
            </a:r>
          </a:p>
          <a:p>
            <a:pPr>
              <a:spcAft>
                <a:spcPts val="1800"/>
              </a:spcAft>
            </a:pPr>
            <a:r>
              <a:rPr lang="fr-FR" sz="2400" dirty="0" smtClean="0">
                <a:latin typeface="Calibri"/>
                <a:cs typeface="Calibri"/>
              </a:rPr>
              <a:t>Endocardite infectieuse ?</a:t>
            </a:r>
          </a:p>
          <a:p>
            <a:pPr>
              <a:spcAft>
                <a:spcPts val="1800"/>
              </a:spcAft>
            </a:pPr>
            <a:r>
              <a:rPr lang="fr-FR" sz="2400" dirty="0" smtClean="0">
                <a:latin typeface="Calibri"/>
                <a:cs typeface="Calibri"/>
              </a:rPr>
              <a:t>Infection de la prothèse vasculaire posée il y a six mois ?</a:t>
            </a:r>
          </a:p>
          <a:p>
            <a:pPr>
              <a:spcAft>
                <a:spcPts val="1800"/>
              </a:spcAft>
            </a:pPr>
            <a:r>
              <a:rPr lang="fr-FR" sz="2400" dirty="0" smtClean="0">
                <a:latin typeface="Calibri"/>
                <a:cs typeface="Calibri"/>
              </a:rPr>
              <a:t>Septicémie débutante ?</a:t>
            </a:r>
          </a:p>
          <a:p>
            <a:pPr>
              <a:spcAft>
                <a:spcPts val="1800"/>
              </a:spcAft>
            </a:pPr>
            <a:endParaRPr lang="fr-FR" sz="2400" dirty="0" smtClean="0">
              <a:latin typeface="Calibri"/>
              <a:cs typeface="Calibri"/>
            </a:endParaRPr>
          </a:p>
        </p:txBody>
      </p:sp>
      <p:sp>
        <p:nvSpPr>
          <p:cNvPr id="4" name="Titre 4"/>
          <p:cNvSpPr>
            <a:spLocks noGrp="1"/>
          </p:cNvSpPr>
          <p:nvPr>
            <p:ph type="title"/>
          </p:nvPr>
        </p:nvSpPr>
        <p:spPr>
          <a:xfrm>
            <a:off x="1435100" y="0"/>
            <a:ext cx="7499350" cy="712788"/>
          </a:xfrm>
        </p:spPr>
        <p:txBody>
          <a:bodyPr/>
          <a:lstStyle/>
          <a:p>
            <a:pPr fontAlgn="auto">
              <a:spcAft>
                <a:spcPts val="0"/>
              </a:spcAft>
              <a:defRPr/>
            </a:pPr>
            <a:r>
              <a:rPr lang="fr-FR" sz="3200" b="1" dirty="0" smtClean="0">
                <a:solidFill>
                  <a:srgbClr val="080CB8"/>
                </a:solidFill>
                <a:latin typeface="Arial Narrow" pitchFamily="34" charset="0"/>
              </a:rPr>
              <a:t>Hypothèses diagnostiques </a:t>
            </a:r>
            <a:endParaRPr lang="fr-FR" sz="3200" b="1" dirty="0">
              <a:solidFill>
                <a:srgbClr val="080CB8"/>
              </a:solidFill>
              <a:latin typeface="Arial Narrow" pitchFamily="34" charset="0"/>
            </a:endParaRPr>
          </a:p>
        </p:txBody>
      </p:sp>
      <p:sp>
        <p:nvSpPr>
          <p:cNvPr id="6" name="ZoneTexte 5"/>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80CB8"/>
                </a:solidFill>
                <a:latin typeface="Tahoma" pitchFamily="34" charset="0"/>
                <a:cs typeface="Tahoma" pitchFamily="34" charset="0"/>
              </a:rPr>
              <a:t>Cas clinique 3</a:t>
            </a:r>
          </a:p>
        </p:txBody>
      </p:sp>
      <p:sp>
        <p:nvSpPr>
          <p:cNvPr id="35846" name="ZoneTexte 6"/>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a:solidFill>
                  <a:srgbClr val="080CB8"/>
                </a:solidFill>
                <a:latin typeface="Alien Encounters" pitchFamily="2" charset="0"/>
              </a:rPr>
              <a:t>3</a:t>
            </a:r>
          </a:p>
        </p:txBody>
      </p:sp>
      <p:cxnSp>
        <p:nvCxnSpPr>
          <p:cNvPr id="7" name="Connecteur droit 6"/>
          <p:cNvCxnSpPr/>
          <p:nvPr/>
        </p:nvCxnSpPr>
        <p:spPr>
          <a:xfrm>
            <a:off x="1164912" y="942567"/>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89038" y="2047875"/>
            <a:ext cx="7461250" cy="4200525"/>
          </a:xfrm>
        </p:spPr>
        <p:txBody>
          <a:bodyPr>
            <a:normAutofit/>
          </a:bodyPr>
          <a:lstStyle/>
          <a:p>
            <a:pPr marL="365760" indent="-283464" fontAlgn="auto">
              <a:spcAft>
                <a:spcPts val="1800"/>
              </a:spcAft>
              <a:buFont typeface="Wingdings 2"/>
              <a:buNone/>
              <a:defRPr/>
            </a:pPr>
            <a:r>
              <a:rPr lang="fr-FR" sz="2400" b="1" dirty="0" smtClean="0">
                <a:effectLst>
                  <a:outerShdw blurRad="50000" dist="30000" dir="5400000" algn="tl" rotWithShape="0">
                    <a:srgbClr val="000000">
                      <a:alpha val="30000"/>
                    </a:srgbClr>
                  </a:outerShdw>
                </a:effectLst>
                <a:latin typeface="Calibri"/>
                <a:cs typeface="Calibri"/>
              </a:rPr>
              <a:t>    En fonction du diagnostic, quelle prise en charge proposez-vous ?</a:t>
            </a:r>
          </a:p>
          <a:p>
            <a:pPr marL="365760" indent="-283464" fontAlgn="auto">
              <a:spcAft>
                <a:spcPts val="1800"/>
              </a:spcAft>
              <a:buFont typeface="Wingdings 2"/>
              <a:buChar char=""/>
              <a:defRPr/>
            </a:pPr>
            <a:r>
              <a:rPr lang="fr-FR" sz="2400" dirty="0" smtClean="0">
                <a:latin typeface="Calibri"/>
                <a:cs typeface="Calibri"/>
              </a:rPr>
              <a:t>Ambulatoire ou hospitalière ?</a:t>
            </a:r>
          </a:p>
          <a:p>
            <a:pPr marL="365760" indent="-283464" fontAlgn="auto">
              <a:spcAft>
                <a:spcPts val="1800"/>
              </a:spcAft>
              <a:buFont typeface="Wingdings 2"/>
              <a:buChar char=""/>
              <a:defRPr/>
            </a:pPr>
            <a:r>
              <a:rPr lang="fr-FR" sz="2400" dirty="0" smtClean="0">
                <a:latin typeface="Calibri"/>
                <a:cs typeface="Calibri"/>
              </a:rPr>
              <a:t>Bilans éventuels ?</a:t>
            </a:r>
          </a:p>
          <a:p>
            <a:pPr marL="365760" indent="-283464" fontAlgn="auto">
              <a:spcAft>
                <a:spcPts val="1800"/>
              </a:spcAft>
              <a:buFont typeface="Wingdings 2"/>
              <a:buChar char=""/>
              <a:defRPr/>
            </a:pPr>
            <a:r>
              <a:rPr lang="fr-FR" sz="2400" dirty="0" smtClean="0">
                <a:latin typeface="Calibri"/>
                <a:cs typeface="Calibri"/>
              </a:rPr>
              <a:t>Traitements ?  </a:t>
            </a:r>
            <a:endParaRPr lang="fr-FR" sz="2400" dirty="0">
              <a:latin typeface="Calibri"/>
              <a:cs typeface="Calibri"/>
            </a:endParaRPr>
          </a:p>
        </p:txBody>
      </p:sp>
      <p:sp>
        <p:nvSpPr>
          <p:cNvPr id="4" name="Titre 4"/>
          <p:cNvSpPr txBox="1">
            <a:spLocks/>
          </p:cNvSpPr>
          <p:nvPr/>
        </p:nvSpPr>
        <p:spPr>
          <a:xfrm>
            <a:off x="1435100" y="0"/>
            <a:ext cx="7499350" cy="712788"/>
          </a:xfrm>
          <a:prstGeom prst="rect">
            <a:avLst/>
          </a:prstGeom>
        </p:spPr>
        <p:txBody>
          <a:bodyPr anchor="ctr">
            <a:normAutofit/>
          </a:bodyPr>
          <a:lstStyle/>
          <a:p>
            <a:pPr defTabSz="914400" fontAlgn="auto">
              <a:spcAft>
                <a:spcPts val="0"/>
              </a:spcAft>
              <a:defRPr/>
            </a:pPr>
            <a:endParaRPr lang="fr-FR" sz="3200" b="1" dirty="0">
              <a:solidFill>
                <a:srgbClr val="080CB8"/>
              </a:solidFill>
              <a:effectLst>
                <a:outerShdw blurRad="50000" dist="30000" dir="5400000" algn="tl" rotWithShape="0">
                  <a:srgbClr val="000000">
                    <a:alpha val="30000"/>
                  </a:srgbClr>
                </a:outerShdw>
              </a:effectLst>
              <a:latin typeface="Arial Narrow" pitchFamily="34" charset="0"/>
              <a:ea typeface="+mj-ea"/>
              <a:cs typeface="+mj-cs"/>
            </a:endParaRPr>
          </a:p>
        </p:txBody>
      </p:sp>
      <p:sp>
        <p:nvSpPr>
          <p:cNvPr id="5" name="Titre 4"/>
          <p:cNvSpPr>
            <a:spLocks noGrp="1"/>
          </p:cNvSpPr>
          <p:nvPr>
            <p:ph type="title"/>
          </p:nvPr>
        </p:nvSpPr>
        <p:spPr>
          <a:xfrm>
            <a:off x="1587500" y="152400"/>
            <a:ext cx="7499350" cy="712788"/>
          </a:xfrm>
        </p:spPr>
        <p:txBody>
          <a:bodyPr/>
          <a:lstStyle/>
          <a:p>
            <a:pPr fontAlgn="auto">
              <a:spcAft>
                <a:spcPts val="0"/>
              </a:spcAft>
              <a:defRPr/>
            </a:pPr>
            <a:r>
              <a:rPr lang="fr-FR" sz="3200" b="1" dirty="0" smtClean="0">
                <a:solidFill>
                  <a:srgbClr val="080CB8"/>
                </a:solidFill>
                <a:latin typeface="Arial Narrow" pitchFamily="34" charset="0"/>
              </a:rPr>
              <a:t>Et alors ?</a:t>
            </a:r>
            <a:endParaRPr lang="fr-FR" sz="3200" b="1" dirty="0">
              <a:solidFill>
                <a:srgbClr val="080CB8"/>
              </a:solidFill>
              <a:latin typeface="Arial Narrow" pitchFamily="34" charset="0"/>
            </a:endParaRPr>
          </a:p>
        </p:txBody>
      </p:sp>
      <p:sp>
        <p:nvSpPr>
          <p:cNvPr id="7" name="ZoneTexte 6"/>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80CB8"/>
                </a:solidFill>
                <a:latin typeface="Tahoma" pitchFamily="34" charset="0"/>
                <a:cs typeface="Tahoma" pitchFamily="34" charset="0"/>
              </a:rPr>
              <a:t>Cas clinique 3</a:t>
            </a:r>
          </a:p>
        </p:txBody>
      </p:sp>
      <p:sp>
        <p:nvSpPr>
          <p:cNvPr id="36871" name="ZoneTexte 7"/>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a:solidFill>
                  <a:srgbClr val="080CB8"/>
                </a:solidFill>
                <a:latin typeface="Alien Encounters" pitchFamily="2" charset="0"/>
              </a:rPr>
              <a:t>3</a:t>
            </a:r>
          </a:p>
        </p:txBody>
      </p:sp>
      <p:cxnSp>
        <p:nvCxnSpPr>
          <p:cNvPr id="8" name="Connecteur droit 7"/>
          <p:cNvCxnSpPr/>
          <p:nvPr/>
        </p:nvCxnSpPr>
        <p:spPr>
          <a:xfrm>
            <a:off x="1164912" y="942567"/>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u contenu 2"/>
          <p:cNvSpPr>
            <a:spLocks noGrp="1"/>
          </p:cNvSpPr>
          <p:nvPr>
            <p:ph idx="1"/>
          </p:nvPr>
        </p:nvSpPr>
        <p:spPr>
          <a:xfrm>
            <a:off x="1435100" y="1901825"/>
            <a:ext cx="7499350" cy="4346575"/>
          </a:xfrm>
        </p:spPr>
        <p:txBody>
          <a:bodyPr/>
          <a:lstStyle/>
          <a:p>
            <a:pPr>
              <a:spcAft>
                <a:spcPts val="2400"/>
              </a:spcAft>
            </a:pPr>
            <a:r>
              <a:rPr lang="fr-FR" sz="2400" dirty="0" smtClean="0">
                <a:latin typeface="Calibri"/>
                <a:cs typeface="Calibri"/>
              </a:rPr>
              <a:t>Le patient a été hospitalisé pendant une semaine en cardiologie dès le lendemain matin car la lourdeur était devenue une douleur aiguë. </a:t>
            </a:r>
          </a:p>
          <a:p>
            <a:pPr>
              <a:spcAft>
                <a:spcPts val="2400"/>
              </a:spcAft>
            </a:pPr>
            <a:r>
              <a:rPr lang="fr-FR" sz="2400" dirty="0" smtClean="0">
                <a:latin typeface="Calibri"/>
                <a:cs typeface="Calibri"/>
              </a:rPr>
              <a:t>Le diagnostic posé : endocardite due à </a:t>
            </a:r>
            <a:r>
              <a:rPr lang="fr-FR" sz="2400" dirty="0" err="1" smtClean="0">
                <a:latin typeface="Calibri"/>
                <a:cs typeface="Calibri"/>
              </a:rPr>
              <a:t>embol</a:t>
            </a:r>
            <a:r>
              <a:rPr lang="fr-FR" sz="2400" dirty="0" smtClean="0">
                <a:latin typeface="Calibri"/>
                <a:cs typeface="Calibri"/>
              </a:rPr>
              <a:t> septique probable suite à la chirurgie anale</a:t>
            </a:r>
          </a:p>
          <a:p>
            <a:endParaRPr lang="fr-FR" sz="2400" dirty="0" smtClean="0">
              <a:latin typeface="Calibri"/>
              <a:cs typeface="Calibri"/>
            </a:endParaRPr>
          </a:p>
        </p:txBody>
      </p:sp>
      <p:sp>
        <p:nvSpPr>
          <p:cNvPr id="5" name="ZoneTexte 4"/>
          <p:cNvSpPr txBox="1"/>
          <p:nvPr/>
        </p:nvSpPr>
        <p:spPr>
          <a:xfrm>
            <a:off x="166145" y="2706624"/>
            <a:ext cx="615553" cy="3852672"/>
          </a:xfrm>
          <a:prstGeom prst="rect">
            <a:avLst/>
          </a:prstGeom>
          <a:noFill/>
        </p:spPr>
        <p:txBody>
          <a:bodyPr vert="vert270">
            <a:spAutoFit/>
          </a:bodyPr>
          <a:lstStyle/>
          <a:p>
            <a:pPr>
              <a:defRPr/>
            </a:pPr>
            <a:r>
              <a:rPr lang="fr-FR" sz="2800" b="1" dirty="0">
                <a:solidFill>
                  <a:srgbClr val="080CB8"/>
                </a:solidFill>
                <a:latin typeface="Tahoma" pitchFamily="34" charset="0"/>
                <a:cs typeface="Tahoma" pitchFamily="34" charset="0"/>
              </a:rPr>
              <a:t>Cas clinique 3</a:t>
            </a:r>
          </a:p>
        </p:txBody>
      </p:sp>
      <p:sp>
        <p:nvSpPr>
          <p:cNvPr id="37893" name="ZoneTexte 5"/>
          <p:cNvSpPr txBox="1">
            <a:spLocks noChangeArrowheads="1"/>
          </p:cNvSpPr>
          <p:nvPr/>
        </p:nvSpPr>
        <p:spPr bwMode="auto">
          <a:xfrm>
            <a:off x="166688" y="274638"/>
            <a:ext cx="614362" cy="922337"/>
          </a:xfrm>
          <a:prstGeom prst="rect">
            <a:avLst/>
          </a:prstGeom>
          <a:noFill/>
          <a:ln w="9525">
            <a:noFill/>
            <a:miter lim="800000"/>
            <a:headEnd/>
            <a:tailEnd/>
          </a:ln>
        </p:spPr>
        <p:txBody>
          <a:bodyPr>
            <a:spAutoFit/>
          </a:bodyPr>
          <a:lstStyle/>
          <a:p>
            <a:r>
              <a:rPr lang="fr-FR" sz="5400" b="1">
                <a:solidFill>
                  <a:srgbClr val="080CB8"/>
                </a:solidFill>
                <a:latin typeface="Alien Encounters" pitchFamily="2" charset="0"/>
              </a:rPr>
              <a:t>3</a:t>
            </a:r>
          </a:p>
        </p:txBody>
      </p:sp>
      <p:sp>
        <p:nvSpPr>
          <p:cNvPr id="7" name="Titre 4"/>
          <p:cNvSpPr>
            <a:spLocks noGrp="1"/>
          </p:cNvSpPr>
          <p:nvPr>
            <p:ph type="title"/>
          </p:nvPr>
        </p:nvSpPr>
        <p:spPr>
          <a:xfrm>
            <a:off x="1587500" y="152400"/>
            <a:ext cx="7499350" cy="712788"/>
          </a:xfrm>
        </p:spPr>
        <p:txBody>
          <a:bodyPr/>
          <a:lstStyle/>
          <a:p>
            <a:pPr fontAlgn="auto">
              <a:spcAft>
                <a:spcPts val="0"/>
              </a:spcAft>
              <a:defRPr/>
            </a:pPr>
            <a:r>
              <a:rPr lang="fr-FR" sz="3200" b="1" dirty="0" smtClean="0">
                <a:solidFill>
                  <a:srgbClr val="080CB8"/>
                </a:solidFill>
                <a:latin typeface="Arial Narrow" pitchFamily="34" charset="0"/>
              </a:rPr>
              <a:t>Au total</a:t>
            </a:r>
            <a:endParaRPr lang="fr-FR" sz="3200" b="1" dirty="0">
              <a:solidFill>
                <a:srgbClr val="080CB8"/>
              </a:solidFill>
              <a:latin typeface="Arial Narrow" pitchFamily="34" charset="0"/>
            </a:endParaRPr>
          </a:p>
        </p:txBody>
      </p:sp>
      <p:cxnSp>
        <p:nvCxnSpPr>
          <p:cNvPr id="8" name="Connecteur droit 7"/>
          <p:cNvCxnSpPr/>
          <p:nvPr/>
        </p:nvCxnSpPr>
        <p:spPr>
          <a:xfrm>
            <a:off x="1164912" y="942567"/>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100" y="1920875"/>
            <a:ext cx="7499350" cy="4327525"/>
          </a:xfrm>
        </p:spPr>
        <p:txBody>
          <a:bodyPr/>
          <a:lstStyle/>
          <a:p>
            <a:pPr>
              <a:spcAft>
                <a:spcPts val="2400"/>
              </a:spcAft>
            </a:pPr>
            <a:r>
              <a:rPr lang="fr-FR" sz="2400" dirty="0" smtClean="0">
                <a:latin typeface="Calibri"/>
                <a:cs typeface="Calibri"/>
              </a:rPr>
              <a:t>Le doute en médecine témoigne d’un raisonnement!</a:t>
            </a:r>
          </a:p>
          <a:p>
            <a:pPr>
              <a:spcAft>
                <a:spcPts val="2400"/>
              </a:spcAft>
            </a:pPr>
            <a:r>
              <a:rPr lang="fr-FR" sz="2400" dirty="0" smtClean="0">
                <a:latin typeface="Calibri"/>
                <a:cs typeface="Calibri"/>
              </a:rPr>
              <a:t>Le  temps est un outil précieux à condition que l’état du patient le permette</a:t>
            </a:r>
          </a:p>
          <a:p>
            <a:pPr>
              <a:spcAft>
                <a:spcPts val="2400"/>
              </a:spcAft>
            </a:pPr>
            <a:r>
              <a:rPr lang="fr-FR" sz="2400" dirty="0" smtClean="0">
                <a:latin typeface="Calibri"/>
                <a:cs typeface="Calibri"/>
              </a:rPr>
              <a:t>Les arguments épidémiologiques sont à prendre en compte</a:t>
            </a:r>
          </a:p>
          <a:p>
            <a:pPr>
              <a:spcAft>
                <a:spcPts val="2400"/>
              </a:spcAft>
            </a:pPr>
            <a:r>
              <a:rPr lang="fr-FR" sz="2400" dirty="0" smtClean="0">
                <a:latin typeface="Calibri"/>
                <a:cs typeface="Calibri"/>
              </a:rPr>
              <a:t>La « routine » ne doit pas aveugler le praticien</a:t>
            </a:r>
          </a:p>
          <a:p>
            <a:endParaRPr lang="fr-FR" sz="3600" dirty="0" smtClean="0">
              <a:latin typeface="Calibri"/>
              <a:cs typeface="Calibri"/>
            </a:endParaRPr>
          </a:p>
        </p:txBody>
      </p:sp>
      <p:sp>
        <p:nvSpPr>
          <p:cNvPr id="8" name="Titre 4"/>
          <p:cNvSpPr>
            <a:spLocks noGrp="1"/>
          </p:cNvSpPr>
          <p:nvPr>
            <p:ph type="title"/>
          </p:nvPr>
        </p:nvSpPr>
        <p:spPr>
          <a:xfrm>
            <a:off x="1587500" y="152400"/>
            <a:ext cx="7499350" cy="712788"/>
          </a:xfrm>
        </p:spPr>
        <p:txBody>
          <a:bodyPr/>
          <a:lstStyle/>
          <a:p>
            <a:pPr fontAlgn="auto">
              <a:spcAft>
                <a:spcPts val="0"/>
              </a:spcAft>
              <a:defRPr/>
            </a:pPr>
            <a:r>
              <a:rPr lang="fr-FR" sz="3200" b="1" dirty="0" smtClean="0">
                <a:solidFill>
                  <a:srgbClr val="080CB8"/>
                </a:solidFill>
                <a:latin typeface="Arial Narrow" pitchFamily="34" charset="0"/>
              </a:rPr>
              <a:t>En conclusions des cas cliniques</a:t>
            </a:r>
            <a:endParaRPr lang="fr-FR" sz="3200" b="1" dirty="0">
              <a:solidFill>
                <a:srgbClr val="080CB8"/>
              </a:solidFill>
              <a:latin typeface="Arial Narrow" pitchFamily="34" charset="0"/>
            </a:endParaRPr>
          </a:p>
        </p:txBody>
      </p:sp>
      <p:sp>
        <p:nvSpPr>
          <p:cNvPr id="7" name="ZoneTexte 6"/>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cxnSp>
        <p:nvCxnSpPr>
          <p:cNvPr id="9" name="Connecteur droit 8"/>
          <p:cNvCxnSpPr/>
          <p:nvPr/>
        </p:nvCxnSpPr>
        <p:spPr>
          <a:xfrm>
            <a:off x="1164912" y="942567"/>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41404" y="128646"/>
            <a:ext cx="7493046" cy="864104"/>
          </a:xfrm>
        </p:spPr>
        <p:txBody>
          <a:bodyPr>
            <a:noAutofit/>
          </a:bodyPr>
          <a:lstStyle/>
          <a:p>
            <a:r>
              <a:rPr lang="fr-FR" sz="3200" b="1" dirty="0" smtClean="0">
                <a:solidFill>
                  <a:srgbClr val="0000FF"/>
                </a:solidFill>
                <a:latin typeface="Arial Narrow"/>
                <a:cs typeface="Arial Narrow"/>
              </a:rPr>
              <a:t>L’art et la science peuvent-ils coexister en médecine ?</a:t>
            </a:r>
            <a:endParaRPr lang="fr-FR" sz="3200" b="1" dirty="0">
              <a:solidFill>
                <a:srgbClr val="0000FF"/>
              </a:solidFill>
              <a:latin typeface="Arial Narrow"/>
              <a:cs typeface="Arial Narrow"/>
            </a:endParaRPr>
          </a:p>
        </p:txBody>
      </p:sp>
      <p:sp>
        <p:nvSpPr>
          <p:cNvPr id="3" name="Espace réservé du contenu 2"/>
          <p:cNvSpPr>
            <a:spLocks noGrp="1"/>
          </p:cNvSpPr>
          <p:nvPr>
            <p:ph idx="1"/>
          </p:nvPr>
        </p:nvSpPr>
        <p:spPr>
          <a:xfrm>
            <a:off x="1435100" y="1620516"/>
            <a:ext cx="7499350" cy="4627883"/>
          </a:xfrm>
        </p:spPr>
        <p:txBody>
          <a:bodyPr/>
          <a:lstStyle/>
          <a:p>
            <a:pPr>
              <a:spcAft>
                <a:spcPts val="3000"/>
              </a:spcAft>
            </a:pPr>
            <a:r>
              <a:rPr lang="fr-FR" sz="2400" dirty="0" smtClean="0">
                <a:latin typeface="Calibri"/>
                <a:cs typeface="Calibri"/>
              </a:rPr>
              <a:t>« L’art de la médecine est de faire le bon choix au bon moment pour la bonne personne dans le cadre d’une pratique individuelle reproductible par d’autres »</a:t>
            </a:r>
          </a:p>
          <a:p>
            <a:pPr>
              <a:spcAft>
                <a:spcPts val="1200"/>
              </a:spcAft>
            </a:pPr>
            <a:r>
              <a:rPr lang="fr-FR" sz="2400" dirty="0" smtClean="0">
                <a:latin typeface="Calibri"/>
                <a:cs typeface="Calibri"/>
              </a:rPr>
              <a:t>« L’incertitude est liée à l’étendue du savoir médical, que personne ne peut s’approprier en totalité, aux limites de ce savoir et à la difficulté d’appliquer à chaque patient ce qui relève ou pas de ce savoir. »    </a:t>
            </a:r>
          </a:p>
          <a:p>
            <a:pPr>
              <a:buNone/>
            </a:pPr>
            <a:r>
              <a:rPr lang="fr-FR" sz="2400" dirty="0" smtClean="0">
                <a:latin typeface="Calibri"/>
                <a:cs typeface="Calibri"/>
              </a:rPr>
              <a:t>        </a:t>
            </a:r>
            <a:r>
              <a:rPr lang="fr-FR" sz="2000" dirty="0" smtClean="0">
                <a:latin typeface="Calibri"/>
                <a:cs typeface="Calibri"/>
              </a:rPr>
              <a:t>Géraldine Bloy   sociologue</a:t>
            </a:r>
          </a:p>
          <a:p>
            <a:endParaRPr lang="fr-FR" sz="2400" dirty="0">
              <a:latin typeface="Calibri"/>
              <a:cs typeface="Calibri"/>
            </a:endParaRPr>
          </a:p>
        </p:txBody>
      </p:sp>
      <p:sp>
        <p:nvSpPr>
          <p:cNvPr id="5" name="ZoneTexte 4"/>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cxnSp>
        <p:nvCxnSpPr>
          <p:cNvPr id="6" name="Connecteur droit 5"/>
          <p:cNvCxnSpPr/>
          <p:nvPr/>
        </p:nvCxnSpPr>
        <p:spPr>
          <a:xfrm>
            <a:off x="1061548" y="1278350"/>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100" y="1185013"/>
            <a:ext cx="7499350" cy="4800600"/>
          </a:xfrm>
        </p:spPr>
        <p:txBody>
          <a:bodyPr/>
          <a:lstStyle/>
          <a:p>
            <a:pPr>
              <a:spcAft>
                <a:spcPts val="1800"/>
              </a:spcAft>
            </a:pPr>
            <a:r>
              <a:rPr lang="fr-FR" sz="2000" dirty="0" smtClean="0">
                <a:latin typeface="Calibri"/>
                <a:cs typeface="Calibri"/>
              </a:rPr>
              <a:t>Le médecin pense à éliminer </a:t>
            </a:r>
            <a:r>
              <a:rPr lang="fr-FR" sz="2000" i="1" dirty="0" smtClean="0">
                <a:latin typeface="Calibri"/>
                <a:cs typeface="Calibri"/>
              </a:rPr>
              <a:t>les hypothèses graves</a:t>
            </a:r>
            <a:r>
              <a:rPr lang="fr-FR" sz="2000" dirty="0" smtClean="0">
                <a:latin typeface="Calibri"/>
                <a:cs typeface="Calibri"/>
              </a:rPr>
              <a:t>, même lorsqu’elles sont très peu probables </a:t>
            </a:r>
          </a:p>
          <a:p>
            <a:pPr>
              <a:spcAft>
                <a:spcPts val="1800"/>
              </a:spcAft>
            </a:pPr>
            <a:r>
              <a:rPr lang="fr-FR" sz="2000" dirty="0" smtClean="0">
                <a:latin typeface="Calibri"/>
                <a:cs typeface="Calibri"/>
              </a:rPr>
              <a:t>Il se préoccupe plus de la maladie que du patient, car fait encore trop souvent référence aux savoirs médicaux spécialisés</a:t>
            </a:r>
          </a:p>
          <a:p>
            <a:pPr>
              <a:spcAft>
                <a:spcPts val="1800"/>
              </a:spcAft>
            </a:pPr>
            <a:r>
              <a:rPr lang="fr-FR" sz="2000" dirty="0" smtClean="0">
                <a:latin typeface="Calibri"/>
                <a:cs typeface="Calibri"/>
              </a:rPr>
              <a:t>Un manque ou un approfondissement pas toujours pertinent de ses savoirs (L’obligation de se former tout au long de sa vie professionnel est parfois oubliée)</a:t>
            </a:r>
          </a:p>
          <a:p>
            <a:pPr>
              <a:spcAft>
                <a:spcPts val="1800"/>
              </a:spcAft>
            </a:pPr>
            <a:r>
              <a:rPr lang="fr-FR" sz="2000" dirty="0">
                <a:latin typeface="Calibri"/>
                <a:cs typeface="Calibri"/>
              </a:rPr>
              <a:t>les limites du savoir médical </a:t>
            </a:r>
            <a:r>
              <a:rPr lang="fr-FR" sz="2000" dirty="0" smtClean="0">
                <a:latin typeface="Calibri"/>
                <a:cs typeface="Calibri"/>
              </a:rPr>
              <a:t>officiel : il existe </a:t>
            </a:r>
            <a:r>
              <a:rPr lang="fr-FR" sz="2000" dirty="0">
                <a:latin typeface="Calibri"/>
                <a:cs typeface="Calibri"/>
              </a:rPr>
              <a:t>d’autres sources de savoir que le savoir </a:t>
            </a:r>
            <a:r>
              <a:rPr lang="fr-FR" sz="2000" dirty="0" smtClean="0">
                <a:latin typeface="Calibri"/>
                <a:cs typeface="Calibri"/>
              </a:rPr>
              <a:t>officiel (apprentissage informel)</a:t>
            </a:r>
          </a:p>
          <a:p>
            <a:pPr>
              <a:spcAft>
                <a:spcPts val="1800"/>
              </a:spcAft>
            </a:pPr>
            <a:r>
              <a:rPr lang="fr-FR" sz="2000" dirty="0">
                <a:latin typeface="Calibri"/>
                <a:cs typeface="Calibri"/>
              </a:rPr>
              <a:t> </a:t>
            </a:r>
            <a:r>
              <a:rPr lang="fr-FR" sz="2000" dirty="0" smtClean="0">
                <a:latin typeface="Calibri"/>
                <a:cs typeface="Calibri"/>
              </a:rPr>
              <a:t>une forme </a:t>
            </a:r>
            <a:r>
              <a:rPr lang="fr-FR" sz="2000" dirty="0">
                <a:latin typeface="Calibri"/>
                <a:cs typeface="Calibri"/>
              </a:rPr>
              <a:t>de renoncement à la qualité, au profit du confort de l’exercice</a:t>
            </a:r>
          </a:p>
          <a:p>
            <a:pPr>
              <a:spcAft>
                <a:spcPts val="1800"/>
              </a:spcAft>
            </a:pPr>
            <a:endParaRPr lang="fr-FR" sz="2000" dirty="0" smtClean="0">
              <a:latin typeface="Calibri"/>
              <a:cs typeface="Calibri"/>
            </a:endParaRPr>
          </a:p>
          <a:p>
            <a:pPr>
              <a:spcAft>
                <a:spcPts val="1800"/>
              </a:spcAft>
            </a:pPr>
            <a:endParaRPr lang="fr-FR" sz="2000" dirty="0" smtClean="0">
              <a:latin typeface="Calibri"/>
              <a:cs typeface="Calibri"/>
            </a:endParaRPr>
          </a:p>
        </p:txBody>
      </p:sp>
      <p:sp>
        <p:nvSpPr>
          <p:cNvPr id="4" name="Titre 4"/>
          <p:cNvSpPr txBox="1">
            <a:spLocks/>
          </p:cNvSpPr>
          <p:nvPr/>
        </p:nvSpPr>
        <p:spPr>
          <a:xfrm>
            <a:off x="1587500" y="152400"/>
            <a:ext cx="7499350" cy="533765"/>
          </a:xfrm>
          <a:prstGeom prst="rect">
            <a:avLst/>
          </a:prstGeom>
        </p:spPr>
        <p:txBody>
          <a:bodyPr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rgbClr val="080CB8"/>
                </a:solidFill>
                <a:effectLst>
                  <a:outerShdw blurRad="50000" dist="30000" dir="5400000" algn="tl" rotWithShape="0">
                    <a:srgbClr val="000000">
                      <a:alpha val="30000"/>
                    </a:srgbClr>
                  </a:outerShdw>
                </a:effectLst>
                <a:uLnTx/>
                <a:uFillTx/>
                <a:latin typeface="Arial Narrow" pitchFamily="34" charset="0"/>
                <a:ea typeface="+mj-ea"/>
                <a:cs typeface="+mj-cs"/>
              </a:rPr>
              <a:t>Les problèmes liées à l’incertitude</a:t>
            </a:r>
            <a:endParaRPr kumimoji="0" lang="fr-FR" sz="3200" b="1" i="0" u="none" strike="noStrike" kern="1200" cap="none" spc="0" normalizeH="0" baseline="0" noProof="0" dirty="0">
              <a:ln>
                <a:noFill/>
              </a:ln>
              <a:solidFill>
                <a:srgbClr val="080CB8"/>
              </a:solidFill>
              <a:effectLst>
                <a:outerShdw blurRad="50000" dist="30000" dir="5400000" algn="tl" rotWithShape="0">
                  <a:srgbClr val="000000">
                    <a:alpha val="30000"/>
                  </a:srgbClr>
                </a:outerShdw>
              </a:effectLst>
              <a:uLnTx/>
              <a:uFillTx/>
              <a:latin typeface="Arial Narrow" pitchFamily="34" charset="0"/>
              <a:ea typeface="+mj-ea"/>
              <a:cs typeface="+mj-cs"/>
            </a:endParaRPr>
          </a:p>
        </p:txBody>
      </p:sp>
      <p:cxnSp>
        <p:nvCxnSpPr>
          <p:cNvPr id="7" name="Connecteur droit 6"/>
          <p:cNvCxnSpPr/>
          <p:nvPr/>
        </p:nvCxnSpPr>
        <p:spPr>
          <a:xfrm>
            <a:off x="1061548" y="917201"/>
            <a:ext cx="7872902" cy="0"/>
          </a:xfrm>
          <a:prstGeom prst="line">
            <a:avLst/>
          </a:prstGeom>
        </p:spPr>
        <p:style>
          <a:lnRef idx="2">
            <a:schemeClr val="accent3"/>
          </a:lnRef>
          <a:fillRef idx="0">
            <a:schemeClr val="accent3"/>
          </a:fillRef>
          <a:effectRef idx="1">
            <a:schemeClr val="accent3"/>
          </a:effectRef>
          <a:fontRef idx="minor">
            <a:schemeClr val="tx1"/>
          </a:fontRef>
        </p:style>
      </p:cxnSp>
      <p:sp>
        <p:nvSpPr>
          <p:cNvPr id="8" name="ZoneTexte 7"/>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sp>
        <p:nvSpPr>
          <p:cNvPr id="2" name="ZoneTexte 1"/>
          <p:cNvSpPr txBox="1"/>
          <p:nvPr/>
        </p:nvSpPr>
        <p:spPr>
          <a:xfrm>
            <a:off x="1197059" y="6068939"/>
            <a:ext cx="7737391" cy="584776"/>
          </a:xfrm>
          <a:prstGeom prst="rect">
            <a:avLst/>
          </a:prstGeom>
          <a:solidFill>
            <a:srgbClr val="CCFFCC"/>
          </a:solidFill>
        </p:spPr>
        <p:txBody>
          <a:bodyPr wrap="square" rtlCol="0">
            <a:spAutoFit/>
          </a:bodyPr>
          <a:lstStyle/>
          <a:p>
            <a:r>
              <a:rPr lang="fr-FR" sz="1600" dirty="0">
                <a:latin typeface="Calibri"/>
                <a:cs typeface="Calibri"/>
              </a:rPr>
              <a:t>Géraldine </a:t>
            </a:r>
            <a:r>
              <a:rPr lang="fr-FR" sz="1600" dirty="0" smtClean="0">
                <a:latin typeface="Calibri"/>
                <a:cs typeface="Calibri"/>
              </a:rPr>
              <a:t>Bloy : </a:t>
            </a:r>
            <a:r>
              <a:rPr lang="fr-FR" sz="1600" dirty="0">
                <a:latin typeface="Calibri"/>
                <a:cs typeface="Calibri"/>
              </a:rPr>
              <a:t>L’incertitude en médecine générale : sources, formes et accommodements </a:t>
            </a:r>
            <a:r>
              <a:rPr lang="fr-FR" sz="1600" dirty="0" smtClean="0">
                <a:latin typeface="Calibri"/>
                <a:cs typeface="Calibri"/>
              </a:rPr>
              <a:t>possibles. </a:t>
            </a:r>
            <a:r>
              <a:rPr lang="fr-FR" sz="1600" i="1" dirty="0"/>
              <a:t>Sciences Sociales et Santé, </a:t>
            </a:r>
            <a:r>
              <a:rPr lang="fr-FR" sz="1600" dirty="0" smtClean="0"/>
              <a:t>2008;26: 67-91</a:t>
            </a:r>
            <a:endParaRPr lang="fr-FR" sz="1600" dirty="0">
              <a:latin typeface="Calibri"/>
              <a:cs typeface="Calibri"/>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100" y="114046"/>
            <a:ext cx="7499350" cy="586718"/>
          </a:xfrm>
        </p:spPr>
        <p:txBody>
          <a:bodyPr>
            <a:noAutofit/>
          </a:bodyPr>
          <a:lstStyle/>
          <a:p>
            <a:r>
              <a:rPr lang="fr-FR" sz="3600" b="1" dirty="0" smtClean="0">
                <a:solidFill>
                  <a:srgbClr val="0000FF"/>
                </a:solidFill>
                <a:latin typeface="Arial Narrow"/>
                <a:cs typeface="Arial Narrow"/>
              </a:rPr>
              <a:t>Le </a:t>
            </a:r>
            <a:r>
              <a:rPr lang="fr-FR" sz="3600" b="1" dirty="0" err="1">
                <a:solidFill>
                  <a:srgbClr val="0000FF"/>
                </a:solidFill>
                <a:latin typeface="Arial Narrow"/>
                <a:cs typeface="Arial Narrow"/>
              </a:rPr>
              <a:t>gut</a:t>
            </a:r>
            <a:r>
              <a:rPr lang="fr-FR" sz="3600" b="1" dirty="0">
                <a:solidFill>
                  <a:srgbClr val="0000FF"/>
                </a:solidFill>
                <a:latin typeface="Arial Narrow"/>
                <a:cs typeface="Arial Narrow"/>
              </a:rPr>
              <a:t> </a:t>
            </a:r>
            <a:r>
              <a:rPr lang="fr-FR" sz="3600" b="1" dirty="0" smtClean="0">
                <a:solidFill>
                  <a:srgbClr val="0000FF"/>
                </a:solidFill>
                <a:latin typeface="Arial Narrow"/>
                <a:cs typeface="Arial Narrow"/>
              </a:rPr>
              <a:t>feeling : </a:t>
            </a:r>
            <a:endParaRPr lang="fr-FR" sz="3600" b="1" dirty="0">
              <a:solidFill>
                <a:srgbClr val="0000FF"/>
              </a:solidFill>
              <a:latin typeface="Arial Narrow"/>
              <a:cs typeface="Arial Narrow"/>
            </a:endParaRPr>
          </a:p>
        </p:txBody>
      </p:sp>
      <p:sp>
        <p:nvSpPr>
          <p:cNvPr id="3" name="Espace réservé du contenu 2"/>
          <p:cNvSpPr>
            <a:spLocks noGrp="1"/>
          </p:cNvSpPr>
          <p:nvPr>
            <p:ph idx="1"/>
          </p:nvPr>
        </p:nvSpPr>
        <p:spPr>
          <a:xfrm>
            <a:off x="1255452" y="1299334"/>
            <a:ext cx="7678998" cy="4949066"/>
          </a:xfrm>
        </p:spPr>
        <p:txBody>
          <a:bodyPr/>
          <a:lstStyle/>
          <a:p>
            <a:pPr>
              <a:spcAft>
                <a:spcPts val="1200"/>
              </a:spcAft>
            </a:pPr>
            <a:r>
              <a:rPr lang="fr-FR" sz="2200" dirty="0" smtClean="0">
                <a:latin typeface="Calibri"/>
                <a:cs typeface="Calibri"/>
              </a:rPr>
              <a:t>Dans toute décision médicale, il y a une part  d’incertitude</a:t>
            </a:r>
          </a:p>
          <a:p>
            <a:pPr>
              <a:spcAft>
                <a:spcPts val="600"/>
              </a:spcAft>
            </a:pPr>
            <a:r>
              <a:rPr lang="fr-FR" sz="2200" dirty="0" smtClean="0">
                <a:latin typeface="Calibri"/>
                <a:cs typeface="Calibri"/>
              </a:rPr>
              <a:t>Tout médecin peut </a:t>
            </a:r>
            <a:r>
              <a:rPr lang="fr-FR" sz="2200" dirty="0">
                <a:latin typeface="Calibri"/>
                <a:cs typeface="Calibri"/>
              </a:rPr>
              <a:t>être amené à prendre </a:t>
            </a:r>
            <a:r>
              <a:rPr lang="fr-FR" sz="2200" dirty="0" smtClean="0">
                <a:latin typeface="Calibri"/>
                <a:cs typeface="Calibri"/>
              </a:rPr>
              <a:t>une décision </a:t>
            </a:r>
            <a:r>
              <a:rPr lang="fr-FR" sz="2200" dirty="0">
                <a:latin typeface="Calibri"/>
                <a:cs typeface="Calibri"/>
              </a:rPr>
              <a:t>sur une </a:t>
            </a:r>
            <a:r>
              <a:rPr lang="fr-FR" sz="2200" dirty="0" smtClean="0">
                <a:latin typeface="Calibri"/>
                <a:cs typeface="Calibri"/>
              </a:rPr>
              <a:t>intuition </a:t>
            </a:r>
            <a:r>
              <a:rPr lang="fr-FR" sz="2200" dirty="0">
                <a:latin typeface="Calibri"/>
                <a:cs typeface="Calibri"/>
              </a:rPr>
              <a:t>nommé par les médecins néerlandais sous le terme de </a:t>
            </a:r>
            <a:r>
              <a:rPr lang="fr-FR" sz="2200" dirty="0" smtClean="0">
                <a:latin typeface="Calibri"/>
                <a:cs typeface="Calibri"/>
              </a:rPr>
              <a:t>« </a:t>
            </a:r>
            <a:r>
              <a:rPr lang="fr-FR" sz="2200" i="1" dirty="0" err="1" smtClean="0">
                <a:latin typeface="Calibri"/>
                <a:cs typeface="Calibri"/>
              </a:rPr>
              <a:t>gut</a:t>
            </a:r>
            <a:r>
              <a:rPr lang="fr-FR" sz="2200" i="1" dirty="0" smtClean="0">
                <a:latin typeface="Calibri"/>
                <a:cs typeface="Calibri"/>
              </a:rPr>
              <a:t> feeling » </a:t>
            </a:r>
            <a:r>
              <a:rPr lang="fr-FR" sz="2200" dirty="0" smtClean="0">
                <a:latin typeface="Calibri"/>
                <a:cs typeface="Calibri"/>
              </a:rPr>
              <a:t>et qui peut être :</a:t>
            </a:r>
          </a:p>
          <a:p>
            <a:pPr lvl="1"/>
            <a:r>
              <a:rPr lang="fr-FR" sz="2200" dirty="0" smtClean="0">
                <a:latin typeface="Calibri"/>
                <a:cs typeface="Calibri"/>
              </a:rPr>
              <a:t>Un sentiment </a:t>
            </a:r>
            <a:r>
              <a:rPr lang="fr-FR" sz="2200" dirty="0">
                <a:latin typeface="Calibri"/>
                <a:cs typeface="Calibri"/>
              </a:rPr>
              <a:t>positif </a:t>
            </a:r>
            <a:r>
              <a:rPr lang="fr-FR" sz="2200" dirty="0" smtClean="0">
                <a:latin typeface="Calibri"/>
                <a:cs typeface="Calibri"/>
              </a:rPr>
              <a:t>dans le sens </a:t>
            </a:r>
            <a:r>
              <a:rPr lang="fr-FR" sz="2200" dirty="0">
                <a:latin typeface="Calibri"/>
                <a:cs typeface="Calibri"/>
              </a:rPr>
              <a:t>de la </a:t>
            </a:r>
            <a:r>
              <a:rPr lang="fr-FR" sz="2200" dirty="0" smtClean="0">
                <a:latin typeface="Calibri"/>
                <a:cs typeface="Calibri"/>
              </a:rPr>
              <a:t>réassurance </a:t>
            </a:r>
          </a:p>
          <a:p>
            <a:pPr lvl="1">
              <a:spcAft>
                <a:spcPts val="1200"/>
              </a:spcAft>
            </a:pPr>
            <a:r>
              <a:rPr lang="fr-FR" sz="2200" dirty="0" smtClean="0">
                <a:latin typeface="Calibri"/>
                <a:cs typeface="Calibri"/>
              </a:rPr>
              <a:t>Un sentiment négatif dans le sens d’alarme.</a:t>
            </a:r>
          </a:p>
          <a:p>
            <a:pPr>
              <a:spcAft>
                <a:spcPts val="1200"/>
              </a:spcAft>
            </a:pPr>
            <a:r>
              <a:rPr lang="fr-FR" sz="2200" dirty="0" smtClean="0">
                <a:latin typeface="Calibri"/>
                <a:cs typeface="Calibri"/>
              </a:rPr>
              <a:t>C’est un processus cognitif qui doit être pris en considération par tout professionnel de santé notamment la composante négative.</a:t>
            </a:r>
          </a:p>
          <a:p>
            <a:r>
              <a:rPr lang="fr-FR" sz="2200" dirty="0" smtClean="0">
                <a:latin typeface="Calibri"/>
                <a:cs typeface="Calibri"/>
              </a:rPr>
              <a:t> Tenir compte de ce sens d’alarme peut prévenir l’erreur médical.</a:t>
            </a:r>
            <a:endParaRPr lang="fr-FR" sz="2200" dirty="0">
              <a:latin typeface="Calibri"/>
              <a:cs typeface="Calibri"/>
            </a:endParaRPr>
          </a:p>
        </p:txBody>
      </p:sp>
      <p:cxnSp>
        <p:nvCxnSpPr>
          <p:cNvPr id="4" name="Connecteur droit 3"/>
          <p:cNvCxnSpPr/>
          <p:nvPr/>
        </p:nvCxnSpPr>
        <p:spPr>
          <a:xfrm>
            <a:off x="1061548" y="917201"/>
            <a:ext cx="7872902" cy="0"/>
          </a:xfrm>
          <a:prstGeom prst="line">
            <a:avLst/>
          </a:prstGeom>
        </p:spPr>
        <p:style>
          <a:lnRef idx="2">
            <a:schemeClr val="accent3"/>
          </a:lnRef>
          <a:fillRef idx="0">
            <a:schemeClr val="accent3"/>
          </a:fillRef>
          <a:effectRef idx="1">
            <a:schemeClr val="accent3"/>
          </a:effectRef>
          <a:fontRef idx="minor">
            <a:schemeClr val="tx1"/>
          </a:fontRef>
        </p:style>
      </p:cxnSp>
      <p:sp>
        <p:nvSpPr>
          <p:cNvPr id="5" name="ZoneTexte 4"/>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sp>
        <p:nvSpPr>
          <p:cNvPr id="6" name="ZoneTexte 5"/>
          <p:cNvSpPr txBox="1"/>
          <p:nvPr/>
        </p:nvSpPr>
        <p:spPr>
          <a:xfrm>
            <a:off x="2408717" y="6232379"/>
            <a:ext cx="6525733" cy="461665"/>
          </a:xfrm>
          <a:prstGeom prst="rect">
            <a:avLst/>
          </a:prstGeom>
          <a:solidFill>
            <a:srgbClr val="CCFFCC"/>
          </a:solidFill>
        </p:spPr>
        <p:txBody>
          <a:bodyPr wrap="square" rtlCol="0">
            <a:spAutoFit/>
          </a:bodyPr>
          <a:lstStyle/>
          <a:p>
            <a:r>
              <a:rPr lang="fr-FR" sz="2400" dirty="0" smtClean="0">
                <a:latin typeface="Calibri"/>
                <a:cs typeface="Calibri"/>
              </a:rPr>
              <a:t>*</a:t>
            </a:r>
            <a:r>
              <a:rPr lang="fr-FR" dirty="0" smtClean="0">
                <a:latin typeface="Calibri"/>
                <a:cs typeface="Calibri"/>
              </a:rPr>
              <a:t> Anne</a:t>
            </a:r>
            <a:r>
              <a:rPr lang="fr-FR" dirty="0">
                <a:latin typeface="Calibri"/>
                <a:cs typeface="Calibri"/>
              </a:rPr>
              <a:t>-Cécile </a:t>
            </a:r>
            <a:r>
              <a:rPr lang="fr-FR" dirty="0" err="1">
                <a:latin typeface="Calibri"/>
                <a:cs typeface="Calibri"/>
              </a:rPr>
              <a:t>Andro</a:t>
            </a:r>
            <a:r>
              <a:rPr lang="fr-FR" dirty="0">
                <a:latin typeface="Calibri"/>
                <a:cs typeface="Calibri"/>
              </a:rPr>
              <a:t> de </a:t>
            </a:r>
            <a:r>
              <a:rPr lang="fr-FR" dirty="0" err="1">
                <a:latin typeface="Calibri"/>
                <a:cs typeface="Calibri"/>
              </a:rPr>
              <a:t>Schotten</a:t>
            </a:r>
            <a:r>
              <a:rPr lang="fr-FR" dirty="0">
                <a:latin typeface="Calibri"/>
                <a:cs typeface="Calibri"/>
              </a:rPr>
              <a:t>, thèse de </a:t>
            </a:r>
            <a:r>
              <a:rPr lang="fr-FR" dirty="0" smtClean="0">
                <a:latin typeface="Calibri"/>
                <a:cs typeface="Calibri"/>
              </a:rPr>
              <a:t>médecine.</a:t>
            </a:r>
            <a:r>
              <a:rPr lang="fr-FR" dirty="0">
                <a:latin typeface="Calibri"/>
                <a:cs typeface="Calibri"/>
              </a:rPr>
              <a:t> Brest </a:t>
            </a:r>
            <a:r>
              <a:rPr lang="fr-FR" dirty="0" smtClean="0">
                <a:latin typeface="Calibri"/>
                <a:cs typeface="Calibri"/>
              </a:rPr>
              <a:t> 2011</a:t>
            </a:r>
            <a:endParaRPr lang="fr-FR" dirty="0">
              <a:latin typeface="Calibri"/>
              <a:cs typeface="Calibri"/>
            </a:endParaRPr>
          </a:p>
        </p:txBody>
      </p:sp>
    </p:spTree>
    <p:extLst>
      <p:ext uri="{BB962C8B-B14F-4D97-AF65-F5344CB8AC3E}">
        <p14:creationId xmlns:p14="http://schemas.microsoft.com/office/powerpoint/2010/main" val="8703026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1435100" y="1417638"/>
            <a:ext cx="7499350" cy="5001450"/>
          </a:xfrm>
          <a:prstGeom prst="rect">
            <a:avLst/>
          </a:prstGeom>
        </p:spPr>
      </p:pic>
      <p:sp>
        <p:nvSpPr>
          <p:cNvPr id="5" name="Titre 4"/>
          <p:cNvSpPr txBox="1">
            <a:spLocks/>
          </p:cNvSpPr>
          <p:nvPr/>
        </p:nvSpPr>
        <p:spPr>
          <a:xfrm>
            <a:off x="1587500" y="152400"/>
            <a:ext cx="7499350" cy="712788"/>
          </a:xfrm>
          <a:prstGeom prst="rect">
            <a:avLst/>
          </a:prstGeom>
        </p:spPr>
        <p:txBody>
          <a:bodyPr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rgbClr val="080CB8"/>
                </a:solidFill>
                <a:effectLst>
                  <a:outerShdw blurRad="50000" dist="30000" dir="5400000" algn="tl" rotWithShape="0">
                    <a:srgbClr val="000000">
                      <a:alpha val="30000"/>
                    </a:srgbClr>
                  </a:outerShdw>
                </a:effectLst>
                <a:uLnTx/>
                <a:uFillTx/>
                <a:latin typeface="Arial Narrow" pitchFamily="34" charset="0"/>
                <a:ea typeface="+mj-ea"/>
                <a:cs typeface="+mj-cs"/>
              </a:rPr>
              <a:t>La parabole de l’éléphant et les 6 aveugles</a:t>
            </a:r>
            <a:endParaRPr kumimoji="0" lang="fr-FR" sz="3200" b="1" i="0" u="none" strike="noStrike" kern="1200" cap="none" spc="0" normalizeH="0" baseline="0" noProof="0" dirty="0">
              <a:ln>
                <a:noFill/>
              </a:ln>
              <a:solidFill>
                <a:srgbClr val="080CB8"/>
              </a:solidFill>
              <a:effectLst>
                <a:outerShdw blurRad="50000" dist="30000" dir="5400000" algn="tl" rotWithShape="0">
                  <a:srgbClr val="000000">
                    <a:alpha val="30000"/>
                  </a:srgbClr>
                </a:outerShdw>
              </a:effectLst>
              <a:uLnTx/>
              <a:uFillTx/>
              <a:latin typeface="Arial Narrow" pitchFamily="34" charset="0"/>
              <a:ea typeface="+mj-ea"/>
              <a:cs typeface="+mj-cs"/>
            </a:endParaRPr>
          </a:p>
        </p:txBody>
      </p:sp>
      <p:sp>
        <p:nvSpPr>
          <p:cNvPr id="8" name="ZoneTexte 7"/>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cxnSp>
        <p:nvCxnSpPr>
          <p:cNvPr id="9" name="Connecteur droit 8"/>
          <p:cNvCxnSpPr/>
          <p:nvPr/>
        </p:nvCxnSpPr>
        <p:spPr>
          <a:xfrm>
            <a:off x="1061548" y="917201"/>
            <a:ext cx="787290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26256" y="143245"/>
            <a:ext cx="7708194" cy="1143000"/>
          </a:xfrm>
        </p:spPr>
        <p:txBody>
          <a:bodyPr>
            <a:noAutofit/>
          </a:bodyPr>
          <a:lstStyle/>
          <a:p>
            <a:r>
              <a:rPr lang="fr-FR" sz="3200" b="1" dirty="0" smtClean="0">
                <a:solidFill>
                  <a:srgbClr val="0000FF"/>
                </a:solidFill>
                <a:latin typeface="Arial Narrow"/>
                <a:cs typeface="Arial Narrow"/>
              </a:rPr>
              <a:t>Chaque aveugle </a:t>
            </a:r>
            <a:r>
              <a:rPr lang="fr-FR" sz="3200" b="1" dirty="0">
                <a:solidFill>
                  <a:srgbClr val="0000FF"/>
                </a:solidFill>
                <a:latin typeface="Arial Narrow"/>
                <a:cs typeface="Arial Narrow"/>
              </a:rPr>
              <a:t>avait, en partie, raison. Mais ils avaient aussi tous tort </a:t>
            </a:r>
            <a:r>
              <a:rPr lang="fr-FR" sz="3200" b="1" dirty="0" smtClean="0">
                <a:solidFill>
                  <a:srgbClr val="0000FF"/>
                </a:solidFill>
                <a:latin typeface="Arial Narrow"/>
                <a:cs typeface="Arial Narrow"/>
              </a:rPr>
              <a:t>!</a:t>
            </a:r>
            <a:endParaRPr lang="fr-FR" sz="3200" b="1" dirty="0">
              <a:solidFill>
                <a:srgbClr val="0000FF"/>
              </a:solidFill>
            </a:endParaRPr>
          </a:p>
        </p:txBody>
      </p:sp>
      <p:sp>
        <p:nvSpPr>
          <p:cNvPr id="3" name="Espace réservé du contenu 2"/>
          <p:cNvSpPr>
            <a:spLocks noGrp="1"/>
          </p:cNvSpPr>
          <p:nvPr>
            <p:ph idx="1"/>
          </p:nvPr>
        </p:nvSpPr>
        <p:spPr>
          <a:xfrm>
            <a:off x="1435100" y="1637590"/>
            <a:ext cx="7499350" cy="4800600"/>
          </a:xfrm>
        </p:spPr>
        <p:txBody>
          <a:bodyPr/>
          <a:lstStyle/>
          <a:p>
            <a:pPr>
              <a:spcAft>
                <a:spcPts val="600"/>
              </a:spcAft>
            </a:pPr>
            <a:r>
              <a:rPr lang="fr-FR" sz="2000" dirty="0">
                <a:latin typeface="Calibri"/>
                <a:cs typeface="Calibri"/>
              </a:rPr>
              <a:t>Le premier explora le flanc. Il s’extasia : « Cet éléphant, cette merveille, est un mur, c’est évident. » </a:t>
            </a:r>
          </a:p>
          <a:p>
            <a:pPr>
              <a:spcAft>
                <a:spcPts val="600"/>
              </a:spcAft>
            </a:pPr>
            <a:r>
              <a:rPr lang="fr-FR" sz="2000" dirty="0">
                <a:latin typeface="Calibri"/>
                <a:cs typeface="Calibri"/>
              </a:rPr>
              <a:t>Le deuxième palpa l’oreille et prétendit : « Oh, non, cet éléphant dont on parle tant, est un éventail. »</a:t>
            </a:r>
          </a:p>
          <a:p>
            <a:pPr>
              <a:spcAft>
                <a:spcPts val="600"/>
              </a:spcAft>
            </a:pPr>
            <a:r>
              <a:rPr lang="fr-FR" sz="2000" dirty="0">
                <a:latin typeface="Calibri"/>
                <a:cs typeface="Calibri"/>
              </a:rPr>
              <a:t> Le troisième caresse la patte et déclara: «Vous vous trompez, cet éléphant est un arbre. » </a:t>
            </a:r>
          </a:p>
          <a:p>
            <a:pPr>
              <a:spcAft>
                <a:spcPts val="600"/>
              </a:spcAft>
            </a:pPr>
            <a:r>
              <a:rPr lang="fr-FR" sz="2000" dirty="0">
                <a:latin typeface="Calibri"/>
                <a:cs typeface="Calibri"/>
              </a:rPr>
              <a:t>Le quatrième, auscultant la trompe, opta pour un serpent, </a:t>
            </a:r>
          </a:p>
          <a:p>
            <a:pPr>
              <a:spcAft>
                <a:spcPts val="600"/>
              </a:spcAft>
            </a:pPr>
            <a:r>
              <a:rPr lang="fr-FR" sz="2000" dirty="0">
                <a:latin typeface="Calibri"/>
                <a:cs typeface="Calibri"/>
              </a:rPr>
              <a:t>Le cinquième prit les défenses pour une lance et s’exclama «Vous dites tous n’importe quoi ! »</a:t>
            </a:r>
          </a:p>
          <a:p>
            <a:pPr>
              <a:spcAft>
                <a:spcPts val="600"/>
              </a:spcAft>
            </a:pPr>
            <a:r>
              <a:rPr lang="fr-FR" sz="2000" dirty="0">
                <a:latin typeface="Calibri"/>
                <a:cs typeface="Calibri"/>
              </a:rPr>
              <a:t>Enfin, le dernier, qui s’était saisi de la queue, affirma haut et fort : « Mais c’est très simple. L’éléphant n’est rien d’autre qu’une corde. »</a:t>
            </a:r>
          </a:p>
          <a:p>
            <a:pPr marL="82550" indent="0">
              <a:buNone/>
            </a:pPr>
            <a:endParaRPr lang="fr-FR" dirty="0"/>
          </a:p>
        </p:txBody>
      </p:sp>
      <p:cxnSp>
        <p:nvCxnSpPr>
          <p:cNvPr id="4" name="Connecteur droit 3"/>
          <p:cNvCxnSpPr/>
          <p:nvPr/>
        </p:nvCxnSpPr>
        <p:spPr>
          <a:xfrm>
            <a:off x="1061548" y="1428174"/>
            <a:ext cx="7872902" cy="0"/>
          </a:xfrm>
          <a:prstGeom prst="line">
            <a:avLst/>
          </a:prstGeom>
        </p:spPr>
        <p:style>
          <a:lnRef idx="2">
            <a:schemeClr val="accent3"/>
          </a:lnRef>
          <a:fillRef idx="0">
            <a:schemeClr val="accent3"/>
          </a:fillRef>
          <a:effectRef idx="1">
            <a:schemeClr val="accent3"/>
          </a:effectRef>
          <a:fontRef idx="minor">
            <a:schemeClr val="tx1"/>
          </a:fontRef>
        </p:style>
      </p:cxnSp>
      <p:sp>
        <p:nvSpPr>
          <p:cNvPr id="5" name="ZoneTexte 4"/>
          <p:cNvSpPr txBox="1"/>
          <p:nvPr/>
        </p:nvSpPr>
        <p:spPr>
          <a:xfrm rot="16200000">
            <a:off x="-2521175" y="3486513"/>
            <a:ext cx="6009117" cy="461665"/>
          </a:xfrm>
          <a:prstGeom prst="rect">
            <a:avLst/>
          </a:prstGeom>
          <a:noFill/>
        </p:spPr>
        <p:txBody>
          <a:bodyPr wrap="square" rtlCol="0">
            <a:spAutoFit/>
          </a:bodyPr>
          <a:lstStyle/>
          <a:p>
            <a:r>
              <a:rPr lang="fr-FR" sz="2400" dirty="0" smtClean="0"/>
              <a:t>Incertitude en médecine générale</a:t>
            </a:r>
            <a:endParaRPr lang="fr-FR" sz="2400" dirty="0"/>
          </a:p>
        </p:txBody>
      </p:sp>
    </p:spTree>
    <p:extLst>
      <p:ext uri="{BB962C8B-B14F-4D97-AF65-F5344CB8AC3E}">
        <p14:creationId xmlns:p14="http://schemas.microsoft.com/office/powerpoint/2010/main" val="16278953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1095</TotalTime>
  <Words>3230</Words>
  <Application>Microsoft Macintosh PowerPoint</Application>
  <PresentationFormat>Présentation à l'écran (4:3)</PresentationFormat>
  <Paragraphs>469</Paragraphs>
  <Slides>55</Slides>
  <Notes>19</Notes>
  <HiddenSlides>0</HiddenSlides>
  <MMClips>0</MMClips>
  <ScaleCrop>false</ScaleCrop>
  <HeadingPairs>
    <vt:vector size="4" baseType="variant">
      <vt:variant>
        <vt:lpstr>Thème</vt:lpstr>
      </vt:variant>
      <vt:variant>
        <vt:i4>1</vt:i4>
      </vt:variant>
      <vt:variant>
        <vt:lpstr>Titres des diapositives</vt:lpstr>
      </vt:variant>
      <vt:variant>
        <vt:i4>55</vt:i4>
      </vt:variant>
    </vt:vector>
  </HeadingPairs>
  <TitlesOfParts>
    <vt:vector size="56" baseType="lpstr">
      <vt:lpstr>Solstice</vt:lpstr>
      <vt:lpstr>Incertitude, doutes et croyances en médecine générale</vt:lpstr>
      <vt:lpstr>Incertitude, doutes et croyances en MG </vt:lpstr>
      <vt:lpstr>Déroulement de l’atelier</vt:lpstr>
      <vt:lpstr>Présentation PowerPoint</vt:lpstr>
      <vt:lpstr>Présentation PowerPoint</vt:lpstr>
      <vt:lpstr>Présentation PowerPoint</vt:lpstr>
      <vt:lpstr>Certitudes et incertitudes</vt:lpstr>
      <vt:lpstr>Présentation PowerPoint</vt:lpstr>
      <vt:lpstr>Certitudes et incertitudes</vt:lpstr>
      <vt:lpstr>Présentation PowerPoint</vt:lpstr>
      <vt:lpstr>L’incertitude est liée :</vt:lpstr>
      <vt:lpstr>Certitudes et incertitudes</vt:lpstr>
      <vt:lpstr>Comment faire avec des données incertaines </vt:lpstr>
      <vt:lpstr>Pourquoi le diagnostic ne peut être certain ?</vt:lpstr>
      <vt:lpstr>Incertitude liée au patient</vt:lpstr>
      <vt:lpstr>Le diagnostic en médecine générale est une illusion qui rassure face à l’incertitude mais dont l’excès est source de déviance.</vt:lpstr>
      <vt:lpstr>1er cas clinique</vt:lpstr>
      <vt:lpstr>Début de la consultation</vt:lpstr>
      <vt:lpstr>Les plaintes</vt:lpstr>
      <vt:lpstr>Suite de l’entretien</vt:lpstr>
      <vt:lpstr>Examen clinique</vt:lpstr>
      <vt:lpstr>Hypothèses diagnostiques ?</vt:lpstr>
      <vt:lpstr>Gestion de l’incertitude diagnostique</vt:lpstr>
      <vt:lpstr>Suite de l’examen clinique</vt:lpstr>
      <vt:lpstr>Suite de la consultation</vt:lpstr>
      <vt:lpstr>Quand l’incertitude est toujours présente</vt:lpstr>
      <vt:lpstr>Présentation PowerPoint</vt:lpstr>
      <vt:lpstr>Présentation PowerPoint</vt:lpstr>
      <vt:lpstr>2ème cas clinique </vt:lpstr>
      <vt:lpstr>Début de la consultation</vt:lpstr>
      <vt:lpstr>Les plaintes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Fièvre éruptive ?</vt:lpstr>
      <vt:lpstr>Présentation PowerPoint</vt:lpstr>
      <vt:lpstr>Présentation PowerPoint</vt:lpstr>
      <vt:lpstr>Présentation PowerPoint</vt:lpstr>
      <vt:lpstr>3ème cas clinique</vt:lpstr>
      <vt:lpstr>Début de la consultation</vt:lpstr>
      <vt:lpstr>Les plaintes</vt:lpstr>
      <vt:lpstr>L’examen clinique</vt:lpstr>
      <vt:lpstr>Hypothèses diagnostiques </vt:lpstr>
      <vt:lpstr>Et alors ?</vt:lpstr>
      <vt:lpstr>Au total</vt:lpstr>
      <vt:lpstr>En conclusions des cas cliniques</vt:lpstr>
      <vt:lpstr>L’art et la science peuvent-ils coexister en médecine ?</vt:lpstr>
      <vt:lpstr>Présentation PowerPoint</vt:lpstr>
      <vt:lpstr>Le gut feeling : </vt:lpstr>
      <vt:lpstr>Présentation PowerPoint</vt:lpstr>
      <vt:lpstr>Chaque aveugle avait, en partie, raison. Mais ils avaient aussi tous tort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Pierrot 2 ans, fièvre à 39°2 </dc:title>
  <dc:creator>Dr Raymond WAKIM</dc:creator>
  <cp:lastModifiedBy>Mobile Max Budowski</cp:lastModifiedBy>
  <cp:revision>88</cp:revision>
  <dcterms:created xsi:type="dcterms:W3CDTF">2013-04-04T10:42:22Z</dcterms:created>
  <dcterms:modified xsi:type="dcterms:W3CDTF">2015-03-28T22:11:59Z</dcterms:modified>
</cp:coreProperties>
</file>