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88" r:id="rId3"/>
    <p:sldId id="257" r:id="rId4"/>
    <p:sldId id="292" r:id="rId5"/>
    <p:sldId id="267" r:id="rId6"/>
    <p:sldId id="268" r:id="rId7"/>
    <p:sldId id="269" r:id="rId8"/>
    <p:sldId id="270" r:id="rId9"/>
    <p:sldId id="271" r:id="rId10"/>
    <p:sldId id="277" r:id="rId11"/>
    <p:sldId id="280" r:id="rId12"/>
    <p:sldId id="278" r:id="rId13"/>
    <p:sldId id="279" r:id="rId14"/>
    <p:sldId id="285"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2064" y="-3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405F29-DE6A-48DD-9C50-6B37CBCAE8C9}" type="datetimeFigureOut">
              <a:rPr lang="fr-FR" smtClean="0"/>
              <a:pPr/>
              <a:t>02/04/15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6239C2-F5E3-4BCD-BF41-C04B41C489B2}" type="slidenum">
              <a:rPr lang="fr-FR" smtClean="0"/>
              <a:pPr/>
              <a:t>‹#›</a:t>
            </a:fld>
            <a:endParaRPr lang="fr-FR"/>
          </a:p>
        </p:txBody>
      </p:sp>
    </p:spTree>
    <p:extLst>
      <p:ext uri="{BB962C8B-B14F-4D97-AF65-F5344CB8AC3E}">
        <p14:creationId xmlns:p14="http://schemas.microsoft.com/office/powerpoint/2010/main" val="1722451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A8D135-DEF5-4BA9-A6B0-E556B9125F8D}" type="datetimeFigureOut">
              <a:rPr lang="fr-FR" smtClean="0"/>
              <a:t>02/04/15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D74DB9-9A31-481A-9EB0-E2259DD0330D}" type="slidenum">
              <a:rPr lang="fr-FR" smtClean="0"/>
              <a:t>‹#›</a:t>
            </a:fld>
            <a:endParaRPr lang="fr-FR"/>
          </a:p>
        </p:txBody>
      </p:sp>
    </p:spTree>
    <p:extLst>
      <p:ext uri="{BB962C8B-B14F-4D97-AF65-F5344CB8AC3E}">
        <p14:creationId xmlns:p14="http://schemas.microsoft.com/office/powerpoint/2010/main" val="1593188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4D74DB9-9A31-481A-9EB0-E2259DD0330D}" type="slidenum">
              <a:rPr lang="fr-FR" smtClean="0"/>
              <a:t>14</a:t>
            </a:fld>
            <a:endParaRPr lang="fr-FR"/>
          </a:p>
        </p:txBody>
      </p:sp>
    </p:spTree>
    <p:extLst>
      <p:ext uri="{BB962C8B-B14F-4D97-AF65-F5344CB8AC3E}">
        <p14:creationId xmlns:p14="http://schemas.microsoft.com/office/powerpoint/2010/main" val="317708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4D74DB9-9A31-481A-9EB0-E2259DD0330D}" type="slidenum">
              <a:rPr lang="fr-FR" smtClean="0"/>
              <a:t>15</a:t>
            </a:fld>
            <a:endParaRPr lang="fr-FR"/>
          </a:p>
        </p:txBody>
      </p:sp>
    </p:spTree>
    <p:extLst>
      <p:ext uri="{BB962C8B-B14F-4D97-AF65-F5344CB8AC3E}">
        <p14:creationId xmlns:p14="http://schemas.microsoft.com/office/powerpoint/2010/main" val="721068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165599" y="622300"/>
            <a:ext cx="4690633" cy="2708088"/>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fr-FR" dirty="0" smtClean="0"/>
              <a:t>Cliquez et modifiez le titre</a:t>
            </a:r>
            <a:endParaRPr dirty="0"/>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457199" y="192740"/>
            <a:ext cx="6508377" cy="469900"/>
          </a:xfrm>
        </p:spPr>
        <p:txBody>
          <a:bodyPr/>
          <a:lstStyle>
            <a:lvl1pPr>
              <a:defRPr sz="3200" b="1">
                <a:solidFill>
                  <a:srgbClr val="FF0000"/>
                </a:solidFill>
                <a:latin typeface="Arial Narrow" pitchFamily="34" charset="0"/>
              </a:defRPr>
            </a:lvl1pPr>
          </a:lstStyle>
          <a:p>
            <a:r>
              <a:rPr lang="fr-FR" dirty="0" smtClean="0"/>
              <a:t>Cliquez et modifiez le titre</a:t>
            </a:r>
            <a:endParaRPr dirty="0"/>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p:txBody>
          <a:bodyPr/>
          <a:lstStyle/>
          <a:p>
            <a:endParaRPr lang="en-US"/>
          </a:p>
        </p:txBody>
      </p:sp>
      <p:pic>
        <p:nvPicPr>
          <p:cNvPr id="12" name="Image 11" descr="Ruban rouge.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9950" y="87705"/>
            <a:ext cx="1477175" cy="872647"/>
          </a:xfrm>
          <a:prstGeom prst="rect">
            <a:avLst/>
          </a:prstGeom>
        </p:spPr>
      </p:pic>
      <p:cxnSp>
        <p:nvCxnSpPr>
          <p:cNvPr id="14" name="Connecteur droit 13"/>
          <p:cNvCxnSpPr/>
          <p:nvPr userDrawn="1"/>
        </p:nvCxnSpPr>
        <p:spPr>
          <a:xfrm flipV="1">
            <a:off x="457199" y="1029373"/>
            <a:ext cx="8469926" cy="40106"/>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fr-FR" smtClean="0"/>
              <a:t>Cliquez et modifiez le titre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fr-FR" smtClean="0"/>
              <a:t>Faire glisser l'image vers l'espace réservé ou cliquer sur l'icône pour l'ajouter</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contenu et imag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fr-FR" smtClean="0"/>
              <a:t>Cliquez et modifiez le titre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fr-FR" smtClean="0"/>
              <a:t>Cliquez et modifiez le titre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avec imag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fr-FR" smtClean="0"/>
              <a:t>Cliquez et modifiez le titre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fr-FR" smtClean="0"/>
              <a:t>Cliquez et modifiez le titre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fr-FR" smtClean="0"/>
              <a:t>Cliquez et modifiez le titre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pPr/>
              <a:t>02/04/15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us, Haut et bas">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fr-FR" smtClean="0"/>
              <a:t>Cliquez et modifiez le titre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us">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fr-FR" smtClean="0"/>
              <a:t>Cliquez et modifiez le titre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us">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fr-FR" smtClean="0"/>
              <a:t>Cliquez et modifiez le titre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fr-FR" smtClean="0"/>
              <a:t>Cliquez et modifiez le titre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pPr/>
              <a:t>02/04/15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pPr/>
              <a:t>02/04/15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fr-FR" smtClean="0"/>
              <a:t>Cliquez et modifiez le titre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fr-FR" smtClean="0"/>
              <a:t>Cliquez et modifiez le titre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fr-FR" smtClean="0"/>
              <a:t>Cliquez et modifiez le titre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images avec légende">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fr-FR" smtClean="0"/>
              <a:t>Cliquez et modifiez le titre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B1A24CD3-204F-4468-8EE4-28A6668D006A}" type="datetimeFigureOut">
              <a:rPr lang="en-US" smtClean="0"/>
              <a:pPr/>
              <a:t>02/04/15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fr-FR" smtClean="0"/>
              <a:t>Cliquez et modifiez le titre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02/04/15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fr-FR" smtClean="0"/>
              <a:t>Cliquez et modifiez le titre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pPr/>
              <a:t>02/04/15</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060516" y="877620"/>
            <a:ext cx="5093093" cy="2118376"/>
          </a:xfrm>
        </p:spPr>
        <p:txBody>
          <a:bodyPr>
            <a:normAutofit fontScale="90000"/>
          </a:bodyPr>
          <a:lstStyle/>
          <a:p>
            <a:pPr algn="ctr"/>
            <a:r>
              <a:rPr lang="fr-FR" sz="3600" b="1" dirty="0" smtClean="0">
                <a:solidFill>
                  <a:schemeClr val="tx1"/>
                </a:solidFill>
                <a:latin typeface="Arial Narrow"/>
                <a:cs typeface="Arial Narrow"/>
              </a:rPr>
              <a:t>Fluctuations des normes </a:t>
            </a:r>
            <a:br>
              <a:rPr lang="fr-FR" sz="3600" b="1" dirty="0" smtClean="0">
                <a:solidFill>
                  <a:schemeClr val="tx1"/>
                </a:solidFill>
                <a:latin typeface="Arial Narrow"/>
                <a:cs typeface="Arial Narrow"/>
              </a:rPr>
            </a:br>
            <a:r>
              <a:rPr lang="fr-FR" sz="3600" b="1" dirty="0" smtClean="0">
                <a:solidFill>
                  <a:schemeClr val="tx1"/>
                </a:solidFill>
                <a:latin typeface="Arial Narrow"/>
                <a:cs typeface="Arial Narrow"/>
              </a:rPr>
              <a:t>en médecine</a:t>
            </a:r>
            <a:br>
              <a:rPr lang="fr-FR" sz="3600" b="1" dirty="0" smtClean="0">
                <a:solidFill>
                  <a:schemeClr val="tx1"/>
                </a:solidFill>
                <a:latin typeface="Arial Narrow"/>
                <a:cs typeface="Arial Narrow"/>
              </a:rPr>
            </a:br>
            <a:r>
              <a:rPr lang="fr-FR" sz="3600" b="1" dirty="0" smtClean="0">
                <a:solidFill>
                  <a:schemeClr val="tx1"/>
                </a:solidFill>
                <a:latin typeface="Arial Narrow"/>
                <a:cs typeface="Arial Narrow"/>
              </a:rPr>
              <a:t>Conséquences pratiques, éthiques et déontologiques </a:t>
            </a:r>
            <a:endParaRPr lang="fr-FR" sz="3600" b="1" dirty="0">
              <a:solidFill>
                <a:schemeClr val="tx1"/>
              </a:solidFill>
              <a:latin typeface="Arial Narrow"/>
              <a:cs typeface="Arial Narrow"/>
            </a:endParaRPr>
          </a:p>
        </p:txBody>
      </p:sp>
      <p:sp>
        <p:nvSpPr>
          <p:cNvPr id="3" name="Sous-titre 2"/>
          <p:cNvSpPr>
            <a:spLocks noGrp="1"/>
          </p:cNvSpPr>
          <p:nvPr>
            <p:ph type="subTitle" idx="1"/>
          </p:nvPr>
        </p:nvSpPr>
        <p:spPr>
          <a:xfrm>
            <a:off x="5112327" y="5237018"/>
            <a:ext cx="2701638" cy="1224237"/>
          </a:xfrm>
        </p:spPr>
        <p:txBody>
          <a:bodyPr>
            <a:normAutofit/>
          </a:bodyPr>
          <a:lstStyle/>
          <a:p>
            <a:pPr algn="ctr"/>
            <a:r>
              <a:rPr lang="fr-FR" sz="2400" b="1" dirty="0" smtClean="0">
                <a:solidFill>
                  <a:schemeClr val="tx1"/>
                </a:solidFill>
                <a:latin typeface="Arial Narrow" pitchFamily="34" charset="0"/>
              </a:rPr>
              <a:t>Pr. Max </a:t>
            </a:r>
            <a:r>
              <a:rPr lang="fr-FR" sz="2400" b="1" dirty="0" err="1" smtClean="0">
                <a:solidFill>
                  <a:schemeClr val="tx1"/>
                </a:solidFill>
                <a:latin typeface="Arial Narrow" pitchFamily="34" charset="0"/>
              </a:rPr>
              <a:t>Budowski</a:t>
            </a:r>
            <a:endParaRPr lang="fr-FR" sz="2400" b="1" dirty="0" smtClean="0">
              <a:solidFill>
                <a:schemeClr val="tx1"/>
              </a:solidFill>
              <a:latin typeface="Arial Narrow" pitchFamily="34" charset="0"/>
            </a:endParaRPr>
          </a:p>
          <a:p>
            <a:pPr algn="ctr"/>
            <a:r>
              <a:rPr lang="fr-FR" sz="2400" b="1" dirty="0" smtClean="0">
                <a:solidFill>
                  <a:schemeClr val="tx1"/>
                </a:solidFill>
                <a:latin typeface="Arial Narrow" pitchFamily="34" charset="0"/>
              </a:rPr>
              <a:t>Dr Raymond Wakim</a:t>
            </a:r>
          </a:p>
          <a:p>
            <a:pPr algn="ctr"/>
            <a:r>
              <a:rPr lang="fr-FR" sz="2400" b="1" dirty="0" smtClean="0">
                <a:solidFill>
                  <a:schemeClr val="tx1"/>
                </a:solidFill>
                <a:latin typeface="Arial Narrow" pitchFamily="34" charset="0"/>
              </a:rPr>
              <a:t>Pr. Marc </a:t>
            </a:r>
            <a:r>
              <a:rPr lang="fr-FR" sz="2400" b="1" dirty="0" err="1" smtClean="0">
                <a:solidFill>
                  <a:schemeClr val="tx1"/>
                </a:solidFill>
                <a:latin typeface="Arial Narrow" pitchFamily="34" charset="0"/>
              </a:rPr>
              <a:t>Frarier</a:t>
            </a:r>
            <a:endParaRPr lang="fr-FR" sz="2400" b="1" dirty="0" smtClean="0">
              <a:solidFill>
                <a:schemeClr val="tx1"/>
              </a:solidFill>
              <a:latin typeface="Arial Narrow" pitchFamily="34" charset="0"/>
            </a:endParaRPr>
          </a:p>
          <a:p>
            <a:pPr algn="ctr"/>
            <a:endParaRPr lang="fr-FR" sz="2400" b="1" dirty="0"/>
          </a:p>
        </p:txBody>
      </p:sp>
      <p:pic>
        <p:nvPicPr>
          <p:cNvPr id="6" name="Image 5" descr="LOGO DMG 2010 MBJP.jpg"/>
          <p:cNvPicPr>
            <a:picLocks noChangeAspect="1"/>
          </p:cNvPicPr>
          <p:nvPr/>
        </p:nvPicPr>
        <p:blipFill>
          <a:blip r:embed="rId2" cstate="print"/>
          <a:stretch>
            <a:fillRect/>
          </a:stretch>
        </p:blipFill>
        <p:spPr>
          <a:xfrm>
            <a:off x="568603" y="5237018"/>
            <a:ext cx="2553408" cy="1224238"/>
          </a:xfrm>
          <a:prstGeom prst="rect">
            <a:avLst/>
          </a:prstGeom>
        </p:spPr>
      </p:pic>
      <p:sp>
        <p:nvSpPr>
          <p:cNvPr id="10" name="ZoneTexte 9"/>
          <p:cNvSpPr txBox="1"/>
          <p:nvPr/>
        </p:nvSpPr>
        <p:spPr>
          <a:xfrm>
            <a:off x="438008" y="4521092"/>
            <a:ext cx="3019694" cy="646331"/>
          </a:xfrm>
          <a:prstGeom prst="rect">
            <a:avLst/>
          </a:prstGeom>
          <a:noFill/>
        </p:spPr>
        <p:txBody>
          <a:bodyPr wrap="square" rtlCol="0">
            <a:spAutoFit/>
          </a:bodyPr>
          <a:lstStyle/>
          <a:p>
            <a:pPr algn="ctr"/>
            <a:r>
              <a:rPr lang="fr-FR" b="1" i="1" dirty="0" smtClean="0">
                <a:latin typeface="Arial Narrow" pitchFamily="34" charset="0"/>
              </a:rPr>
              <a:t>réalisée par des enseignants du DMG de Paris Diderot</a:t>
            </a:r>
            <a:endParaRPr lang="fr-FR" b="1" i="1" dirty="0">
              <a:latin typeface="Arial Narrow" pitchFamily="34" charset="0"/>
            </a:endParaRPr>
          </a:p>
        </p:txBody>
      </p:sp>
    </p:spTree>
    <p:extLst>
      <p:ext uri="{BB962C8B-B14F-4D97-AF65-F5344CB8AC3E}">
        <p14:creationId xmlns:p14="http://schemas.microsoft.com/office/powerpoint/2010/main" val="36638605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5992" y="6064248"/>
            <a:ext cx="6781800" cy="469901"/>
          </a:xfrm>
        </p:spPr>
        <p:txBody>
          <a:bodyPr>
            <a:noAutofit/>
          </a:bodyPr>
          <a:lstStyle/>
          <a:p>
            <a:pPr algn="ctr"/>
            <a:r>
              <a:rPr lang="fr-FR" sz="2800" b="1" dirty="0" smtClean="0">
                <a:solidFill>
                  <a:srgbClr val="0000FF"/>
                </a:solidFill>
                <a:latin typeface="Arial Narrow"/>
                <a:cs typeface="Arial Narrow"/>
              </a:rPr>
              <a:t>Nous n’avons pas de conflit d’intérêt !</a:t>
            </a:r>
            <a:endParaRPr lang="fr-FR" sz="2800" b="1" dirty="0">
              <a:solidFill>
                <a:srgbClr val="0000FF"/>
              </a:solidFill>
              <a:latin typeface="Arial Narrow"/>
              <a:cs typeface="Arial Narrow"/>
            </a:endParaRPr>
          </a:p>
        </p:txBody>
      </p:sp>
      <p:pic>
        <p:nvPicPr>
          <p:cNvPr id="5" name="Espace réservé du contenu 4" descr="Conflit d'intérêt.jpg"/>
          <p:cNvPicPr>
            <a:picLocks noGrp="1" noChangeAspect="1"/>
          </p:cNvPicPr>
          <p:nvPr>
            <p:ph idx="1"/>
          </p:nvPr>
        </p:nvPicPr>
        <p:blipFill>
          <a:blip r:embed="rId2">
            <a:extLst>
              <a:ext uri="{28A0092B-C50C-407E-A947-70E740481C1C}">
                <a14:useLocalDpi xmlns:a14="http://schemas.microsoft.com/office/drawing/2010/main" val="0"/>
              </a:ext>
            </a:extLst>
          </a:blip>
          <a:srcRect l="14718" r="14718"/>
          <a:stretch>
            <a:fillRect/>
          </a:stretch>
        </p:blipFill>
        <p:spPr>
          <a:xfrm>
            <a:off x="423333" y="1193800"/>
            <a:ext cx="8483599" cy="4648200"/>
          </a:xfrm>
        </p:spPr>
      </p:pic>
    </p:spTree>
    <p:extLst>
      <p:ext uri="{BB962C8B-B14F-4D97-AF65-F5344CB8AC3E}">
        <p14:creationId xmlns:p14="http://schemas.microsoft.com/office/powerpoint/2010/main" val="3860591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8" y="290944"/>
            <a:ext cx="6439103" cy="581890"/>
          </a:xfrm>
        </p:spPr>
        <p:txBody>
          <a:bodyPr/>
          <a:lstStyle/>
          <a:p>
            <a:r>
              <a:rPr lang="fr-FR" sz="3200" b="1" dirty="0" smtClean="0">
                <a:solidFill>
                  <a:srgbClr val="0000FF"/>
                </a:solidFill>
                <a:latin typeface="Arial Narrow" pitchFamily="34" charset="0"/>
              </a:rPr>
              <a:t>Le thème de la présentation</a:t>
            </a:r>
            <a:endParaRPr lang="fr-FR" sz="3200" b="1" dirty="0">
              <a:solidFill>
                <a:srgbClr val="0000FF"/>
              </a:solidFill>
              <a:latin typeface="Arial Narrow" pitchFamily="34" charset="0"/>
            </a:endParaRPr>
          </a:p>
        </p:txBody>
      </p:sp>
      <p:sp>
        <p:nvSpPr>
          <p:cNvPr id="3" name="Espace réservé du contenu 2"/>
          <p:cNvSpPr>
            <a:spLocks noGrp="1"/>
          </p:cNvSpPr>
          <p:nvPr>
            <p:ph idx="1"/>
          </p:nvPr>
        </p:nvSpPr>
        <p:spPr>
          <a:xfrm>
            <a:off x="457199" y="1764632"/>
            <a:ext cx="7898064" cy="4361531"/>
          </a:xfrm>
        </p:spPr>
        <p:txBody>
          <a:bodyPr/>
          <a:lstStyle/>
          <a:p>
            <a:r>
              <a:rPr lang="fr-FR" b="1" dirty="0" smtClean="0">
                <a:latin typeface="Calibri" pitchFamily="34" charset="0"/>
              </a:rPr>
              <a:t>Les normes biologiques doivent-elles  être un objectif primordial dans notre démarche diagnostic ?</a:t>
            </a:r>
          </a:p>
          <a:p>
            <a:r>
              <a:rPr lang="fr-FR" b="1" dirty="0" smtClean="0">
                <a:latin typeface="Calibri" pitchFamily="34" charset="0"/>
              </a:rPr>
              <a:t>Et quelles en peuvent être les conséquences pratiques, éthiques, déontologique si le médecin tient plutôt compte de l’écoute, de la clinique et de l’histoire du patient plutôt que de suivre une prescription initiée par lui-même ou un confrère spécialiste ?</a:t>
            </a:r>
            <a:endParaRPr lang="fr-FR" b="1" dirty="0">
              <a:latin typeface="Calibri" pitchFamily="34" charset="0"/>
            </a:endParaRPr>
          </a:p>
        </p:txBody>
      </p:sp>
    </p:spTree>
    <p:extLst>
      <p:ext uri="{BB962C8B-B14F-4D97-AF65-F5344CB8AC3E}">
        <p14:creationId xmlns:p14="http://schemas.microsoft.com/office/powerpoint/2010/main" val="17399259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2" descr="Faut-il se fier.jpg"/>
          <p:cNvPicPr>
            <a:picLocks noGrp="1" noChangeAspect="1"/>
          </p:cNvPicPr>
          <p:nvPr>
            <p:ph idx="1"/>
          </p:nvPr>
        </p:nvPicPr>
        <p:blipFill>
          <a:blip r:embed="rId2" cstate="email">
            <a:extLst>
              <a:ext uri="{28A0092B-C50C-407E-A947-70E740481C1C}">
                <a14:useLocalDpi xmlns:a14="http://schemas.microsoft.com/office/drawing/2010/main" val="0"/>
              </a:ext>
            </a:extLst>
          </a:blip>
          <a:srcRect l="-40478" r="-40478"/>
          <a:stretch>
            <a:fillRect/>
          </a:stretch>
        </p:blipFill>
        <p:spPr>
          <a:xfrm>
            <a:off x="109743" y="1276503"/>
            <a:ext cx="8904915" cy="4861838"/>
          </a:xfrm>
        </p:spPr>
      </p:pic>
    </p:spTree>
    <p:extLst>
      <p:ext uri="{BB962C8B-B14F-4D97-AF65-F5344CB8AC3E}">
        <p14:creationId xmlns:p14="http://schemas.microsoft.com/office/powerpoint/2010/main" val="32814896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199" y="1778000"/>
            <a:ext cx="7721601" cy="4348164"/>
          </a:xfrm>
        </p:spPr>
        <p:txBody>
          <a:bodyPr/>
          <a:lstStyle/>
          <a:p>
            <a:pPr lvl="0"/>
            <a:r>
              <a:rPr lang="fr-FR" b="1" dirty="0" smtClean="0">
                <a:latin typeface="Calibri" pitchFamily="34" charset="0"/>
              </a:rPr>
              <a:t>Faut-il </a:t>
            </a:r>
            <a:r>
              <a:rPr lang="fr-FR" b="1" dirty="0">
                <a:latin typeface="Calibri" pitchFamily="34" charset="0"/>
              </a:rPr>
              <a:t>se fier aux seules normes biologiques qui sont des variables, qui portent bien leurs noms, pour prescrire ?</a:t>
            </a:r>
          </a:p>
          <a:p>
            <a:pPr lvl="0"/>
            <a:r>
              <a:rPr lang="fr-FR" b="1" dirty="0">
                <a:latin typeface="Calibri" pitchFamily="34" charset="0"/>
              </a:rPr>
              <a:t>Si on constate un état qui montre un écart avec la norme biologique, a-t-on le droit de dire qu’il s’agisse d’un état pathologique ? </a:t>
            </a:r>
          </a:p>
          <a:p>
            <a:pPr lvl="0"/>
            <a:r>
              <a:rPr lang="fr-FR" b="1" dirty="0">
                <a:latin typeface="Calibri" pitchFamily="34" charset="0"/>
              </a:rPr>
              <a:t>Peut-on être anormal sans être considéré comme malade ? Que signifie dans ce sens anormal ? </a:t>
            </a:r>
          </a:p>
        </p:txBody>
      </p:sp>
      <p:sp>
        <p:nvSpPr>
          <p:cNvPr id="4" name="Titre 1"/>
          <p:cNvSpPr>
            <a:spLocks noGrp="1"/>
          </p:cNvSpPr>
          <p:nvPr>
            <p:ph type="title"/>
          </p:nvPr>
        </p:nvSpPr>
        <p:spPr>
          <a:xfrm>
            <a:off x="457199" y="255568"/>
            <a:ext cx="6508378" cy="631121"/>
          </a:xfrm>
        </p:spPr>
        <p:txBody>
          <a:bodyPr/>
          <a:lstStyle/>
          <a:p>
            <a:r>
              <a:rPr lang="fr-FR" sz="3200" dirty="0" smtClean="0">
                <a:solidFill>
                  <a:srgbClr val="0000FF"/>
                </a:solidFill>
              </a:rPr>
              <a:t>Nos Interrogations</a:t>
            </a:r>
            <a:endParaRPr lang="fr-FR" sz="3200" dirty="0">
              <a:solidFill>
                <a:srgbClr val="0000FF"/>
              </a:solidFill>
            </a:endParaRPr>
          </a:p>
        </p:txBody>
      </p:sp>
    </p:spTree>
    <p:extLst>
      <p:ext uri="{BB962C8B-B14F-4D97-AF65-F5344CB8AC3E}">
        <p14:creationId xmlns:p14="http://schemas.microsoft.com/office/powerpoint/2010/main" val="8898783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199" y="1818868"/>
            <a:ext cx="7857068" cy="4307295"/>
          </a:xfrm>
        </p:spPr>
        <p:txBody>
          <a:bodyPr/>
          <a:lstStyle/>
          <a:p>
            <a:pPr lvl="0"/>
            <a:r>
              <a:rPr lang="fr-FR" b="1" dirty="0" smtClean="0">
                <a:latin typeface="Calibri" pitchFamily="34" charset="0"/>
              </a:rPr>
              <a:t>La </a:t>
            </a:r>
            <a:r>
              <a:rPr lang="fr-FR" b="1" dirty="0">
                <a:latin typeface="Calibri" pitchFamily="34" charset="0"/>
              </a:rPr>
              <a:t>plupart des normes sont fixées à la suite de conclusion de méta-analyses. Quelle confiance peut-on accorder à ces résultats ?</a:t>
            </a:r>
          </a:p>
          <a:p>
            <a:pPr lvl="0"/>
            <a:r>
              <a:rPr lang="fr-FR" b="1" dirty="0">
                <a:latin typeface="Calibri" pitchFamily="34" charset="0"/>
              </a:rPr>
              <a:t>Les médecins doivent-ils transformer leurs pratiques professionnelles dès qu’une norme médicale bien adoptée et assimilée par la profession </a:t>
            </a:r>
            <a:r>
              <a:rPr lang="fr-FR" b="1" dirty="0" smtClean="0">
                <a:latin typeface="Calibri" pitchFamily="34" charset="0"/>
              </a:rPr>
              <a:t>ait été modifiée</a:t>
            </a:r>
            <a:r>
              <a:rPr lang="fr-FR" b="1" dirty="0">
                <a:latin typeface="Calibri" pitchFamily="34" charset="0"/>
              </a:rPr>
              <a:t> ? </a:t>
            </a:r>
          </a:p>
          <a:p>
            <a:pPr lvl="0"/>
            <a:r>
              <a:rPr lang="fr-FR" b="1" dirty="0" smtClean="0">
                <a:latin typeface="Calibri" pitchFamily="34" charset="0"/>
              </a:rPr>
              <a:t>La prescription par exemple d’une statine en prévention primaire par un médecin correspondant doit-elle être renouvelée automatiquement par le médecin traitant ?</a:t>
            </a:r>
          </a:p>
          <a:p>
            <a:pPr marL="0" lvl="0" indent="0">
              <a:buNone/>
            </a:pPr>
            <a:endParaRPr lang="fr-FR" b="1" dirty="0"/>
          </a:p>
        </p:txBody>
      </p:sp>
      <p:sp>
        <p:nvSpPr>
          <p:cNvPr id="6" name="Titre 1"/>
          <p:cNvSpPr>
            <a:spLocks noGrp="1"/>
          </p:cNvSpPr>
          <p:nvPr>
            <p:ph type="title"/>
          </p:nvPr>
        </p:nvSpPr>
        <p:spPr>
          <a:xfrm>
            <a:off x="457199" y="255568"/>
            <a:ext cx="6508378" cy="631121"/>
          </a:xfrm>
        </p:spPr>
        <p:txBody>
          <a:bodyPr/>
          <a:lstStyle/>
          <a:p>
            <a:r>
              <a:rPr lang="fr-FR" dirty="0" smtClean="0">
                <a:solidFill>
                  <a:schemeClr val="accent1">
                    <a:lumMod val="60000"/>
                    <a:lumOff val="40000"/>
                  </a:schemeClr>
                </a:solidFill>
              </a:rPr>
              <a:t>Nos Interrogations</a:t>
            </a:r>
            <a:endParaRPr lang="fr-FR" sz="3200" spc="200" dirty="0">
              <a:solidFill>
                <a:schemeClr val="accent1">
                  <a:lumMod val="60000"/>
                  <a:lumOff val="40000"/>
                </a:schemeClr>
              </a:solidFill>
              <a:latin typeface="Haettenschweiler" pitchFamily="34" charset="0"/>
            </a:endParaRPr>
          </a:p>
        </p:txBody>
      </p:sp>
    </p:spTree>
    <p:extLst>
      <p:ext uri="{BB962C8B-B14F-4D97-AF65-F5344CB8AC3E}">
        <p14:creationId xmlns:p14="http://schemas.microsoft.com/office/powerpoint/2010/main" val="1458911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342900"/>
            <a:ext cx="6508377" cy="543791"/>
          </a:xfrm>
        </p:spPr>
        <p:txBody>
          <a:bodyPr/>
          <a:lstStyle/>
          <a:p>
            <a:r>
              <a:rPr lang="fr-FR" sz="3200" b="1" dirty="0" smtClean="0">
                <a:solidFill>
                  <a:srgbClr val="0000FF"/>
                </a:solidFill>
                <a:latin typeface="Arial Narrow" pitchFamily="34" charset="0"/>
              </a:rPr>
              <a:t>Quelques opinions référencées</a:t>
            </a:r>
            <a:endParaRPr lang="fr-FR" sz="3200" b="1" dirty="0">
              <a:solidFill>
                <a:srgbClr val="0000FF"/>
              </a:solidFill>
              <a:latin typeface="Arial Narrow" pitchFamily="34" charset="0"/>
            </a:endParaRPr>
          </a:p>
        </p:txBody>
      </p:sp>
      <p:sp>
        <p:nvSpPr>
          <p:cNvPr id="3" name="Espace réservé du contenu 2"/>
          <p:cNvSpPr>
            <a:spLocks noGrp="1"/>
          </p:cNvSpPr>
          <p:nvPr>
            <p:ph idx="1"/>
          </p:nvPr>
        </p:nvSpPr>
        <p:spPr>
          <a:xfrm>
            <a:off x="457199" y="2209800"/>
            <a:ext cx="8382001" cy="3916363"/>
          </a:xfrm>
        </p:spPr>
        <p:txBody>
          <a:bodyPr/>
          <a:lstStyle/>
          <a:p>
            <a:pPr marL="0" indent="0">
              <a:buNone/>
            </a:pPr>
            <a:r>
              <a:rPr lang="en-US" b="1" dirty="0" smtClean="0">
                <a:latin typeface="Calibri" pitchFamily="34" charset="0"/>
              </a:rPr>
              <a:t>Fiona </a:t>
            </a:r>
            <a:r>
              <a:rPr lang="en-US" b="1" dirty="0">
                <a:latin typeface="Calibri" pitchFamily="34" charset="0"/>
              </a:rPr>
              <a:t>Taylor</a:t>
            </a:r>
            <a:r>
              <a:rPr lang="en-US" b="1" baseline="30000" dirty="0">
                <a:latin typeface="Calibri" pitchFamily="34" charset="0"/>
              </a:rPr>
              <a:t> </a:t>
            </a:r>
            <a:r>
              <a:rPr lang="en-US" b="1" dirty="0">
                <a:latin typeface="Calibri" pitchFamily="34" charset="0"/>
              </a:rPr>
              <a:t>et al : Statins for the primary prevention of cardiovascular disease. </a:t>
            </a:r>
            <a:r>
              <a:rPr lang="fr-FR" b="1" dirty="0">
                <a:latin typeface="Calibri" pitchFamily="34" charset="0"/>
              </a:rPr>
              <a:t>Editorial Group: Cochrane </a:t>
            </a:r>
            <a:r>
              <a:rPr lang="fr-FR" b="1" dirty="0" err="1">
                <a:latin typeface="Calibri" pitchFamily="34" charset="0"/>
              </a:rPr>
              <a:t>Heart</a:t>
            </a:r>
            <a:r>
              <a:rPr lang="fr-FR" b="1" dirty="0">
                <a:latin typeface="Calibri" pitchFamily="34" charset="0"/>
              </a:rPr>
              <a:t> Group – Janvier 2011</a:t>
            </a:r>
            <a:endParaRPr lang="fr-FR" dirty="0">
              <a:latin typeface="Calibri" pitchFamily="34" charset="0"/>
            </a:endParaRPr>
          </a:p>
          <a:p>
            <a:r>
              <a:rPr lang="fr-FR" i="1" dirty="0">
                <a:latin typeface="Calibri" pitchFamily="34" charset="0"/>
              </a:rPr>
              <a:t>Le bénéfice d’un traitement par statine en prévention primaire doit impérativement se juger sur des critères de </a:t>
            </a:r>
            <a:r>
              <a:rPr lang="fr-FR" i="1" dirty="0" err="1">
                <a:latin typeface="Calibri" pitchFamily="34" charset="0"/>
              </a:rPr>
              <a:t>morbi</a:t>
            </a:r>
            <a:r>
              <a:rPr lang="fr-FR" i="1" dirty="0">
                <a:latin typeface="Calibri" pitchFamily="34" charset="0"/>
              </a:rPr>
              <a:t>-mortalité et non pas sur la puissance d’un effet biologique.</a:t>
            </a:r>
            <a:endParaRPr lang="fr-FR" dirty="0">
              <a:latin typeface="Calibri" pitchFamily="34" charset="0"/>
            </a:endParaRPr>
          </a:p>
          <a:p>
            <a:pPr marL="0" indent="0">
              <a:buNone/>
            </a:pPr>
            <a:endParaRPr lang="fr-FR" dirty="0"/>
          </a:p>
        </p:txBody>
      </p:sp>
    </p:spTree>
    <p:extLst>
      <p:ext uri="{BB962C8B-B14F-4D97-AF65-F5344CB8AC3E}">
        <p14:creationId xmlns:p14="http://schemas.microsoft.com/office/powerpoint/2010/main" val="345742350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0436" y="2029691"/>
            <a:ext cx="8051031" cy="3916363"/>
          </a:xfrm>
        </p:spPr>
        <p:txBody>
          <a:bodyPr/>
          <a:lstStyle/>
          <a:p>
            <a:pPr marL="0" indent="0">
              <a:buNone/>
            </a:pPr>
            <a:r>
              <a:rPr lang="en-US" b="1" dirty="0">
                <a:latin typeface="Calibri" pitchFamily="34" charset="0"/>
              </a:rPr>
              <a:t>Wright James et al. : Do statins have a role in primary prevention? </a:t>
            </a:r>
            <a:r>
              <a:rPr lang="fr-FR" b="1" dirty="0">
                <a:latin typeface="Calibri" pitchFamily="34" charset="0"/>
              </a:rPr>
              <a:t>An update. </a:t>
            </a:r>
            <a:r>
              <a:rPr lang="fr-FR" b="1" dirty="0" err="1">
                <a:latin typeface="Calibri" pitchFamily="34" charset="0"/>
              </a:rPr>
              <a:t>Therapeutics</a:t>
            </a:r>
            <a:r>
              <a:rPr lang="fr-FR" b="1" dirty="0">
                <a:latin typeface="Calibri" pitchFamily="34" charset="0"/>
              </a:rPr>
              <a:t> </a:t>
            </a:r>
            <a:r>
              <a:rPr lang="fr-FR" b="1" dirty="0" err="1">
                <a:latin typeface="Calibri" pitchFamily="34" charset="0"/>
              </a:rPr>
              <a:t>letter</a:t>
            </a:r>
            <a:r>
              <a:rPr lang="fr-FR" b="1" dirty="0">
                <a:latin typeface="Calibri" pitchFamily="34" charset="0"/>
              </a:rPr>
              <a:t> 2010 ;77 traduit par Vallée JP in « Médecine » 2010;6:399-404</a:t>
            </a:r>
            <a:endParaRPr lang="fr-FR" dirty="0">
              <a:latin typeface="Calibri" pitchFamily="34" charset="0"/>
            </a:endParaRPr>
          </a:p>
          <a:p>
            <a:r>
              <a:rPr lang="fr-FR" i="1" dirty="0">
                <a:latin typeface="Calibri" pitchFamily="34" charset="0"/>
              </a:rPr>
              <a:t>La réduction de mortalité attribuée aux statines utilisées en prévention primaire est plus probablement l'effet de biais qu'un effet réel. La réduction du taux d'événements coronariens majeurs par les statines comparativement au placebo ne se traduit pas par une réduction totale des événements indésirables graves.</a:t>
            </a:r>
            <a:endParaRPr lang="fr-FR" dirty="0">
              <a:latin typeface="Calibri" pitchFamily="34" charset="0"/>
            </a:endParaRPr>
          </a:p>
          <a:p>
            <a:endParaRPr lang="fr-FR" dirty="0"/>
          </a:p>
        </p:txBody>
      </p:sp>
      <p:sp>
        <p:nvSpPr>
          <p:cNvPr id="4" name="Titre 1"/>
          <p:cNvSpPr>
            <a:spLocks noGrp="1"/>
          </p:cNvSpPr>
          <p:nvPr>
            <p:ph type="title"/>
          </p:nvPr>
        </p:nvSpPr>
        <p:spPr>
          <a:xfrm>
            <a:off x="457199" y="342900"/>
            <a:ext cx="6508377" cy="446809"/>
          </a:xfrm>
        </p:spPr>
        <p:txBody>
          <a:bodyPr/>
          <a:lstStyle/>
          <a:p>
            <a:r>
              <a:rPr lang="fr-FR" sz="3200" dirty="0" smtClean="0">
                <a:solidFill>
                  <a:srgbClr val="0000FF"/>
                </a:solidFill>
              </a:rPr>
              <a:t>Quelques opinions référencées</a:t>
            </a:r>
            <a:endParaRPr lang="fr-FR" sz="3200" dirty="0">
              <a:solidFill>
                <a:srgbClr val="0000FF"/>
              </a:solidFill>
            </a:endParaRPr>
          </a:p>
        </p:txBody>
      </p:sp>
    </p:spTree>
    <p:extLst>
      <p:ext uri="{BB962C8B-B14F-4D97-AF65-F5344CB8AC3E}">
        <p14:creationId xmlns:p14="http://schemas.microsoft.com/office/powerpoint/2010/main" val="402770933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199" y="1648691"/>
            <a:ext cx="8398934" cy="4889831"/>
          </a:xfrm>
        </p:spPr>
        <p:txBody>
          <a:bodyPr>
            <a:normAutofit/>
          </a:bodyPr>
          <a:lstStyle/>
          <a:p>
            <a:pPr marL="0" indent="0">
              <a:buNone/>
            </a:pPr>
            <a:r>
              <a:rPr lang="fr-FR" b="1" dirty="0">
                <a:latin typeface="Calibri" pitchFamily="34" charset="0"/>
              </a:rPr>
              <a:t>Prise en charge thérapeutique du patient </a:t>
            </a:r>
            <a:r>
              <a:rPr lang="fr-FR" b="1" dirty="0" err="1">
                <a:latin typeface="Calibri" pitchFamily="34" charset="0"/>
              </a:rPr>
              <a:t>dyslipidémique</a:t>
            </a:r>
            <a:r>
              <a:rPr lang="fr-FR" b="1" dirty="0">
                <a:latin typeface="Calibri" pitchFamily="34" charset="0"/>
              </a:rPr>
              <a:t> — Argumentaire — Afssaps, mars 2005</a:t>
            </a:r>
            <a:endParaRPr lang="fr-FR" dirty="0">
              <a:latin typeface="Calibri" pitchFamily="34" charset="0"/>
            </a:endParaRPr>
          </a:p>
          <a:p>
            <a:r>
              <a:rPr lang="fr-FR" i="1" dirty="0">
                <a:latin typeface="Calibri" pitchFamily="34" charset="0"/>
              </a:rPr>
              <a:t>Les valeurs de la LDL-cholestérolémie retenues comme objectifs thérapeutiques ne sont pas des valeurs expérimentales définies par des essais d’intervention ni par des analyses coût-bénéfice. Elles ont été fixées consensuellement (avis d’experts et recommandations européennes et internationales actuelles) ». </a:t>
            </a:r>
            <a:endParaRPr lang="fr-FR" dirty="0">
              <a:latin typeface="Calibri" pitchFamily="34" charset="0"/>
            </a:endParaRPr>
          </a:p>
          <a:p>
            <a:r>
              <a:rPr lang="fr-FR" dirty="0">
                <a:latin typeface="Calibri" pitchFamily="34" charset="0"/>
              </a:rPr>
              <a:t>Mais niveau de preuve d’avis d’experts sont nettement inférieur aux études cliniques. Le risque de conflit d’intérêt est possible</a:t>
            </a:r>
          </a:p>
          <a:p>
            <a:endParaRPr lang="fr-FR" dirty="0"/>
          </a:p>
        </p:txBody>
      </p:sp>
      <p:sp>
        <p:nvSpPr>
          <p:cNvPr id="4" name="Titre 1"/>
          <p:cNvSpPr>
            <a:spLocks noGrp="1"/>
          </p:cNvSpPr>
          <p:nvPr>
            <p:ph type="title"/>
          </p:nvPr>
        </p:nvSpPr>
        <p:spPr>
          <a:xfrm>
            <a:off x="457199" y="342900"/>
            <a:ext cx="6508377" cy="474518"/>
          </a:xfrm>
        </p:spPr>
        <p:txBody>
          <a:bodyPr/>
          <a:lstStyle/>
          <a:p>
            <a:r>
              <a:rPr lang="fr-FR" sz="3200" dirty="0" smtClean="0">
                <a:solidFill>
                  <a:srgbClr val="0000FF"/>
                </a:solidFill>
              </a:rPr>
              <a:t>Quelques opinions référencées</a:t>
            </a:r>
            <a:endParaRPr lang="fr-FR" sz="3200" dirty="0">
              <a:solidFill>
                <a:srgbClr val="0000FF"/>
              </a:solidFill>
            </a:endParaRPr>
          </a:p>
        </p:txBody>
      </p:sp>
    </p:spTree>
    <p:extLst>
      <p:ext uri="{BB962C8B-B14F-4D97-AF65-F5344CB8AC3E}">
        <p14:creationId xmlns:p14="http://schemas.microsoft.com/office/powerpoint/2010/main" val="28763870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342900"/>
            <a:ext cx="6508377" cy="460664"/>
          </a:xfrm>
        </p:spPr>
        <p:txBody>
          <a:bodyPr/>
          <a:lstStyle/>
          <a:p>
            <a:r>
              <a:rPr lang="fr-FR" sz="3200" dirty="0" smtClean="0">
                <a:solidFill>
                  <a:srgbClr val="0000FF"/>
                </a:solidFill>
              </a:rPr>
              <a:t>Pertinence et efficacité de la norme</a:t>
            </a:r>
            <a:endParaRPr lang="fr-FR" sz="3200" dirty="0">
              <a:solidFill>
                <a:srgbClr val="0000FF"/>
              </a:solidFill>
            </a:endParaRPr>
          </a:p>
        </p:txBody>
      </p:sp>
      <p:sp>
        <p:nvSpPr>
          <p:cNvPr id="3" name="Espace réservé du contenu 2"/>
          <p:cNvSpPr>
            <a:spLocks noGrp="1"/>
          </p:cNvSpPr>
          <p:nvPr>
            <p:ph idx="1"/>
          </p:nvPr>
        </p:nvSpPr>
        <p:spPr>
          <a:xfrm>
            <a:off x="457199" y="2007028"/>
            <a:ext cx="8290939" cy="4453094"/>
          </a:xfrm>
        </p:spPr>
        <p:txBody>
          <a:bodyPr>
            <a:noAutofit/>
          </a:bodyPr>
          <a:lstStyle/>
          <a:p>
            <a:r>
              <a:rPr lang="fr-FR" dirty="0">
                <a:latin typeface="Calibri" pitchFamily="34" charset="0"/>
              </a:rPr>
              <a:t>Pour porter un jugement sur une norme, il faut disposer de critères permettant d’en apprécier la nature, d’en évaluer la pertinence et d’en mesurer l’efficacité. </a:t>
            </a:r>
            <a:endParaRPr lang="fr-FR" dirty="0" smtClean="0">
              <a:latin typeface="Calibri" pitchFamily="34" charset="0"/>
            </a:endParaRPr>
          </a:p>
          <a:p>
            <a:r>
              <a:rPr lang="fr-FR" dirty="0" smtClean="0">
                <a:latin typeface="Calibri" pitchFamily="34" charset="0"/>
              </a:rPr>
              <a:t>Elle </a:t>
            </a:r>
            <a:r>
              <a:rPr lang="fr-FR" dirty="0">
                <a:latin typeface="Calibri" pitchFamily="34" charset="0"/>
              </a:rPr>
              <a:t>dépend en médecine essentiellement de 4 cadres de normativité :</a:t>
            </a:r>
          </a:p>
          <a:p>
            <a:pPr lvl="1"/>
            <a:r>
              <a:rPr lang="fr-FR" sz="2000" dirty="0">
                <a:latin typeface="Calibri" pitchFamily="34" charset="0"/>
              </a:rPr>
              <a:t>Le cadre professionnel : description de ce que doit faire le médecin en fonction de cette norme.</a:t>
            </a:r>
          </a:p>
          <a:p>
            <a:pPr lvl="1"/>
            <a:r>
              <a:rPr lang="fr-FR" sz="2000" dirty="0">
                <a:latin typeface="Calibri" pitchFamily="34" charset="0"/>
              </a:rPr>
              <a:t>Le cadre politique : recommandations ; coûts </a:t>
            </a:r>
          </a:p>
          <a:p>
            <a:pPr lvl="1"/>
            <a:r>
              <a:rPr lang="fr-FR" sz="2000" dirty="0">
                <a:latin typeface="Calibri" pitchFamily="34" charset="0"/>
              </a:rPr>
              <a:t>Le cadre éthique : ce que le médecin peut et doit faire, c’est la moralité professionnelle</a:t>
            </a:r>
          </a:p>
          <a:p>
            <a:pPr lvl="1"/>
            <a:r>
              <a:rPr lang="fr-FR" sz="2000" dirty="0">
                <a:latin typeface="Calibri" pitchFamily="34" charset="0"/>
              </a:rPr>
              <a:t>Le cadre juridique : risque de ne pas suivre la norme, etc.</a:t>
            </a:r>
          </a:p>
          <a:p>
            <a:endParaRPr lang="fr-FR" dirty="0"/>
          </a:p>
        </p:txBody>
      </p:sp>
    </p:spTree>
    <p:extLst>
      <p:ext uri="{BB962C8B-B14F-4D97-AF65-F5344CB8AC3E}">
        <p14:creationId xmlns:p14="http://schemas.microsoft.com/office/powerpoint/2010/main" val="31069642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342900"/>
            <a:ext cx="6508377" cy="446809"/>
          </a:xfrm>
        </p:spPr>
        <p:txBody>
          <a:bodyPr/>
          <a:lstStyle/>
          <a:p>
            <a:r>
              <a:rPr lang="fr-FR" sz="3200" dirty="0">
                <a:solidFill>
                  <a:srgbClr val="0000FF"/>
                </a:solidFill>
              </a:rPr>
              <a:t>Norme, état sain et </a:t>
            </a:r>
            <a:r>
              <a:rPr lang="fr-FR" sz="3200" dirty="0" smtClean="0">
                <a:solidFill>
                  <a:srgbClr val="0000FF"/>
                </a:solidFill>
              </a:rPr>
              <a:t>pathologique</a:t>
            </a:r>
            <a:endParaRPr lang="fr-FR" sz="3200" dirty="0">
              <a:solidFill>
                <a:srgbClr val="0000FF"/>
              </a:solidFill>
            </a:endParaRPr>
          </a:p>
        </p:txBody>
      </p:sp>
      <p:sp>
        <p:nvSpPr>
          <p:cNvPr id="3" name="Espace réservé du contenu 2"/>
          <p:cNvSpPr>
            <a:spLocks noGrp="1"/>
          </p:cNvSpPr>
          <p:nvPr>
            <p:ph idx="1"/>
          </p:nvPr>
        </p:nvSpPr>
        <p:spPr>
          <a:xfrm>
            <a:off x="457199" y="1842656"/>
            <a:ext cx="7592292" cy="4283508"/>
          </a:xfrm>
        </p:spPr>
        <p:txBody>
          <a:bodyPr/>
          <a:lstStyle/>
          <a:p>
            <a:r>
              <a:rPr lang="fr-FR" dirty="0" smtClean="0">
                <a:latin typeface="Calibri" pitchFamily="34" charset="0"/>
              </a:rPr>
              <a:t>La </a:t>
            </a:r>
            <a:r>
              <a:rPr lang="fr-FR" dirty="0">
                <a:latin typeface="Calibri" pitchFamily="34" charset="0"/>
              </a:rPr>
              <a:t>norme de la santé est le sain, c’est à dire le contraire de pathologique. </a:t>
            </a:r>
            <a:endParaRPr lang="fr-FR" dirty="0" smtClean="0">
              <a:latin typeface="Calibri" pitchFamily="34" charset="0"/>
            </a:endParaRPr>
          </a:p>
          <a:p>
            <a:r>
              <a:rPr lang="fr-FR" dirty="0" smtClean="0">
                <a:latin typeface="Calibri" pitchFamily="34" charset="0"/>
              </a:rPr>
              <a:t>Ce </a:t>
            </a:r>
            <a:r>
              <a:rPr lang="fr-FR" dirty="0">
                <a:latin typeface="Calibri" pitchFamily="34" charset="0"/>
              </a:rPr>
              <a:t>qui est normal, c’est d’être sain et en bonne santé. </a:t>
            </a:r>
            <a:endParaRPr lang="fr-FR" dirty="0" smtClean="0">
              <a:latin typeface="Calibri" pitchFamily="34" charset="0"/>
            </a:endParaRPr>
          </a:p>
          <a:p>
            <a:r>
              <a:rPr lang="fr-FR" dirty="0" smtClean="0">
                <a:latin typeface="Calibri" pitchFamily="34" charset="0"/>
              </a:rPr>
              <a:t>Mais </a:t>
            </a:r>
            <a:r>
              <a:rPr lang="fr-FR" dirty="0">
                <a:latin typeface="Calibri" pitchFamily="34" charset="0"/>
              </a:rPr>
              <a:t>alors, prendre un traitement alors que l’on est sain pour éviter d’être pathologique, où se situe t-on ?</a:t>
            </a:r>
          </a:p>
          <a:p>
            <a:endParaRPr lang="fr-FR" dirty="0"/>
          </a:p>
        </p:txBody>
      </p:sp>
    </p:spTree>
    <p:extLst>
      <p:ext uri="{BB962C8B-B14F-4D97-AF65-F5344CB8AC3E}">
        <p14:creationId xmlns:p14="http://schemas.microsoft.com/office/powerpoint/2010/main" val="30619882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342900"/>
            <a:ext cx="6508377" cy="377536"/>
          </a:xfrm>
        </p:spPr>
        <p:txBody>
          <a:bodyPr/>
          <a:lstStyle/>
          <a:p>
            <a:r>
              <a:rPr lang="fr-FR" sz="3200" dirty="0" smtClean="0">
                <a:solidFill>
                  <a:srgbClr val="0000FF"/>
                </a:solidFill>
              </a:rPr>
              <a:t>Pour nos patients</a:t>
            </a:r>
            <a:endParaRPr lang="fr-FR" sz="3200" dirty="0">
              <a:solidFill>
                <a:srgbClr val="0000FF"/>
              </a:solidFill>
            </a:endParaRPr>
          </a:p>
        </p:txBody>
      </p:sp>
      <p:sp>
        <p:nvSpPr>
          <p:cNvPr id="3" name="Espace réservé du contenu 2"/>
          <p:cNvSpPr>
            <a:spLocks noGrp="1"/>
          </p:cNvSpPr>
          <p:nvPr>
            <p:ph idx="1"/>
          </p:nvPr>
        </p:nvSpPr>
        <p:spPr>
          <a:xfrm>
            <a:off x="457199" y="1662070"/>
            <a:ext cx="7840134" cy="4464093"/>
          </a:xfrm>
        </p:spPr>
        <p:txBody>
          <a:bodyPr>
            <a:normAutofit/>
          </a:bodyPr>
          <a:lstStyle/>
          <a:p>
            <a:r>
              <a:rPr lang="fr-FR" b="1" i="1" dirty="0" smtClean="0">
                <a:latin typeface="Calibri" pitchFamily="34" charset="0"/>
              </a:rPr>
              <a:t> </a:t>
            </a:r>
            <a:r>
              <a:rPr lang="fr-FR" dirty="0" smtClean="0">
                <a:latin typeface="Calibri" pitchFamily="34" charset="0"/>
              </a:rPr>
              <a:t>Quelle est la responsabilité des professionnels </a:t>
            </a:r>
            <a:r>
              <a:rPr lang="fr-FR" dirty="0">
                <a:latin typeface="Calibri" pitchFamily="34" charset="0"/>
              </a:rPr>
              <a:t>de santé qui </a:t>
            </a:r>
            <a:r>
              <a:rPr lang="fr-FR" dirty="0" smtClean="0">
                <a:latin typeface="Calibri" pitchFamily="34" charset="0"/>
              </a:rPr>
              <a:t>suivent sur </a:t>
            </a:r>
            <a:r>
              <a:rPr lang="fr-FR" dirty="0">
                <a:latin typeface="Calibri" pitchFamily="34" charset="0"/>
              </a:rPr>
              <a:t>le plan médical </a:t>
            </a:r>
            <a:r>
              <a:rPr lang="fr-FR" dirty="0" smtClean="0">
                <a:latin typeface="Calibri" pitchFamily="34" charset="0"/>
              </a:rPr>
              <a:t>un patient</a:t>
            </a:r>
            <a:r>
              <a:rPr lang="fr-FR" dirty="0">
                <a:latin typeface="Calibri" pitchFamily="34" charset="0"/>
              </a:rPr>
              <a:t> </a:t>
            </a:r>
            <a:r>
              <a:rPr lang="fr-FR" dirty="0" smtClean="0">
                <a:latin typeface="Calibri" pitchFamily="34" charset="0"/>
              </a:rPr>
              <a:t>qui présente des effets secondaires avec un traitement afin d’éviter plus tard des complications possibles mais pas obligatoires ?</a:t>
            </a:r>
            <a:endParaRPr lang="fr-FR" dirty="0">
              <a:latin typeface="Calibri" pitchFamily="34" charset="0"/>
            </a:endParaRPr>
          </a:p>
          <a:p>
            <a:pPr lvl="0"/>
            <a:r>
              <a:rPr lang="fr-FR" dirty="0" smtClean="0">
                <a:latin typeface="Calibri" pitchFamily="34" charset="0"/>
              </a:rPr>
              <a:t>Quelle est la </a:t>
            </a:r>
            <a:r>
              <a:rPr lang="fr-FR" dirty="0">
                <a:latin typeface="Calibri" pitchFamily="34" charset="0"/>
              </a:rPr>
              <a:t>place et </a:t>
            </a:r>
            <a:r>
              <a:rPr lang="fr-FR" dirty="0" smtClean="0">
                <a:latin typeface="Calibri" pitchFamily="34" charset="0"/>
              </a:rPr>
              <a:t>la portée </a:t>
            </a:r>
            <a:r>
              <a:rPr lang="fr-FR" dirty="0">
                <a:latin typeface="Calibri" pitchFamily="34" charset="0"/>
              </a:rPr>
              <a:t>des recommandations de la HAS dans le choix </a:t>
            </a:r>
            <a:r>
              <a:rPr lang="fr-FR" dirty="0" smtClean="0">
                <a:latin typeface="Calibri" pitchFamily="34" charset="0"/>
              </a:rPr>
              <a:t>de ce  </a:t>
            </a:r>
            <a:r>
              <a:rPr lang="fr-FR" dirty="0">
                <a:latin typeface="Calibri" pitchFamily="34" charset="0"/>
              </a:rPr>
              <a:t>traitement </a:t>
            </a:r>
            <a:r>
              <a:rPr lang="fr-FR" dirty="0" smtClean="0">
                <a:latin typeface="Calibri" pitchFamily="34" charset="0"/>
              </a:rPr>
              <a:t>?</a:t>
            </a:r>
            <a:endParaRPr lang="fr-FR" dirty="0">
              <a:latin typeface="Calibri" pitchFamily="34" charset="0"/>
            </a:endParaRPr>
          </a:p>
          <a:p>
            <a:pPr lvl="0"/>
            <a:r>
              <a:rPr lang="fr-FR" dirty="0" smtClean="0">
                <a:latin typeface="Calibri" pitchFamily="34" charset="0"/>
              </a:rPr>
              <a:t>Quelle la </a:t>
            </a:r>
            <a:r>
              <a:rPr lang="fr-FR" dirty="0">
                <a:latin typeface="Calibri" pitchFamily="34" charset="0"/>
              </a:rPr>
              <a:t>responsabilité du patient qui décide ou non de poursuivre </a:t>
            </a:r>
            <a:r>
              <a:rPr lang="fr-FR" dirty="0" smtClean="0">
                <a:latin typeface="Calibri" pitchFamily="34" charset="0"/>
              </a:rPr>
              <a:t>ce traitement </a:t>
            </a:r>
            <a:r>
              <a:rPr lang="fr-FR" dirty="0">
                <a:latin typeface="Calibri" pitchFamily="34" charset="0"/>
              </a:rPr>
              <a:t>qu’il peut juger inadapté et/ou </a:t>
            </a:r>
            <a:r>
              <a:rPr lang="fr-FR" dirty="0" smtClean="0">
                <a:latin typeface="Calibri" pitchFamily="34" charset="0"/>
              </a:rPr>
              <a:t>inefficace ?</a:t>
            </a:r>
            <a:endParaRPr lang="fr-FR" dirty="0">
              <a:latin typeface="Calibri" pitchFamily="34" charset="0"/>
            </a:endParaRPr>
          </a:p>
          <a:p>
            <a:r>
              <a:rPr lang="fr-FR" dirty="0">
                <a:latin typeface="Calibri" pitchFamily="34" charset="0"/>
              </a:rPr>
              <a:t> </a:t>
            </a:r>
            <a:r>
              <a:rPr lang="fr-FR" b="1" i="1" dirty="0" smtClean="0">
                <a:latin typeface="Calibri" pitchFamily="34" charset="0"/>
              </a:rPr>
              <a:t>Faut</a:t>
            </a:r>
            <a:r>
              <a:rPr lang="fr-FR" b="1" i="1" dirty="0">
                <a:latin typeface="Calibri" pitchFamily="34" charset="0"/>
              </a:rPr>
              <a:t>-il que la médecine soit un outil technique et technologique au service d’une norme ?</a:t>
            </a:r>
          </a:p>
          <a:p>
            <a:endParaRPr lang="fr-FR" dirty="0"/>
          </a:p>
        </p:txBody>
      </p:sp>
    </p:spTree>
    <p:extLst>
      <p:ext uri="{BB962C8B-B14F-4D97-AF65-F5344CB8AC3E}">
        <p14:creationId xmlns:p14="http://schemas.microsoft.com/office/powerpoint/2010/main" val="3376854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199" y="1912950"/>
            <a:ext cx="8077201" cy="4213214"/>
          </a:xfrm>
        </p:spPr>
        <p:txBody>
          <a:bodyPr>
            <a:normAutofit/>
          </a:bodyPr>
          <a:lstStyle/>
          <a:p>
            <a:pPr marL="0" indent="0">
              <a:buNone/>
            </a:pPr>
            <a:r>
              <a:rPr lang="fr-FR" b="1" dirty="0">
                <a:latin typeface="Calibri" pitchFamily="34" charset="0"/>
              </a:rPr>
              <a:t>Selon Claude Rambaud : (lors des rencontres HAS 2011 à Lyon)</a:t>
            </a:r>
            <a:endParaRPr lang="fr-FR" dirty="0">
              <a:latin typeface="Calibri" pitchFamily="34" charset="0"/>
            </a:endParaRPr>
          </a:p>
          <a:p>
            <a:r>
              <a:rPr lang="fr-FR" dirty="0">
                <a:latin typeface="Calibri" pitchFamily="34" charset="0"/>
              </a:rPr>
              <a:t>La norme libère le professionnel et l’action. Si elle l’entrave, elle n’est pas bonne. Elle facilite et aide à la prise en charge. </a:t>
            </a:r>
            <a:endParaRPr lang="fr-FR" dirty="0" smtClean="0">
              <a:latin typeface="Calibri" pitchFamily="34" charset="0"/>
            </a:endParaRPr>
          </a:p>
          <a:p>
            <a:r>
              <a:rPr lang="fr-FR" dirty="0" smtClean="0">
                <a:latin typeface="Calibri" pitchFamily="34" charset="0"/>
              </a:rPr>
              <a:t>Le </a:t>
            </a:r>
            <a:r>
              <a:rPr lang="fr-FR" dirty="0">
                <a:latin typeface="Calibri" pitchFamily="34" charset="0"/>
              </a:rPr>
              <a:t>professionnel doit l’accompagner avec intelligence et responsabilité, et s’adapter lorsqu’elle n’est pas applicable au regard des caractéristiques de son patient (histoire, antécédents...). </a:t>
            </a:r>
          </a:p>
          <a:p>
            <a:r>
              <a:rPr lang="fr-FR" dirty="0">
                <a:latin typeface="Calibri" pitchFamily="34" charset="0"/>
              </a:rPr>
              <a:t> </a:t>
            </a:r>
            <a:r>
              <a:rPr lang="fr-FR" dirty="0" smtClean="0">
                <a:latin typeface="Calibri" pitchFamily="34" charset="0"/>
              </a:rPr>
              <a:t>Le </a:t>
            </a:r>
            <a:r>
              <a:rPr lang="fr-FR" dirty="0">
                <a:latin typeface="Calibri" pitchFamily="34" charset="0"/>
              </a:rPr>
              <a:t>cœur de la démarche, c’est le meilleur rapport bénéfice/risque et l’intérêt du patient.</a:t>
            </a:r>
          </a:p>
          <a:p>
            <a:endParaRPr lang="fr-FR" dirty="0"/>
          </a:p>
        </p:txBody>
      </p:sp>
      <p:sp>
        <p:nvSpPr>
          <p:cNvPr id="4" name="Titre 1"/>
          <p:cNvSpPr txBox="1">
            <a:spLocks/>
          </p:cNvSpPr>
          <p:nvPr/>
        </p:nvSpPr>
        <p:spPr>
          <a:xfrm>
            <a:off x="457199" y="342900"/>
            <a:ext cx="6508377" cy="460664"/>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fr-FR" sz="3200" b="1" dirty="0" smtClean="0">
                <a:solidFill>
                  <a:srgbClr val="0000FF"/>
                </a:solidFill>
                <a:latin typeface="Arial Narrow" pitchFamily="34" charset="0"/>
              </a:rPr>
              <a:t>Encore quelques opinions référencées</a:t>
            </a:r>
            <a:endParaRPr lang="fr-FR" sz="3200" b="1" dirty="0">
              <a:solidFill>
                <a:srgbClr val="0000FF"/>
              </a:solidFill>
              <a:latin typeface="Arial Narrow" pitchFamily="34" charset="0"/>
            </a:endParaRPr>
          </a:p>
        </p:txBody>
      </p:sp>
    </p:spTree>
    <p:extLst>
      <p:ext uri="{BB962C8B-B14F-4D97-AF65-F5344CB8AC3E}">
        <p14:creationId xmlns:p14="http://schemas.microsoft.com/office/powerpoint/2010/main" val="77271178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7318" y="263757"/>
            <a:ext cx="7218219" cy="484394"/>
          </a:xfrm>
        </p:spPr>
        <p:txBody>
          <a:bodyPr/>
          <a:lstStyle/>
          <a:p>
            <a:r>
              <a:rPr lang="fr-FR" sz="3200" dirty="0" smtClean="0">
                <a:solidFill>
                  <a:srgbClr val="0000FF"/>
                </a:solidFill>
              </a:rPr>
              <a:t>Légitimité de la norme, </a:t>
            </a:r>
            <a:r>
              <a:rPr lang="fr-FR" dirty="0">
                <a:solidFill>
                  <a:srgbClr val="0000FF"/>
                </a:solidFill>
              </a:rPr>
              <a:t>l</a:t>
            </a:r>
            <a:r>
              <a:rPr lang="fr-FR" sz="3200" dirty="0" smtClean="0">
                <a:solidFill>
                  <a:srgbClr val="0000FF"/>
                </a:solidFill>
              </a:rPr>
              <a:t>égitimité </a:t>
            </a:r>
            <a:r>
              <a:rPr lang="fr-FR" sz="3200" dirty="0">
                <a:solidFill>
                  <a:srgbClr val="0000FF"/>
                </a:solidFill>
              </a:rPr>
              <a:t>des soins </a:t>
            </a:r>
          </a:p>
        </p:txBody>
      </p:sp>
      <p:sp>
        <p:nvSpPr>
          <p:cNvPr id="3" name="Espace réservé du contenu 2"/>
          <p:cNvSpPr>
            <a:spLocks noGrp="1"/>
          </p:cNvSpPr>
          <p:nvPr>
            <p:ph idx="1"/>
          </p:nvPr>
        </p:nvSpPr>
        <p:spPr>
          <a:xfrm>
            <a:off x="457199" y="1191674"/>
            <a:ext cx="6773334" cy="5487968"/>
          </a:xfrm>
        </p:spPr>
        <p:txBody>
          <a:bodyPr>
            <a:normAutofit/>
          </a:bodyPr>
          <a:lstStyle/>
          <a:p>
            <a:r>
              <a:rPr lang="fr-FR" dirty="0">
                <a:latin typeface="Calibri" pitchFamily="34" charset="0"/>
              </a:rPr>
              <a:t>Les soins sont légitimes que lorsqu’ils répondent à une situation clinique clairement objectivée et donnent lieu à une prescription réfléchie. Cette prescription doit amener le patient sur la voie de la guérison ou de l’amélioration de son état de santé, au minimum à la stabilisation de son état. </a:t>
            </a:r>
            <a:endParaRPr lang="fr-FR" dirty="0" smtClean="0">
              <a:latin typeface="Calibri" pitchFamily="34" charset="0"/>
            </a:endParaRPr>
          </a:p>
          <a:p>
            <a:r>
              <a:rPr lang="fr-FR" dirty="0" smtClean="0">
                <a:latin typeface="Calibri" pitchFamily="34" charset="0"/>
              </a:rPr>
              <a:t>Cette </a:t>
            </a:r>
            <a:r>
              <a:rPr lang="fr-FR" dirty="0">
                <a:latin typeface="Calibri" pitchFamily="34" charset="0"/>
              </a:rPr>
              <a:t>prescription doit se faire également au plus juste coût pour permettre à tous de bénéficier de soins équivalents. </a:t>
            </a:r>
            <a:endParaRPr lang="fr-FR" dirty="0" smtClean="0">
              <a:latin typeface="Calibri" pitchFamily="34" charset="0"/>
            </a:endParaRPr>
          </a:p>
          <a:p>
            <a:r>
              <a:rPr lang="fr-FR" dirty="0" smtClean="0">
                <a:latin typeface="Calibri" pitchFamily="34" charset="0"/>
              </a:rPr>
              <a:t>Une </a:t>
            </a:r>
            <a:r>
              <a:rPr lang="fr-FR" dirty="0">
                <a:latin typeface="Calibri" pitchFamily="34" charset="0"/>
              </a:rPr>
              <a:t>prescription qui n’est pas médicalement justifiée correspond à </a:t>
            </a:r>
            <a:r>
              <a:rPr lang="fr-FR" b="1" dirty="0">
                <a:latin typeface="Calibri" pitchFamily="34" charset="0"/>
              </a:rPr>
              <a:t>« l’inutile thérapeutique ». </a:t>
            </a:r>
            <a:r>
              <a:rPr lang="fr-FR" dirty="0">
                <a:latin typeface="Calibri" pitchFamily="34" charset="0"/>
              </a:rPr>
              <a:t>Une telle prescription doit être considérée comme un acte de complaisance ou de confort. Elle peut aussi montrer  l’incompétence d’un prescripteur qu’il faudrait rappeler à plus de conformité.   </a:t>
            </a:r>
          </a:p>
          <a:p>
            <a:endParaRPr lang="fr-FR" dirty="0"/>
          </a:p>
        </p:txBody>
      </p:sp>
      <p:sp>
        <p:nvSpPr>
          <p:cNvPr id="4" name="ZoneTexte 3"/>
          <p:cNvSpPr txBox="1"/>
          <p:nvPr/>
        </p:nvSpPr>
        <p:spPr>
          <a:xfrm>
            <a:off x="7415537" y="2257907"/>
            <a:ext cx="1332602" cy="2308324"/>
          </a:xfrm>
          <a:prstGeom prst="rect">
            <a:avLst/>
          </a:prstGeom>
          <a:noFill/>
        </p:spPr>
        <p:txBody>
          <a:bodyPr wrap="square" rtlCol="0">
            <a:spAutoFit/>
          </a:bodyPr>
          <a:lstStyle/>
          <a:p>
            <a:r>
              <a:rPr lang="fr-FR" sz="1600" dirty="0">
                <a:latin typeface="Arial Narrow"/>
                <a:cs typeface="Arial Narrow"/>
              </a:rPr>
              <a:t>adapté de</a:t>
            </a:r>
            <a:r>
              <a:rPr lang="fr-FR" sz="1600" b="1" dirty="0">
                <a:latin typeface="Arial Narrow"/>
                <a:cs typeface="Arial Narrow"/>
              </a:rPr>
              <a:t> </a:t>
            </a:r>
            <a:r>
              <a:rPr lang="fr-FR" sz="1600" dirty="0">
                <a:latin typeface="Arial Narrow"/>
                <a:cs typeface="Arial Narrow"/>
              </a:rPr>
              <a:t>Claude le Pen  </a:t>
            </a:r>
            <a:endParaRPr lang="fr-FR" sz="1600" dirty="0" smtClean="0">
              <a:latin typeface="Arial Narrow"/>
              <a:cs typeface="Arial Narrow"/>
            </a:endParaRPr>
          </a:p>
          <a:p>
            <a:endParaRPr lang="fr-FR" sz="1600" dirty="0" smtClean="0">
              <a:latin typeface="Arial Narrow"/>
              <a:cs typeface="Arial Narrow"/>
            </a:endParaRPr>
          </a:p>
          <a:p>
            <a:r>
              <a:rPr lang="fr-FR" sz="1600" dirty="0" smtClean="0">
                <a:latin typeface="Arial Narrow"/>
                <a:cs typeface="Arial Narrow"/>
              </a:rPr>
              <a:t>Les </a:t>
            </a:r>
            <a:r>
              <a:rPr lang="fr-FR" sz="1600" dirty="0">
                <a:latin typeface="Arial Narrow"/>
                <a:cs typeface="Arial Narrow"/>
              </a:rPr>
              <a:t>habits neufs d’Hippocrate  </a:t>
            </a:r>
            <a:endParaRPr lang="fr-FR" sz="1600" dirty="0" smtClean="0">
              <a:latin typeface="Arial Narrow"/>
              <a:cs typeface="Arial Narrow"/>
            </a:endParaRPr>
          </a:p>
          <a:p>
            <a:endParaRPr lang="fr-FR" sz="1600" dirty="0">
              <a:latin typeface="Arial Narrow"/>
              <a:cs typeface="Arial Narrow"/>
            </a:endParaRPr>
          </a:p>
          <a:p>
            <a:r>
              <a:rPr lang="fr-FR" sz="1600" dirty="0" smtClean="0">
                <a:latin typeface="Arial Narrow"/>
                <a:cs typeface="Arial Narrow"/>
              </a:rPr>
              <a:t>Paris  </a:t>
            </a:r>
            <a:r>
              <a:rPr lang="fr-FR" sz="1600" dirty="0" err="1">
                <a:latin typeface="Arial Narrow"/>
                <a:cs typeface="Arial Narrow"/>
              </a:rPr>
              <a:t>Calmann</a:t>
            </a:r>
            <a:r>
              <a:rPr lang="fr-FR" sz="1600" dirty="0">
                <a:latin typeface="Arial Narrow"/>
                <a:cs typeface="Arial Narrow"/>
              </a:rPr>
              <a:t> Levy  1999 </a:t>
            </a:r>
          </a:p>
        </p:txBody>
      </p:sp>
    </p:spTree>
    <p:extLst>
      <p:ext uri="{BB962C8B-B14F-4D97-AF65-F5344CB8AC3E}">
        <p14:creationId xmlns:p14="http://schemas.microsoft.com/office/powerpoint/2010/main" val="6359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 name="Rectangle 5"/>
          <p:cNvSpPr/>
          <p:nvPr/>
        </p:nvSpPr>
        <p:spPr>
          <a:xfrm>
            <a:off x="564335" y="845127"/>
            <a:ext cx="8015336" cy="1107996"/>
          </a:xfrm>
          <a:prstGeom prst="rect">
            <a:avLst/>
          </a:prstGeom>
        </p:spPr>
        <p:txBody>
          <a:bodyPr wrap="none">
            <a:spAutoFit/>
          </a:bodyPr>
          <a:lstStyle/>
          <a:p>
            <a:pPr algn="ctr">
              <a:buNone/>
            </a:pPr>
            <a:r>
              <a:rPr lang="fr-FR" sz="6600" b="1" dirty="0" smtClean="0">
                <a:solidFill>
                  <a:srgbClr val="FF0000"/>
                </a:solidFill>
                <a:latin typeface="Arial Narrow" pitchFamily="34" charset="0"/>
              </a:rPr>
              <a:t>Merci de votre attention</a:t>
            </a:r>
          </a:p>
        </p:txBody>
      </p:sp>
      <p:sp>
        <p:nvSpPr>
          <p:cNvPr id="7" name="Rectangle 6"/>
          <p:cNvSpPr/>
          <p:nvPr/>
        </p:nvSpPr>
        <p:spPr>
          <a:xfrm>
            <a:off x="767594" y="2337843"/>
            <a:ext cx="7631962" cy="584775"/>
          </a:xfrm>
          <a:prstGeom prst="rect">
            <a:avLst/>
          </a:prstGeom>
          <a:solidFill>
            <a:schemeClr val="tx1"/>
          </a:solidFill>
        </p:spPr>
        <p:txBody>
          <a:bodyPr wrap="square">
            <a:spAutoFit/>
          </a:bodyPr>
          <a:lstStyle/>
          <a:p>
            <a:pPr algn="ctr">
              <a:buNone/>
            </a:pPr>
            <a:r>
              <a:rPr lang="fr-FR" sz="3200" b="1" dirty="0" smtClean="0">
                <a:solidFill>
                  <a:srgbClr val="FFFF00"/>
                </a:solidFill>
                <a:latin typeface="Arial Narrow" pitchFamily="34" charset="0"/>
              </a:rPr>
              <a:t>Vous pouvez poser vos questions</a:t>
            </a:r>
          </a:p>
        </p:txBody>
      </p:sp>
      <p:sp>
        <p:nvSpPr>
          <p:cNvPr id="8" name="Rectangle 7"/>
          <p:cNvSpPr/>
          <p:nvPr/>
        </p:nvSpPr>
        <p:spPr>
          <a:xfrm>
            <a:off x="1860361" y="3244334"/>
            <a:ext cx="5423280" cy="584775"/>
          </a:xfrm>
          <a:prstGeom prst="rect">
            <a:avLst/>
          </a:prstGeom>
          <a:solidFill>
            <a:schemeClr val="tx1"/>
          </a:solidFill>
        </p:spPr>
        <p:txBody>
          <a:bodyPr wrap="none">
            <a:spAutoFit/>
          </a:bodyPr>
          <a:lstStyle/>
          <a:p>
            <a:pPr algn="ctr">
              <a:buNone/>
            </a:pPr>
            <a:r>
              <a:rPr lang="fr-FR" sz="3200" b="1" dirty="0" smtClean="0">
                <a:solidFill>
                  <a:srgbClr val="00B0F0"/>
                </a:solidFill>
                <a:latin typeface="Arial Narrow" pitchFamily="34" charset="0"/>
              </a:rPr>
              <a:t>Et faire connaître vos remarques</a:t>
            </a:r>
          </a:p>
        </p:txBody>
      </p:sp>
      <p:sp>
        <p:nvSpPr>
          <p:cNvPr id="9" name="Rectangle 8"/>
          <p:cNvSpPr/>
          <p:nvPr/>
        </p:nvSpPr>
        <p:spPr>
          <a:xfrm>
            <a:off x="1208741" y="4225636"/>
            <a:ext cx="6726521" cy="523220"/>
          </a:xfrm>
          <a:prstGeom prst="rect">
            <a:avLst/>
          </a:prstGeom>
          <a:solidFill>
            <a:schemeClr val="tx1"/>
          </a:solidFill>
        </p:spPr>
        <p:txBody>
          <a:bodyPr wrap="square">
            <a:spAutoFit/>
          </a:bodyPr>
          <a:lstStyle/>
          <a:p>
            <a:pPr algn="ctr">
              <a:buNone/>
            </a:pPr>
            <a:r>
              <a:rPr lang="fr-FR" sz="2800" b="1" dirty="0" smtClean="0">
                <a:solidFill>
                  <a:srgbClr val="92D050"/>
                </a:solidFill>
                <a:latin typeface="Arial Narrow" pitchFamily="34" charset="0"/>
              </a:rPr>
              <a:t>Puis réveillez discrètement ceux qui dorment </a:t>
            </a:r>
          </a:p>
        </p:txBody>
      </p:sp>
      <p:sp>
        <p:nvSpPr>
          <p:cNvPr id="10" name="Rectangle 9"/>
          <p:cNvSpPr/>
          <p:nvPr/>
        </p:nvSpPr>
        <p:spPr>
          <a:xfrm>
            <a:off x="1020886" y="4815837"/>
            <a:ext cx="7096815" cy="1862048"/>
          </a:xfrm>
          <a:prstGeom prst="rect">
            <a:avLst/>
          </a:prstGeom>
        </p:spPr>
        <p:txBody>
          <a:bodyPr wrap="none">
            <a:spAutoFit/>
          </a:bodyPr>
          <a:lstStyle/>
          <a:p>
            <a:pPr algn="ctr">
              <a:buNone/>
            </a:pPr>
            <a:r>
              <a:rPr lang="fr-FR" sz="11500" b="1" dirty="0" smtClean="0">
                <a:solidFill>
                  <a:srgbClr val="FF0000"/>
                </a:solidFill>
                <a:latin typeface="Mistral"/>
                <a:cs typeface="Mistral"/>
              </a:rPr>
              <a:t>A la prochaine</a:t>
            </a:r>
            <a:endParaRPr lang="fr-FR" sz="11500" b="1" dirty="0">
              <a:solidFill>
                <a:srgbClr val="FF0000"/>
              </a:solidFill>
              <a:latin typeface="Mistral"/>
              <a:cs typeface="Mistral"/>
            </a:endParaRPr>
          </a:p>
        </p:txBody>
      </p:sp>
      <p:pic>
        <p:nvPicPr>
          <p:cNvPr id="2" name="Image 1"/>
          <p:cNvPicPr>
            <a:picLocks noChangeAspect="1"/>
          </p:cNvPicPr>
          <p:nvPr/>
        </p:nvPicPr>
        <p:blipFill>
          <a:blip r:embed="rId4"/>
          <a:stretch>
            <a:fillRect/>
          </a:stretch>
        </p:blipFill>
        <p:spPr>
          <a:xfrm>
            <a:off x="7620000" y="15350"/>
            <a:ext cx="1378234" cy="965241"/>
          </a:xfrm>
          <a:prstGeom prst="rect">
            <a:avLst/>
          </a:prstGeom>
        </p:spPr>
      </p:pic>
      <p:pic>
        <p:nvPicPr>
          <p:cNvPr id="4" name="Image 3" descr="Plongeo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3230" y="1953122"/>
            <a:ext cx="6532032" cy="3093011"/>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292</TotalTime>
  <Words>450</Words>
  <Application>Microsoft Macintosh PowerPoint</Application>
  <PresentationFormat>Présentation à l'écran (4:3)</PresentationFormat>
  <Paragraphs>64</Paragraphs>
  <Slides>15</Slides>
  <Notes>2</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Plaza</vt:lpstr>
      <vt:lpstr>Fluctuations des normes  en médecine Conséquences pratiques, éthiques et déontologiques </vt:lpstr>
      <vt:lpstr>Nous n’avons pas de conflit d’intérêt !</vt:lpstr>
      <vt:lpstr>Le thème de la présentation</vt:lpstr>
      <vt:lpstr>Présentation PowerPoint</vt:lpstr>
      <vt:lpstr>Nos Interrogations</vt:lpstr>
      <vt:lpstr>Nos Interrogations</vt:lpstr>
      <vt:lpstr>Quelques opinions référencées</vt:lpstr>
      <vt:lpstr>Quelques opinions référencées</vt:lpstr>
      <vt:lpstr>Quelques opinions référencées</vt:lpstr>
      <vt:lpstr>Pertinence et efficacité de la norme</vt:lpstr>
      <vt:lpstr>Norme, état sain et pathologique</vt:lpstr>
      <vt:lpstr>Pour nos patients</vt:lpstr>
      <vt:lpstr>Présentation PowerPoint</vt:lpstr>
      <vt:lpstr>Légitimité de la norme, légitimité des soins </vt:lpstr>
      <vt:lpstr>Présentation PowerPoint</vt:lpstr>
    </vt:vector>
  </TitlesOfParts>
  <Company>MB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Fluctuations des normes  en médecine Conséquences pratiques, éthiques et déontologiques </dc:title>
  <dc:creator>Mobile Max Budowski</dc:creator>
  <cp:lastModifiedBy>Mobile Max Budowski</cp:lastModifiedBy>
  <cp:revision>39</cp:revision>
  <dcterms:created xsi:type="dcterms:W3CDTF">2012-06-20T15:38:59Z</dcterms:created>
  <dcterms:modified xsi:type="dcterms:W3CDTF">2015-04-02T14:02:00Z</dcterms:modified>
</cp:coreProperties>
</file>