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9" r:id="rId1"/>
  </p:sldMasterIdLst>
  <p:notesMasterIdLst>
    <p:notesMasterId r:id="rId24"/>
  </p:notesMasterIdLst>
  <p:sldIdLst>
    <p:sldId id="256" r:id="rId2"/>
    <p:sldId id="273" r:id="rId3"/>
    <p:sldId id="272" r:id="rId4"/>
    <p:sldId id="327" r:id="rId5"/>
    <p:sldId id="329" r:id="rId6"/>
    <p:sldId id="257" r:id="rId7"/>
    <p:sldId id="317" r:id="rId8"/>
    <p:sldId id="325" r:id="rId9"/>
    <p:sldId id="313" r:id="rId10"/>
    <p:sldId id="319" r:id="rId11"/>
    <p:sldId id="320" r:id="rId12"/>
    <p:sldId id="314" r:id="rId13"/>
    <p:sldId id="315" r:id="rId14"/>
    <p:sldId id="321" r:id="rId15"/>
    <p:sldId id="322" r:id="rId16"/>
    <p:sldId id="323" r:id="rId17"/>
    <p:sldId id="324" r:id="rId18"/>
    <p:sldId id="316" r:id="rId19"/>
    <p:sldId id="265" r:id="rId20"/>
    <p:sldId id="326" r:id="rId21"/>
    <p:sldId id="330" r:id="rId22"/>
    <p:sldId id="331" r:id="rId23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864" y="-3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F70C0E-C258-984C-B111-31F663E3073F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135114A-83BE-3D46-94C9-3FF446CBF21A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4528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690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Pathologie caractérisée par l’existence</a:t>
            </a:r>
            <a:r>
              <a:rPr lang="fr-FR" baseline="0" dirty="0" smtClean="0"/>
              <a:t> </a:t>
            </a:r>
            <a:r>
              <a:rPr lang="fr-FR" dirty="0" smtClean="0"/>
              <a:t>d’une somnolence diurne liée</a:t>
            </a:r>
            <a:r>
              <a:rPr lang="fr-FR" baseline="0" dirty="0" smtClean="0"/>
              <a:t> à la survenue de nombreuses apnées ou </a:t>
            </a:r>
            <a:r>
              <a:rPr lang="fr-FR" baseline="0" dirty="0" err="1" smtClean="0"/>
              <a:t>hypopnées</a:t>
            </a:r>
            <a:r>
              <a:rPr lang="fr-FR" baseline="0" dirty="0" smtClean="0"/>
              <a:t> durant le sommeil.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20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B2398D-6AB2-794E-A041-1CA1208C5D7D}" type="slidenum">
              <a:rPr lang="fr-FR" sz="1200"/>
              <a:pPr eaLnBrk="1" hangingPunct="1"/>
              <a:t>3</a:t>
            </a:fld>
            <a:endParaRPr lang="fr-FR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-"/>
            </a:pP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Multiplication</a:t>
            </a:r>
            <a:r>
              <a:rPr lang="fr-FR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par 4 du risque d’HTA par rapport à la population générale.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>
                <a:latin typeface="Calibri" charset="0"/>
                <a:ea typeface="ＭＳ Ｐゴシック" charset="0"/>
                <a:cs typeface="ＭＳ Ｐゴシック" charset="0"/>
              </a:rPr>
              <a:t>Associé de manière indépendante à un risque de surmortalité.</a:t>
            </a:r>
            <a:endParaRPr lang="fr-FR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B2398D-6AB2-794E-A041-1CA1208C5D7D}" type="slidenum">
              <a:rPr lang="fr-FR" sz="1200"/>
              <a:pPr eaLnBrk="1" hangingPunct="1"/>
              <a:t>4</a:t>
            </a:fld>
            <a:endParaRPr lang="fr-FR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- PSG : Examen de référence, assez lourd</a:t>
            </a:r>
            <a:r>
              <a:rPr lang="fr-FR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(7 paramètres mesurés), en laboratoire du sommeil.</a:t>
            </a:r>
            <a:endParaRPr lang="fr-FR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- La polygraphie est l’équivalent d’une PSG</a:t>
            </a:r>
            <a:r>
              <a:rPr lang="fr-FR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allégée, mais moins précise.</a:t>
            </a:r>
          </a:p>
          <a:p>
            <a:r>
              <a:rPr lang="fr-FR" baseline="0" dirty="0" smtClean="0">
                <a:latin typeface="Calibri" charset="0"/>
                <a:ea typeface="ＭＳ Ｐゴシック" charset="0"/>
                <a:cs typeface="ＭＳ Ｐゴシック" charset="0"/>
              </a:rPr>
              <a:t>- L’oxymétrie nocturne est un examen simple, mais utilisé plutôt pour le dépistage.</a:t>
            </a:r>
          </a:p>
          <a:p>
            <a:r>
              <a:rPr lang="fr-FR" baseline="0" dirty="0" smtClean="0">
                <a:latin typeface="Calibri" charset="0"/>
                <a:ea typeface="ＭＳ Ｐゴシック" charset="0"/>
                <a:cs typeface="ＭＳ Ｐゴシック" charset="0"/>
              </a:rPr>
              <a:t>- PPC : pression positive aux voies aériennes par l’intermédiaire d’un compresseur portable.</a:t>
            </a:r>
            <a:endParaRPr lang="fr-FR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B2398D-6AB2-794E-A041-1CA1208C5D7D}" type="slidenum">
              <a:rPr lang="fr-FR" sz="1200"/>
              <a:pPr eaLnBrk="1" hangingPunct="1"/>
              <a:t>5</a:t>
            </a:fld>
            <a:endParaRPr lang="fr-FR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4C91C63-F164-F941-B48C-793177B73AB3}" type="slidenum">
              <a:rPr lang="fr-FR" sz="1200"/>
              <a:pPr eaLnBrk="1" hangingPunct="1"/>
              <a:t>6</a:t>
            </a:fld>
            <a:endParaRPr lang="fr-FR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4C91C63-F164-F941-B48C-793177B73AB3}" type="slidenum">
              <a:rPr lang="fr-FR" sz="1200"/>
              <a:pPr eaLnBrk="1" hangingPunct="1"/>
              <a:t>7</a:t>
            </a:fld>
            <a:endParaRPr lang="fr-FR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4C91C63-F164-F941-B48C-793177B73AB3}" type="slidenum">
              <a:rPr lang="fr-FR" sz="1200"/>
              <a:pPr eaLnBrk="1" hangingPunct="1"/>
              <a:t>8</a:t>
            </a:fld>
            <a:endParaRPr lang="fr-FR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Plus de 9 des médecins interrogés sur 10 déclarent avoir des malades</a:t>
            </a:r>
            <a:r>
              <a:rPr lang="fr-FR" sz="1000" baseline="0" dirty="0" smtClean="0"/>
              <a:t> atteints de SAS dans leur </a:t>
            </a:r>
            <a:r>
              <a:rPr lang="fr-FR" sz="1000" baseline="0" dirty="0" err="1" smtClean="0"/>
              <a:t>patientèle</a:t>
            </a:r>
            <a:r>
              <a:rPr lang="fr-FR" sz="1000" baseline="0" dirty="0" smtClean="0"/>
              <a:t>.</a:t>
            </a:r>
            <a:endParaRPr lang="fr-FR" sz="1000" dirty="0" smtClean="0"/>
          </a:p>
          <a:p>
            <a:endParaRPr lang="fr-FR" sz="1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654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Plus de la moitié des MG interrogés évoque</a:t>
            </a:r>
            <a:r>
              <a:rPr lang="fr-FR" baseline="0" dirty="0" smtClean="0"/>
              <a:t> l’existence de comorbidités prioritaires, un tiers le temps insuffisant en consultation, et un quart l’absence d’outils diagnostics systématisés (frein ressenti).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135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Plus de 9 des MG interrogés sur 10 déclarent adresser</a:t>
            </a:r>
            <a:r>
              <a:rPr lang="fr-FR" baseline="0" dirty="0" smtClean="0"/>
              <a:t> le patient à un confrère spécialiste en cas de présomption diagnostic.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Seuls 3 déclarent prendre en charge eux-même le patient à ce stade (MG avec formations spécifiques, et MG lui-même appareillé).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378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Pour</a:t>
            </a:r>
            <a:r>
              <a:rPr lang="fr-FR" baseline="0" dirty="0" smtClean="0"/>
              <a:t> 4 MG interrogés sur 10, la finalisation diagnostic relève exclusivement du spécialiste.</a:t>
            </a:r>
            <a:endParaRPr lang="fr-FR" dirty="0" smtClean="0"/>
          </a:p>
          <a:p>
            <a:r>
              <a:rPr lang="fr-FR" dirty="0" smtClean="0"/>
              <a:t>Un</a:t>
            </a:r>
            <a:r>
              <a:rPr lang="fr-FR" baseline="0" dirty="0" smtClean="0"/>
              <a:t> </a:t>
            </a:r>
            <a:r>
              <a:rPr lang="fr-FR" dirty="0" smtClean="0"/>
              <a:t>tiers des MG interrogés évoque comme frein à la finalisation diagnostic le délai d’attente pour l’obtention d’un rendez-vous</a:t>
            </a:r>
            <a:r>
              <a:rPr lang="fr-FR" baseline="0" dirty="0" smtClean="0"/>
              <a:t> d’examen (1 mois d’attente dans le secteur privé).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1723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Pour</a:t>
            </a:r>
            <a:r>
              <a:rPr lang="fr-FR" baseline="0" dirty="0" smtClean="0"/>
              <a:t> plus de 8 MG interrogés sur 10, la mise en place de l’appareillage thérapeutique relève exclusivement du spécialiste.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18% ont évoqué le coût restant à charge : en effet, il faut compter 1200 euros par an pour la location de l’appareillage à PPC.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415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Quasiment 1 MG sur 2 déclare ne jamais</a:t>
            </a:r>
            <a:r>
              <a:rPr lang="fr-FR" baseline="0" dirty="0" smtClean="0"/>
              <a:t> organiser de suivi de leurs patients atteints de SAS et appareillés.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47632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Plus de 4 MG</a:t>
            </a:r>
            <a:r>
              <a:rPr lang="fr-FR" baseline="0" dirty="0" smtClean="0"/>
              <a:t> sur 10 déclarent ne pas avoir de retour d’information du prestataire technique.</a:t>
            </a:r>
          </a:p>
          <a:p>
            <a:r>
              <a:rPr lang="fr-FR" baseline="0" dirty="0" smtClean="0"/>
              <a:t>Et un quart déclare un manque de coordination avec le confrère spécialiste.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135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Plus</a:t>
            </a:r>
            <a:r>
              <a:rPr lang="fr-FR" baseline="0" dirty="0" smtClean="0"/>
              <a:t> de </a:t>
            </a:r>
            <a:r>
              <a:rPr lang="fr-FR" dirty="0" smtClean="0"/>
              <a:t>4</a:t>
            </a:r>
            <a:r>
              <a:rPr lang="fr-FR" baseline="0" dirty="0" smtClean="0"/>
              <a:t> MG sur 10 déclarent se soucier de favoriser l’observance. </a:t>
            </a:r>
            <a:endParaRPr lang="fr-FR" dirty="0" smtClean="0"/>
          </a:p>
          <a:p>
            <a:r>
              <a:rPr lang="fr-FR" dirty="0" smtClean="0"/>
              <a:t>4</a:t>
            </a:r>
            <a:r>
              <a:rPr lang="fr-FR" baseline="0" dirty="0" smtClean="0"/>
              <a:t> MG sur 10 déclarent se reposer sur le spécialiste pour l’éducation des patients atteints de SAS.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135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moitié</a:t>
            </a:r>
            <a:r>
              <a:rPr lang="fr-FR" baseline="0" dirty="0" smtClean="0"/>
              <a:t> des MG interrogés proposent une intégration des patients atteints de SAS dans un réseau de soins, afin d’améliorer leur prise en charge.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4750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 smtClean="0"/>
              <a:t>Le rôle du MG pour la grande majorité des médecins interrogés : dépistage / orientation.</a:t>
            </a:r>
          </a:p>
          <a:p>
            <a:r>
              <a:rPr lang="fr-FR" baseline="0" dirty="0" smtClean="0"/>
              <a:t>Seuls un tiers évoque le suivi.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456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98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392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2922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114A-83BE-3D46-94C9-3FF446CBF21A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93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EFC9A3BE-20FE-8E47-8120-89CF18855F1D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5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
              </a:t>
            </a:r>
          </a:p>
        </p:txBody>
      </p:sp>
      <p:sp>
        <p:nvSpPr>
          <p:cNvPr id="6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11B6A5CC-5B86-6043-B0A2-BFBA13C4D63E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03084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7A8F27-DB93-CB40-80E4-CA5587DBDBA6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0CB8EB-7928-134E-B33D-A4B8E42685D1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75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B10C1114-40E6-7743-BAB2-5748F2BD859E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
            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6DF6376D-30F4-1D49-9C8C-0D06E10EDF66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5236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01AD30-7DED-6F4E-91DE-CDE49D70E9FC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ACDBAB-9D81-BA4B-BB02-912EC84F3B20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39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D4FAC1-DB49-524C-ADFE-8404DBEF87ED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8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778DC-D9A0-1A41-A056-9A1C563B2F94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4755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712D53-8D28-1940-BF35-C48204D35F30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4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8ED4F-33F5-B141-B6BD-00799CFEA521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750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23F0A0-8A88-8E4B-B737-5CF1BC30E8DC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3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4F0E88-B9A6-B54D-8D96-5A1819B2B47B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4E09F5-03C4-A84F-8C26-A0C903F8D3F0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A79EC-382F-1040-8850-3E609AE34D81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9391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gner et arrondir un rectangle à un seul coin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riangle rect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orme libre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9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A4BE6E-C41D-B94C-806C-B66380E4D08E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1B9661C5-B39C-B548-A843-433E2956DF85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9892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43DEE5-66A1-3E45-926A-605235C94CD2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84579-E97A-3A4F-9066-6E100B5F58D3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79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FE1D29-0FBC-9744-AEB0-54A835DBD7FD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E57803-E6B5-EC4A-B85D-9B135E421C7F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699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28" name="Espace réservé du titr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  <a:endParaRPr lang="en-US"/>
          </a:p>
        </p:txBody>
      </p:sp>
      <p:sp>
        <p:nvSpPr>
          <p:cNvPr id="1029" name="Espace réservé du text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  <a:latin typeface="Times New Roman" charset="0"/>
              </a:defRPr>
            </a:lvl1pPr>
          </a:lstStyle>
          <a:p>
            <a:fld id="{169CBB3A-39ED-1E40-BF08-3A5E87F8E7F3}" type="datetime1">
              <a:rPr lang="fr-FR"/>
              <a:pPr/>
              <a:t>23/06/15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charset="0"/>
              </a:defRPr>
            </a:lvl1pPr>
          </a:lstStyle>
          <a:p>
            <a:fld id="{A98FBCB5-D3E5-5943-9CC3-1B0D704EF4A9}" type="slidenum">
              <a:rPr lang="fr-FR"/>
              <a:pPr/>
              <a:t>‹#›</a:t>
            </a:fld>
            <a:endParaRPr lang="fr-FR"/>
          </a:p>
        </p:txBody>
      </p:sp>
      <p:grpSp>
        <p:nvGrpSpPr>
          <p:cNvPr id="1033" name="Grouper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46" r:id="rId2"/>
    <p:sldLayoutId id="2147483955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6" r:id="rId9"/>
    <p:sldLayoutId id="2147483952" r:id="rId10"/>
    <p:sldLayoutId id="214748395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charset="0"/>
        <a:buChar char=""/>
        <a:defRPr sz="26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charset="0"/>
        <a:buChar char="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charset="0"/>
        <a:buChar char=""/>
        <a:defRPr sz="21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charset="0"/>
        <a:buChar char="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charset="0"/>
        <a:buChar char="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5600" y="1270000"/>
            <a:ext cx="8318500" cy="353060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4400" dirty="0" smtClean="0">
                <a:latin typeface="Times New Roman"/>
              </a:rPr>
              <a:t/>
            </a:r>
            <a:br>
              <a:rPr lang="fr-FR" sz="4400" dirty="0" smtClean="0">
                <a:latin typeface="Times New Roman"/>
              </a:rPr>
            </a:br>
            <a:r>
              <a:rPr lang="fr-FR" sz="4400" dirty="0" smtClean="0">
                <a:latin typeface="Times New Roman"/>
              </a:rPr>
              <a:t/>
            </a:r>
            <a:br>
              <a:rPr lang="fr-FR" sz="4400" dirty="0" smtClean="0">
                <a:latin typeface="Times New Roman"/>
              </a:rPr>
            </a:br>
            <a:r>
              <a:rPr lang="fr-FR" sz="33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/>
              </a:rPr>
              <a:t>Le syndrome d’apnées du sommeil en médecine générale : état des lieux des pratiques, freins à la prise en charge et au suivi.</a:t>
            </a:r>
            <a:br>
              <a:rPr lang="fr-FR" sz="33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/>
              </a:rPr>
            </a:br>
            <a:r>
              <a:rPr lang="fr-FR" sz="1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/>
              </a:rPr>
              <a:t/>
            </a:r>
            <a:br>
              <a:rPr lang="fr-FR" sz="1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/>
              </a:rPr>
            </a:br>
            <a:r>
              <a:rPr lang="fr-FR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/>
              </a:rPr>
              <a:t>Enquête descriptive auprès de 118 médecins généralistes de la région Ile-de-France.</a:t>
            </a:r>
            <a:endParaRPr lang="fr-FR" sz="3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/>
            </a:endParaRPr>
          </a:p>
        </p:txBody>
      </p:sp>
      <p:sp>
        <p:nvSpPr>
          <p:cNvPr id="14339" name="Sous-titre 2"/>
          <p:cNvSpPr>
            <a:spLocks noGrp="1"/>
          </p:cNvSpPr>
          <p:nvPr>
            <p:ph type="subTitle" idx="1"/>
          </p:nvPr>
        </p:nvSpPr>
        <p:spPr>
          <a:xfrm>
            <a:off x="1117600" y="5518150"/>
            <a:ext cx="6667500" cy="927100"/>
          </a:xfrm>
        </p:spPr>
        <p:txBody>
          <a:bodyPr/>
          <a:lstStyle/>
          <a:p>
            <a:pPr marR="0" algn="ctr" eaLnBrk="1" hangingPunct="1"/>
            <a:r>
              <a:rPr lang="fr-FR" sz="1600" dirty="0">
                <a:latin typeface="Times New Roman" charset="0"/>
                <a:ea typeface="ＭＳ Ｐゴシック" charset="0"/>
                <a:cs typeface="ＭＳ Ｐゴシック" charset="0"/>
              </a:rPr>
              <a:t>Thèse pour le Doctorat en Médecine</a:t>
            </a:r>
          </a:p>
          <a:p>
            <a:pPr marR="0" algn="ctr" eaLnBrk="1" hangingPunct="1"/>
            <a:r>
              <a:rPr lang="fr-FR" sz="1600" dirty="0">
                <a:latin typeface="Times New Roman" charset="0"/>
                <a:ea typeface="ＭＳ Ｐゴシック" charset="0"/>
                <a:cs typeface="ＭＳ Ｐゴシック" charset="0"/>
              </a:rPr>
              <a:t>Présentée et soutenue publiquement le 23 juin 2015</a:t>
            </a:r>
          </a:p>
          <a:p>
            <a:pPr marR="0" algn="ctr" eaLnBrk="1" hangingPunct="1"/>
            <a:r>
              <a:rPr lang="fr-FR" sz="1600" dirty="0">
                <a:latin typeface="Times New Roman" charset="0"/>
                <a:ea typeface="ＭＳ Ｐゴシック" charset="0"/>
                <a:cs typeface="ＭＳ Ｐゴシック" charset="0"/>
              </a:rPr>
              <a:t>Par Maurice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Guéran</a:t>
            </a:r>
            <a:endParaRPr lang="fr-FR" sz="16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R="0" algn="ctr" eaLnBrk="1" hangingPunct="1"/>
            <a:endParaRPr lang="fr-FR" sz="18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0" y="6184900"/>
            <a:ext cx="1714500" cy="67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81788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>
                <a:latin typeface="Times New Roman" charset="0"/>
                <a:ea typeface="ＭＳ Ｐゴシック" charset="0"/>
                <a:cs typeface="ＭＳ Ｐゴシック" charset="0"/>
              </a:rPr>
              <a:t>Introduction</a:t>
            </a:r>
          </a:p>
        </p:txBody>
      </p:sp>
      <p:sp>
        <p:nvSpPr>
          <p:cNvPr id="15363" name="Espace réservé du contenu 2"/>
          <p:cNvSpPr>
            <a:spLocks noGrp="1"/>
          </p:cNvSpPr>
          <p:nvPr>
            <p:ph idx="1"/>
          </p:nvPr>
        </p:nvSpPr>
        <p:spPr>
          <a:xfrm>
            <a:off x="800100" y="1879600"/>
            <a:ext cx="7556500" cy="4491037"/>
          </a:xfrm>
        </p:spPr>
        <p:txBody>
          <a:bodyPr/>
          <a:lstStyle/>
          <a:p>
            <a:pPr algn="just">
              <a:lnSpc>
                <a:spcPct val="120000"/>
              </a:lnSpc>
            </a:pPr>
            <a:r>
              <a:rPr lang="fr-FR" sz="1800" u="sng" dirty="0" smtClean="0">
                <a:latin typeface="Helvetica"/>
                <a:cs typeface="Helvetica"/>
              </a:rPr>
              <a:t>Syndrome d’apnées hypopnées du sommeil (SAHOS)</a:t>
            </a:r>
            <a:r>
              <a:rPr lang="fr-FR" sz="1800" dirty="0" smtClean="0">
                <a:latin typeface="Helvetica"/>
                <a:cs typeface="Helvetica"/>
              </a:rPr>
              <a:t> :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fr-FR" sz="1600" dirty="0" smtClean="0">
                <a:latin typeface="Helvetica"/>
                <a:cs typeface="Helvetica"/>
              </a:rPr>
              <a:t>Pathologie chronique d’individualisation récente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fr-FR" sz="1600" dirty="0" smtClean="0">
                <a:latin typeface="Helvetica"/>
                <a:cs typeface="Helvetica"/>
              </a:rPr>
              <a:t>Fréquente </a:t>
            </a:r>
            <a:r>
              <a:rPr lang="fr-FR" sz="1600" dirty="0">
                <a:latin typeface="Helvetica"/>
                <a:cs typeface="Helvetica"/>
              </a:rPr>
              <a:t>dans la population générale </a:t>
            </a:r>
            <a:r>
              <a:rPr lang="fr-FR" sz="1600" dirty="0" smtClean="0">
                <a:latin typeface="Helvetica"/>
                <a:cs typeface="Helvetica"/>
              </a:rPr>
              <a:t>adulte, prévalence </a:t>
            </a:r>
            <a:r>
              <a:rPr lang="fr-FR" sz="1600" dirty="0">
                <a:latin typeface="Helvetica"/>
                <a:cs typeface="Helvetica"/>
              </a:rPr>
              <a:t>le plus souvent </a:t>
            </a:r>
            <a:r>
              <a:rPr lang="fr-FR" sz="1600" dirty="0" smtClean="0">
                <a:latin typeface="Helvetica"/>
                <a:cs typeface="Helvetica"/>
              </a:rPr>
              <a:t>avancée = </a:t>
            </a:r>
            <a:r>
              <a:rPr lang="fr-FR" sz="1600" dirty="0">
                <a:latin typeface="Helvetica"/>
                <a:cs typeface="Helvetica"/>
              </a:rPr>
              <a:t>4</a:t>
            </a:r>
            <a:r>
              <a:rPr lang="fr-FR" sz="1600" dirty="0" smtClean="0">
                <a:latin typeface="Helvetica"/>
                <a:cs typeface="Helvetica"/>
              </a:rPr>
              <a:t>% (un </a:t>
            </a:r>
            <a:r>
              <a:rPr lang="fr-FR" sz="1600" dirty="0">
                <a:latin typeface="Helvetica"/>
                <a:cs typeface="Helvetica"/>
              </a:rPr>
              <a:t>patient sur 25 consultant en cabinet de médecine générale </a:t>
            </a:r>
            <a:r>
              <a:rPr lang="fr-FR" sz="1600" dirty="0" smtClean="0">
                <a:latin typeface="Helvetica"/>
                <a:cs typeface="Helvetica"/>
              </a:rPr>
              <a:t>susceptible d’être atteint)</a:t>
            </a:r>
          </a:p>
          <a:p>
            <a:pPr algn="just">
              <a:lnSpc>
                <a:spcPct val="120000"/>
              </a:lnSpc>
            </a:pPr>
            <a:endParaRPr lang="fr-FR" sz="1600" dirty="0">
              <a:latin typeface="Helvetica"/>
              <a:cs typeface="Helvetica"/>
            </a:endParaRPr>
          </a:p>
          <a:p>
            <a:pPr algn="just">
              <a:lnSpc>
                <a:spcPct val="120000"/>
              </a:lnSpc>
            </a:pPr>
            <a:r>
              <a:rPr lang="fr-FR" sz="1800" u="sng" dirty="0" smtClean="0">
                <a:latin typeface="Helvetica"/>
                <a:cs typeface="Helvetica"/>
              </a:rPr>
              <a:t>Enjeu de santé publique</a:t>
            </a:r>
            <a:r>
              <a:rPr lang="fr-FR" sz="1800" dirty="0">
                <a:latin typeface="Helvetica"/>
                <a:cs typeface="Helvetica"/>
              </a:rPr>
              <a:t> </a:t>
            </a:r>
            <a:r>
              <a:rPr lang="fr-FR" sz="1800" dirty="0" smtClean="0">
                <a:latin typeface="Helvetica"/>
                <a:cs typeface="Helvetica"/>
              </a:rPr>
              <a:t>(selon la littérature) :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fr-FR" sz="1600" dirty="0" smtClean="0">
                <a:latin typeface="Helvetica"/>
                <a:cs typeface="Helvetica"/>
              </a:rPr>
              <a:t>pathologie fréquente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fr-FR" sz="1600" dirty="0" smtClean="0">
                <a:latin typeface="Helvetica"/>
                <a:cs typeface="Helvetica"/>
              </a:rPr>
              <a:t>complications cardio-vasculaires (HTA, cardiopathies, AVC…)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fr-FR" sz="1600" dirty="0" smtClean="0">
                <a:latin typeface="Helvetica"/>
                <a:cs typeface="Helvetica"/>
              </a:rPr>
              <a:t>complications </a:t>
            </a:r>
            <a:r>
              <a:rPr lang="fr-FR" sz="1600" dirty="0" err="1" smtClean="0">
                <a:latin typeface="Helvetica"/>
                <a:cs typeface="Helvetica"/>
              </a:rPr>
              <a:t>neuro-psychiques</a:t>
            </a:r>
            <a:r>
              <a:rPr lang="fr-FR" sz="1600" dirty="0" smtClean="0">
                <a:latin typeface="Helvetica"/>
                <a:cs typeface="Helvetica"/>
              </a:rPr>
              <a:t> (troubles cognitifs, dépression…) 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fr-FR" sz="1600" dirty="0" smtClean="0">
                <a:latin typeface="Helvetica"/>
                <a:cs typeface="Helvetica"/>
              </a:rPr>
              <a:t>risque en terme d’accidentologie (somnolence diurne exposant à un risque accru d’accidents de la route et du travail)</a:t>
            </a:r>
          </a:p>
          <a:p>
            <a:pPr algn="just">
              <a:lnSpc>
                <a:spcPct val="120000"/>
              </a:lnSpc>
            </a:pPr>
            <a:endParaRPr lang="fr-FR" sz="1200" dirty="0">
              <a:latin typeface="Helvetica"/>
              <a:cs typeface="Helvetica"/>
            </a:endParaRPr>
          </a:p>
          <a:p>
            <a:endParaRPr lang="fr-FR" sz="24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457200" y="454024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>
                <a:latin typeface="Times New Roman" charset="0"/>
                <a:ea typeface="ＭＳ Ｐゴシック" charset="0"/>
                <a:cs typeface="ＭＳ Ｐゴシック" charset="0"/>
              </a:rPr>
              <a:t>Introduction</a:t>
            </a:r>
          </a:p>
        </p:txBody>
      </p:sp>
      <p:sp>
        <p:nvSpPr>
          <p:cNvPr id="17411" name="Espace réservé du contenu 2"/>
          <p:cNvSpPr>
            <a:spLocks noGrp="1"/>
          </p:cNvSpPr>
          <p:nvPr>
            <p:ph idx="1"/>
          </p:nvPr>
        </p:nvSpPr>
        <p:spPr>
          <a:xfrm>
            <a:off x="749300" y="1708149"/>
            <a:ext cx="7569200" cy="4778376"/>
          </a:xfrm>
        </p:spPr>
        <p:txBody>
          <a:bodyPr/>
          <a:lstStyle/>
          <a:p>
            <a:pPr algn="just">
              <a:lnSpc>
                <a:spcPct val="110000"/>
              </a:lnSpc>
            </a:pPr>
            <a:r>
              <a:rPr lang="fr-FR" sz="1800" u="sng" dirty="0" smtClean="0">
                <a:latin typeface="Helvetica"/>
                <a:cs typeface="Helvetica"/>
              </a:rPr>
              <a:t>Justification</a:t>
            </a:r>
            <a:r>
              <a:rPr lang="fr-FR" sz="1800" u="sng" dirty="0">
                <a:latin typeface="Helvetica"/>
                <a:cs typeface="Helvetica"/>
              </a:rPr>
              <a:t> </a:t>
            </a:r>
            <a:r>
              <a:rPr lang="fr-FR" sz="1800" u="sng" dirty="0" smtClean="0">
                <a:latin typeface="Helvetica"/>
                <a:cs typeface="Helvetica"/>
              </a:rPr>
              <a:t>de l’étude </a:t>
            </a:r>
            <a:r>
              <a:rPr lang="fr-FR" sz="1800" dirty="0" smtClean="0">
                <a:latin typeface="Helvetica"/>
                <a:cs typeface="Helvetica"/>
              </a:rPr>
              <a:t>: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fr-FR" sz="1600" dirty="0" smtClean="0">
                <a:latin typeface="Helvetica"/>
                <a:cs typeface="Helvetica"/>
              </a:rPr>
              <a:t>- Pathologie </a:t>
            </a:r>
            <a:r>
              <a:rPr lang="fr-FR" sz="1600" dirty="0">
                <a:latin typeface="Helvetica"/>
                <a:cs typeface="Helvetica"/>
              </a:rPr>
              <a:t>encore </a:t>
            </a:r>
            <a:r>
              <a:rPr lang="fr-FR" sz="1600" dirty="0" smtClean="0">
                <a:latin typeface="Helvetica"/>
                <a:cs typeface="Helvetica"/>
              </a:rPr>
              <a:t>méconnue des </a:t>
            </a:r>
            <a:r>
              <a:rPr lang="fr-FR" sz="1600" dirty="0">
                <a:latin typeface="Helvetica"/>
                <a:cs typeface="Helvetica"/>
              </a:rPr>
              <a:t>médecins </a:t>
            </a:r>
            <a:r>
              <a:rPr lang="fr-FR" sz="1600" dirty="0" smtClean="0">
                <a:latin typeface="Helvetica"/>
                <a:cs typeface="Helvetica"/>
              </a:rPr>
              <a:t>généralistes (MG), et demeurant largement </a:t>
            </a:r>
            <a:r>
              <a:rPr lang="fr-FR" sz="1600" dirty="0">
                <a:latin typeface="Helvetica"/>
                <a:cs typeface="Helvetica"/>
              </a:rPr>
              <a:t>sous-diagnostiquée. </a:t>
            </a:r>
            <a:r>
              <a:rPr lang="fr-FR" sz="1600" dirty="0" smtClean="0">
                <a:latin typeface="Helvetica"/>
                <a:cs typeface="Helvetica"/>
              </a:rPr>
              <a:t>Et même une </a:t>
            </a:r>
            <a:r>
              <a:rPr lang="fr-FR" sz="1600" dirty="0">
                <a:latin typeface="Helvetica"/>
                <a:cs typeface="Helvetica"/>
              </a:rPr>
              <a:t>fois le diagnostic évoqué, présence de difficultés dans la pratique </a:t>
            </a:r>
            <a:r>
              <a:rPr lang="fr-FR" sz="1600" dirty="0" smtClean="0">
                <a:latin typeface="Helvetica"/>
                <a:cs typeface="Helvetica"/>
              </a:rPr>
              <a:t>courante concernant </a:t>
            </a:r>
            <a:r>
              <a:rPr lang="fr-FR" sz="1600" dirty="0">
                <a:latin typeface="Helvetica"/>
                <a:cs typeface="Helvetica"/>
              </a:rPr>
              <a:t>la prise en </a:t>
            </a:r>
            <a:r>
              <a:rPr lang="fr-FR" sz="1600" dirty="0" smtClean="0">
                <a:latin typeface="Helvetica"/>
                <a:cs typeface="Helvetica"/>
              </a:rPr>
              <a:t>charge et le suivi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fr-FR" sz="1600" dirty="0" smtClean="0">
                <a:latin typeface="Helvetica"/>
                <a:cs typeface="Helvetica"/>
              </a:rPr>
              <a:t>- Plusieurs études déjà sur le manque de sensibilisation des MG français à la pathologie (Pépin, </a:t>
            </a:r>
            <a:r>
              <a:rPr lang="fr-FR" sz="1600" dirty="0" err="1" smtClean="0">
                <a:latin typeface="Helvetica"/>
                <a:cs typeface="Helvetica"/>
              </a:rPr>
              <a:t>Billiart</a:t>
            </a:r>
            <a:r>
              <a:rPr lang="fr-FR" sz="1600" dirty="0" smtClean="0">
                <a:latin typeface="Helvetica"/>
                <a:cs typeface="Helvetica"/>
              </a:rPr>
              <a:t>, Pontier…)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fr-FR" sz="1600" dirty="0" smtClean="0">
                <a:latin typeface="Helvetica"/>
                <a:cs typeface="Helvetica"/>
              </a:rPr>
              <a:t>-  Pas d’étude à ce jour visant à identifier des freins </a:t>
            </a:r>
            <a:r>
              <a:rPr lang="fr-FR" sz="1600" dirty="0">
                <a:latin typeface="Helvetica"/>
                <a:cs typeface="Helvetica"/>
              </a:rPr>
              <a:t>à</a:t>
            </a:r>
            <a:r>
              <a:rPr lang="fr-FR" sz="1600" dirty="0" smtClean="0">
                <a:latin typeface="Helvetica"/>
                <a:cs typeface="Helvetica"/>
              </a:rPr>
              <a:t> la pratique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fr-FR" sz="1600" dirty="0" smtClean="0">
              <a:latin typeface="Helvetica"/>
              <a:cs typeface="Helvetica"/>
            </a:endParaRPr>
          </a:p>
          <a:p>
            <a:pPr algn="just">
              <a:lnSpc>
                <a:spcPct val="110000"/>
              </a:lnSpc>
            </a:pPr>
            <a:endParaRPr lang="fr-FR" sz="1000" dirty="0">
              <a:latin typeface="Helvetica"/>
              <a:cs typeface="Helvetica"/>
            </a:endParaRPr>
          </a:p>
          <a:p>
            <a:pPr algn="just">
              <a:lnSpc>
                <a:spcPct val="110000"/>
              </a:lnSpc>
            </a:pPr>
            <a:r>
              <a:rPr lang="fr-FR" sz="1800" u="sng" dirty="0" smtClean="0">
                <a:latin typeface="Helvetica"/>
                <a:cs typeface="Helvetica"/>
              </a:rPr>
              <a:t>Objectifs de l’étude</a:t>
            </a:r>
            <a:r>
              <a:rPr lang="fr-FR" sz="1800" dirty="0">
                <a:latin typeface="Helvetica"/>
                <a:cs typeface="Helvetica"/>
              </a:rPr>
              <a:t> : </a:t>
            </a:r>
            <a:endParaRPr lang="fr-FR" sz="1800" dirty="0" smtClean="0">
              <a:latin typeface="Helvetica"/>
              <a:cs typeface="Helvetica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fr-FR" sz="1600" dirty="0" smtClean="0">
                <a:latin typeface="Helvetica"/>
                <a:cs typeface="Helvetica"/>
              </a:rPr>
              <a:t> - primaire : Etat des lieux des pratiques des </a:t>
            </a:r>
            <a:r>
              <a:rPr lang="fr-FR" sz="1600" dirty="0">
                <a:latin typeface="Helvetica"/>
                <a:cs typeface="Helvetica"/>
              </a:rPr>
              <a:t>médecins </a:t>
            </a:r>
            <a:r>
              <a:rPr lang="fr-FR" sz="1600" dirty="0" smtClean="0">
                <a:latin typeface="Helvetica"/>
                <a:cs typeface="Helvetica"/>
              </a:rPr>
              <a:t>généralistes </a:t>
            </a:r>
            <a:r>
              <a:rPr lang="fr-FR" sz="1600" dirty="0">
                <a:latin typeface="Helvetica"/>
                <a:cs typeface="Helvetica"/>
              </a:rPr>
              <a:t>concernant </a:t>
            </a:r>
            <a:r>
              <a:rPr lang="fr-FR" sz="1600" dirty="0" smtClean="0">
                <a:latin typeface="Helvetica"/>
                <a:cs typeface="Helvetica"/>
              </a:rPr>
              <a:t>leurs patients apnéiques, en région Ile-de-France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fr-FR" sz="1600" dirty="0" smtClean="0">
                <a:latin typeface="Helvetica"/>
                <a:cs typeface="Helvetica"/>
              </a:rPr>
              <a:t> - secondaire : Mise </a:t>
            </a:r>
            <a:r>
              <a:rPr lang="fr-FR" sz="1600" dirty="0">
                <a:latin typeface="Helvetica"/>
                <a:cs typeface="Helvetica"/>
              </a:rPr>
              <a:t>en évidence </a:t>
            </a:r>
            <a:r>
              <a:rPr lang="fr-FR" sz="1600" dirty="0" smtClean="0">
                <a:latin typeface="Helvetica"/>
                <a:cs typeface="Helvetica"/>
              </a:rPr>
              <a:t>et quantification d’éventuels freins </a:t>
            </a:r>
            <a:r>
              <a:rPr lang="fr-FR" sz="1600" dirty="0">
                <a:latin typeface="Helvetica"/>
                <a:cs typeface="Helvetica"/>
              </a:rPr>
              <a:t>à</a:t>
            </a:r>
            <a:r>
              <a:rPr lang="fr-FR" sz="1600" dirty="0" smtClean="0">
                <a:latin typeface="Helvetica"/>
                <a:cs typeface="Helvetica"/>
              </a:rPr>
              <a:t> </a:t>
            </a:r>
            <a:r>
              <a:rPr lang="fr-FR" sz="1600" dirty="0">
                <a:latin typeface="Helvetica"/>
                <a:cs typeface="Helvetica"/>
              </a:rPr>
              <a:t>la prise en </a:t>
            </a:r>
            <a:r>
              <a:rPr lang="fr-FR" sz="1600" dirty="0" smtClean="0">
                <a:latin typeface="Helvetica"/>
                <a:cs typeface="Helvetica"/>
              </a:rPr>
              <a:t>charge </a:t>
            </a:r>
            <a:r>
              <a:rPr lang="fr-FR" sz="1600" dirty="0">
                <a:latin typeface="Helvetica"/>
                <a:cs typeface="Helvetica"/>
              </a:rPr>
              <a:t>et </a:t>
            </a:r>
            <a:r>
              <a:rPr lang="fr-FR" sz="1600" dirty="0" smtClean="0">
                <a:latin typeface="Helvetica"/>
                <a:cs typeface="Helvetica"/>
              </a:rPr>
              <a:t>au suivi</a:t>
            </a:r>
            <a:r>
              <a:rPr lang="fr-FR" sz="1600" dirty="0">
                <a:latin typeface="Helvetica"/>
                <a:cs typeface="Helvetica"/>
              </a:rPr>
              <a:t> </a:t>
            </a:r>
            <a:r>
              <a:rPr lang="fr-FR" sz="1600" dirty="0" smtClean="0">
                <a:latin typeface="Helvetica"/>
                <a:cs typeface="Helvetica"/>
              </a:rPr>
              <a:t>des patients apnéiques</a:t>
            </a:r>
          </a:p>
          <a:p>
            <a:pPr algn="just">
              <a:lnSpc>
                <a:spcPct val="110000"/>
              </a:lnSpc>
            </a:pPr>
            <a:endParaRPr lang="fr-FR" sz="1000" dirty="0">
              <a:latin typeface="Helvetica"/>
              <a:cs typeface="Helvetica"/>
            </a:endParaRPr>
          </a:p>
          <a:p>
            <a:pPr marL="0" indent="0" eaLnBrk="1" hangingPunct="1">
              <a:buNone/>
            </a:pPr>
            <a:endParaRPr lang="fr-FR" sz="24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457200" y="279396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Rappels : </a:t>
            </a:r>
            <a:r>
              <a:rPr lang="fr-FR" sz="31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le SAHOS</a:t>
            </a:r>
            <a:endParaRPr lang="fr-FR" sz="31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Espace réservé du contenu 2"/>
          <p:cNvSpPr>
            <a:spLocks noGrp="1"/>
          </p:cNvSpPr>
          <p:nvPr>
            <p:ph idx="1"/>
          </p:nvPr>
        </p:nvSpPr>
        <p:spPr>
          <a:xfrm>
            <a:off x="762000" y="1282696"/>
            <a:ext cx="7645400" cy="5346702"/>
          </a:xfrm>
        </p:spPr>
        <p:txBody>
          <a:bodyPr/>
          <a:lstStyle/>
          <a:p>
            <a:pPr marL="0" indent="0" algn="just">
              <a:lnSpc>
                <a:spcPct val="110000"/>
              </a:lnSpc>
              <a:buNone/>
            </a:pPr>
            <a:endParaRPr lang="fr-FR" sz="800" u="sng" dirty="0" smtClean="0">
              <a:latin typeface="Helvetica"/>
              <a:cs typeface="Helvetica"/>
            </a:endParaRPr>
          </a:p>
          <a:p>
            <a:pPr eaLnBrk="1" hangingPunct="1"/>
            <a:r>
              <a:rPr lang="fr-FR" sz="1800" u="sng" dirty="0" smtClean="0">
                <a:latin typeface="Helvetica"/>
                <a:ea typeface="ＭＳ Ｐゴシック" charset="0"/>
                <a:cs typeface="Helvetica"/>
              </a:rPr>
              <a:t>Physiopathologie</a:t>
            </a: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 : 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Collapsus pharyngé durant le sommeil</a:t>
            </a:r>
          </a:p>
          <a:p>
            <a:pPr marL="0" indent="0" eaLnBrk="1" hangingPunct="1">
              <a:buNone/>
            </a:pPr>
            <a:endParaRPr lang="fr-FR" sz="1600" dirty="0">
              <a:latin typeface="Helvetica"/>
              <a:ea typeface="ＭＳ Ｐゴシック" charset="0"/>
              <a:cs typeface="Helvetica"/>
            </a:endParaRPr>
          </a:p>
          <a:p>
            <a:pPr eaLnBrk="1" hangingPunct="1"/>
            <a:r>
              <a:rPr lang="fr-FR" sz="1800" u="sng" dirty="0" smtClean="0">
                <a:latin typeface="Helvetica"/>
                <a:ea typeface="ＭＳ Ｐゴシック" charset="0"/>
                <a:cs typeface="Helvetica"/>
              </a:rPr>
              <a:t>Présentation clinique </a:t>
            </a: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:</a:t>
            </a:r>
          </a:p>
          <a:p>
            <a:pPr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Signes « cardinaux » : Somnolence diurne </a:t>
            </a:r>
            <a:r>
              <a:rPr lang="fr-FR" sz="1600" dirty="0">
                <a:latin typeface="Helvetica"/>
                <a:ea typeface="ＭＳ Ｐゴシック" charset="0"/>
                <a:cs typeface="Helvetica"/>
              </a:rPr>
              <a:t>/ 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Ronflements / </a:t>
            </a:r>
            <a:r>
              <a:rPr lang="fr-FR" sz="1600" dirty="0">
                <a:latin typeface="Helvetica"/>
                <a:ea typeface="ＭＳ Ｐゴシック" charset="0"/>
                <a:cs typeface="Helvetica"/>
              </a:rPr>
              <a:t>Apnées 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nocturnes</a:t>
            </a:r>
          </a:p>
          <a:p>
            <a:pPr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Autres : nycturie, céphalées matinales, asthénie chronique, diminution de la libido, dépression et troubles de l’humeur, troubles cognitifs</a:t>
            </a:r>
          </a:p>
          <a:p>
            <a:pPr marL="0" indent="0" eaLnBrk="1" hangingPunct="1">
              <a:buNone/>
            </a:pPr>
            <a:endParaRPr lang="fr-FR" sz="1600" dirty="0">
              <a:latin typeface="Helvetica"/>
              <a:ea typeface="ＭＳ Ｐゴシック" charset="0"/>
              <a:cs typeface="Helvetica"/>
            </a:endParaRPr>
          </a:p>
          <a:p>
            <a:pPr eaLnBrk="1" hangingPunct="1"/>
            <a:r>
              <a:rPr lang="fr-FR" sz="1800" u="sng" dirty="0" smtClean="0">
                <a:latin typeface="Helvetica"/>
                <a:ea typeface="ＭＳ Ｐゴシック" charset="0"/>
                <a:cs typeface="Helvetica"/>
              </a:rPr>
              <a:t>Épidémiologie</a:t>
            </a: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 :</a:t>
            </a:r>
          </a:p>
          <a:p>
            <a:pPr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Prévalence : 2 à 5% suivant les études</a:t>
            </a:r>
          </a:p>
          <a:p>
            <a:pPr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Facteurs de risque : obésité, sexe masculin, l’âge (plateau à 65 ans), l’</a:t>
            </a:r>
            <a:r>
              <a:rPr lang="fr-FR" sz="1600" dirty="0" err="1" smtClean="0">
                <a:latin typeface="Helvetica"/>
                <a:ea typeface="ＭＳ Ｐゴシック" charset="0"/>
                <a:cs typeface="Helvetica"/>
              </a:rPr>
              <a:t>éthnicité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, l’alcool, le tabac</a:t>
            </a:r>
          </a:p>
          <a:p>
            <a:pPr marL="0" indent="0" eaLnBrk="1" hangingPunct="1">
              <a:buNone/>
            </a:pPr>
            <a:endParaRPr lang="fr-FR" sz="1600" dirty="0">
              <a:latin typeface="Helvetica"/>
              <a:ea typeface="ＭＳ Ｐゴシック" charset="0"/>
              <a:cs typeface="Helvetica"/>
            </a:endParaRPr>
          </a:p>
          <a:p>
            <a:pPr eaLnBrk="1" hangingPunct="1"/>
            <a:r>
              <a:rPr lang="fr-FR" sz="1800" u="sng" dirty="0" smtClean="0">
                <a:latin typeface="Helvetica"/>
                <a:ea typeface="ＭＳ Ｐゴシック" charset="0"/>
                <a:cs typeface="Helvetica"/>
              </a:rPr>
              <a:t>Complications</a:t>
            </a: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 :</a:t>
            </a:r>
          </a:p>
          <a:p>
            <a:pPr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HTA / Cardiopathies</a:t>
            </a:r>
            <a:r>
              <a:rPr lang="fr-FR" sz="1600" dirty="0">
                <a:latin typeface="Helvetica"/>
                <a:ea typeface="ＭＳ Ｐゴシック" charset="0"/>
                <a:cs typeface="Helvetica"/>
              </a:rPr>
              <a:t> 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/ AVC</a:t>
            </a:r>
          </a:p>
          <a:p>
            <a:pPr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Accidents de la route et du travail</a:t>
            </a:r>
          </a:p>
          <a:p>
            <a:pPr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Impact sur la qualité de vie </a:t>
            </a:r>
            <a:r>
              <a:rPr lang="fr-FR" sz="1600" dirty="0">
                <a:latin typeface="Helvetica"/>
                <a:ea typeface="ＭＳ Ｐゴシック" charset="0"/>
                <a:cs typeface="Helvetica"/>
              </a:rPr>
              <a:t>/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 troubles cognitifs</a:t>
            </a:r>
          </a:p>
          <a:p>
            <a:pPr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Surmortalité</a:t>
            </a:r>
          </a:p>
          <a:p>
            <a:pPr eaLnBrk="1" hangingPunct="1">
              <a:buFontTx/>
              <a:buChar char="-"/>
            </a:pPr>
            <a:endParaRPr lang="fr-FR" sz="1600" dirty="0" smtClean="0">
              <a:latin typeface="Helvetica"/>
              <a:ea typeface="ＭＳ Ｐゴシック" charset="0"/>
              <a:cs typeface="Helvetica"/>
            </a:endParaRPr>
          </a:p>
          <a:p>
            <a:pPr eaLnBrk="1" hangingPunct="1"/>
            <a:endParaRPr lang="fr-FR" sz="1800" dirty="0" smtClean="0">
              <a:latin typeface="Helvetica"/>
              <a:ea typeface="ＭＳ Ｐゴシック" charset="0"/>
              <a:cs typeface="Helvetica"/>
            </a:endParaRPr>
          </a:p>
          <a:p>
            <a:pPr marL="0" indent="0" eaLnBrk="1" hangingPunct="1">
              <a:buNone/>
            </a:pPr>
            <a:endParaRPr lang="fr-FR" sz="1600" dirty="0" smtClean="0">
              <a:latin typeface="Helvetica"/>
              <a:ea typeface="ＭＳ Ｐゴシック" charset="0"/>
              <a:cs typeface="Helvetica"/>
            </a:endParaRPr>
          </a:p>
          <a:p>
            <a:pPr eaLnBrk="1" hangingPunct="1">
              <a:buFontTx/>
              <a:buChar char="-"/>
            </a:pPr>
            <a:endParaRPr lang="fr-FR" sz="1800" dirty="0" smtClean="0">
              <a:latin typeface="Helvetica"/>
              <a:ea typeface="ＭＳ Ｐゴシック" charset="0"/>
              <a:cs typeface="Helvetica"/>
            </a:endParaRPr>
          </a:p>
          <a:p>
            <a:pPr marL="0" indent="0" eaLnBrk="1" hangingPunct="1">
              <a:buNone/>
            </a:pP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 </a:t>
            </a:r>
            <a:endParaRPr lang="fr-FR" sz="1800" dirty="0">
              <a:latin typeface="Helvetica"/>
              <a:ea typeface="ＭＳ Ｐゴシック" charset="0"/>
              <a:cs typeface="Helvetica"/>
            </a:endParaRPr>
          </a:p>
          <a:p>
            <a:pPr marL="0" indent="0" eaLnBrk="1" hangingPunct="1">
              <a:buNone/>
            </a:pPr>
            <a:endParaRPr lang="fr-FR" sz="1800" dirty="0">
              <a:latin typeface="Helvetica"/>
              <a:ea typeface="ＭＳ Ｐゴシック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86057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457200" y="392112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Rappels</a:t>
            </a:r>
            <a:r>
              <a:rPr lang="fr-FR" sz="31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: le parcours de soins du SAHOS</a:t>
            </a:r>
            <a:endParaRPr lang="fr-FR" sz="31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Espace réservé du contenu 2"/>
          <p:cNvSpPr>
            <a:spLocks noGrp="1"/>
          </p:cNvSpPr>
          <p:nvPr>
            <p:ph idx="1"/>
          </p:nvPr>
        </p:nvSpPr>
        <p:spPr>
          <a:xfrm>
            <a:off x="762000" y="1535112"/>
            <a:ext cx="7543800" cy="4789487"/>
          </a:xfrm>
        </p:spPr>
        <p:txBody>
          <a:bodyPr/>
          <a:lstStyle/>
          <a:p>
            <a:pPr marL="0" indent="0" algn="just" eaLnBrk="1" hangingPunct="1">
              <a:buNone/>
            </a:pPr>
            <a:endParaRPr lang="fr-FR" sz="16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/>
            <a:r>
              <a:rPr lang="fr-FR" sz="1800" u="sng" dirty="0" smtClean="0">
                <a:latin typeface="Helvetica"/>
                <a:ea typeface="ＭＳ Ｐゴシック" charset="0"/>
                <a:cs typeface="Helvetica"/>
              </a:rPr>
              <a:t>Dépistage</a:t>
            </a: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 :</a:t>
            </a:r>
          </a:p>
          <a:p>
            <a:pPr algn="just"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Interrogatoire et examen clinique</a:t>
            </a:r>
          </a:p>
          <a:p>
            <a:pPr algn="just"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Echelle de somnolence d’</a:t>
            </a:r>
            <a:r>
              <a:rPr lang="fr-FR" sz="1600" dirty="0" err="1" smtClean="0">
                <a:latin typeface="Helvetica"/>
                <a:ea typeface="ＭＳ Ｐゴシック" charset="0"/>
                <a:cs typeface="Helvetica"/>
              </a:rPr>
              <a:t>Epworth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 et questionnaire de Berlin </a:t>
            </a:r>
          </a:p>
          <a:p>
            <a:pPr marL="0" indent="0" algn="just" eaLnBrk="1" hangingPunct="1">
              <a:buNone/>
            </a:pPr>
            <a:endParaRPr lang="fr-FR" sz="18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/>
            <a:r>
              <a:rPr lang="fr-FR" sz="1800" u="sng" dirty="0">
                <a:latin typeface="Helvetica"/>
                <a:ea typeface="ＭＳ Ｐゴシック" charset="0"/>
                <a:cs typeface="Helvetica"/>
              </a:rPr>
              <a:t>C</a:t>
            </a:r>
            <a:r>
              <a:rPr lang="fr-FR" sz="1800" u="sng" dirty="0" smtClean="0">
                <a:latin typeface="Helvetica"/>
                <a:ea typeface="ＭＳ Ｐゴシック" charset="0"/>
                <a:cs typeface="Helvetica"/>
              </a:rPr>
              <a:t>onfirmation diagnostic </a:t>
            </a: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:</a:t>
            </a:r>
          </a:p>
          <a:p>
            <a:pPr algn="just"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Examen de référence : </a:t>
            </a:r>
            <a:r>
              <a:rPr lang="fr-FR" sz="1600" dirty="0" err="1">
                <a:latin typeface="Helvetica"/>
                <a:ea typeface="ＭＳ Ｐゴシック" charset="0"/>
                <a:cs typeface="Helvetica"/>
              </a:rPr>
              <a:t>p</a:t>
            </a:r>
            <a:r>
              <a:rPr lang="fr-FR" sz="1600" dirty="0" err="1" smtClean="0">
                <a:latin typeface="Helvetica"/>
                <a:ea typeface="ＭＳ Ｐゴシック" charset="0"/>
                <a:cs typeface="Helvetica"/>
              </a:rPr>
              <a:t>olysomnographie</a:t>
            </a:r>
            <a:endParaRPr lang="fr-FR" sz="1600" dirty="0" smtClean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Polygraphie </a:t>
            </a:r>
            <a:r>
              <a:rPr lang="fr-FR" sz="1600" dirty="0" err="1" smtClean="0">
                <a:latin typeface="Helvetica"/>
                <a:ea typeface="ＭＳ Ｐゴシック" charset="0"/>
                <a:cs typeface="Helvetica"/>
              </a:rPr>
              <a:t>ventilatoire</a:t>
            </a:r>
            <a:endParaRPr lang="fr-FR" sz="1600" dirty="0" smtClean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Oxymétrie nocturne</a:t>
            </a:r>
          </a:p>
          <a:p>
            <a:pPr marL="0" indent="0" algn="just" eaLnBrk="1" hangingPunct="1">
              <a:buNone/>
            </a:pPr>
            <a:endParaRPr lang="fr-FR" sz="18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/>
            <a:r>
              <a:rPr lang="fr-FR" sz="1800" u="sng" dirty="0">
                <a:latin typeface="Helvetica"/>
                <a:ea typeface="ＭＳ Ｐゴシック" charset="0"/>
                <a:cs typeface="Helvetica"/>
              </a:rPr>
              <a:t>T</a:t>
            </a:r>
            <a:r>
              <a:rPr lang="fr-FR" sz="1800" u="sng" dirty="0" smtClean="0">
                <a:latin typeface="Helvetica"/>
                <a:ea typeface="ＭＳ Ｐゴシック" charset="0"/>
                <a:cs typeface="Helvetica"/>
              </a:rPr>
              <a:t>hérapeutique </a:t>
            </a: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:</a:t>
            </a:r>
            <a:endParaRPr lang="fr-FR" sz="18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Traitement de référence : ventilation par Pression Positive Continue (PPC)</a:t>
            </a:r>
          </a:p>
          <a:p>
            <a:pPr algn="just" eaLnBrk="1" hangingPunct="1"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Autres : orthèses, chirurgie, médicaments, mesures </a:t>
            </a:r>
            <a:r>
              <a:rPr lang="fr-FR" sz="1600" dirty="0" err="1" smtClean="0">
                <a:latin typeface="Helvetica"/>
                <a:ea typeface="ＭＳ Ｐゴシック" charset="0"/>
                <a:cs typeface="Helvetica"/>
              </a:rPr>
              <a:t>hygénio-diététiques</a:t>
            </a:r>
            <a:endParaRPr lang="fr-FR" sz="1800" dirty="0">
              <a:latin typeface="Helvetica"/>
              <a:ea typeface="ＭＳ Ｐゴシック" charset="0"/>
              <a:cs typeface="Helvetica"/>
            </a:endParaRPr>
          </a:p>
          <a:p>
            <a:pPr marL="0" indent="0" algn="just" eaLnBrk="1" hangingPunct="1">
              <a:buNone/>
            </a:pPr>
            <a:endParaRPr lang="fr-FR" sz="1800" dirty="0" smtClean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/>
            <a:r>
              <a:rPr lang="fr-FR" sz="1800" u="sng" dirty="0" smtClean="0">
                <a:latin typeface="Helvetica"/>
                <a:ea typeface="ＭＳ Ｐゴシック" charset="0"/>
                <a:cs typeface="Helvetica"/>
              </a:rPr>
              <a:t>Suivi et éducation (intriqués) </a:t>
            </a: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: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 favoriser l’observance et la tolérance</a:t>
            </a:r>
          </a:p>
          <a:p>
            <a:pPr algn="just" eaLnBrk="1" hangingPunct="1"/>
            <a:endParaRPr lang="fr-FR" sz="1800" dirty="0" smtClean="0">
              <a:latin typeface="Helvetica"/>
              <a:ea typeface="ＭＳ Ｐゴシック" charset="0"/>
              <a:cs typeface="Helvetica"/>
            </a:endParaRPr>
          </a:p>
          <a:p>
            <a:pPr eaLnBrk="1" hangingPunct="1"/>
            <a:endParaRPr lang="fr-FR" sz="1800" dirty="0">
              <a:latin typeface="Helvetica"/>
              <a:ea typeface="ＭＳ Ｐゴシック" charset="0"/>
              <a:cs typeface="Helvetica"/>
            </a:endParaRPr>
          </a:p>
          <a:p>
            <a:pPr eaLnBrk="1" hangingPunct="1"/>
            <a:endParaRPr lang="fr-FR" sz="1800" dirty="0" smtClean="0">
              <a:latin typeface="Helvetica"/>
              <a:ea typeface="ＭＳ Ｐゴシック" charset="0"/>
              <a:cs typeface="Helvetica"/>
            </a:endParaRPr>
          </a:p>
          <a:p>
            <a:pPr marL="0" indent="0" eaLnBrk="1" hangingPunct="1">
              <a:buNone/>
            </a:pPr>
            <a:endParaRPr lang="fr-FR" sz="2400" dirty="0">
              <a:latin typeface="Helvetica"/>
              <a:ea typeface="ＭＳ Ｐゴシック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58398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8663"/>
          </a:xfrm>
        </p:spPr>
        <p:txBody>
          <a:bodyPr anchor="ctr"/>
          <a:lstStyle/>
          <a:p>
            <a:pPr algn="ctr" eaLnBrk="1" hangingPunct="1"/>
            <a:r>
              <a:rPr lang="fr-FR" sz="3300" b="1" dirty="0">
                <a:latin typeface="Times New Roman" charset="0"/>
                <a:ea typeface="ＭＳ Ｐゴシック" charset="0"/>
                <a:cs typeface="ＭＳ Ｐゴシック" charset="0"/>
              </a:rPr>
              <a:t>Matériels et </a:t>
            </a:r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méthodes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3" name="Espace réservé du contenu 2"/>
          <p:cNvSpPr>
            <a:spLocks noGrp="1"/>
          </p:cNvSpPr>
          <p:nvPr>
            <p:ph idx="1"/>
          </p:nvPr>
        </p:nvSpPr>
        <p:spPr>
          <a:xfrm>
            <a:off x="736600" y="2031999"/>
            <a:ext cx="7581900" cy="4419601"/>
          </a:xfrm>
        </p:spPr>
        <p:txBody>
          <a:bodyPr/>
          <a:lstStyle/>
          <a:p>
            <a:pPr marL="0" indent="0" algn="just">
              <a:lnSpc>
                <a:spcPct val="120000"/>
              </a:lnSpc>
              <a:buNone/>
            </a:pPr>
            <a:r>
              <a:rPr lang="fr-FR" sz="2000" u="sng" dirty="0" smtClean="0">
                <a:latin typeface="Helvetica"/>
                <a:cs typeface="Helvetica"/>
              </a:rPr>
              <a:t>Caractéristiques de </a:t>
            </a:r>
            <a:r>
              <a:rPr lang="fr-FR" sz="2000" u="sng" dirty="0">
                <a:latin typeface="Helvetica"/>
                <a:cs typeface="Helvetica"/>
              </a:rPr>
              <a:t>l</a:t>
            </a:r>
            <a:r>
              <a:rPr lang="fr-FR" sz="2000" u="sng" dirty="0" smtClean="0">
                <a:latin typeface="Helvetica"/>
                <a:cs typeface="Helvetica"/>
              </a:rPr>
              <a:t>’étude</a:t>
            </a:r>
            <a:r>
              <a:rPr lang="fr-FR" sz="2000" dirty="0" smtClean="0">
                <a:latin typeface="Helvetica"/>
                <a:cs typeface="Helvetica"/>
              </a:rPr>
              <a:t> : </a:t>
            </a:r>
            <a:r>
              <a:rPr lang="fr-FR" sz="1800" dirty="0" smtClean="0">
                <a:latin typeface="Helvetica"/>
                <a:cs typeface="Helvetica"/>
              </a:rPr>
              <a:t>Étude quantitative, prospective, à visée descriptive, de type « audit de pratique » :</a:t>
            </a:r>
          </a:p>
          <a:p>
            <a:pPr algn="just">
              <a:lnSpc>
                <a:spcPct val="120000"/>
              </a:lnSpc>
            </a:pPr>
            <a:endParaRPr lang="fr-FR" sz="1000" dirty="0">
              <a:latin typeface="Helvetica"/>
              <a:cs typeface="Helvetica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fr-FR" sz="1800" dirty="0">
                <a:latin typeface="Helvetica"/>
                <a:cs typeface="Helvetica"/>
              </a:rPr>
              <a:t>- </a:t>
            </a:r>
            <a:r>
              <a:rPr lang="fr-FR" sz="1800" dirty="0" smtClean="0">
                <a:latin typeface="Helvetica"/>
                <a:cs typeface="Helvetica"/>
              </a:rPr>
              <a:t>par </a:t>
            </a:r>
            <a:r>
              <a:rPr lang="fr-FR" sz="1800" dirty="0">
                <a:latin typeface="Helvetica"/>
                <a:cs typeface="Helvetica"/>
              </a:rPr>
              <a:t>questionnaire </a:t>
            </a:r>
            <a:r>
              <a:rPr lang="fr-FR" sz="1800" dirty="0" smtClean="0">
                <a:latin typeface="Helvetica"/>
                <a:cs typeface="Helvetica"/>
              </a:rPr>
              <a:t>fermé (10 questions, 50 items) élaboré </a:t>
            </a:r>
            <a:r>
              <a:rPr lang="fr-FR" sz="1800" dirty="0">
                <a:latin typeface="Helvetica"/>
                <a:cs typeface="Helvetica"/>
              </a:rPr>
              <a:t>après analyse de la </a:t>
            </a:r>
            <a:r>
              <a:rPr lang="fr-FR" sz="1800" dirty="0" smtClean="0">
                <a:latin typeface="Helvetica"/>
                <a:cs typeface="Helvetica"/>
              </a:rPr>
              <a:t>filière de soins du SAHOS, et en fonction des données de la littérature</a:t>
            </a:r>
            <a:endParaRPr lang="fr-FR" sz="1800" dirty="0">
              <a:latin typeface="Helvetica"/>
              <a:cs typeface="Helvetica"/>
            </a:endParaRPr>
          </a:p>
          <a:p>
            <a:pPr algn="just">
              <a:lnSpc>
                <a:spcPct val="120000"/>
              </a:lnSpc>
            </a:pPr>
            <a:endParaRPr lang="fr-FR" sz="1000" dirty="0" smtClean="0">
              <a:latin typeface="Helvetica"/>
              <a:cs typeface="Helvetica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fr-FR" sz="1800" dirty="0" smtClean="0">
                <a:latin typeface="Helvetica"/>
                <a:cs typeface="Helvetica"/>
              </a:rPr>
              <a:t>- en </a:t>
            </a:r>
            <a:r>
              <a:rPr lang="fr-FR" sz="1800" dirty="0">
                <a:latin typeface="Helvetica"/>
                <a:cs typeface="Helvetica"/>
              </a:rPr>
              <a:t>entretien téléphonique </a:t>
            </a:r>
            <a:r>
              <a:rPr lang="fr-FR" sz="1800" dirty="0" smtClean="0">
                <a:latin typeface="Helvetica"/>
                <a:cs typeface="Helvetica"/>
              </a:rPr>
              <a:t>(durée ne dépassant pas 10 minutes)</a:t>
            </a:r>
            <a:endParaRPr lang="fr-FR" sz="1800" dirty="0">
              <a:latin typeface="Helvetica"/>
              <a:cs typeface="Helvetica"/>
            </a:endParaRPr>
          </a:p>
          <a:p>
            <a:pPr algn="just">
              <a:lnSpc>
                <a:spcPct val="120000"/>
              </a:lnSpc>
            </a:pPr>
            <a:endParaRPr lang="fr-FR" sz="1000" dirty="0">
              <a:latin typeface="Helvetica"/>
              <a:cs typeface="Helvetica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fr-FR" sz="1800" dirty="0" smtClean="0">
                <a:latin typeface="Helvetica"/>
                <a:cs typeface="Helvetica"/>
              </a:rPr>
              <a:t>- </a:t>
            </a:r>
            <a:r>
              <a:rPr lang="fr-FR" sz="1800" dirty="0">
                <a:latin typeface="Helvetica"/>
                <a:cs typeface="Helvetica"/>
              </a:rPr>
              <a:t>sur une population de </a:t>
            </a:r>
            <a:r>
              <a:rPr lang="fr-FR" sz="1800" dirty="0" smtClean="0">
                <a:latin typeface="Helvetica"/>
                <a:cs typeface="Helvetica"/>
              </a:rPr>
              <a:t>174 </a:t>
            </a:r>
            <a:r>
              <a:rPr lang="fr-FR" sz="1800" dirty="0">
                <a:latin typeface="Helvetica"/>
                <a:cs typeface="Helvetica"/>
              </a:rPr>
              <a:t>médecins généralistes </a:t>
            </a:r>
            <a:r>
              <a:rPr lang="fr-FR" sz="1800" dirty="0" smtClean="0">
                <a:latin typeface="Helvetica"/>
                <a:cs typeface="Helvetica"/>
              </a:rPr>
              <a:t>de la région Ile</a:t>
            </a:r>
            <a:r>
              <a:rPr lang="fr-FR" sz="1800" dirty="0">
                <a:latin typeface="Helvetica"/>
                <a:cs typeface="Helvetica"/>
              </a:rPr>
              <a:t>-de-France, exerçant en cabinet, tirés au </a:t>
            </a:r>
            <a:r>
              <a:rPr lang="fr-FR" sz="1800" dirty="0" smtClean="0">
                <a:latin typeface="Helvetica"/>
                <a:cs typeface="Helvetica"/>
              </a:rPr>
              <a:t>sort</a:t>
            </a:r>
            <a:r>
              <a:rPr lang="fr-FR" sz="1800" dirty="0">
                <a:latin typeface="Helvetica"/>
                <a:cs typeface="Helvetica"/>
              </a:rPr>
              <a:t> </a:t>
            </a:r>
            <a:r>
              <a:rPr lang="fr-FR" sz="1800" dirty="0" smtClean="0">
                <a:latin typeface="Helvetica"/>
                <a:cs typeface="Helvetica"/>
              </a:rPr>
              <a:t>(tri aléatoire de l’annuaire téléphonique </a:t>
            </a:r>
            <a:r>
              <a:rPr lang="fr-FR" sz="1800" i="1" dirty="0" smtClean="0">
                <a:latin typeface="Helvetica"/>
                <a:cs typeface="Helvetica"/>
              </a:rPr>
              <a:t>pagesjaunes.fr</a:t>
            </a:r>
            <a:r>
              <a:rPr lang="fr-FR" sz="1800" dirty="0" smtClean="0">
                <a:latin typeface="Helvetica"/>
                <a:cs typeface="Helvetica"/>
              </a:rPr>
              <a:t>)</a:t>
            </a:r>
          </a:p>
          <a:p>
            <a:pPr algn="just">
              <a:lnSpc>
                <a:spcPct val="120000"/>
              </a:lnSpc>
            </a:pPr>
            <a:endParaRPr lang="fr-FR" sz="2000" dirty="0">
              <a:latin typeface="Helvetica"/>
              <a:cs typeface="Helvetic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8663"/>
          </a:xfrm>
        </p:spPr>
        <p:txBody>
          <a:bodyPr anchor="ctr"/>
          <a:lstStyle/>
          <a:p>
            <a:pPr algn="ctr" eaLnBrk="1" hangingPunct="1"/>
            <a:r>
              <a:rPr lang="fr-FR" sz="3300" b="1" dirty="0">
                <a:latin typeface="Times New Roman" charset="0"/>
                <a:ea typeface="ＭＳ Ｐゴシック" charset="0"/>
                <a:cs typeface="ＭＳ Ｐゴシック" charset="0"/>
              </a:rPr>
              <a:t>Matériels et </a:t>
            </a:r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méthodes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3" name="Espace réservé du contenu 2"/>
          <p:cNvSpPr>
            <a:spLocks noGrp="1"/>
          </p:cNvSpPr>
          <p:nvPr>
            <p:ph idx="1"/>
          </p:nvPr>
        </p:nvSpPr>
        <p:spPr>
          <a:xfrm>
            <a:off x="1016000" y="1828800"/>
            <a:ext cx="6896100" cy="4651375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fr-FR" sz="1800" u="sng" dirty="0" smtClean="0">
                <a:latin typeface="Helvetica"/>
                <a:ea typeface="ＭＳ Ｐゴシック" charset="0"/>
                <a:cs typeface="Helvetica"/>
              </a:rPr>
              <a:t>Population étudiée</a:t>
            </a: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 :</a:t>
            </a:r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fr-FR" sz="1800" dirty="0">
                <a:latin typeface="Helvetica"/>
                <a:ea typeface="ＭＳ Ｐゴシック" charset="0"/>
                <a:cs typeface="Helvetica"/>
              </a:rPr>
              <a:t> </a:t>
            </a:r>
            <a:r>
              <a:rPr lang="fr-FR" sz="1700" dirty="0" smtClean="0">
                <a:latin typeface="Helvetica"/>
                <a:ea typeface="ＭＳ Ｐゴシック" charset="0"/>
                <a:cs typeface="Helvetica"/>
              </a:rPr>
              <a:t>- Critères d’inclusion :</a:t>
            </a:r>
            <a:endParaRPr lang="fr-FR" sz="17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  <a:buFont typeface="Wingdings" charset="0"/>
              <a:buChar char="ü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MG sans distinction d’âge ou de sexe, exerçant en cabinet, non remplaçants, sans mode d’exercice particulier</a:t>
            </a:r>
          </a:p>
          <a:p>
            <a:pPr algn="just" eaLnBrk="1" hangingPunct="1">
              <a:lnSpc>
                <a:spcPct val="120000"/>
              </a:lnSpc>
              <a:buFont typeface="Wingdings" charset="0"/>
              <a:buChar char="ü"/>
            </a:pPr>
            <a:r>
              <a:rPr lang="fr-FR" sz="1600" dirty="0">
                <a:latin typeface="Helvetica"/>
                <a:ea typeface="ＭＳ Ｐゴシック" charset="0"/>
                <a:cs typeface="Helvetica"/>
              </a:rPr>
              <a:t>A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cceptant de participer à l’étude</a:t>
            </a:r>
          </a:p>
          <a:p>
            <a:pPr algn="just" eaLnBrk="1" hangingPunct="1">
              <a:lnSpc>
                <a:spcPct val="120000"/>
              </a:lnSpc>
              <a:buFont typeface="Wingdings" charset="0"/>
              <a:buChar char="ü"/>
            </a:pPr>
            <a:r>
              <a:rPr lang="fr-FR" sz="1600" dirty="0">
                <a:latin typeface="Helvetica"/>
                <a:ea typeface="ＭＳ Ｐゴシック" charset="0"/>
                <a:cs typeface="Helvetica"/>
              </a:rPr>
              <a:t>D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éclarant avoir des malades apnéiques dans leur </a:t>
            </a:r>
            <a:r>
              <a:rPr lang="fr-FR" sz="1600" dirty="0" err="1" smtClean="0">
                <a:latin typeface="Helvetica"/>
                <a:ea typeface="ＭＳ Ｐゴシック" charset="0"/>
                <a:cs typeface="Helvetica"/>
              </a:rPr>
              <a:t>patientèle</a:t>
            </a:r>
            <a:endParaRPr lang="fr-FR" sz="1600" dirty="0" smtClean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  <a:buFont typeface="Wingdings" charset="0"/>
              <a:buChar char="ü"/>
            </a:pPr>
            <a:endParaRPr lang="fr-FR" sz="300" dirty="0">
              <a:latin typeface="Helvetica"/>
              <a:ea typeface="ＭＳ Ｐゴシック" charset="0"/>
              <a:cs typeface="Helvetica"/>
            </a:endParaRPr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fr-FR" sz="1700" dirty="0" smtClean="0">
                <a:latin typeface="Helvetica"/>
                <a:ea typeface="ＭＳ Ｐゴシック" charset="0"/>
                <a:cs typeface="Helvetica"/>
              </a:rPr>
              <a:t>- Critères d’exclusion :</a:t>
            </a:r>
            <a:endParaRPr lang="fr-FR" sz="17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  <a:buFont typeface="Wingdings" charset="0"/>
              <a:buChar char="ü"/>
            </a:pPr>
            <a:r>
              <a:rPr lang="fr-FR" sz="1600" dirty="0">
                <a:latin typeface="Helvetica"/>
                <a:ea typeface="ＭＳ Ｐゴシック" charset="0"/>
                <a:cs typeface="Helvetica"/>
              </a:rPr>
              <a:t>Refus de participer à 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l’étude</a:t>
            </a:r>
            <a:endParaRPr lang="fr-FR" sz="16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  <a:buFont typeface="Wingdings" charset="0"/>
              <a:buChar char="ü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MG ne déclarant n’avoir aucun malade apnéique</a:t>
            </a:r>
          </a:p>
          <a:p>
            <a:pPr algn="just" eaLnBrk="1" hangingPunct="1">
              <a:lnSpc>
                <a:spcPct val="120000"/>
              </a:lnSpc>
              <a:buFont typeface="Wingdings" charset="0"/>
              <a:buChar char="ü"/>
            </a:pPr>
            <a:endParaRPr lang="fr-FR" sz="300" dirty="0">
              <a:latin typeface="Helvetica"/>
              <a:ea typeface="ＭＳ Ｐゴシック" charset="0"/>
              <a:cs typeface="Helvetica"/>
            </a:endParaRPr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fr-FR" sz="1700" dirty="0" smtClean="0">
                <a:latin typeface="Helvetica"/>
                <a:ea typeface="ＭＳ Ｐゴシック" charset="0"/>
                <a:cs typeface="Helvetica"/>
              </a:rPr>
              <a:t>- 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118 médecins généralistes ont accepté de participer à l’étude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endParaRPr lang="fr-FR" sz="18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fr-FR" sz="1800" u="sng" dirty="0">
                <a:latin typeface="Helvetica"/>
                <a:ea typeface="ＭＳ Ｐゴシック" charset="0"/>
                <a:cs typeface="Helvetica"/>
              </a:rPr>
              <a:t>Durée de </a:t>
            </a:r>
            <a:r>
              <a:rPr lang="fr-FR" sz="1800" u="sng" dirty="0" smtClean="0">
                <a:latin typeface="Helvetica"/>
                <a:ea typeface="ＭＳ Ｐゴシック" charset="0"/>
                <a:cs typeface="Helvetica"/>
              </a:rPr>
              <a:t>l’étude</a:t>
            </a: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 : 3 semaines / du 23 mars au 14 avril 2015</a:t>
            </a:r>
            <a:endParaRPr lang="fr-FR" sz="1800" dirty="0">
              <a:latin typeface="Helvetica"/>
              <a:ea typeface="ＭＳ Ｐゴシック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879916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>
          <a:xfrm>
            <a:off x="457200" y="844550"/>
            <a:ext cx="8229600" cy="728663"/>
          </a:xfrm>
        </p:spPr>
        <p:txBody>
          <a:bodyPr anchor="ctr"/>
          <a:lstStyle/>
          <a:p>
            <a:pPr algn="ctr" eaLnBrk="1" hangingPunct="1"/>
            <a:r>
              <a:rPr lang="fr-FR" sz="3300" b="1" dirty="0">
                <a:latin typeface="Times New Roman" charset="0"/>
                <a:ea typeface="ＭＳ Ｐゴシック" charset="0"/>
                <a:cs typeface="ＭＳ Ｐゴシック" charset="0"/>
              </a:rPr>
              <a:t>Matériels et </a:t>
            </a:r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méthodes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3" name="Espace réservé du contenu 2"/>
          <p:cNvSpPr>
            <a:spLocks noGrp="1"/>
          </p:cNvSpPr>
          <p:nvPr>
            <p:ph idx="1"/>
          </p:nvPr>
        </p:nvSpPr>
        <p:spPr>
          <a:xfrm>
            <a:off x="1054100" y="2463801"/>
            <a:ext cx="7023100" cy="372110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fr-FR" sz="2000" u="sng" dirty="0" smtClean="0">
                <a:latin typeface="Helvetica"/>
                <a:ea typeface="ＭＳ Ｐゴシック" charset="0"/>
                <a:cs typeface="Helvetica"/>
              </a:rPr>
              <a:t>Analyse statistique descriptive des données</a:t>
            </a:r>
            <a:r>
              <a:rPr lang="fr-FR" sz="2000" dirty="0" smtClean="0">
                <a:latin typeface="Helvetica"/>
                <a:ea typeface="ＭＳ Ｐゴシック" charset="0"/>
                <a:cs typeface="Helvetica"/>
              </a:rPr>
              <a:t> :</a:t>
            </a:r>
          </a:p>
          <a:p>
            <a:pPr marL="0" indent="0" algn="ctr" eaLnBrk="1" hangingPunct="1">
              <a:lnSpc>
                <a:spcPct val="120000"/>
              </a:lnSpc>
              <a:buNone/>
            </a:pP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Calculs de pourcentages / Tableaux et graphiques Excel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endParaRPr lang="fr-FR" sz="2400" dirty="0">
              <a:latin typeface="Helvetica"/>
              <a:ea typeface="ＭＳ Ｐゴシック" charset="0"/>
              <a:cs typeface="Helvetica"/>
            </a:endParaRPr>
          </a:p>
          <a:p>
            <a:pPr algn="just">
              <a:lnSpc>
                <a:spcPct val="120000"/>
              </a:lnSpc>
            </a:pPr>
            <a:r>
              <a:rPr lang="fr-FR" sz="2000" u="sng" dirty="0" smtClean="0">
                <a:latin typeface="Helvetica"/>
                <a:ea typeface="ＭＳ Ｐゴシック" charset="0"/>
                <a:cs typeface="Helvetica"/>
              </a:rPr>
              <a:t>Recherche bibliographique</a:t>
            </a:r>
            <a:r>
              <a:rPr lang="fr-FR" sz="2000" dirty="0" smtClean="0">
                <a:latin typeface="Helvetica"/>
                <a:ea typeface="ＭＳ Ｐゴシック" charset="0"/>
                <a:cs typeface="Helvetica"/>
              </a:rPr>
              <a:t> :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fr-FR" sz="1800" dirty="0">
                <a:latin typeface="Helvetica"/>
                <a:cs typeface="Helvetica"/>
              </a:rPr>
              <a:t>B</a:t>
            </a:r>
            <a:r>
              <a:rPr lang="fr-FR" sz="1800" dirty="0" smtClean="0">
                <a:latin typeface="Helvetica"/>
                <a:cs typeface="Helvetica"/>
              </a:rPr>
              <a:t>ases </a:t>
            </a:r>
            <a:r>
              <a:rPr lang="fr-FR" sz="1800" dirty="0">
                <a:latin typeface="Helvetica"/>
                <a:cs typeface="Helvetica"/>
              </a:rPr>
              <a:t>de </a:t>
            </a:r>
            <a:r>
              <a:rPr lang="fr-FR" sz="1800" dirty="0" smtClean="0">
                <a:latin typeface="Helvetica"/>
                <a:cs typeface="Helvetica"/>
              </a:rPr>
              <a:t>données MedLine</a:t>
            </a:r>
            <a:r>
              <a:rPr lang="fr-FR" sz="1800" dirty="0">
                <a:latin typeface="Helvetica"/>
                <a:cs typeface="Helvetica"/>
              </a:rPr>
              <a:t>, Pascal, Embase, </a:t>
            </a:r>
            <a:r>
              <a:rPr lang="fr-FR" sz="1800" dirty="0" smtClean="0">
                <a:latin typeface="Helvetica"/>
                <a:cs typeface="Helvetica"/>
              </a:rPr>
              <a:t>ScienceDirect, BDSP, </a:t>
            </a:r>
            <a:r>
              <a:rPr lang="fr-FR" sz="1800" dirty="0" err="1" smtClean="0">
                <a:latin typeface="Helvetica"/>
                <a:cs typeface="Helvetica"/>
              </a:rPr>
              <a:t>Sudoc</a:t>
            </a:r>
            <a:r>
              <a:rPr lang="fr-FR" sz="1800" dirty="0">
                <a:latin typeface="Helvetica"/>
                <a:cs typeface="Helvetica"/>
              </a:rPr>
              <a:t>,</a:t>
            </a:r>
            <a:r>
              <a:rPr lang="fr-FR" sz="1800" dirty="0" smtClean="0">
                <a:latin typeface="Helvetica"/>
                <a:cs typeface="Helvetica"/>
              </a:rPr>
              <a:t> </a:t>
            </a:r>
            <a:r>
              <a:rPr lang="fr-FR" sz="1800" dirty="0">
                <a:latin typeface="Helvetica"/>
                <a:cs typeface="Helvetica"/>
              </a:rPr>
              <a:t>Google </a:t>
            </a:r>
            <a:r>
              <a:rPr lang="fr-FR" sz="1800" dirty="0" err="1" smtClean="0">
                <a:latin typeface="Helvetica"/>
                <a:cs typeface="Helvetica"/>
              </a:rPr>
              <a:t>Scholar</a:t>
            </a:r>
            <a:r>
              <a:rPr lang="fr-FR" sz="1800" dirty="0" smtClean="0">
                <a:latin typeface="Helvetica"/>
                <a:cs typeface="Helvetica"/>
              </a:rPr>
              <a:t>, et HAS</a:t>
            </a:r>
            <a:endParaRPr lang="fr-FR" sz="18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27739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457200" y="546100"/>
            <a:ext cx="8229600" cy="1036638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Résultats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93800" y="2897150"/>
            <a:ext cx="6604000" cy="602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400" b="1" dirty="0">
                <a:latin typeface="Helvetica"/>
                <a:cs typeface="Helvetica"/>
              </a:rPr>
              <a:t>1 / </a:t>
            </a:r>
            <a:r>
              <a:rPr lang="fr-FR" sz="1400" b="1" dirty="0" smtClean="0">
                <a:latin typeface="Helvetica"/>
                <a:cs typeface="Helvetica"/>
              </a:rPr>
              <a:t>« CRITÈRE D’INCLUSION » </a:t>
            </a:r>
            <a:r>
              <a:rPr lang="fr-FR" sz="1400" dirty="0" smtClean="0">
                <a:latin typeface="Helvetica"/>
                <a:cs typeface="Helvetica"/>
              </a:rPr>
              <a:t>: </a:t>
            </a:r>
            <a:r>
              <a:rPr lang="fr-FR" sz="1400" i="1" dirty="0" smtClean="0">
                <a:latin typeface="Helvetica"/>
                <a:cs typeface="Helvetica"/>
              </a:rPr>
              <a:t>Avez</a:t>
            </a:r>
            <a:r>
              <a:rPr lang="fr-FR" sz="1400" i="1" dirty="0">
                <a:latin typeface="Helvetica"/>
                <a:cs typeface="Helvetica"/>
              </a:rPr>
              <a:t>-vous dans votre patientèle des malades atteints de syndrome d’apnées du sommeil (</a:t>
            </a:r>
            <a:r>
              <a:rPr lang="fr-FR" sz="1400" i="1" dirty="0" smtClean="0">
                <a:latin typeface="Helvetica"/>
                <a:cs typeface="Helvetica"/>
              </a:rPr>
              <a:t>SAS</a:t>
            </a:r>
            <a:r>
              <a:rPr lang="fr-FR" sz="1400" i="1" dirty="0">
                <a:latin typeface="Helvetica"/>
                <a:cs typeface="Helvetica"/>
              </a:rPr>
              <a:t>) </a:t>
            </a:r>
            <a:r>
              <a:rPr lang="fr-FR" sz="1400" i="1" dirty="0" smtClean="0">
                <a:latin typeface="Helvetica"/>
                <a:cs typeface="Helvetica"/>
              </a:rPr>
              <a:t>?</a:t>
            </a:r>
            <a:endParaRPr lang="fr-FR" sz="1400" i="1" dirty="0">
              <a:latin typeface="Helvetica"/>
              <a:cs typeface="Helvetic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11300" y="2039033"/>
            <a:ext cx="57658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500" dirty="0" smtClean="0">
                <a:latin typeface="Helvetica"/>
                <a:cs typeface="Helvetica"/>
              </a:rPr>
              <a:t>Âge </a:t>
            </a:r>
            <a:r>
              <a:rPr lang="fr-FR" sz="1500" dirty="0">
                <a:latin typeface="Helvetica"/>
                <a:cs typeface="Helvetica"/>
              </a:rPr>
              <a:t>moyen des </a:t>
            </a:r>
            <a:r>
              <a:rPr lang="fr-FR" sz="1500" dirty="0" smtClean="0">
                <a:latin typeface="Helvetica"/>
                <a:cs typeface="Helvetica"/>
              </a:rPr>
              <a:t>médecins généralistes </a:t>
            </a:r>
            <a:r>
              <a:rPr lang="fr-FR" sz="1500" dirty="0">
                <a:latin typeface="Helvetica"/>
                <a:cs typeface="Helvetica"/>
              </a:rPr>
              <a:t>interrogés = </a:t>
            </a:r>
            <a:r>
              <a:rPr lang="fr-FR" sz="1500" dirty="0" smtClean="0">
                <a:latin typeface="Helvetica"/>
                <a:cs typeface="Helvetica"/>
              </a:rPr>
              <a:t>50,2 ans</a:t>
            </a:r>
            <a:endParaRPr lang="fr-FR" sz="1500" dirty="0">
              <a:latin typeface="Helvetica"/>
              <a:cs typeface="Helvetica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300" y="3588266"/>
            <a:ext cx="3263900" cy="311733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902200" y="5499100"/>
            <a:ext cx="3568700" cy="805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fr-FR" sz="1300" dirty="0" smtClean="0">
                <a:latin typeface="Helvetica"/>
                <a:cs typeface="Helvetica"/>
              </a:rPr>
              <a:t>107 des 118 MG interrogés ont déclaré avoir des patients apnéiques et ont été inclus pour participer à la suite de l’étude</a:t>
            </a:r>
            <a:endParaRPr lang="fr-FR" sz="13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35109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Résultats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00" y="2417782"/>
            <a:ext cx="3136900" cy="3391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fr-FR" sz="1400" b="1" dirty="0">
                <a:latin typeface="Helvetica"/>
                <a:cs typeface="Helvetica"/>
              </a:rPr>
              <a:t>2 </a:t>
            </a:r>
            <a:r>
              <a:rPr lang="fr-FR" sz="1400" b="1" dirty="0" smtClean="0">
                <a:latin typeface="Helvetica"/>
                <a:cs typeface="Helvetica"/>
              </a:rPr>
              <a:t>/ DÉPISTAGE </a:t>
            </a:r>
            <a:r>
              <a:rPr lang="fr-FR" sz="1400" dirty="0" smtClean="0">
                <a:latin typeface="Helvetica"/>
                <a:cs typeface="Helvetica"/>
              </a:rPr>
              <a:t>: </a:t>
            </a:r>
            <a:r>
              <a:rPr lang="fr-FR" sz="1400" i="1" dirty="0" smtClean="0">
                <a:latin typeface="Helvetica"/>
                <a:cs typeface="Helvetica"/>
              </a:rPr>
              <a:t>Quels </a:t>
            </a:r>
            <a:r>
              <a:rPr lang="fr-FR" sz="1400" i="1" dirty="0">
                <a:latin typeface="Helvetica"/>
                <a:cs typeface="Helvetica"/>
              </a:rPr>
              <a:t>difficultés rencontrez-vous éventuellement pour </a:t>
            </a:r>
            <a:r>
              <a:rPr lang="fr-FR" sz="1400" i="1" dirty="0" smtClean="0">
                <a:latin typeface="Helvetica"/>
                <a:cs typeface="Helvetica"/>
              </a:rPr>
              <a:t>dépister </a:t>
            </a:r>
            <a:r>
              <a:rPr lang="fr-FR" sz="1400" i="1" dirty="0">
                <a:latin typeface="Helvetica"/>
                <a:cs typeface="Helvetica"/>
              </a:rPr>
              <a:t>les </a:t>
            </a:r>
            <a:r>
              <a:rPr lang="fr-FR" sz="1400" i="1" dirty="0" smtClean="0">
                <a:latin typeface="Helvetica"/>
                <a:cs typeface="Helvetica"/>
              </a:rPr>
              <a:t>malades </a:t>
            </a:r>
            <a:r>
              <a:rPr lang="fr-FR" sz="1400" i="1" dirty="0">
                <a:latin typeface="Helvetica"/>
                <a:cs typeface="Helvetica"/>
              </a:rPr>
              <a:t>atteints de </a:t>
            </a:r>
            <a:r>
              <a:rPr lang="fr-FR" sz="1400" i="1" dirty="0" smtClean="0">
                <a:latin typeface="Helvetica"/>
                <a:cs typeface="Helvetica"/>
              </a:rPr>
              <a:t>SAS</a:t>
            </a:r>
            <a:r>
              <a:rPr lang="fr-FR" sz="1400" i="1" dirty="0">
                <a:latin typeface="Helvetica"/>
                <a:cs typeface="Helvetica"/>
              </a:rPr>
              <a:t> dans votre patientèle </a:t>
            </a:r>
            <a:r>
              <a:rPr lang="fr-FR" sz="1400" i="1" dirty="0" smtClean="0">
                <a:latin typeface="Helvetica"/>
                <a:cs typeface="Helvetica"/>
              </a:rPr>
              <a:t>?</a:t>
            </a:r>
          </a:p>
          <a:p>
            <a:pPr algn="just">
              <a:lnSpc>
                <a:spcPct val="120000"/>
              </a:lnSpc>
            </a:pPr>
            <a:endParaRPr lang="fr-FR" sz="6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a</a:t>
            </a:r>
            <a:r>
              <a:rPr lang="fr-FR" sz="1300" dirty="0" smtClean="0">
                <a:latin typeface="Helvetica"/>
                <a:cs typeface="Helvetica"/>
              </a:rPr>
              <a:t>. le </a:t>
            </a:r>
            <a:r>
              <a:rPr lang="fr-FR" sz="1300" dirty="0">
                <a:latin typeface="Helvetica"/>
                <a:cs typeface="Helvetica"/>
              </a:rPr>
              <a:t>manque de sensibilisation à la pathologie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b</a:t>
            </a:r>
            <a:r>
              <a:rPr lang="fr-FR" sz="1300" dirty="0" smtClean="0">
                <a:latin typeface="Helvetica"/>
                <a:cs typeface="Helvetica"/>
              </a:rPr>
              <a:t>. l’absence d’outil </a:t>
            </a:r>
            <a:r>
              <a:rPr lang="fr-FR" sz="1300" dirty="0">
                <a:latin typeface="Helvetica"/>
                <a:cs typeface="Helvetica"/>
              </a:rPr>
              <a:t>diagnostic </a:t>
            </a:r>
            <a:r>
              <a:rPr lang="fr-FR" sz="1300" dirty="0" smtClean="0">
                <a:latin typeface="Helvetica"/>
                <a:cs typeface="Helvetica"/>
              </a:rPr>
              <a:t>systématisé</a:t>
            </a:r>
            <a:endParaRPr lang="fr-FR" sz="13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c</a:t>
            </a:r>
            <a:r>
              <a:rPr lang="fr-FR" sz="1300" dirty="0" smtClean="0">
                <a:latin typeface="Helvetica"/>
                <a:cs typeface="Helvetica"/>
              </a:rPr>
              <a:t>. le </a:t>
            </a:r>
            <a:r>
              <a:rPr lang="fr-FR" sz="1300" dirty="0">
                <a:latin typeface="Helvetica"/>
                <a:cs typeface="Helvetica"/>
              </a:rPr>
              <a:t>temps insuffisant en consultation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d</a:t>
            </a:r>
            <a:r>
              <a:rPr lang="fr-FR" sz="1300" dirty="0" smtClean="0">
                <a:latin typeface="Helvetica"/>
                <a:cs typeface="Helvetica"/>
              </a:rPr>
              <a:t>. l’existence </a:t>
            </a:r>
            <a:r>
              <a:rPr lang="fr-FR" sz="1300" dirty="0">
                <a:latin typeface="Helvetica"/>
                <a:cs typeface="Helvetica"/>
              </a:rPr>
              <a:t>de comorbidités </a:t>
            </a:r>
            <a:r>
              <a:rPr lang="fr-FR" sz="1300" dirty="0" smtClean="0">
                <a:latin typeface="Helvetica"/>
                <a:cs typeface="Helvetica"/>
              </a:rPr>
              <a:t>prioritaires</a:t>
            </a:r>
            <a:endParaRPr lang="fr-FR" sz="13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>
                <a:latin typeface="Helvetica"/>
                <a:cs typeface="Helvetica"/>
              </a:rPr>
              <a:t>e</a:t>
            </a:r>
            <a:r>
              <a:rPr lang="fr-FR" sz="1300" dirty="0">
                <a:latin typeface="Helvetica"/>
                <a:cs typeface="Helvetica"/>
              </a:rPr>
              <a:t>. </a:t>
            </a:r>
            <a:r>
              <a:rPr lang="fr-FR" sz="1300" dirty="0" smtClean="0">
                <a:latin typeface="Helvetica"/>
                <a:cs typeface="Helvetica"/>
              </a:rPr>
              <a:t>ce </a:t>
            </a:r>
            <a:r>
              <a:rPr lang="fr-FR" sz="1300" dirty="0">
                <a:latin typeface="Helvetica"/>
                <a:cs typeface="Helvetica"/>
              </a:rPr>
              <a:t>n’est pas mon rôle de médecin généraliste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0" y="2417782"/>
            <a:ext cx="5245100" cy="375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34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Résultats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95400" y="1489076"/>
            <a:ext cx="6375400" cy="1764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400" b="1" dirty="0">
                <a:latin typeface="Helvetica"/>
                <a:cs typeface="Helvetica"/>
              </a:rPr>
              <a:t>3 / ORIENTATION </a:t>
            </a:r>
            <a:r>
              <a:rPr lang="fr-FR" sz="1400" dirty="0">
                <a:latin typeface="Helvetica"/>
                <a:cs typeface="Helvetica"/>
              </a:rPr>
              <a:t>: </a:t>
            </a:r>
            <a:r>
              <a:rPr lang="fr-FR" sz="1400" i="1" dirty="0">
                <a:latin typeface="Helvetica"/>
                <a:cs typeface="Helvetica"/>
              </a:rPr>
              <a:t>La présomption diagnostic acquise, comment procédez-vous habituellement ? (1 seule réponse</a:t>
            </a:r>
            <a:r>
              <a:rPr lang="fr-FR" sz="1400" i="1" dirty="0" smtClean="0">
                <a:latin typeface="Helvetica"/>
                <a:cs typeface="Helvetica"/>
              </a:rPr>
              <a:t>)</a:t>
            </a:r>
          </a:p>
          <a:p>
            <a:pPr>
              <a:lnSpc>
                <a:spcPct val="110000"/>
              </a:lnSpc>
            </a:pPr>
            <a:endParaRPr lang="fr-FR" sz="600" dirty="0" smtClean="0">
              <a:latin typeface="Helvetica"/>
              <a:cs typeface="Helvetica"/>
            </a:endParaRPr>
          </a:p>
          <a:p>
            <a:pPr>
              <a:lnSpc>
                <a:spcPct val="11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a</a:t>
            </a:r>
            <a:r>
              <a:rPr lang="fr-FR" sz="1300" dirty="0">
                <a:latin typeface="Helvetica"/>
                <a:cs typeface="Helvetica"/>
              </a:rPr>
              <a:t>. j’adresse le patient à un confrère spécialiste (</a:t>
            </a:r>
            <a:r>
              <a:rPr lang="fr-FR" sz="1300" dirty="0" smtClean="0">
                <a:latin typeface="Helvetica"/>
                <a:cs typeface="Helvetica"/>
              </a:rPr>
              <a:t>pneumologue, cardiologue, ORL, sommeil…</a:t>
            </a:r>
            <a:r>
              <a:rPr lang="fr-FR" sz="1300" dirty="0">
                <a:latin typeface="Helvetica"/>
                <a:cs typeface="Helvetica"/>
              </a:rPr>
              <a:t>)</a:t>
            </a:r>
          </a:p>
          <a:p>
            <a:pPr>
              <a:lnSpc>
                <a:spcPct val="110000"/>
              </a:lnSpc>
            </a:pPr>
            <a:r>
              <a:rPr lang="fr-FR" sz="1300" b="1" dirty="0">
                <a:latin typeface="Helvetica"/>
                <a:cs typeface="Helvetica"/>
              </a:rPr>
              <a:t>b</a:t>
            </a:r>
            <a:r>
              <a:rPr lang="fr-FR" sz="1300" dirty="0">
                <a:latin typeface="Helvetica"/>
                <a:cs typeface="Helvetica"/>
              </a:rPr>
              <a:t>. je propose de le prendre en charge moi-même</a:t>
            </a:r>
          </a:p>
          <a:p>
            <a:pPr>
              <a:lnSpc>
                <a:spcPct val="110000"/>
              </a:lnSpc>
            </a:pPr>
            <a:r>
              <a:rPr lang="fr-FR" sz="1300" b="1" dirty="0">
                <a:latin typeface="Helvetica"/>
                <a:cs typeface="Helvetica"/>
              </a:rPr>
              <a:t>c</a:t>
            </a:r>
            <a:r>
              <a:rPr lang="fr-FR" sz="1300" dirty="0">
                <a:latin typeface="Helvetica"/>
                <a:cs typeface="Helvetica"/>
              </a:rPr>
              <a:t>. je temporise, et je lui recommande, notamment, des mesures hygiéno-</a:t>
            </a:r>
            <a:r>
              <a:rPr lang="fr-FR" sz="1300" dirty="0" smtClean="0">
                <a:latin typeface="Helvetica"/>
                <a:cs typeface="Helvetica"/>
              </a:rPr>
              <a:t>diététiques (</a:t>
            </a:r>
            <a:r>
              <a:rPr lang="fr-FR" sz="1300" dirty="0">
                <a:latin typeface="Helvetica"/>
                <a:cs typeface="Helvetica"/>
              </a:rPr>
              <a:t>perte de poids, diminution tabac et alcool)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0" y="2984500"/>
            <a:ext cx="44704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41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Résultats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5900" y="2171700"/>
            <a:ext cx="3314700" cy="3871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fr-FR" sz="1400" b="1" dirty="0">
                <a:latin typeface="Helvetica"/>
                <a:cs typeface="Helvetica"/>
              </a:rPr>
              <a:t>4 / </a:t>
            </a:r>
            <a:r>
              <a:rPr lang="fr-FR" sz="1400" b="1" dirty="0" smtClean="0">
                <a:latin typeface="Helvetica"/>
                <a:cs typeface="Helvetica"/>
              </a:rPr>
              <a:t>FINALISATION DU DIAGNOSTIC </a:t>
            </a:r>
            <a:r>
              <a:rPr lang="fr-FR" sz="1400" dirty="0" smtClean="0">
                <a:latin typeface="Helvetica"/>
                <a:cs typeface="Helvetica"/>
              </a:rPr>
              <a:t>: </a:t>
            </a:r>
            <a:r>
              <a:rPr lang="fr-FR" sz="1400" i="1" dirty="0" smtClean="0">
                <a:latin typeface="Helvetica"/>
                <a:cs typeface="Helvetica"/>
              </a:rPr>
              <a:t>Quels </a:t>
            </a:r>
            <a:r>
              <a:rPr lang="fr-FR" sz="1400" i="1" dirty="0">
                <a:latin typeface="Helvetica"/>
                <a:cs typeface="Helvetica"/>
              </a:rPr>
              <a:t>freins avez-vous pu rencontrer, de manière générale, pour </a:t>
            </a:r>
            <a:r>
              <a:rPr lang="fr-FR" sz="1400" i="1" dirty="0" smtClean="0">
                <a:latin typeface="Helvetica"/>
                <a:cs typeface="Helvetica"/>
              </a:rPr>
              <a:t>finaliser le diagnostic</a:t>
            </a:r>
            <a:r>
              <a:rPr lang="fr-FR" sz="1400" i="1" dirty="0">
                <a:latin typeface="Helvetica"/>
                <a:cs typeface="Helvetica"/>
              </a:rPr>
              <a:t> </a:t>
            </a:r>
            <a:r>
              <a:rPr lang="fr-FR" sz="1400" i="1" dirty="0" smtClean="0">
                <a:latin typeface="Helvetica"/>
                <a:cs typeface="Helvetica"/>
              </a:rPr>
              <a:t>?</a:t>
            </a:r>
          </a:p>
          <a:p>
            <a:pPr algn="just">
              <a:lnSpc>
                <a:spcPct val="120000"/>
              </a:lnSpc>
            </a:pPr>
            <a:endParaRPr lang="fr-FR" sz="6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a</a:t>
            </a:r>
            <a:r>
              <a:rPr lang="fr-FR" sz="1300" dirty="0" smtClean="0">
                <a:latin typeface="Helvetica"/>
                <a:cs typeface="Helvetica"/>
              </a:rPr>
              <a:t>. la </a:t>
            </a:r>
            <a:r>
              <a:rPr lang="fr-FR" sz="1300" dirty="0">
                <a:latin typeface="Helvetica"/>
                <a:cs typeface="Helvetica"/>
              </a:rPr>
              <a:t>méconnaissance des examens de confirmation diagnostic à </a:t>
            </a:r>
            <a:r>
              <a:rPr lang="fr-FR" sz="1300" dirty="0" smtClean="0">
                <a:latin typeface="Helvetica"/>
                <a:cs typeface="Helvetica"/>
              </a:rPr>
              <a:t>réaliser</a:t>
            </a:r>
            <a:endParaRPr lang="fr-FR" sz="13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b</a:t>
            </a:r>
            <a:r>
              <a:rPr lang="fr-FR" sz="1300" dirty="0" smtClean="0">
                <a:latin typeface="Helvetica"/>
                <a:cs typeface="Helvetica"/>
              </a:rPr>
              <a:t>. l’absence </a:t>
            </a:r>
            <a:r>
              <a:rPr lang="fr-FR" sz="1300" dirty="0">
                <a:latin typeface="Helvetica"/>
                <a:cs typeface="Helvetica"/>
              </a:rPr>
              <a:t>de correspondant </a:t>
            </a:r>
            <a:r>
              <a:rPr lang="fr-FR" sz="1300" dirty="0" smtClean="0">
                <a:latin typeface="Helvetica"/>
                <a:cs typeface="Helvetica"/>
              </a:rPr>
              <a:t>adapté</a:t>
            </a:r>
            <a:endParaRPr lang="fr-FR" sz="13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c</a:t>
            </a:r>
            <a:r>
              <a:rPr lang="fr-FR" sz="1300" dirty="0" smtClean="0">
                <a:latin typeface="Helvetica"/>
                <a:cs typeface="Helvetica"/>
              </a:rPr>
              <a:t>. le </a:t>
            </a:r>
            <a:r>
              <a:rPr lang="fr-FR" sz="1300" dirty="0">
                <a:latin typeface="Helvetica"/>
                <a:cs typeface="Helvetica"/>
              </a:rPr>
              <a:t>délai d’attente pour l’obtention d’un rendez-vous d’examen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d</a:t>
            </a:r>
            <a:r>
              <a:rPr lang="fr-FR" sz="1300" dirty="0" smtClean="0">
                <a:latin typeface="Helvetica"/>
                <a:cs typeface="Helvetica"/>
              </a:rPr>
              <a:t>. le </a:t>
            </a:r>
            <a:r>
              <a:rPr lang="fr-FR" sz="1300" dirty="0">
                <a:latin typeface="Helvetica"/>
                <a:cs typeface="Helvetica"/>
              </a:rPr>
              <a:t>coût de l’examen restant à charge au patient (ticket modérateur)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e</a:t>
            </a:r>
            <a:r>
              <a:rPr lang="fr-FR" sz="1300" dirty="0" smtClean="0">
                <a:latin typeface="Helvetica"/>
                <a:cs typeface="Helvetica"/>
              </a:rPr>
              <a:t>. </a:t>
            </a:r>
            <a:r>
              <a:rPr lang="fr-FR" sz="1300" dirty="0">
                <a:latin typeface="Helvetica"/>
                <a:cs typeface="Helvetica"/>
              </a:rPr>
              <a:t>l</a:t>
            </a:r>
            <a:r>
              <a:rPr lang="fr-FR" sz="1300" dirty="0" smtClean="0">
                <a:latin typeface="Helvetica"/>
                <a:cs typeface="Helvetica"/>
              </a:rPr>
              <a:t>e manque de temps </a:t>
            </a:r>
            <a:r>
              <a:rPr lang="fr-FR" sz="1300" dirty="0">
                <a:latin typeface="Helvetica"/>
                <a:cs typeface="Helvetica"/>
              </a:rPr>
              <a:t>en consultation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f</a:t>
            </a:r>
            <a:r>
              <a:rPr lang="fr-FR" sz="1300" dirty="0" smtClean="0">
                <a:latin typeface="Helvetica"/>
                <a:cs typeface="Helvetica"/>
              </a:rPr>
              <a:t>. la </a:t>
            </a:r>
            <a:r>
              <a:rPr lang="fr-FR" sz="1300" dirty="0">
                <a:latin typeface="Helvetica"/>
                <a:cs typeface="Helvetica"/>
              </a:rPr>
              <a:t>réticence du patient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g</a:t>
            </a:r>
            <a:r>
              <a:rPr lang="fr-FR" sz="1300" dirty="0" smtClean="0">
                <a:latin typeface="Helvetica"/>
                <a:cs typeface="Helvetica"/>
              </a:rPr>
              <a:t>. cela </a:t>
            </a:r>
            <a:r>
              <a:rPr lang="fr-FR" sz="1300" dirty="0">
                <a:latin typeface="Helvetica"/>
                <a:cs typeface="Helvetica"/>
              </a:rPr>
              <a:t>relève exclusivement du médecin spécialiste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930400"/>
            <a:ext cx="53848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341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Résultats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7000" y="1965959"/>
            <a:ext cx="3302000" cy="4646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fr-FR" sz="1400" b="1" dirty="0">
                <a:latin typeface="Helvetica"/>
                <a:cs typeface="Helvetica"/>
              </a:rPr>
              <a:t>5 / </a:t>
            </a:r>
            <a:r>
              <a:rPr lang="fr-FR" sz="1400" b="1" dirty="0" smtClean="0">
                <a:latin typeface="Helvetica"/>
                <a:cs typeface="Helvetica"/>
              </a:rPr>
              <a:t>THÉRAPEUTIQUE </a:t>
            </a:r>
            <a:r>
              <a:rPr lang="fr-FR" sz="1400" dirty="0" smtClean="0">
                <a:latin typeface="Helvetica"/>
                <a:cs typeface="Helvetica"/>
              </a:rPr>
              <a:t>: </a:t>
            </a:r>
            <a:r>
              <a:rPr lang="fr-FR" sz="1400" i="1" dirty="0" smtClean="0">
                <a:latin typeface="Helvetica"/>
                <a:cs typeface="Helvetica"/>
              </a:rPr>
              <a:t>Le </a:t>
            </a:r>
            <a:r>
              <a:rPr lang="fr-FR" sz="1400" i="1" dirty="0">
                <a:latin typeface="Helvetica"/>
                <a:cs typeface="Helvetica"/>
              </a:rPr>
              <a:t>diagnostic étant confirmé et l’indication d’un traitement posée, quels </a:t>
            </a:r>
            <a:r>
              <a:rPr lang="fr-FR" sz="1400" i="1" dirty="0" smtClean="0">
                <a:latin typeface="Helvetica"/>
                <a:cs typeface="Helvetica"/>
              </a:rPr>
              <a:t>freins avez</a:t>
            </a:r>
            <a:r>
              <a:rPr lang="fr-FR" sz="1400" i="1" dirty="0">
                <a:latin typeface="Helvetica"/>
                <a:cs typeface="Helvetica"/>
              </a:rPr>
              <a:t>-vous pu </a:t>
            </a:r>
            <a:r>
              <a:rPr lang="fr-FR" sz="1400" i="1" dirty="0" smtClean="0">
                <a:latin typeface="Helvetica"/>
                <a:cs typeface="Helvetica"/>
              </a:rPr>
              <a:t>rencontrer, de manière générale, </a:t>
            </a:r>
            <a:r>
              <a:rPr lang="fr-FR" sz="1400" i="1" dirty="0">
                <a:latin typeface="Helvetica"/>
                <a:cs typeface="Helvetica"/>
              </a:rPr>
              <a:t>afin d’organiser une mise en place de l’appareillage </a:t>
            </a:r>
            <a:r>
              <a:rPr lang="fr-FR" sz="1400" i="1" dirty="0" smtClean="0">
                <a:latin typeface="Helvetica"/>
                <a:cs typeface="Helvetica"/>
              </a:rPr>
              <a:t>thérapeutique (PPC) ?</a:t>
            </a:r>
          </a:p>
          <a:p>
            <a:pPr algn="just">
              <a:lnSpc>
                <a:spcPct val="120000"/>
              </a:lnSpc>
            </a:pPr>
            <a:endParaRPr lang="fr-FR" sz="6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a</a:t>
            </a:r>
            <a:r>
              <a:rPr lang="fr-FR" sz="1300" dirty="0" smtClean="0">
                <a:latin typeface="Helvetica"/>
                <a:cs typeface="Helvetica"/>
              </a:rPr>
              <a:t>. l’absence </a:t>
            </a:r>
            <a:r>
              <a:rPr lang="fr-FR" sz="1300" dirty="0">
                <a:latin typeface="Helvetica"/>
                <a:cs typeface="Helvetica"/>
              </a:rPr>
              <a:t>de correspondant adapté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b</a:t>
            </a:r>
            <a:r>
              <a:rPr lang="fr-FR" sz="1300" dirty="0" smtClean="0">
                <a:latin typeface="Helvetica"/>
                <a:cs typeface="Helvetica"/>
              </a:rPr>
              <a:t>. des </a:t>
            </a:r>
            <a:r>
              <a:rPr lang="fr-FR" sz="1300" dirty="0">
                <a:latin typeface="Helvetica"/>
                <a:cs typeface="Helvetica"/>
              </a:rPr>
              <a:t>contraintes administratives (demande d’entente préalable…</a:t>
            </a:r>
            <a:r>
              <a:rPr lang="fr-FR" sz="1300" dirty="0" smtClean="0">
                <a:latin typeface="Helvetica"/>
                <a:cs typeface="Helvetic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c</a:t>
            </a:r>
            <a:r>
              <a:rPr lang="fr-FR" sz="1300" dirty="0" smtClean="0">
                <a:latin typeface="Helvetica"/>
                <a:cs typeface="Helvetica"/>
              </a:rPr>
              <a:t>. </a:t>
            </a:r>
            <a:r>
              <a:rPr lang="fr-FR" sz="1300" dirty="0">
                <a:latin typeface="Helvetica"/>
                <a:cs typeface="Helvetica"/>
              </a:rPr>
              <a:t>d</a:t>
            </a:r>
            <a:r>
              <a:rPr lang="fr-FR" sz="1300" dirty="0" smtClean="0">
                <a:latin typeface="Helvetica"/>
                <a:cs typeface="Helvetica"/>
              </a:rPr>
              <a:t>es contraintes techniques (réglages...)</a:t>
            </a:r>
            <a:endParaRPr lang="fr-FR" sz="13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>
                <a:latin typeface="Helvetica"/>
                <a:cs typeface="Helvetica"/>
              </a:rPr>
              <a:t>d</a:t>
            </a:r>
            <a:r>
              <a:rPr lang="fr-FR" sz="1300" dirty="0" smtClean="0">
                <a:latin typeface="Helvetica"/>
                <a:cs typeface="Helvetica"/>
              </a:rPr>
              <a:t>. le </a:t>
            </a:r>
            <a:r>
              <a:rPr lang="fr-FR" sz="1300" dirty="0">
                <a:latin typeface="Helvetica"/>
                <a:cs typeface="Helvetica"/>
              </a:rPr>
              <a:t>coût restant à charge pour le patient </a:t>
            </a:r>
            <a:r>
              <a:rPr lang="fr-FR" sz="1300" dirty="0" smtClean="0">
                <a:latin typeface="Helvetica"/>
                <a:cs typeface="Helvetica"/>
              </a:rPr>
              <a:t>(absence d’ALD)</a:t>
            </a:r>
            <a:endParaRPr lang="fr-FR" sz="13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>
                <a:latin typeface="Helvetica"/>
                <a:cs typeface="Helvetica"/>
              </a:rPr>
              <a:t>e</a:t>
            </a:r>
            <a:r>
              <a:rPr lang="fr-FR" sz="1300" dirty="0" smtClean="0">
                <a:latin typeface="Helvetica"/>
                <a:cs typeface="Helvetica"/>
              </a:rPr>
              <a:t>. la réticence </a:t>
            </a:r>
            <a:r>
              <a:rPr lang="fr-FR" sz="1300" dirty="0">
                <a:latin typeface="Helvetica"/>
                <a:cs typeface="Helvetica"/>
              </a:rPr>
              <a:t>du </a:t>
            </a:r>
            <a:r>
              <a:rPr lang="fr-FR" sz="1300" dirty="0" smtClean="0">
                <a:latin typeface="Helvetica"/>
                <a:cs typeface="Helvetica"/>
              </a:rPr>
              <a:t>patient et/ou de l’entourage</a:t>
            </a:r>
            <a:endParaRPr lang="fr-FR" sz="13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>
                <a:latin typeface="Helvetica"/>
                <a:cs typeface="Helvetica"/>
              </a:rPr>
              <a:t>f</a:t>
            </a:r>
            <a:r>
              <a:rPr lang="fr-FR" sz="1300" dirty="0" smtClean="0">
                <a:latin typeface="Helvetica"/>
                <a:cs typeface="Helvetica"/>
              </a:rPr>
              <a:t>. le manque de temps </a:t>
            </a:r>
            <a:r>
              <a:rPr lang="fr-FR" sz="1300" dirty="0">
                <a:latin typeface="Helvetica"/>
                <a:cs typeface="Helvetica"/>
              </a:rPr>
              <a:t>en consultation</a:t>
            </a:r>
          </a:p>
          <a:p>
            <a:pPr>
              <a:lnSpc>
                <a:spcPct val="120000"/>
              </a:lnSpc>
            </a:pPr>
            <a:r>
              <a:rPr lang="fr-FR" sz="1300" b="1" dirty="0">
                <a:latin typeface="Helvetica"/>
                <a:cs typeface="Helvetica"/>
              </a:rPr>
              <a:t>g</a:t>
            </a:r>
            <a:r>
              <a:rPr lang="fr-FR" sz="1300" dirty="0" smtClean="0">
                <a:latin typeface="Helvetica"/>
                <a:cs typeface="Helvetica"/>
              </a:rPr>
              <a:t>. c’est </a:t>
            </a:r>
            <a:r>
              <a:rPr lang="fr-FR" sz="1300" dirty="0">
                <a:latin typeface="Helvetica"/>
                <a:cs typeface="Helvetica"/>
              </a:rPr>
              <a:t>le rôle du médecin spécialiste exclusivement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0" y="1965959"/>
            <a:ext cx="5448300" cy="429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80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Résultats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04900" y="1604467"/>
            <a:ext cx="6477000" cy="1663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fr-FR" sz="1400" b="1" dirty="0">
                <a:latin typeface="Helvetica"/>
                <a:cs typeface="Helvetica"/>
              </a:rPr>
              <a:t>6 / </a:t>
            </a:r>
            <a:r>
              <a:rPr lang="fr-FR" sz="1400" b="1" dirty="0" smtClean="0">
                <a:latin typeface="Helvetica"/>
                <a:cs typeface="Helvetica"/>
              </a:rPr>
              <a:t>SUIVI </a:t>
            </a:r>
            <a:r>
              <a:rPr lang="fr-FR" sz="1400" dirty="0" smtClean="0">
                <a:latin typeface="Helvetica"/>
                <a:cs typeface="Helvetica"/>
              </a:rPr>
              <a:t>: </a:t>
            </a:r>
            <a:r>
              <a:rPr lang="fr-FR" sz="1400" i="1" dirty="0">
                <a:latin typeface="Helvetica"/>
                <a:cs typeface="Helvetica"/>
              </a:rPr>
              <a:t>A</a:t>
            </a:r>
            <a:r>
              <a:rPr lang="fr-FR" sz="1400" i="1" dirty="0" smtClean="0">
                <a:latin typeface="Helvetica"/>
                <a:cs typeface="Helvetica"/>
              </a:rPr>
              <a:t> </a:t>
            </a:r>
            <a:r>
              <a:rPr lang="fr-FR" sz="1400" i="1" dirty="0">
                <a:latin typeface="Helvetica"/>
                <a:cs typeface="Helvetica"/>
              </a:rPr>
              <a:t>quelle fréquence </a:t>
            </a:r>
            <a:r>
              <a:rPr lang="fr-FR" sz="1400" i="1" dirty="0" smtClean="0">
                <a:latin typeface="Helvetica"/>
                <a:cs typeface="Helvetica"/>
              </a:rPr>
              <a:t>organisez-vous un éventuel suivi de </a:t>
            </a:r>
            <a:r>
              <a:rPr lang="fr-FR" sz="1400" i="1" dirty="0">
                <a:latin typeface="Helvetica"/>
                <a:cs typeface="Helvetica"/>
              </a:rPr>
              <a:t>vos patients atteints de </a:t>
            </a:r>
            <a:r>
              <a:rPr lang="fr-FR" sz="1400" i="1" dirty="0" smtClean="0">
                <a:latin typeface="Helvetica"/>
                <a:cs typeface="Helvetica"/>
              </a:rPr>
              <a:t>SAS, </a:t>
            </a:r>
            <a:r>
              <a:rPr lang="fr-FR" sz="1400" i="1" dirty="0">
                <a:latin typeface="Helvetica"/>
                <a:cs typeface="Helvetica"/>
              </a:rPr>
              <a:t>et appareillés </a:t>
            </a:r>
            <a:r>
              <a:rPr lang="fr-FR" sz="1400" i="1" dirty="0" smtClean="0">
                <a:latin typeface="Helvetica"/>
                <a:cs typeface="Helvetica"/>
              </a:rPr>
              <a:t>? (</a:t>
            </a:r>
            <a:r>
              <a:rPr lang="fr-FR" sz="1400" i="1" dirty="0">
                <a:latin typeface="Helvetica"/>
                <a:cs typeface="Helvetica"/>
              </a:rPr>
              <a:t>1 seule réponse)</a:t>
            </a:r>
          </a:p>
          <a:p>
            <a:pPr>
              <a:lnSpc>
                <a:spcPct val="11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a</a:t>
            </a:r>
            <a:r>
              <a:rPr lang="fr-FR" sz="1300" dirty="0" smtClean="0">
                <a:latin typeface="Helvetica"/>
                <a:cs typeface="Helvetica"/>
              </a:rPr>
              <a:t>. tous </a:t>
            </a:r>
            <a:r>
              <a:rPr lang="fr-FR" sz="1300" dirty="0">
                <a:latin typeface="Helvetica"/>
                <a:cs typeface="Helvetica"/>
              </a:rPr>
              <a:t>les mois</a:t>
            </a:r>
          </a:p>
          <a:p>
            <a:pPr>
              <a:lnSpc>
                <a:spcPct val="11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b</a:t>
            </a:r>
            <a:r>
              <a:rPr lang="fr-FR" sz="1300" dirty="0" smtClean="0">
                <a:latin typeface="Helvetica"/>
                <a:cs typeface="Helvetica"/>
              </a:rPr>
              <a:t>. tous </a:t>
            </a:r>
            <a:r>
              <a:rPr lang="fr-FR" sz="1300" dirty="0">
                <a:latin typeface="Helvetica"/>
                <a:cs typeface="Helvetica"/>
              </a:rPr>
              <a:t>les </a:t>
            </a:r>
            <a:r>
              <a:rPr lang="fr-FR" sz="1300" dirty="0" smtClean="0">
                <a:latin typeface="Helvetica"/>
                <a:cs typeface="Helvetica"/>
              </a:rPr>
              <a:t>3 </a:t>
            </a:r>
            <a:r>
              <a:rPr lang="fr-FR" sz="1300" dirty="0">
                <a:latin typeface="Helvetica"/>
                <a:cs typeface="Helvetica"/>
              </a:rPr>
              <a:t>à 6 mois</a:t>
            </a:r>
          </a:p>
          <a:p>
            <a:pPr>
              <a:lnSpc>
                <a:spcPct val="11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c</a:t>
            </a:r>
            <a:r>
              <a:rPr lang="fr-FR" sz="1300" dirty="0" smtClean="0">
                <a:latin typeface="Helvetica"/>
                <a:cs typeface="Helvetica"/>
              </a:rPr>
              <a:t>. tous </a:t>
            </a:r>
            <a:r>
              <a:rPr lang="fr-FR" sz="1300" dirty="0">
                <a:latin typeface="Helvetica"/>
                <a:cs typeface="Helvetica"/>
              </a:rPr>
              <a:t>les ans</a:t>
            </a:r>
          </a:p>
          <a:p>
            <a:pPr>
              <a:lnSpc>
                <a:spcPct val="11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d</a:t>
            </a:r>
            <a:r>
              <a:rPr lang="fr-FR" sz="1300" dirty="0" smtClean="0">
                <a:latin typeface="Helvetica"/>
                <a:cs typeface="Helvetica"/>
              </a:rPr>
              <a:t>. moins </a:t>
            </a:r>
            <a:r>
              <a:rPr lang="fr-FR" sz="1300" dirty="0">
                <a:latin typeface="Helvetica"/>
                <a:cs typeface="Helvetica"/>
              </a:rPr>
              <a:t>d’une fois par an</a:t>
            </a:r>
          </a:p>
          <a:p>
            <a:pPr>
              <a:lnSpc>
                <a:spcPct val="11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e</a:t>
            </a:r>
            <a:r>
              <a:rPr lang="fr-FR" sz="1300" dirty="0" smtClean="0">
                <a:latin typeface="Helvetica"/>
                <a:cs typeface="Helvetica"/>
              </a:rPr>
              <a:t>. jamais </a:t>
            </a:r>
            <a:r>
              <a:rPr lang="fr-FR" sz="1300" dirty="0">
                <a:latin typeface="Helvetica"/>
                <a:cs typeface="Helvetica"/>
              </a:rPr>
              <a:t>(spécialiste exclusivement)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00" y="2603500"/>
            <a:ext cx="43307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29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Résultats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00" y="2269341"/>
            <a:ext cx="3048000" cy="3649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fr-FR" sz="1400" b="1" dirty="0">
                <a:latin typeface="Helvetica"/>
                <a:cs typeface="Helvetica"/>
              </a:rPr>
              <a:t>7 / </a:t>
            </a:r>
            <a:r>
              <a:rPr lang="fr-FR" sz="1400" b="1" dirty="0" smtClean="0">
                <a:latin typeface="Helvetica"/>
                <a:cs typeface="Helvetica"/>
              </a:rPr>
              <a:t>FREINS AU SUIVI </a:t>
            </a:r>
            <a:r>
              <a:rPr lang="fr-FR" sz="1400" dirty="0" smtClean="0">
                <a:latin typeface="Helvetica"/>
                <a:cs typeface="Helvetica"/>
              </a:rPr>
              <a:t>: </a:t>
            </a:r>
            <a:r>
              <a:rPr lang="fr-FR" sz="1400" i="1" dirty="0" smtClean="0">
                <a:latin typeface="Helvetica"/>
                <a:cs typeface="Helvetica"/>
              </a:rPr>
              <a:t>Concernant toujours </a:t>
            </a:r>
            <a:r>
              <a:rPr lang="fr-FR" sz="1400" i="1" dirty="0">
                <a:latin typeface="Helvetica"/>
                <a:cs typeface="Helvetica"/>
              </a:rPr>
              <a:t>un éventuel </a:t>
            </a:r>
            <a:r>
              <a:rPr lang="fr-FR" sz="1400" i="1" dirty="0" smtClean="0">
                <a:latin typeface="Helvetica"/>
                <a:cs typeface="Helvetica"/>
              </a:rPr>
              <a:t>suivi </a:t>
            </a:r>
            <a:r>
              <a:rPr lang="fr-FR" sz="1400" i="1" dirty="0">
                <a:latin typeface="Helvetica"/>
                <a:cs typeface="Helvetica"/>
              </a:rPr>
              <a:t>de vos patients atteints de </a:t>
            </a:r>
            <a:r>
              <a:rPr lang="fr-FR" sz="1400" i="1" dirty="0" smtClean="0">
                <a:latin typeface="Helvetica"/>
                <a:cs typeface="Helvetica"/>
              </a:rPr>
              <a:t>SAS </a:t>
            </a:r>
            <a:r>
              <a:rPr lang="fr-FR" sz="1400" i="1" dirty="0">
                <a:latin typeface="Helvetica"/>
                <a:cs typeface="Helvetica"/>
              </a:rPr>
              <a:t>et appareillés, quels </a:t>
            </a:r>
            <a:r>
              <a:rPr lang="fr-FR" sz="1400" i="1" dirty="0" smtClean="0">
                <a:latin typeface="Helvetica"/>
                <a:cs typeface="Helvetica"/>
              </a:rPr>
              <a:t>freins </a:t>
            </a:r>
            <a:r>
              <a:rPr lang="fr-FR" sz="1400" i="1" dirty="0">
                <a:latin typeface="Helvetica"/>
                <a:cs typeface="Helvetica"/>
              </a:rPr>
              <a:t>avez-vous pu rencontrer </a:t>
            </a:r>
            <a:r>
              <a:rPr lang="fr-FR" sz="1400" i="1" dirty="0" smtClean="0">
                <a:latin typeface="Helvetica"/>
                <a:cs typeface="Helvetica"/>
              </a:rPr>
              <a:t>?</a:t>
            </a:r>
          </a:p>
          <a:p>
            <a:pPr algn="just">
              <a:lnSpc>
                <a:spcPct val="120000"/>
              </a:lnSpc>
            </a:pPr>
            <a:endParaRPr lang="fr-FR" sz="6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a</a:t>
            </a:r>
            <a:r>
              <a:rPr lang="fr-FR" sz="1300" dirty="0" smtClean="0">
                <a:latin typeface="Helvetica"/>
                <a:cs typeface="Helvetica"/>
              </a:rPr>
              <a:t>. le </a:t>
            </a:r>
            <a:r>
              <a:rPr lang="fr-FR" sz="1300" dirty="0">
                <a:latin typeface="Helvetica"/>
                <a:cs typeface="Helvetica"/>
              </a:rPr>
              <a:t>manque de </a:t>
            </a:r>
            <a:r>
              <a:rPr lang="fr-FR" sz="1300" dirty="0" smtClean="0">
                <a:latin typeface="Helvetica"/>
                <a:cs typeface="Helvetica"/>
              </a:rPr>
              <a:t>connaissances / compétences </a:t>
            </a:r>
            <a:r>
              <a:rPr lang="fr-FR" sz="1300" dirty="0">
                <a:latin typeface="Helvetica"/>
                <a:cs typeface="Helvetica"/>
              </a:rPr>
              <a:t>dans le domaine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b</a:t>
            </a:r>
            <a:r>
              <a:rPr lang="fr-FR" sz="1300" dirty="0" smtClean="0">
                <a:latin typeface="Helvetica"/>
                <a:cs typeface="Helvetica"/>
              </a:rPr>
              <a:t>. le </a:t>
            </a:r>
            <a:r>
              <a:rPr lang="fr-FR" sz="1300" dirty="0">
                <a:latin typeface="Helvetica"/>
                <a:cs typeface="Helvetica"/>
              </a:rPr>
              <a:t>manque de coordination avec le spécialiste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c</a:t>
            </a:r>
            <a:r>
              <a:rPr lang="fr-FR" sz="1300" dirty="0" smtClean="0">
                <a:latin typeface="Helvetica"/>
                <a:cs typeface="Helvetica"/>
              </a:rPr>
              <a:t>. l’absence </a:t>
            </a:r>
            <a:r>
              <a:rPr lang="fr-FR" sz="1300" dirty="0">
                <a:latin typeface="Helvetica"/>
                <a:cs typeface="Helvetica"/>
              </a:rPr>
              <a:t>de retour d’information du prestataire technique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d</a:t>
            </a:r>
            <a:r>
              <a:rPr lang="fr-FR" sz="1300" dirty="0" smtClean="0">
                <a:latin typeface="Helvetica"/>
                <a:cs typeface="Helvetica"/>
              </a:rPr>
              <a:t>. le </a:t>
            </a:r>
            <a:r>
              <a:rPr lang="fr-FR" sz="1300" dirty="0">
                <a:latin typeface="Helvetica"/>
                <a:cs typeface="Helvetica"/>
              </a:rPr>
              <a:t>temps </a:t>
            </a:r>
            <a:r>
              <a:rPr lang="fr-FR" sz="1300" dirty="0" smtClean="0">
                <a:latin typeface="Helvetica"/>
                <a:cs typeface="Helvetica"/>
              </a:rPr>
              <a:t>insuffisant en </a:t>
            </a:r>
            <a:r>
              <a:rPr lang="fr-FR" sz="1300" dirty="0">
                <a:latin typeface="Helvetica"/>
                <a:cs typeface="Helvetica"/>
              </a:rPr>
              <a:t>consultation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e</a:t>
            </a:r>
            <a:r>
              <a:rPr lang="fr-FR" sz="1300" dirty="0" smtClean="0">
                <a:latin typeface="Helvetica"/>
                <a:cs typeface="Helvetica"/>
              </a:rPr>
              <a:t>. c’est </a:t>
            </a:r>
            <a:r>
              <a:rPr lang="fr-FR" sz="1300" dirty="0">
                <a:latin typeface="Helvetica"/>
                <a:cs typeface="Helvetica"/>
              </a:rPr>
              <a:t>le rôle exclusif du médecin spécialiste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900" y="2070100"/>
            <a:ext cx="51308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5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Résultats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" y="2557482"/>
            <a:ext cx="3352800" cy="3557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fr-FR" sz="1400" b="1" dirty="0">
                <a:latin typeface="Helvetica"/>
                <a:cs typeface="Helvetica"/>
              </a:rPr>
              <a:t>8 / </a:t>
            </a:r>
            <a:r>
              <a:rPr lang="fr-FR" sz="1400" b="1" dirty="0" smtClean="0">
                <a:latin typeface="Helvetica"/>
                <a:cs typeface="Helvetica"/>
              </a:rPr>
              <a:t>ÉDUCATION </a:t>
            </a:r>
            <a:r>
              <a:rPr lang="fr-FR" sz="1400" dirty="0" smtClean="0">
                <a:latin typeface="Helvetica"/>
                <a:cs typeface="Helvetica"/>
              </a:rPr>
              <a:t>: </a:t>
            </a:r>
            <a:r>
              <a:rPr lang="fr-FR" sz="1400" i="1" dirty="0" smtClean="0">
                <a:latin typeface="Helvetica"/>
                <a:cs typeface="Helvetica"/>
              </a:rPr>
              <a:t>Dans </a:t>
            </a:r>
            <a:r>
              <a:rPr lang="fr-FR" sz="1400" i="1" dirty="0">
                <a:latin typeface="Helvetica"/>
                <a:cs typeface="Helvetica"/>
              </a:rPr>
              <a:t>le cadre de </a:t>
            </a:r>
            <a:r>
              <a:rPr lang="fr-FR" sz="1400" i="1" dirty="0" smtClean="0">
                <a:latin typeface="Helvetica"/>
                <a:cs typeface="Helvetica"/>
              </a:rPr>
              <a:t>l’éducation de vos patients atteint de SAS, </a:t>
            </a:r>
            <a:r>
              <a:rPr lang="fr-FR" sz="1400" i="1" dirty="0">
                <a:latin typeface="Helvetica"/>
                <a:cs typeface="Helvetica"/>
              </a:rPr>
              <a:t>quelle est éventuellement votre pratique </a:t>
            </a:r>
            <a:r>
              <a:rPr lang="fr-FR" sz="1400" i="1" dirty="0" smtClean="0">
                <a:latin typeface="Helvetica"/>
                <a:cs typeface="Helvetica"/>
              </a:rPr>
              <a:t>?</a:t>
            </a:r>
          </a:p>
          <a:p>
            <a:pPr algn="just">
              <a:lnSpc>
                <a:spcPct val="120000"/>
              </a:lnSpc>
            </a:pPr>
            <a:endParaRPr lang="fr-FR" sz="6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a</a:t>
            </a:r>
            <a:r>
              <a:rPr lang="fr-FR" sz="1300" dirty="0" smtClean="0">
                <a:latin typeface="Helvetica"/>
                <a:cs typeface="Helvetica"/>
              </a:rPr>
              <a:t>. je </a:t>
            </a:r>
            <a:r>
              <a:rPr lang="fr-FR" sz="1300" dirty="0">
                <a:latin typeface="Helvetica"/>
                <a:cs typeface="Helvetica"/>
              </a:rPr>
              <a:t>mets </a:t>
            </a:r>
            <a:r>
              <a:rPr lang="fr-FR" sz="1300" dirty="0" smtClean="0">
                <a:latin typeface="Helvetica"/>
                <a:cs typeface="Helvetica"/>
              </a:rPr>
              <a:t>en oeuvre des </a:t>
            </a:r>
            <a:r>
              <a:rPr lang="fr-FR" sz="1300" dirty="0">
                <a:latin typeface="Helvetica"/>
                <a:cs typeface="Helvetica"/>
              </a:rPr>
              <a:t>moyens afin </a:t>
            </a:r>
            <a:r>
              <a:rPr lang="fr-FR" sz="1300" dirty="0" smtClean="0">
                <a:latin typeface="Helvetica"/>
                <a:cs typeface="Helvetica"/>
              </a:rPr>
              <a:t>de favoriser </a:t>
            </a:r>
            <a:r>
              <a:rPr lang="fr-FR" sz="1300" dirty="0">
                <a:latin typeface="Helvetica"/>
                <a:cs typeface="Helvetica"/>
              </a:rPr>
              <a:t>l’observance </a:t>
            </a:r>
            <a:r>
              <a:rPr lang="fr-FR" sz="1100" dirty="0">
                <a:latin typeface="Helvetica"/>
                <a:cs typeface="Helvetica"/>
              </a:rPr>
              <a:t>(aider le </a:t>
            </a:r>
            <a:r>
              <a:rPr lang="fr-FR" sz="1100" dirty="0" smtClean="0">
                <a:latin typeface="Helvetica"/>
                <a:cs typeface="Helvetica"/>
              </a:rPr>
              <a:t>patient </a:t>
            </a:r>
            <a:r>
              <a:rPr lang="fr-FR" sz="1100" dirty="0">
                <a:latin typeface="Helvetica"/>
                <a:cs typeface="Helvetica"/>
              </a:rPr>
              <a:t>dans la compréhension de la maladie, renforcer sa </a:t>
            </a:r>
            <a:r>
              <a:rPr lang="fr-FR" sz="1100" dirty="0" smtClean="0">
                <a:latin typeface="Helvetica"/>
                <a:cs typeface="Helvetica"/>
              </a:rPr>
              <a:t>motivation, impliquer le conjoint…</a:t>
            </a:r>
            <a:r>
              <a:rPr lang="fr-FR" sz="1100" dirty="0">
                <a:latin typeface="Helvetica"/>
                <a:cs typeface="Helvetic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b</a:t>
            </a:r>
            <a:r>
              <a:rPr lang="fr-FR" sz="1300" dirty="0" smtClean="0">
                <a:latin typeface="Helvetica"/>
                <a:cs typeface="Helvetica"/>
              </a:rPr>
              <a:t>. Je donne des conseils afin </a:t>
            </a:r>
            <a:r>
              <a:rPr lang="fr-FR" sz="1300" dirty="0">
                <a:latin typeface="Helvetica"/>
                <a:cs typeface="Helvetica"/>
              </a:rPr>
              <a:t>d’améliorer la tolérance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c</a:t>
            </a:r>
            <a:r>
              <a:rPr lang="fr-FR" sz="1300" dirty="0" smtClean="0">
                <a:latin typeface="Helvetica"/>
                <a:cs typeface="Helvetica"/>
              </a:rPr>
              <a:t>. je </a:t>
            </a:r>
            <a:r>
              <a:rPr lang="fr-FR" sz="1300" dirty="0">
                <a:latin typeface="Helvetica"/>
                <a:cs typeface="Helvetica"/>
              </a:rPr>
              <a:t>gère la </a:t>
            </a:r>
            <a:r>
              <a:rPr lang="fr-FR" sz="1300" dirty="0" smtClean="0">
                <a:latin typeface="Helvetica"/>
                <a:cs typeface="Helvetica"/>
              </a:rPr>
              <a:t>problématique psychologique et </a:t>
            </a:r>
            <a:r>
              <a:rPr lang="fr-FR" sz="1300" dirty="0">
                <a:latin typeface="Helvetica"/>
                <a:cs typeface="Helvetica"/>
              </a:rPr>
              <a:t>émotionnelle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d</a:t>
            </a:r>
            <a:r>
              <a:rPr lang="fr-FR" sz="1300" dirty="0" smtClean="0">
                <a:latin typeface="Helvetica"/>
                <a:cs typeface="Helvetica"/>
              </a:rPr>
              <a:t>. je </a:t>
            </a:r>
            <a:r>
              <a:rPr lang="fr-FR" sz="1300" dirty="0">
                <a:latin typeface="Helvetica"/>
                <a:cs typeface="Helvetica"/>
              </a:rPr>
              <a:t>sollicite le spécialiste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e</a:t>
            </a:r>
            <a:r>
              <a:rPr lang="fr-FR" sz="1300" dirty="0" smtClean="0">
                <a:latin typeface="Helvetica"/>
                <a:cs typeface="Helvetica"/>
              </a:rPr>
              <a:t>. je </a:t>
            </a:r>
            <a:r>
              <a:rPr lang="fr-FR" sz="1300" dirty="0">
                <a:latin typeface="Helvetica"/>
                <a:cs typeface="Helvetica"/>
              </a:rPr>
              <a:t>sollicite le prestataire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500" y="2349500"/>
            <a:ext cx="5080000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52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Résultats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5900" y="2463800"/>
            <a:ext cx="3213100" cy="3151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fr-FR" sz="1400" b="1" dirty="0" smtClean="0">
                <a:latin typeface="Helvetica"/>
                <a:cs typeface="Helvetica"/>
              </a:rPr>
              <a:t>9 / PROPOSITIONS </a:t>
            </a:r>
            <a:r>
              <a:rPr lang="fr-FR" sz="1400" dirty="0" smtClean="0">
                <a:latin typeface="Helvetica"/>
                <a:cs typeface="Helvetica"/>
              </a:rPr>
              <a:t>: </a:t>
            </a:r>
            <a:r>
              <a:rPr lang="fr-FR" sz="1400" i="1" dirty="0" smtClean="0">
                <a:latin typeface="Helvetica"/>
                <a:cs typeface="Helvetica"/>
              </a:rPr>
              <a:t>Que </a:t>
            </a:r>
            <a:r>
              <a:rPr lang="fr-FR" sz="1400" i="1" dirty="0">
                <a:latin typeface="Helvetica"/>
                <a:cs typeface="Helvetica"/>
              </a:rPr>
              <a:t>proposez-vous pour </a:t>
            </a:r>
            <a:r>
              <a:rPr lang="fr-FR" sz="1400" i="1" dirty="0" smtClean="0">
                <a:latin typeface="Helvetica"/>
                <a:cs typeface="Helvetica"/>
              </a:rPr>
              <a:t>améliorer </a:t>
            </a:r>
            <a:r>
              <a:rPr lang="fr-FR" sz="1400" i="1" dirty="0">
                <a:latin typeface="Helvetica"/>
                <a:cs typeface="Helvetica"/>
              </a:rPr>
              <a:t>la prise en charge et le suivi de patients atteints de </a:t>
            </a:r>
            <a:r>
              <a:rPr lang="fr-FR" sz="1400" i="1" dirty="0" smtClean="0">
                <a:latin typeface="Helvetica"/>
                <a:cs typeface="Helvetica"/>
              </a:rPr>
              <a:t>SAS </a:t>
            </a:r>
            <a:r>
              <a:rPr lang="fr-FR" sz="1400" i="1" dirty="0">
                <a:latin typeface="Helvetica"/>
                <a:cs typeface="Helvetica"/>
              </a:rPr>
              <a:t>par le médecin généraliste </a:t>
            </a:r>
            <a:r>
              <a:rPr lang="fr-FR" sz="1400" i="1" dirty="0" smtClean="0">
                <a:latin typeface="Helvetica"/>
                <a:cs typeface="Helvetica"/>
              </a:rPr>
              <a:t>?</a:t>
            </a:r>
          </a:p>
          <a:p>
            <a:pPr algn="just">
              <a:lnSpc>
                <a:spcPct val="120000"/>
              </a:lnSpc>
            </a:pPr>
            <a:endParaRPr lang="fr-FR" sz="600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a</a:t>
            </a:r>
            <a:r>
              <a:rPr lang="fr-FR" sz="1300" dirty="0" smtClean="0">
                <a:latin typeface="Helvetica"/>
                <a:cs typeface="Helvetica"/>
              </a:rPr>
              <a:t>. davantage </a:t>
            </a:r>
            <a:r>
              <a:rPr lang="fr-FR" sz="1300" dirty="0">
                <a:latin typeface="Helvetica"/>
                <a:cs typeface="Helvetica"/>
              </a:rPr>
              <a:t>de formation sur le sujet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b</a:t>
            </a:r>
            <a:r>
              <a:rPr lang="fr-FR" sz="1300" dirty="0" smtClean="0">
                <a:latin typeface="Helvetica"/>
                <a:cs typeface="Helvetica"/>
              </a:rPr>
              <a:t>. une </a:t>
            </a:r>
            <a:r>
              <a:rPr lang="fr-FR" sz="1300" dirty="0">
                <a:latin typeface="Helvetica"/>
                <a:cs typeface="Helvetica"/>
              </a:rPr>
              <a:t>meilleure coordination avec les correspondants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c</a:t>
            </a:r>
            <a:r>
              <a:rPr lang="fr-FR" sz="1300" dirty="0" smtClean="0">
                <a:latin typeface="Helvetica"/>
                <a:cs typeface="Helvetica"/>
              </a:rPr>
              <a:t>. une </a:t>
            </a:r>
            <a:r>
              <a:rPr lang="fr-FR" sz="1300" dirty="0">
                <a:latin typeface="Helvetica"/>
                <a:cs typeface="Helvetica"/>
              </a:rPr>
              <a:t>intégration dans un réseau de soins / associatif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d</a:t>
            </a:r>
            <a:r>
              <a:rPr lang="fr-FR" sz="1300" dirty="0" smtClean="0">
                <a:latin typeface="Helvetica"/>
                <a:cs typeface="Helvetica"/>
              </a:rPr>
              <a:t>. des </a:t>
            </a:r>
            <a:r>
              <a:rPr lang="fr-FR" sz="1300" dirty="0">
                <a:latin typeface="Helvetica"/>
                <a:cs typeface="Helvetica"/>
              </a:rPr>
              <a:t>visites à domicile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e</a:t>
            </a:r>
            <a:r>
              <a:rPr lang="fr-FR" sz="1300" dirty="0" smtClean="0">
                <a:latin typeface="Helvetica"/>
                <a:cs typeface="Helvetica"/>
              </a:rPr>
              <a:t>. de </a:t>
            </a:r>
            <a:r>
              <a:rPr lang="fr-FR" sz="1300" dirty="0">
                <a:latin typeface="Helvetica"/>
                <a:cs typeface="Helvetica"/>
              </a:rPr>
              <a:t>la télémédecine</a:t>
            </a:r>
          </a:p>
          <a:p>
            <a:pPr>
              <a:lnSpc>
                <a:spcPct val="120000"/>
              </a:lnSpc>
            </a:pPr>
            <a:r>
              <a:rPr lang="fr-FR" sz="1300" b="1" dirty="0" smtClean="0">
                <a:latin typeface="Helvetica"/>
                <a:cs typeface="Helvetica"/>
              </a:rPr>
              <a:t>f</a:t>
            </a:r>
            <a:r>
              <a:rPr lang="fr-FR" sz="1300" dirty="0" smtClean="0">
                <a:latin typeface="Helvetica"/>
                <a:cs typeface="Helvetica"/>
              </a:rPr>
              <a:t>. je </a:t>
            </a:r>
            <a:r>
              <a:rPr lang="fr-FR" sz="1300" dirty="0">
                <a:latin typeface="Helvetica"/>
                <a:cs typeface="Helvetica"/>
              </a:rPr>
              <a:t>n’ai rien à proposer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159000"/>
            <a:ext cx="49022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030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Résultats</a:t>
            </a:r>
            <a:endParaRPr lang="fr-FR" sz="33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2633682"/>
            <a:ext cx="2717800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500" b="1" dirty="0" smtClean="0">
                <a:latin typeface="Helvetica"/>
                <a:cs typeface="Helvetica"/>
              </a:rPr>
              <a:t>10 / RÔLE DU MG </a:t>
            </a:r>
            <a:r>
              <a:rPr lang="fr-FR" sz="1500" dirty="0" smtClean="0">
                <a:latin typeface="Helvetica"/>
                <a:cs typeface="Helvetica"/>
              </a:rPr>
              <a:t>: </a:t>
            </a:r>
            <a:r>
              <a:rPr lang="fr-FR" sz="1500" i="1" dirty="0" smtClean="0">
                <a:latin typeface="Helvetica"/>
                <a:cs typeface="Helvetica"/>
              </a:rPr>
              <a:t>Au final, quel </a:t>
            </a:r>
            <a:r>
              <a:rPr lang="fr-FR" sz="1500" i="1" dirty="0">
                <a:latin typeface="Helvetica"/>
                <a:cs typeface="Helvetica"/>
              </a:rPr>
              <a:t>est d’après-vous le rôle </a:t>
            </a:r>
            <a:r>
              <a:rPr lang="fr-FR" sz="1500" i="1" dirty="0" smtClean="0">
                <a:latin typeface="Helvetica"/>
                <a:cs typeface="Helvetica"/>
              </a:rPr>
              <a:t>du médecin généraliste </a:t>
            </a:r>
            <a:r>
              <a:rPr lang="fr-FR" sz="1500" i="1" dirty="0">
                <a:latin typeface="Helvetica"/>
                <a:cs typeface="Helvetica"/>
              </a:rPr>
              <a:t>dans le parcours de soins </a:t>
            </a:r>
            <a:r>
              <a:rPr lang="fr-FR" sz="1500" i="1" dirty="0" smtClean="0">
                <a:latin typeface="Helvetica"/>
                <a:cs typeface="Helvetica"/>
              </a:rPr>
              <a:t>des patients atteints de SAS</a:t>
            </a:r>
            <a:r>
              <a:rPr lang="fr-FR" sz="1500" i="1" dirty="0">
                <a:latin typeface="Helvetica"/>
                <a:cs typeface="Helvetica"/>
              </a:rPr>
              <a:t> </a:t>
            </a:r>
            <a:r>
              <a:rPr lang="fr-FR" sz="1500" i="1" dirty="0" smtClean="0">
                <a:latin typeface="Helvetica"/>
                <a:cs typeface="Helvetica"/>
              </a:rPr>
              <a:t>?</a:t>
            </a:r>
          </a:p>
          <a:p>
            <a:pPr algn="just"/>
            <a:endParaRPr lang="fr-FR" sz="600" dirty="0">
              <a:latin typeface="Helvetica"/>
              <a:cs typeface="Helvetica"/>
            </a:endParaRPr>
          </a:p>
          <a:p>
            <a:r>
              <a:rPr lang="fr-FR" sz="1500" b="1" dirty="0" smtClean="0">
                <a:latin typeface="Helvetica"/>
                <a:cs typeface="Helvetica"/>
              </a:rPr>
              <a:t>a</a:t>
            </a:r>
            <a:r>
              <a:rPr lang="fr-FR" sz="1500" dirty="0" smtClean="0">
                <a:latin typeface="Helvetica"/>
                <a:cs typeface="Helvetica"/>
              </a:rPr>
              <a:t>. dépistage</a:t>
            </a:r>
            <a:endParaRPr lang="fr-FR" sz="1500" dirty="0">
              <a:latin typeface="Helvetica"/>
              <a:cs typeface="Helvetica"/>
            </a:endParaRPr>
          </a:p>
          <a:p>
            <a:r>
              <a:rPr lang="fr-FR" sz="1500" b="1" dirty="0" smtClean="0">
                <a:latin typeface="Helvetica"/>
                <a:cs typeface="Helvetica"/>
              </a:rPr>
              <a:t>b</a:t>
            </a:r>
            <a:r>
              <a:rPr lang="fr-FR" sz="1500" dirty="0" smtClean="0">
                <a:latin typeface="Helvetica"/>
                <a:cs typeface="Helvetica"/>
              </a:rPr>
              <a:t>. </a:t>
            </a:r>
            <a:r>
              <a:rPr lang="fr-FR" sz="1500" dirty="0">
                <a:latin typeface="Helvetica"/>
                <a:cs typeface="Helvetica"/>
              </a:rPr>
              <a:t>c</a:t>
            </a:r>
            <a:r>
              <a:rPr lang="fr-FR" sz="1500" dirty="0" smtClean="0">
                <a:latin typeface="Helvetica"/>
                <a:cs typeface="Helvetica"/>
              </a:rPr>
              <a:t>onfirmation diagnostic</a:t>
            </a:r>
            <a:endParaRPr lang="fr-FR" sz="1500" dirty="0">
              <a:latin typeface="Helvetica"/>
              <a:cs typeface="Helvetica"/>
            </a:endParaRPr>
          </a:p>
          <a:p>
            <a:r>
              <a:rPr lang="fr-FR" sz="1500" b="1" dirty="0" smtClean="0">
                <a:latin typeface="Helvetica"/>
                <a:cs typeface="Helvetica"/>
              </a:rPr>
              <a:t>c</a:t>
            </a:r>
            <a:r>
              <a:rPr lang="fr-FR" sz="1500" dirty="0" smtClean="0">
                <a:latin typeface="Helvetica"/>
                <a:cs typeface="Helvetica"/>
              </a:rPr>
              <a:t>.</a:t>
            </a:r>
            <a:r>
              <a:rPr lang="fr-FR" sz="1500" dirty="0">
                <a:latin typeface="Helvetica"/>
                <a:cs typeface="Helvetica"/>
              </a:rPr>
              <a:t> </a:t>
            </a:r>
            <a:r>
              <a:rPr lang="fr-FR" sz="1500" dirty="0" smtClean="0">
                <a:latin typeface="Helvetica"/>
                <a:cs typeface="Helvetica"/>
              </a:rPr>
              <a:t>orientation </a:t>
            </a:r>
            <a:r>
              <a:rPr lang="fr-FR" sz="1500" dirty="0">
                <a:latin typeface="Helvetica"/>
                <a:cs typeface="Helvetica"/>
              </a:rPr>
              <a:t>dans la filière de soins</a:t>
            </a:r>
          </a:p>
          <a:p>
            <a:r>
              <a:rPr lang="fr-FR" sz="1500" b="1" dirty="0" smtClean="0">
                <a:latin typeface="Helvetica"/>
                <a:cs typeface="Helvetica"/>
              </a:rPr>
              <a:t>d</a:t>
            </a:r>
            <a:r>
              <a:rPr lang="fr-FR" sz="1500" dirty="0" smtClean="0">
                <a:latin typeface="Helvetica"/>
                <a:cs typeface="Helvetica"/>
              </a:rPr>
              <a:t>. mise </a:t>
            </a:r>
            <a:r>
              <a:rPr lang="fr-FR" sz="1500" dirty="0">
                <a:latin typeface="Helvetica"/>
                <a:cs typeface="Helvetica"/>
              </a:rPr>
              <a:t>en place de l’appareillage thérapeutique</a:t>
            </a:r>
          </a:p>
          <a:p>
            <a:r>
              <a:rPr lang="fr-FR" sz="1500" b="1" dirty="0" smtClean="0">
                <a:latin typeface="Helvetica"/>
                <a:cs typeface="Helvetica"/>
              </a:rPr>
              <a:t>e</a:t>
            </a:r>
            <a:r>
              <a:rPr lang="fr-FR" sz="1500" dirty="0" smtClean="0">
                <a:latin typeface="Helvetica"/>
                <a:cs typeface="Helvetica"/>
              </a:rPr>
              <a:t>.</a:t>
            </a:r>
            <a:r>
              <a:rPr lang="fr-FR" sz="1500" dirty="0">
                <a:latin typeface="Helvetica"/>
                <a:cs typeface="Helvetica"/>
              </a:rPr>
              <a:t> </a:t>
            </a:r>
            <a:r>
              <a:rPr lang="fr-FR" sz="1500" dirty="0" smtClean="0">
                <a:latin typeface="Helvetica"/>
                <a:cs typeface="Helvetica"/>
              </a:rPr>
              <a:t>suivi</a:t>
            </a:r>
            <a:endParaRPr lang="fr-FR" sz="1500" dirty="0">
              <a:latin typeface="Helvetica"/>
              <a:cs typeface="Helvetica"/>
            </a:endParaRPr>
          </a:p>
          <a:p>
            <a:r>
              <a:rPr lang="fr-FR" sz="1500" b="1" dirty="0" smtClean="0">
                <a:latin typeface="Helvetica"/>
                <a:cs typeface="Helvetica"/>
              </a:rPr>
              <a:t>f</a:t>
            </a:r>
            <a:r>
              <a:rPr lang="fr-FR" sz="1500" dirty="0" smtClean="0">
                <a:latin typeface="Helvetica"/>
                <a:cs typeface="Helvetica"/>
              </a:rPr>
              <a:t>. éducation</a:t>
            </a:r>
            <a:endParaRPr lang="fr-FR" sz="1500" dirty="0">
              <a:latin typeface="Helvetica"/>
              <a:cs typeface="Helvetica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324100"/>
            <a:ext cx="5181600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32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1"/>
          <p:cNvSpPr>
            <a:spLocks noGrp="1"/>
          </p:cNvSpPr>
          <p:nvPr>
            <p:ph type="title"/>
          </p:nvPr>
        </p:nvSpPr>
        <p:spPr>
          <a:xfrm>
            <a:off x="457200" y="615950"/>
            <a:ext cx="8229600" cy="104775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Discussion</a:t>
            </a:r>
            <a:r>
              <a:rPr lang="fr-FR" sz="3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fr-FR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5" name="Espace réservé du contenu 2"/>
          <p:cNvSpPr>
            <a:spLocks noGrp="1"/>
          </p:cNvSpPr>
          <p:nvPr>
            <p:ph idx="1"/>
          </p:nvPr>
        </p:nvSpPr>
        <p:spPr>
          <a:xfrm>
            <a:off x="863600" y="2101852"/>
            <a:ext cx="7467600" cy="4603748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fr-FR" sz="1800" u="sng" dirty="0" smtClean="0">
                <a:latin typeface="Helvetica"/>
                <a:ea typeface="ＭＳ Ｐゴシック" charset="0"/>
                <a:cs typeface="Helvetica"/>
              </a:rPr>
              <a:t>Etat des lieux des pratiques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500" dirty="0" smtClean="0">
                <a:latin typeface="Helvetica"/>
                <a:ea typeface="ＭＳ Ｐゴシック" charset="0"/>
                <a:cs typeface="Helvetica"/>
              </a:rPr>
              <a:t>Les MG interrogés dépistent et orientent les patients apnéiques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500" dirty="0" smtClean="0">
                <a:latin typeface="Helvetica"/>
                <a:ea typeface="ＭＳ Ｐゴシック" charset="0"/>
                <a:cs typeface="Helvetica"/>
              </a:rPr>
              <a:t>Mais seule une moitié est investie dans le suivi et l’éducation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500" dirty="0" smtClean="0">
                <a:latin typeface="Helvetica"/>
                <a:ea typeface="ＭＳ Ｐゴシック" charset="0"/>
                <a:cs typeface="Helvetica"/>
              </a:rPr>
              <a:t>Recours aux confrères spécialistes++ / parcours de soins complexe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500" dirty="0">
                <a:latin typeface="Helvetica"/>
                <a:ea typeface="ＭＳ Ｐゴシック" charset="0"/>
                <a:cs typeface="Helvetica"/>
              </a:rPr>
              <a:t>R</a:t>
            </a:r>
            <a:r>
              <a:rPr lang="fr-FR" sz="1500" dirty="0" smtClean="0">
                <a:latin typeface="Helvetica"/>
                <a:ea typeface="ＭＳ Ｐゴシック" charset="0"/>
                <a:cs typeface="Helvetica"/>
              </a:rPr>
              <a:t>etour du prestataire technique insuffisant</a:t>
            </a:r>
          </a:p>
          <a:p>
            <a:pPr algn="just" eaLnBrk="1" hangingPunct="1">
              <a:lnSpc>
                <a:spcPct val="120000"/>
              </a:lnSpc>
            </a:pPr>
            <a:endParaRPr lang="fr-FR" sz="1600" u="sng" dirty="0" smtClean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fr-FR" sz="1800" u="sng" dirty="0" smtClean="0">
                <a:latin typeface="Helvetica"/>
                <a:cs typeface="Helvetica"/>
              </a:rPr>
              <a:t>Divers freins </a:t>
            </a:r>
            <a:r>
              <a:rPr lang="fr-FR" sz="1600" u="sng" dirty="0" smtClean="0">
                <a:latin typeface="Helvetica"/>
                <a:cs typeface="Helvetica"/>
              </a:rPr>
              <a:t>(réels ou ressentis)</a:t>
            </a:r>
            <a:endParaRPr lang="fr-FR" sz="1600" dirty="0">
              <a:latin typeface="Helvetica"/>
              <a:cs typeface="Helvetica"/>
            </a:endParaRP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500" dirty="0">
                <a:latin typeface="Helvetica"/>
                <a:ea typeface="ＭＳ Ｐゴシック" charset="0"/>
                <a:cs typeface="Helvetica"/>
              </a:rPr>
              <a:t>Manque de </a:t>
            </a:r>
            <a:r>
              <a:rPr lang="fr-FR" sz="1500" dirty="0" smtClean="0">
                <a:latin typeface="Helvetica"/>
                <a:ea typeface="ＭＳ Ｐゴシック" charset="0"/>
                <a:cs typeface="Helvetica"/>
              </a:rPr>
              <a:t>sensibilisation et de connaissances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500" dirty="0" smtClean="0">
                <a:latin typeface="Helvetica"/>
                <a:ea typeface="ＭＳ Ｐゴシック" charset="0"/>
                <a:cs typeface="Helvetica"/>
              </a:rPr>
              <a:t>Manque </a:t>
            </a:r>
            <a:r>
              <a:rPr lang="fr-FR" sz="1500" dirty="0">
                <a:latin typeface="Helvetica"/>
                <a:ea typeface="ＭＳ Ｐゴシック" charset="0"/>
                <a:cs typeface="Helvetica"/>
              </a:rPr>
              <a:t>de </a:t>
            </a:r>
            <a:r>
              <a:rPr lang="fr-FR" sz="1500" dirty="0" smtClean="0">
                <a:latin typeface="Helvetica"/>
                <a:ea typeface="ＭＳ Ｐゴシック" charset="0"/>
                <a:cs typeface="Helvetica"/>
              </a:rPr>
              <a:t>coordination et de retour d’information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500" dirty="0" smtClean="0">
                <a:latin typeface="Helvetica"/>
                <a:ea typeface="ＭＳ Ｐゴシック" charset="0"/>
                <a:cs typeface="Helvetica"/>
              </a:rPr>
              <a:t>Délais d’attente, réticence des patients, coûts restant à charge</a:t>
            </a:r>
            <a:endParaRPr lang="fr-FR" sz="15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500" dirty="0" smtClean="0">
                <a:latin typeface="Helvetica"/>
                <a:ea typeface="ＭＳ Ｐゴシック" charset="0"/>
                <a:cs typeface="Helvetica"/>
              </a:rPr>
              <a:t>Contraintes administratives et techniques…</a:t>
            </a:r>
            <a:endParaRPr lang="fr-FR" sz="15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</a:pPr>
            <a:endParaRPr lang="fr-FR" sz="1400" u="sng" dirty="0">
              <a:latin typeface="Helvetica"/>
              <a:ea typeface="ＭＳ Ｐゴシック" charset="0"/>
              <a:cs typeface="Helvetic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1"/>
          <p:cNvSpPr>
            <a:spLocks noGrp="1"/>
          </p:cNvSpPr>
          <p:nvPr>
            <p:ph type="title"/>
          </p:nvPr>
        </p:nvSpPr>
        <p:spPr>
          <a:xfrm>
            <a:off x="457200" y="558800"/>
            <a:ext cx="8229600" cy="104775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Discussion</a:t>
            </a:r>
            <a:endParaRPr lang="fr-FR" sz="33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5" name="Espace réservé du contenu 2"/>
          <p:cNvSpPr>
            <a:spLocks noGrp="1"/>
          </p:cNvSpPr>
          <p:nvPr>
            <p:ph idx="1"/>
          </p:nvPr>
        </p:nvSpPr>
        <p:spPr>
          <a:xfrm>
            <a:off x="863600" y="1746250"/>
            <a:ext cx="7493000" cy="501015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endParaRPr lang="fr-FR" sz="1600" u="sng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fr-FR" sz="1800" u="sng" dirty="0" smtClean="0">
                <a:latin typeface="Helvetica"/>
                <a:cs typeface="Helvetica"/>
              </a:rPr>
              <a:t>Limites de l’étude</a:t>
            </a:r>
            <a:r>
              <a:rPr lang="fr-FR" sz="1800" dirty="0" smtClean="0">
                <a:latin typeface="Helvetica"/>
                <a:cs typeface="Helvetica"/>
              </a:rPr>
              <a:t> </a:t>
            </a:r>
            <a:r>
              <a:rPr lang="fr-FR" sz="2000" dirty="0" smtClean="0">
                <a:latin typeface="Helvetica"/>
                <a:cs typeface="Helvetica"/>
              </a:rPr>
              <a:t>:</a:t>
            </a:r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fr-FR" sz="1500" dirty="0" smtClean="0">
                <a:latin typeface="Helvetica"/>
                <a:cs typeface="Helvetica"/>
              </a:rPr>
              <a:t>- Alternatives </a:t>
            </a:r>
            <a:r>
              <a:rPr lang="fr-FR" sz="1500" dirty="0">
                <a:latin typeface="Helvetica"/>
                <a:cs typeface="Helvetica"/>
              </a:rPr>
              <a:t>thérapeutiques à la PPC </a:t>
            </a:r>
            <a:r>
              <a:rPr lang="fr-FR" sz="1500" dirty="0" smtClean="0">
                <a:latin typeface="Helvetica"/>
                <a:cs typeface="Helvetica"/>
              </a:rPr>
              <a:t>occultées</a:t>
            </a:r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fr-FR" sz="1500" dirty="0" smtClean="0">
                <a:latin typeface="Helvetica"/>
                <a:cs typeface="Helvetica"/>
              </a:rPr>
              <a:t>(PPC = 90% des patients traités)</a:t>
            </a:r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fr-FR" sz="1500" dirty="0" smtClean="0">
                <a:latin typeface="Helvetica"/>
                <a:cs typeface="Helvetica"/>
              </a:rPr>
              <a:t>- Etude ciblée sur la population générale adulte</a:t>
            </a:r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fr-FR" sz="1500" dirty="0" smtClean="0">
                <a:latin typeface="Helvetica"/>
                <a:cs typeface="Helvetica"/>
              </a:rPr>
              <a:t>- Méthodologie (questionnaire fermé, réponses non pondérées, items ambigus…)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endParaRPr lang="fr-FR" sz="2000" u="sng" dirty="0" smtClean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fr-FR" sz="1800" u="sng" dirty="0">
                <a:latin typeface="Helvetica"/>
                <a:ea typeface="ＭＳ Ｐゴシック" charset="0"/>
                <a:cs typeface="Helvetica"/>
              </a:rPr>
              <a:t>Biais de l’étude</a:t>
            </a:r>
            <a:r>
              <a:rPr lang="fr-FR" sz="1800" dirty="0">
                <a:latin typeface="Helvetica"/>
                <a:ea typeface="ＭＳ Ｐゴシック" charset="0"/>
                <a:cs typeface="Helvetica"/>
              </a:rPr>
              <a:t> </a:t>
            </a:r>
            <a:r>
              <a:rPr lang="fr-FR" sz="1800" dirty="0" smtClean="0">
                <a:latin typeface="Helvetica"/>
                <a:ea typeface="ＭＳ Ｐゴシック" charset="0"/>
                <a:cs typeface="Helvetica"/>
              </a:rPr>
              <a:t>: 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(retrouvés classiquement dans ce type d’enquête)</a:t>
            </a:r>
            <a:endParaRPr lang="fr-FR" sz="1600" dirty="0">
              <a:latin typeface="Helvetica"/>
              <a:ea typeface="ＭＳ Ｐゴシック" charset="0"/>
              <a:cs typeface="Helvetica"/>
            </a:endParaRPr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fr-FR" sz="1500" dirty="0">
                <a:latin typeface="Helvetica"/>
                <a:ea typeface="ＭＳ Ｐゴシック" charset="0"/>
                <a:cs typeface="Helvetica"/>
              </a:rPr>
              <a:t>- Biais </a:t>
            </a:r>
            <a:r>
              <a:rPr lang="fr-FR" sz="1500" dirty="0" smtClean="0">
                <a:latin typeface="Helvetica"/>
                <a:ea typeface="ＭＳ Ｐゴシック" charset="0"/>
                <a:cs typeface="Helvetica"/>
              </a:rPr>
              <a:t>déclaratifs </a:t>
            </a:r>
            <a:r>
              <a:rPr lang="fr-FR" sz="1400" dirty="0">
                <a:latin typeface="Helvetica"/>
                <a:cs typeface="Helvetica"/>
              </a:rPr>
              <a:t>(biais de choix des réponses, de « désirabilité sociale »…)</a:t>
            </a:r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fr-FR" sz="1500" dirty="0">
                <a:latin typeface="Helvetica"/>
                <a:cs typeface="Helvetica"/>
              </a:rPr>
              <a:t>- Biais de mesure </a:t>
            </a:r>
            <a:r>
              <a:rPr lang="fr-FR" sz="1400" dirty="0">
                <a:latin typeface="Helvetica"/>
                <a:cs typeface="Helvetica"/>
              </a:rPr>
              <a:t>(biais de mémorisation, de compréhension des items…)</a:t>
            </a:r>
            <a:endParaRPr lang="fr-FR" sz="14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endParaRPr lang="fr-FR" sz="2000" u="sng" dirty="0" smtClean="0">
              <a:latin typeface="Helvetica"/>
              <a:ea typeface="ＭＳ Ｐゴシック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01750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1"/>
          <p:cNvSpPr>
            <a:spLocks noGrp="1"/>
          </p:cNvSpPr>
          <p:nvPr>
            <p:ph type="title"/>
          </p:nvPr>
        </p:nvSpPr>
        <p:spPr>
          <a:xfrm>
            <a:off x="457200" y="558800"/>
            <a:ext cx="8229600" cy="1047750"/>
          </a:xfrm>
        </p:spPr>
        <p:txBody>
          <a:bodyPr anchor="ctr"/>
          <a:lstStyle/>
          <a:p>
            <a:pPr algn="ctr" eaLnBrk="1" hangingPunct="1"/>
            <a:r>
              <a:rPr lang="fr-FR" sz="33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Discussion</a:t>
            </a:r>
            <a:endParaRPr lang="fr-FR" sz="33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5" name="Espace réservé du contenu 2"/>
          <p:cNvSpPr>
            <a:spLocks noGrp="1"/>
          </p:cNvSpPr>
          <p:nvPr>
            <p:ph idx="1"/>
          </p:nvPr>
        </p:nvSpPr>
        <p:spPr>
          <a:xfrm>
            <a:off x="863600" y="2019300"/>
            <a:ext cx="7493000" cy="4457700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None/>
            </a:pPr>
            <a:endParaRPr lang="fr-FR" sz="2000" u="sng" dirty="0" smtClean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fr-FR" sz="2000" u="sng" dirty="0" smtClean="0">
                <a:latin typeface="Helvetica"/>
                <a:cs typeface="Helvetica"/>
              </a:rPr>
              <a:t>Pistes de réflexion pour l’amélioration des pratiques :</a:t>
            </a:r>
          </a:p>
          <a:p>
            <a:pPr algn="just" eaLnBrk="1" hangingPunct="1">
              <a:lnSpc>
                <a:spcPct val="120000"/>
              </a:lnSpc>
            </a:pPr>
            <a:endParaRPr lang="fr-FR" sz="800" dirty="0">
              <a:latin typeface="Helvetica"/>
              <a:cs typeface="Helvetica"/>
            </a:endParaRP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Une formation plus poussée des médecins généralistes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Une prise en charge en ALD de la pathologie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600" dirty="0">
                <a:latin typeface="Helvetica"/>
                <a:ea typeface="ＭＳ Ｐゴシック" charset="0"/>
                <a:cs typeface="Helvetica"/>
              </a:rPr>
              <a:t>Une meilleure coordination des différents 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intervenants</a:t>
            </a: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L’intégration des patients apnéiques dans des réseaux </a:t>
            </a:r>
            <a:r>
              <a:rPr lang="fr-FR" sz="1600" dirty="0">
                <a:latin typeface="Helvetica"/>
                <a:ea typeface="ＭＳ Ｐゴシック" charset="0"/>
                <a:cs typeface="Helvetica"/>
              </a:rPr>
              <a:t>de </a:t>
            </a: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soins</a:t>
            </a:r>
            <a:endParaRPr lang="fr-FR" sz="1600" dirty="0">
              <a:latin typeface="Helvetica"/>
              <a:ea typeface="ＭＳ Ｐゴシック" charset="0"/>
              <a:cs typeface="Helvetica"/>
            </a:endParaRPr>
          </a:p>
          <a:p>
            <a:pPr algn="just" eaLnBrk="1" hangingPunct="1">
              <a:lnSpc>
                <a:spcPct val="120000"/>
              </a:lnSpc>
              <a:buFontTx/>
              <a:buChar char="-"/>
            </a:pPr>
            <a:r>
              <a:rPr lang="fr-FR" sz="1600" dirty="0" smtClean="0">
                <a:latin typeface="Helvetica"/>
                <a:ea typeface="ＭＳ Ｐゴシック" charset="0"/>
                <a:cs typeface="Helvetica"/>
              </a:rPr>
              <a:t>L’envoi assez systématique des rapports de PPC au médecin traitant</a:t>
            </a:r>
          </a:p>
        </p:txBody>
      </p:sp>
    </p:spTree>
    <p:extLst>
      <p:ext uri="{BB962C8B-B14F-4D97-AF65-F5344CB8AC3E}">
        <p14:creationId xmlns:p14="http://schemas.microsoft.com/office/powerpoint/2010/main" val="671534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marL="0" indent="0" algn="ctr">
              <a:buNone/>
            </a:pPr>
            <a:r>
              <a:rPr lang="fr-FR" sz="2800" dirty="0" smtClean="0">
                <a:latin typeface="Helvetica"/>
                <a:cs typeface="Helvetica"/>
              </a:rPr>
              <a:t>Merci de votre attention…</a:t>
            </a:r>
            <a:endParaRPr lang="fr-FR" sz="2800" dirty="0">
              <a:latin typeface="Helvetica"/>
              <a:cs typeface="Helvetica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0" y="6184900"/>
            <a:ext cx="17145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489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">
  <a:themeElements>
    <a:clrScheme name="Flux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Classiqu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Flux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ux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Flux.thmx</Template>
  <TotalTime>4251</TotalTime>
  <Words>1527</Words>
  <Application>Microsoft Macintosh PowerPoint</Application>
  <PresentationFormat>Présentation à l'écran (4:3)</PresentationFormat>
  <Paragraphs>252</Paragraphs>
  <Slides>22</Slides>
  <Notes>22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Flux</vt:lpstr>
      <vt:lpstr>  Le syndrome d’apnées du sommeil en médecine générale : état des lieux des pratiques, freins à la prise en charge et au suivi.  Enquête descriptive auprès de 118 médecins généralistes de la région Ile-de-France.</vt:lpstr>
      <vt:lpstr>Introduction</vt:lpstr>
      <vt:lpstr>Introduction</vt:lpstr>
      <vt:lpstr>Rappels : le SAHOS</vt:lpstr>
      <vt:lpstr>Rappels : le parcours de soins du SAHOS</vt:lpstr>
      <vt:lpstr>Matériels et méthodes</vt:lpstr>
      <vt:lpstr>Matériels et méthodes</vt:lpstr>
      <vt:lpstr>Matériels et méthodes</vt:lpstr>
      <vt:lpstr>Résultats</vt:lpstr>
      <vt:lpstr>Résultats</vt:lpstr>
      <vt:lpstr>Résultats</vt:lpstr>
      <vt:lpstr>Résultats</vt:lpstr>
      <vt:lpstr>Résultats</vt:lpstr>
      <vt:lpstr>Résultats</vt:lpstr>
      <vt:lpstr>Résultats</vt:lpstr>
      <vt:lpstr>Résultats</vt:lpstr>
      <vt:lpstr>Résultats</vt:lpstr>
      <vt:lpstr>Résultats</vt:lpstr>
      <vt:lpstr>Discussion </vt:lpstr>
      <vt:lpstr>Discussion</vt:lpstr>
      <vt:lpstr>Discussion</vt:lpstr>
      <vt:lpstr>Présentation PowerPoint</vt:lpstr>
    </vt:vector>
  </TitlesOfParts>
  <Company>eca3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Evaluation de l’état de préparation des services d’urgences parisiens  au risque de grippe aviaire</dc:title>
  <dc:creator>aurelie kalpokdjian</dc:creator>
  <cp:lastModifiedBy>M G</cp:lastModifiedBy>
  <cp:revision>402</cp:revision>
  <cp:lastPrinted>2015-06-23T05:18:15Z</cp:lastPrinted>
  <dcterms:created xsi:type="dcterms:W3CDTF">2009-10-14T20:34:03Z</dcterms:created>
  <dcterms:modified xsi:type="dcterms:W3CDTF">2015-06-23T20:45:28Z</dcterms:modified>
</cp:coreProperties>
</file>