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1"/>
  </p:notesMasterIdLst>
  <p:sldIdLst>
    <p:sldId id="256" r:id="rId2"/>
    <p:sldId id="257" r:id="rId3"/>
    <p:sldId id="292" r:id="rId4"/>
    <p:sldId id="278" r:id="rId5"/>
    <p:sldId id="279" r:id="rId6"/>
    <p:sldId id="296" r:id="rId7"/>
    <p:sldId id="280" r:id="rId8"/>
    <p:sldId id="281" r:id="rId9"/>
    <p:sldId id="282" r:id="rId10"/>
    <p:sldId id="283" r:id="rId11"/>
    <p:sldId id="284" r:id="rId12"/>
    <p:sldId id="285" r:id="rId13"/>
    <p:sldId id="286" r:id="rId14"/>
    <p:sldId id="287" r:id="rId15"/>
    <p:sldId id="289" r:id="rId16"/>
    <p:sldId id="290" r:id="rId17"/>
    <p:sldId id="291" r:id="rId18"/>
    <p:sldId id="293" r:id="rId19"/>
    <p:sldId id="295" r:id="rId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6E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61759" autoAdjust="0"/>
  </p:normalViewPr>
  <p:slideViewPr>
    <p:cSldViewPr>
      <p:cViewPr varScale="1">
        <p:scale>
          <a:sx n="57" d="100"/>
          <a:sy n="57" d="100"/>
        </p:scale>
        <p:origin x="1860" y="78"/>
      </p:cViewPr>
      <p:guideLst>
        <p:guide orient="horz" pos="2160"/>
        <p:guide pos="2880"/>
      </p:guideLst>
    </p:cSldViewPr>
  </p:slideViewPr>
  <p:outlineViewPr>
    <p:cViewPr>
      <p:scale>
        <a:sx n="33" d="100"/>
        <a:sy n="33" d="100"/>
      </p:scale>
      <p:origin x="0" y="-224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G:\th&#232;se\r&#233;sultats\Classeur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Feuil3!$A$69</c:f>
              <c:strCache>
                <c:ptCount val="1"/>
                <c:pt idx="0">
                  <c:v>Question 12</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invertIfNegative val="0"/>
          <c:dLbls>
            <c:dLbl>
              <c:idx val="1"/>
              <c:layout>
                <c:manualLayout>
                  <c:x val="-5.0925337632079971E-17"/>
                  <c:y val="4.5847914843976986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Feuil3!$B$68:$F$68</c:f>
              <c:strCache>
                <c:ptCount val="5"/>
                <c:pt idx="0">
                  <c:v>Tout à fait</c:v>
                </c:pt>
                <c:pt idx="1">
                  <c:v>Probablement oui</c:v>
                </c:pt>
                <c:pt idx="2">
                  <c:v>Probablement non</c:v>
                </c:pt>
                <c:pt idx="3">
                  <c:v>Non, pas du tout</c:v>
                </c:pt>
                <c:pt idx="4">
                  <c:v>Non renseigné</c:v>
                </c:pt>
              </c:strCache>
            </c:strRef>
          </c:cat>
          <c:val>
            <c:numRef>
              <c:f>Feuil3!$B$69:$F$69</c:f>
              <c:numCache>
                <c:formatCode>0%</c:formatCode>
                <c:ptCount val="5"/>
                <c:pt idx="0">
                  <c:v>0.94736842105263153</c:v>
                </c:pt>
                <c:pt idx="1">
                  <c:v>5.2631578947368418E-2</c:v>
                </c:pt>
                <c:pt idx="2">
                  <c:v>0</c:v>
                </c:pt>
                <c:pt idx="3">
                  <c:v>0</c:v>
                </c:pt>
                <c:pt idx="4">
                  <c:v>0</c:v>
                </c:pt>
              </c:numCache>
            </c:numRef>
          </c:val>
        </c:ser>
        <c:dLbls>
          <c:dLblPos val="inEnd"/>
          <c:showLegendKey val="0"/>
          <c:showVal val="1"/>
          <c:showCatName val="0"/>
          <c:showSerName val="0"/>
          <c:showPercent val="0"/>
          <c:showBubbleSize val="0"/>
        </c:dLbls>
        <c:gapWidth val="100"/>
        <c:overlap val="-24"/>
        <c:axId val="253938976"/>
        <c:axId val="253939760"/>
      </c:barChart>
      <c:catAx>
        <c:axId val="253938976"/>
        <c:scaling>
          <c:orientation val="minMax"/>
        </c:scaling>
        <c:delete val="0"/>
        <c:axPos val="b"/>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53939760"/>
        <c:crosses val="autoZero"/>
        <c:auto val="1"/>
        <c:lblAlgn val="ctr"/>
        <c:lblOffset val="100"/>
        <c:noMultiLvlLbl val="0"/>
      </c:catAx>
      <c:valAx>
        <c:axId val="253939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53938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45C353-0EA4-4433-AD83-208CD5C16931}" type="datetimeFigureOut">
              <a:rPr lang="fr-FR" smtClean="0"/>
              <a:pPr/>
              <a:t>21/09/2015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01F912-2E4B-4DEC-ADB7-D8FD2D9058F9}" type="slidenum">
              <a:rPr lang="fr-FR" smtClean="0"/>
              <a:pPr/>
              <a:t>‹N°›</a:t>
            </a:fld>
            <a:endParaRPr lang="fr-FR"/>
          </a:p>
        </p:txBody>
      </p:sp>
    </p:spTree>
    <p:extLst>
      <p:ext uri="{BB962C8B-B14F-4D97-AF65-F5344CB8AC3E}">
        <p14:creationId xmlns:p14="http://schemas.microsoft.com/office/powerpoint/2010/main" val="3314526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Bonjour à Tous,</a:t>
            </a:r>
          </a:p>
          <a:p>
            <a:r>
              <a:rPr lang="fr-FR" dirty="0" smtClean="0"/>
              <a:t>Je vais vous</a:t>
            </a:r>
            <a:r>
              <a:rPr lang="fr-FR" baseline="0" dirty="0" smtClean="0"/>
              <a:t> présenter mon travail qui a porte sur l’évaluation de la satisfaction des médecins généralistes ayant adressé des patients à l’hôpital de Jour « Ville-Hôpital » de L’hôpital Louis Mourier de Colombes.</a:t>
            </a:r>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a:t>
            </a:fld>
            <a:endParaRPr lang="fr-FR"/>
          </a:p>
        </p:txBody>
      </p:sp>
    </p:spTree>
    <p:extLst>
      <p:ext uri="{BB962C8B-B14F-4D97-AF65-F5344CB8AC3E}">
        <p14:creationId xmlns:p14="http://schemas.microsoft.com/office/powerpoint/2010/main" val="3172198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transition épidémiologique nécessite de nouvelles options</a:t>
            </a:r>
            <a:r>
              <a:rPr lang="fr-FR" baseline="0" dirty="0" smtClean="0"/>
              <a:t> dans la prise en charge des patients devant la fréquence croissante de la </a:t>
            </a:r>
            <a:r>
              <a:rPr lang="fr-FR" baseline="0" dirty="0" err="1" smtClean="0"/>
              <a:t>polypathologie</a:t>
            </a:r>
            <a:r>
              <a:rPr lang="fr-FR" baseline="0" dirty="0" smtClean="0"/>
              <a:t>. </a:t>
            </a:r>
            <a:endParaRPr lang="fr-FR" dirty="0" smtClean="0"/>
          </a:p>
          <a:p>
            <a:r>
              <a:rPr lang="fr-FR" dirty="0" smtClean="0"/>
              <a:t>La </a:t>
            </a:r>
            <a:r>
              <a:rPr lang="fr-FR" dirty="0" err="1" smtClean="0"/>
              <a:t>polypathologie</a:t>
            </a:r>
            <a:r>
              <a:rPr lang="fr-FR" baseline="0" dirty="0" smtClean="0"/>
              <a:t> se définit par la </a:t>
            </a:r>
            <a:r>
              <a:rPr lang="fr-FR" baseline="0" dirty="0" err="1" smtClean="0"/>
              <a:t>coocurrence</a:t>
            </a:r>
            <a:r>
              <a:rPr lang="fr-FR" baseline="0" dirty="0" smtClean="0"/>
              <a:t> de plusieurs pathologies chroniques sur une </a:t>
            </a:r>
            <a:r>
              <a:rPr lang="fr-FR" baseline="0" dirty="0" err="1" smtClean="0"/>
              <a:t>meme</a:t>
            </a:r>
            <a:r>
              <a:rPr lang="fr-FR" baseline="0" dirty="0" smtClean="0"/>
              <a:t> période pour un individu donné.</a:t>
            </a:r>
            <a:endParaRPr lang="fr-FR" dirty="0" smtClean="0"/>
          </a:p>
          <a:p>
            <a:r>
              <a:rPr lang="fr-FR" baseline="0" dirty="0" smtClean="0"/>
              <a:t>Selon l’OMS, son impact est social, psychologique et économique sur la vie du malade</a:t>
            </a:r>
          </a:p>
          <a:p>
            <a:endParaRPr lang="fr-FR" baseline="0" dirty="0" smtClean="0"/>
          </a:p>
          <a:p>
            <a:r>
              <a:rPr lang="fr-FR" baseline="0" dirty="0" smtClean="0"/>
              <a:t>La fréquence de la poly-pathologie est élevée puisque :</a:t>
            </a:r>
          </a:p>
          <a:p>
            <a:r>
              <a:rPr lang="fr-FR" baseline="0" dirty="0" smtClean="0"/>
              <a:t>93% des patients de plus de 70 ans ont au moins deux maladies, et au moins 3 maladies sont constatées chez 85% d’entre elles</a:t>
            </a:r>
          </a:p>
          <a:p>
            <a:r>
              <a:rPr lang="fr-FR" baseline="0" dirty="0" smtClean="0"/>
              <a:t>Ces patients sont fragiles avec un risque de iatrogénie augmenté du fait de la fréquente poly médication; par ailleurs, le risque de rupture de suivi est grand </a:t>
            </a:r>
          </a:p>
          <a:p>
            <a:endParaRPr lang="fr-FR" baseline="0" dirty="0" smtClean="0"/>
          </a:p>
          <a:p>
            <a:r>
              <a:rPr lang="fr-FR" baseline="0" dirty="0" smtClean="0"/>
              <a:t>En médecine générale,  le médecin est en moyenne confronté à au moins 4 problèmes de santé chez les patients de plus de 65 ans</a:t>
            </a:r>
          </a:p>
          <a:p>
            <a:endParaRPr lang="fr-FR" baseline="0" dirty="0" smtClean="0"/>
          </a:p>
          <a:p>
            <a:r>
              <a:rPr lang="fr-FR" baseline="0" dirty="0" smtClean="0"/>
              <a:t>Le médecin généraliste occupe une place centrale dans la coordination des soins de ces patients </a:t>
            </a:r>
            <a:r>
              <a:rPr lang="fr-FR" baseline="0" dirty="0" err="1" smtClean="0"/>
              <a:t>polypathologiques</a:t>
            </a:r>
            <a:r>
              <a:rPr lang="fr-FR" baseline="0" dirty="0" smtClean="0"/>
              <a:t> ayant souvent recours à différents médecins afin de veiller à la cohérence de leur prise en charge. </a:t>
            </a:r>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2</a:t>
            </a:fld>
            <a:endParaRPr lang="fr-FR"/>
          </a:p>
        </p:txBody>
      </p:sp>
    </p:spTree>
    <p:extLst>
      <p:ext uri="{BB962C8B-B14F-4D97-AF65-F5344CB8AC3E}">
        <p14:creationId xmlns:p14="http://schemas.microsoft.com/office/powerpoint/2010/main" val="657861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prstClr val="black"/>
                </a:solidFill>
                <a:effectLst/>
                <a:uLnTx/>
                <a:uFillTx/>
                <a:latin typeface="+mn-lt"/>
                <a:ea typeface="+mn-ea"/>
                <a:cs typeface="+mn-cs"/>
              </a:rPr>
              <a:t>Ainsi la prise en charge de ces patients poly-pathologiques doit bien évidemment prendre en compte les différentes pathologies intriquées mais également l’expérience du médecin et les souhaits du patient. C’est à ce titre que les recommandations générales se doivent d’être replacées dans le contexte du patient afin de ne pas lui nuire. La place du médecin généraliste lui donne l’occasion de travailler de concert avec les autres spécialistes consultés par le patient afin d’assurer la meilleure coordination possible tout en connaissant le mode de vie du patient et son environnement.</a:t>
            </a:r>
          </a:p>
          <a:p>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3</a:t>
            </a:fld>
            <a:endParaRPr lang="fr-FR"/>
          </a:p>
        </p:txBody>
      </p:sp>
    </p:spTree>
    <p:extLst>
      <p:ext uri="{BB962C8B-B14F-4D97-AF65-F5344CB8AC3E}">
        <p14:creationId xmlns:p14="http://schemas.microsoft.com/office/powerpoint/2010/main" val="3674766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fragilité de ces patients les amène à être hospitalisés plus fréquemment</a:t>
            </a:r>
          </a:p>
          <a:p>
            <a:endParaRPr lang="fr-FR" dirty="0" smtClean="0"/>
          </a:p>
          <a:p>
            <a:r>
              <a:rPr lang="fr-FR" dirty="0" smtClean="0"/>
              <a:t>Le nombre de places en hospitalisation</a:t>
            </a:r>
            <a:r>
              <a:rPr lang="fr-FR" baseline="0" dirty="0" smtClean="0"/>
              <a:t> complète a tendance à diminuer depuis au moins 10 ans, au profit des places en hospitalisation partielle ou encore de l’hospitalisation à domicile, cependant cette dernière option est généralement instaurée dans les suites d’une prise en charge en hospitalisation complète bien que certaines admissions en HAD soient initiées par les médecins généralistes dans un contexte de fin de vie par exemple.</a:t>
            </a:r>
          </a:p>
          <a:p>
            <a:endParaRPr lang="fr-FR" dirty="0" smtClean="0"/>
          </a:p>
          <a:p>
            <a:r>
              <a:rPr lang="fr-FR" dirty="0" smtClean="0"/>
              <a:t>Pour un patient ambulatoire, la prise en charge repose uniquement sur la coordination entre différents spécialistes, pour</a:t>
            </a:r>
            <a:r>
              <a:rPr lang="fr-FR" baseline="0" dirty="0" smtClean="0"/>
              <a:t> les patients dont l’autonomie est partielle ou nécessitant une aide médico sociale le médecin peut s’appuyer sur différents réseaux (de type Services de Soins Infirmiers A Domicile par exemple) en plus de la consultation des médecins spécialistes. Mais pour les patients dont la situation est grave ou particulièrement complexe, l’hospitalisation complète est souvent le seul recours. Cependant, l’hospitalisation partielle peut constituer une solution dans la prise en charge de ces derniers</a:t>
            </a:r>
            <a:endParaRPr lang="fr-FR" dirty="0" smtClean="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4</a:t>
            </a:fld>
            <a:endParaRPr lang="fr-FR"/>
          </a:p>
        </p:txBody>
      </p:sp>
    </p:spTree>
    <p:extLst>
      <p:ext uri="{BB962C8B-B14F-4D97-AF65-F5344CB8AC3E}">
        <p14:creationId xmlns:p14="http://schemas.microsoft.com/office/powerpoint/2010/main" val="530984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a:t>
            </a:r>
            <a:r>
              <a:rPr lang="fr-FR" baseline="0" dirty="0" smtClean="0"/>
              <a:t> centre hôpital universitaire de Louis Mourier à Colombes dans les Hauts de Seine fait partie du groupe des 38 établissements de l’Assistance Publique des </a:t>
            </a:r>
            <a:r>
              <a:rPr lang="fr-FR" baseline="0" dirty="0" err="1" smtClean="0"/>
              <a:t>Hopitaux</a:t>
            </a:r>
            <a:r>
              <a:rPr lang="fr-FR" baseline="0" dirty="0" smtClean="0"/>
              <a:t> de Paris.</a:t>
            </a:r>
          </a:p>
          <a:p>
            <a:r>
              <a:rPr lang="fr-FR" baseline="0" dirty="0" smtClean="0"/>
              <a:t>Il fait partie du GH des Hôpitaux Universitaires Paris Nord Val de Seine.</a:t>
            </a:r>
          </a:p>
          <a:p>
            <a:r>
              <a:rPr lang="fr-FR" baseline="0" dirty="0" smtClean="0"/>
              <a:t>C’est un hôpital généraliste et de spécialité, possédant des pôles de référence (</a:t>
            </a:r>
            <a:r>
              <a:rPr lang="fr-FR" baseline="0" dirty="0" err="1" smtClean="0"/>
              <a:t>Prophyries</a:t>
            </a:r>
            <a:r>
              <a:rPr lang="fr-FR" baseline="0" dirty="0" smtClean="0"/>
              <a:t>). Il dispose d’un plateau technique d’imagerie médicale et de biologie permettant un grand nombre d’explorations complémentaires morphologiques et biologiques.</a:t>
            </a:r>
          </a:p>
          <a:p>
            <a:r>
              <a:rPr lang="fr-FR" baseline="0" dirty="0" smtClean="0"/>
              <a:t>Il dispose également d’un service de médecine interne depuis longtemps tourné vers la ville avec la réalisation, par exemple, de soirées de cas cliniques avec les médecins généralistes du secteur, ou ces derniers peuvent venir discuter de cas délicats et les médecins hospitaliers peuvent eux donner des nouvelles de leurs patients hospitalisés.</a:t>
            </a:r>
          </a:p>
          <a:p>
            <a:endParaRPr lang="fr-FR" baseline="0" dirty="0" smtClean="0"/>
          </a:p>
          <a:p>
            <a:r>
              <a:rPr lang="fr-FR" baseline="0" dirty="0" smtClean="0"/>
              <a:t>L’HDJ ville-hôpital de LMR a été créé en 2012. Des patients sont adressés à l’initiative du médecin généraliste de ville. Ces patients sont complexes et l’HDJ constitue une alternative à l’hospitalisation complète.</a:t>
            </a:r>
          </a:p>
          <a:p>
            <a:r>
              <a:rPr lang="fr-FR" baseline="0" dirty="0" smtClean="0"/>
              <a:t>Cette structure est en accord avec les exigences de l’ARS visant à diminuer les couts notamment ceux liés à l’hospitalisation mais également à initier une dynamique croisée entre l’hôpital et la ville.</a:t>
            </a:r>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5</a:t>
            </a:fld>
            <a:endParaRPr lang="fr-FR"/>
          </a:p>
        </p:txBody>
      </p:sp>
    </p:spTree>
    <p:extLst>
      <p:ext uri="{BB962C8B-B14F-4D97-AF65-F5344CB8AC3E}">
        <p14:creationId xmlns:p14="http://schemas.microsoft.com/office/powerpoint/2010/main" val="4004646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a:p>
            <a:r>
              <a:rPr lang="fr-FR" dirty="0" smtClean="0"/>
              <a:t>Mon travail est une étude observationnelle, mono centrique visant à évaluer</a:t>
            </a:r>
            <a:r>
              <a:rPr lang="fr-FR" baseline="0" dirty="0" smtClean="0"/>
              <a:t> la satisfaction des médecins généralistes ayant adressé au moins 1 patient en HDJ « Ville-</a:t>
            </a:r>
            <a:r>
              <a:rPr lang="fr-FR" baseline="0" dirty="0" err="1" smtClean="0"/>
              <a:t>Hopital</a:t>
            </a:r>
            <a:r>
              <a:rPr lang="fr-FR" baseline="0" dirty="0" smtClean="0"/>
              <a:t> ».</a:t>
            </a:r>
            <a:endParaRPr lang="fr-FR" dirty="0" smtClean="0"/>
          </a:p>
          <a:p>
            <a:r>
              <a:rPr lang="fr-FR" dirty="0" smtClean="0"/>
              <a:t>Les</a:t>
            </a:r>
            <a:r>
              <a:rPr lang="fr-FR" baseline="0" dirty="0" smtClean="0"/>
              <a:t> médecins généralistes font la demande d’un séjour en HDJ Ville-Hôpital pour  un de leurs patients soit par téléphone, soit par mail, soit par fax. </a:t>
            </a:r>
          </a:p>
          <a:p>
            <a:r>
              <a:rPr lang="fr-FR" baseline="0" dirty="0" smtClean="0"/>
              <a:t> les questionnaires sont envoyés au médecin généraliste avec le CRH de leur patient.</a:t>
            </a:r>
          </a:p>
          <a:p>
            <a:r>
              <a:rPr lang="fr-FR" baseline="0" dirty="0" smtClean="0"/>
              <a:t>Tous les questionnaires nous ayant été retournés ont été pris en compte</a:t>
            </a:r>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7</a:t>
            </a:fld>
            <a:endParaRPr lang="fr-FR"/>
          </a:p>
        </p:txBody>
      </p:sp>
    </p:spTree>
    <p:extLst>
      <p:ext uri="{BB962C8B-B14F-4D97-AF65-F5344CB8AC3E}">
        <p14:creationId xmlns:p14="http://schemas.microsoft.com/office/powerpoint/2010/main" val="238049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questionnaire permettait l’évaluation de différents aspects</a:t>
            </a:r>
            <a:r>
              <a:rPr lang="fr-FR" baseline="0" dirty="0" smtClean="0"/>
              <a:t> comme</a:t>
            </a:r>
            <a:endParaRPr lang="fr-FR" dirty="0" smtClean="0"/>
          </a:p>
          <a:p>
            <a:endParaRPr lang="fr-FR" dirty="0" smtClean="0"/>
          </a:p>
          <a:p>
            <a:r>
              <a:rPr lang="fr-FR" dirty="0" smtClean="0"/>
              <a:t>-   la</a:t>
            </a:r>
            <a:r>
              <a:rPr lang="fr-FR" baseline="0" dirty="0" smtClean="0"/>
              <a:t> prise de contact avec la structure: afin de savoir si le médecin a contacté l’HDJ par mail, téléphone ou encore par fax.</a:t>
            </a:r>
          </a:p>
          <a:p>
            <a:pPr marL="171450" indent="-171450">
              <a:buFontTx/>
              <a:buChar char="-"/>
            </a:pPr>
            <a:r>
              <a:rPr lang="fr-FR" baseline="0" dirty="0" smtClean="0"/>
              <a:t>l’évaluation du bénéfice en termes d’aide médicale apportée par le séjour du patient</a:t>
            </a:r>
          </a:p>
          <a:p>
            <a:pPr marL="171450" indent="-171450">
              <a:buFontTx/>
              <a:buChar char="-"/>
            </a:pPr>
            <a:r>
              <a:rPr lang="fr-FR" baseline="0" dirty="0" smtClean="0"/>
              <a:t>Si le médecin souhaite ré adresser un patient à l’HDJ à l’avenir</a:t>
            </a:r>
          </a:p>
          <a:p>
            <a:pPr marL="171450" indent="-171450">
              <a:buFontTx/>
              <a:buChar char="-"/>
            </a:pPr>
            <a:r>
              <a:rPr lang="fr-FR" baseline="0" dirty="0" smtClean="0"/>
              <a:t>Comment le médecin ayant adressé le patient </a:t>
            </a:r>
            <a:r>
              <a:rPr lang="fr-FR" baseline="0" dirty="0" err="1" smtClean="0"/>
              <a:t>a-t-il</a:t>
            </a:r>
            <a:r>
              <a:rPr lang="fr-FR" baseline="0" dirty="0" smtClean="0"/>
              <a:t> eu connaissance de cette structure</a:t>
            </a:r>
          </a:p>
          <a:p>
            <a:pPr marL="171450" indent="-171450">
              <a:buFontTx/>
              <a:buChar char="-"/>
            </a:pPr>
            <a:r>
              <a:rPr lang="fr-FR" baseline="0" dirty="0" smtClean="0"/>
              <a:t>Pourquoi ce médecin </a:t>
            </a:r>
            <a:r>
              <a:rPr lang="fr-FR" baseline="0" dirty="0" err="1" smtClean="0"/>
              <a:t>a-t-il</a:t>
            </a:r>
            <a:r>
              <a:rPr lang="fr-FR" baseline="0" dirty="0" smtClean="0"/>
              <a:t> choisi ce type de prise en charge plutôt qu’une hospitalisation complète par exemple</a:t>
            </a:r>
          </a:p>
          <a:p>
            <a:pPr marL="171450" indent="-171450">
              <a:buFontTx/>
              <a:buChar char="-"/>
            </a:pPr>
            <a:r>
              <a:rPr lang="fr-FR" baseline="0" dirty="0" smtClean="0"/>
              <a:t>Il permettait aussi d’évaluer quelles étaient ses relations avec les autres spécialistes. Ce dernier item permettait de caractériser la population médicale</a:t>
            </a:r>
          </a:p>
          <a:p>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8</a:t>
            </a:fld>
            <a:endParaRPr lang="fr-FR"/>
          </a:p>
        </p:txBody>
      </p:sp>
    </p:spTree>
    <p:extLst>
      <p:ext uri="{BB962C8B-B14F-4D97-AF65-F5344CB8AC3E}">
        <p14:creationId xmlns:p14="http://schemas.microsoft.com/office/powerpoint/2010/main" val="1075851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En termes de résultats, </a:t>
            </a:r>
          </a:p>
          <a:p>
            <a:r>
              <a:rPr lang="fr-FR" dirty="0" smtClean="0"/>
              <a:t>34 séjours d’HDJ ont eu lieu sur la période du 14/06/14 au 26/02/15</a:t>
            </a:r>
          </a:p>
          <a:p>
            <a:r>
              <a:rPr lang="fr-FR" dirty="0" smtClean="0"/>
              <a:t>19 questionnaires nous ont été retournés, issus de 14 médecins différents</a:t>
            </a:r>
          </a:p>
          <a:p>
            <a:r>
              <a:rPr lang="fr-FR" dirty="0" smtClean="0"/>
              <a:t>Une grande majorité des généralistes ont eu recours à l’HDJ du fait de la complexité</a:t>
            </a:r>
            <a:r>
              <a:rPr lang="fr-FR" baseline="0" dirty="0" smtClean="0"/>
              <a:t> d’une</a:t>
            </a:r>
            <a:r>
              <a:rPr lang="fr-FR" dirty="0" smtClean="0"/>
              <a:t> situation médicale présentée par un de leurs</a:t>
            </a:r>
            <a:r>
              <a:rPr lang="fr-FR" baseline="0" dirty="0" smtClean="0"/>
              <a:t> patients.</a:t>
            </a:r>
          </a:p>
          <a:p>
            <a:r>
              <a:rPr lang="fr-FR" baseline="0" dirty="0" smtClean="0"/>
              <a:t>Pour 79% d’entre eux, une expertise </a:t>
            </a:r>
            <a:r>
              <a:rPr lang="fr-FR" baseline="0" dirty="0" err="1" smtClean="0"/>
              <a:t>hopsitalière</a:t>
            </a:r>
            <a:r>
              <a:rPr lang="fr-FR" baseline="0" dirty="0" smtClean="0"/>
              <a:t> était requise. Un geste hospitalier comme une ponction lombaire pou une transfusion) leur semblait nécessaire dans 21% des cas.</a:t>
            </a:r>
          </a:p>
          <a:p>
            <a:endParaRPr lang="fr-FR" baseline="0" dirty="0" smtClean="0"/>
          </a:p>
          <a:p>
            <a:r>
              <a:rPr lang="fr-FR" baseline="0" dirty="0" smtClean="0"/>
              <a:t>Deux grands modes de prise de contact de sont dessinés:</a:t>
            </a:r>
          </a:p>
          <a:p>
            <a:r>
              <a:rPr lang="fr-FR" baseline="0" dirty="0" smtClean="0"/>
              <a:t>La majorité des généralistes ont contacté par mail l’HDJ pour faire la demande d’un séjour, quelques un ont préféré l’appel téléphonique.</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9</a:t>
            </a:fld>
            <a:endParaRPr lang="fr-FR"/>
          </a:p>
        </p:txBody>
      </p:sp>
    </p:spTree>
    <p:extLst>
      <p:ext uri="{BB962C8B-B14F-4D97-AF65-F5344CB8AC3E}">
        <p14:creationId xmlns:p14="http://schemas.microsoft.com/office/powerpoint/2010/main" val="2633555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Après en avoir fait la demande, les médecins</a:t>
            </a:r>
            <a:r>
              <a:rPr lang="fr-FR" baseline="0" dirty="0" smtClean="0"/>
              <a:t> généralistes recevaient une réponse dans les 24h pour 63,1% des demandes, et 31,6% entre 1 et 3 jours, réalisant un taux de réponse dans les 72h à 94,1%.</a:t>
            </a:r>
          </a:p>
          <a:p>
            <a:endParaRPr lang="fr-FR" baseline="0" dirty="0" smtClean="0"/>
          </a:p>
          <a:p>
            <a:r>
              <a:rPr lang="fr-FR" baseline="0" dirty="0" smtClean="0"/>
              <a:t>Par ailleurs, la réalisation effective du séjour d’HDJ depuis la demande du généraliste était inférieure à 7 jours dans un peu plus de la moitié des cas. </a:t>
            </a:r>
          </a:p>
          <a:p>
            <a:endParaRPr lang="fr-FR" baseline="0" dirty="0" smtClean="0"/>
          </a:p>
          <a:p>
            <a:r>
              <a:rPr lang="fr-FR" baseline="0" dirty="0" smtClean="0"/>
              <a:t>Ces deux paramètres font de la structure d’HDJ une organisation très réactive à l’écoute des généralistes y adressant des patients.</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10</a:t>
            </a:fld>
            <a:endParaRPr lang="fr-FR"/>
          </a:p>
        </p:txBody>
      </p:sp>
    </p:spTree>
    <p:extLst>
      <p:ext uri="{BB962C8B-B14F-4D97-AF65-F5344CB8AC3E}">
        <p14:creationId xmlns:p14="http://schemas.microsoft.com/office/powerpoint/2010/main" val="2006699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 ’évaluation</a:t>
            </a:r>
            <a:r>
              <a:rPr lang="fr-FR" baseline="0" dirty="0" smtClean="0"/>
              <a:t> de l’aide médicale apportée reposait sur:</a:t>
            </a:r>
          </a:p>
          <a:p>
            <a:pPr marL="171450" indent="-171450">
              <a:buFontTx/>
              <a:buChar char="-"/>
            </a:pPr>
            <a:r>
              <a:rPr lang="fr-FR" baseline="0" dirty="0" smtClean="0"/>
              <a:t>La réponse à la question posée par le médecin généraliste, apportée par le CRH: </a:t>
            </a:r>
          </a:p>
          <a:p>
            <a:pPr marL="0" indent="0">
              <a:buFontTx/>
              <a:buNone/>
            </a:pPr>
            <a:r>
              <a:rPr lang="fr-FR" baseline="0" dirty="0" smtClean="0"/>
              <a:t>78,9% des médecins ont estimé que le séjour du patient avait « tout à fait » répondu au problème de santé en question</a:t>
            </a:r>
          </a:p>
          <a:p>
            <a:pPr marL="0" indent="0">
              <a:buFontTx/>
              <a:buNone/>
            </a:pPr>
            <a:endParaRPr lang="fr-FR" baseline="0" dirty="0" smtClean="0"/>
          </a:p>
          <a:p>
            <a:pPr marL="171450" indent="-171450">
              <a:buFontTx/>
              <a:buChar char="-"/>
            </a:pPr>
            <a:r>
              <a:rPr lang="fr-FR" baseline="0" dirty="0" smtClean="0"/>
              <a:t>Y-a-t-il eu une adaptation thérapeutique au cours de l’HDJ? Un peu plus de la moitié des séjours en HDJ ont permis de proposer une adaptation thérapeutique</a:t>
            </a:r>
          </a:p>
          <a:p>
            <a:pPr marL="171450" indent="-171450">
              <a:buFontTx/>
              <a:buChar char="-"/>
            </a:pPr>
            <a:endParaRPr lang="fr-FR" baseline="0" dirty="0" smtClean="0"/>
          </a:p>
          <a:p>
            <a:pPr marL="171450" indent="-171450">
              <a:buFontTx/>
              <a:buChar char="-"/>
            </a:pPr>
            <a:r>
              <a:rPr lang="fr-FR" baseline="0" dirty="0" smtClean="0"/>
              <a:t>Les conclusions du CRH préconisent-elles un suivi médical ultérieur? Dans la même proportion, 57,9% des patients se sont vus proposer un suivi médical en ville ou à Louis Mourier</a:t>
            </a:r>
          </a:p>
          <a:p>
            <a:pPr marL="171450" indent="-171450">
              <a:buFontTx/>
              <a:buChar char="-"/>
            </a:pPr>
            <a:r>
              <a:rPr lang="fr-FR" baseline="0" dirty="0" smtClean="0"/>
              <a:t>enfin, l’évaluation du patient conduit elle à proposer un suivi </a:t>
            </a:r>
            <a:r>
              <a:rPr lang="fr-FR" baseline="0" dirty="0" err="1" smtClean="0"/>
              <a:t>para-médical</a:t>
            </a:r>
            <a:r>
              <a:rPr lang="fr-FR" baseline="0" dirty="0" smtClean="0"/>
              <a:t>? pour 10,5% des séjours, un suivi paramédical a été suggéré</a:t>
            </a:r>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11</a:t>
            </a:fld>
            <a:endParaRPr lang="fr-FR"/>
          </a:p>
        </p:txBody>
      </p:sp>
    </p:spTree>
    <p:extLst>
      <p:ext uri="{BB962C8B-B14F-4D97-AF65-F5344CB8AC3E}">
        <p14:creationId xmlns:p14="http://schemas.microsoft.com/office/powerpoint/2010/main" val="2288273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compte rendu</a:t>
            </a:r>
            <a:r>
              <a:rPr lang="fr-FR" baseline="0" dirty="0" smtClean="0"/>
              <a:t> d‘hospitalisation est un des éléments fondamentaux de liaison et de communication entre l’hôpital qui établit un bilan du séjour et le médecin généraliste prenant en charge ce patient. En véritable outil de transmission, il est fondamental qu’il parvienne rapidement au médecin généraliste.</a:t>
            </a:r>
          </a:p>
          <a:p>
            <a:endParaRPr lang="fr-FR" baseline="0" dirty="0" smtClean="0"/>
          </a:p>
          <a:p>
            <a:r>
              <a:rPr lang="fr-FR" baseline="0" dirty="0" smtClean="0"/>
              <a:t>L’analyse des questionnaires reçus permet de faire ressortir que  52,7% des CRH ont été reçus dans les 7 jours suivant le séjour.</a:t>
            </a:r>
          </a:p>
          <a:p>
            <a:endParaRPr lang="fr-FR" baseline="0" dirty="0" smtClean="0"/>
          </a:p>
          <a:p>
            <a:r>
              <a:rPr lang="fr-FR" baseline="0" dirty="0" smtClean="0"/>
              <a:t>Par ailleurs et au delà du délai de réception, le CRH se doit d’être le plus informatif possible. Il est apparu comme suffisamment complet pour 89,5% des généralistes ayant retourné le questionnaire. Un seul des médecins ayant répondu au questionnaire a trouvé le CRH incomplet.</a:t>
            </a:r>
          </a:p>
          <a:p>
            <a:endParaRPr lang="fr-FR" baseline="0" dirty="0" smtClean="0"/>
          </a:p>
          <a:p>
            <a:endParaRPr lang="fr-FR" baseline="0" dirty="0" smtClean="0"/>
          </a:p>
          <a:p>
            <a:endParaRPr lang="fr-FR" baseline="0" dirty="0" smtClean="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12</a:t>
            </a:fld>
            <a:endParaRPr lang="fr-FR"/>
          </a:p>
        </p:txBody>
      </p:sp>
    </p:spTree>
    <p:extLst>
      <p:ext uri="{BB962C8B-B14F-4D97-AF65-F5344CB8AC3E}">
        <p14:creationId xmlns:p14="http://schemas.microsoft.com/office/powerpoint/2010/main" val="3412806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Une des manières d’estimer la satisfaction</a:t>
            </a:r>
            <a:r>
              <a:rPr lang="fr-FR" baseline="0" dirty="0" smtClean="0"/>
              <a:t> globale de la prise en charge d’un patient en HDJ consiste en l’évaluation du souhait des généralistes d’adresser d’autres patients à l’avenir. Une grande majorité des médecins ayant répondu au questionnaire indique être « tout à fait prêts » à ré adresser un patient en HDJ comme vous pouvez le voir sur ce graphe.</a:t>
            </a:r>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13</a:t>
            </a:fld>
            <a:endParaRPr lang="fr-FR"/>
          </a:p>
        </p:txBody>
      </p:sp>
    </p:spTree>
    <p:extLst>
      <p:ext uri="{BB962C8B-B14F-4D97-AF65-F5344CB8AC3E}">
        <p14:creationId xmlns:p14="http://schemas.microsoft.com/office/powerpoint/2010/main" val="777092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En conclusion, </a:t>
            </a:r>
          </a:p>
          <a:p>
            <a:r>
              <a:rPr lang="fr-FR" dirty="0" smtClean="0"/>
              <a:t>L’HDJ</a:t>
            </a:r>
            <a:r>
              <a:rPr lang="fr-FR" baseline="0" dirty="0" smtClean="0"/>
              <a:t> Ville –Hôpital ici présenté constitue une nouvelle offre de soins à disposition de médecins généralistes de ville.</a:t>
            </a:r>
          </a:p>
          <a:p>
            <a:r>
              <a:rPr lang="fr-FR" baseline="0" dirty="0" smtClean="0"/>
              <a:t>L’analyse des résultats des questionnaires envoyés aux médecins montre que l’HDJ constitue une structure réactive par le délai de réponse à la réception de la demande et l’organisation souvent dans la semaine du séjour du patient et la réception rapide du CRH.</a:t>
            </a:r>
          </a:p>
          <a:p>
            <a:r>
              <a:rPr lang="fr-FR" baseline="0" dirty="0" smtClean="0"/>
              <a:t>Par ailleurs, l’HDJ semble apporter une aide efficace pour les médecins généralistes par la facilité d’accès et la réponse apportée à la question posée par le médecin généraliste.</a:t>
            </a:r>
          </a:p>
          <a:p>
            <a:r>
              <a:rPr lang="fr-FR" baseline="0" dirty="0" smtClean="0"/>
              <a:t>Enfin, la qualité de la prise en charge des patients est reflétée par l’intention de nombreux généralistes de recourir à l’HDJ pour d’autres patients.</a:t>
            </a:r>
          </a:p>
          <a:p>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14</a:t>
            </a:fld>
            <a:endParaRPr lang="fr-FR"/>
          </a:p>
        </p:txBody>
      </p:sp>
    </p:spTree>
    <p:extLst>
      <p:ext uri="{BB962C8B-B14F-4D97-AF65-F5344CB8AC3E}">
        <p14:creationId xmlns:p14="http://schemas.microsoft.com/office/powerpoint/2010/main" val="1225498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t>
            </a:r>
            <a:r>
              <a:rPr lang="fr-FR" dirty="0" err="1" smtClean="0"/>
              <a:t>interêt</a:t>
            </a:r>
            <a:r>
              <a:rPr lang="fr-FR" dirty="0" smtClean="0"/>
              <a:t> de cette structure est mixte.</a:t>
            </a:r>
          </a:p>
          <a:p>
            <a:endParaRPr lang="fr-FR" dirty="0" smtClean="0"/>
          </a:p>
          <a:p>
            <a:r>
              <a:rPr lang="fr-FR" dirty="0" smtClean="0"/>
              <a:t>Pour le patient, cette structure permet d’offrir une alternative à un séjour en</a:t>
            </a:r>
            <a:r>
              <a:rPr lang="fr-FR" baseline="0" dirty="0" smtClean="0"/>
              <a:t> hospitalisation complète pour les patients présentant une situation médicale complexe mais pouvant rester à domicile, ou pour l’exploration d’une pathologie ou son traitement chez un patient présentant un handicap et pour qui l’hospitalisation pourrait être délétère (désadaptation)  ou encore ceux refusant l’hospitalisation complète pour des motifs psychologiques, sociaux ou financiers.</a:t>
            </a:r>
          </a:p>
          <a:p>
            <a:endParaRPr lang="fr-FR" baseline="0" dirty="0" smtClean="0"/>
          </a:p>
          <a:p>
            <a:r>
              <a:rPr lang="fr-FR" baseline="0" dirty="0" smtClean="0"/>
              <a:t>Pour l’équipe d’HDJ et l‘établissement, ce lien avec la ville permet de renforcer et d’optimiser l’implication de l’hôpital Louis Mourier dans l’optimisation des soins de proximité, cet aspect étant une des priorités de l’établissement.</a:t>
            </a:r>
          </a:p>
          <a:p>
            <a:endParaRPr lang="fr-FR" baseline="0" dirty="0" smtClean="0"/>
          </a:p>
          <a:p>
            <a:r>
              <a:rPr lang="fr-FR" baseline="0" dirty="0" smtClean="0"/>
              <a:t>Enfin, pour le système de soin, le séjour du patient évite le coût d’une hospitalisation complète et renforce le lien Ville Hôpital indispensable dans la prise en charge des patients.</a:t>
            </a:r>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15</a:t>
            </a:fld>
            <a:endParaRPr lang="fr-FR"/>
          </a:p>
        </p:txBody>
      </p:sp>
    </p:spTree>
    <p:extLst>
      <p:ext uri="{BB962C8B-B14F-4D97-AF65-F5344CB8AC3E}">
        <p14:creationId xmlns:p14="http://schemas.microsoft.com/office/powerpoint/2010/main" val="1690461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 travail laisse apparaitre des limites, notamment sur l’interprétation</a:t>
            </a:r>
            <a:r>
              <a:rPr lang="fr-FR" baseline="0" dirty="0" smtClean="0"/>
              <a:t> de la satisfaction des médecins, les seuls questionnaires retournés ayant été pris en compte, le biais d’interprétation est grand. Par ailleurs, finalement peu de médecins ont retourné le questionnaire et il est légitime de rester vigilent dans l’interprétation des résultats en termes de satisfaction. En effet, on peut imaginer que seuls les médecins généralistes satisfaits aient répondu au questionnaire, ou encore que seuls les généralistes proches du personnel de l’HDJ représentent une part importante dans les médecins répondeurs, leur évaluation pouvant être plus magnanime.</a:t>
            </a:r>
          </a:p>
          <a:p>
            <a:r>
              <a:rPr lang="fr-FR" baseline="0" dirty="0" smtClean="0"/>
              <a:t>Par ailleurs, ce travail ne permet pas de démontrer une réduction des hospitalisations complètes grâce à l’HDJ mais au moins d’en évoquer la possibilité.</a:t>
            </a:r>
          </a:p>
          <a:p>
            <a:endParaRPr lang="fr-FR" baseline="0" dirty="0" smtClean="0"/>
          </a:p>
          <a:p>
            <a:r>
              <a:rPr lang="fr-FR" baseline="0" dirty="0" smtClean="0"/>
              <a:t>De l’HDJ:</a:t>
            </a:r>
          </a:p>
          <a:p>
            <a:r>
              <a:rPr lang="fr-FR" baseline="0" dirty="0" smtClean="0"/>
              <a:t>Le nombre de séjours reste modéré et permet encore d’assurer une certaine réactivité. Mais si le nombre de séjours venait à augmenter, une plus grande sollicitation par les médecins généralistes viendrait  probablement entraver les délais de réponse et de réactivité pour l’accueil des patients.</a:t>
            </a:r>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16</a:t>
            </a:fld>
            <a:endParaRPr lang="fr-FR"/>
          </a:p>
        </p:txBody>
      </p:sp>
    </p:spTree>
    <p:extLst>
      <p:ext uri="{BB962C8B-B14F-4D97-AF65-F5344CB8AC3E}">
        <p14:creationId xmlns:p14="http://schemas.microsoft.com/office/powerpoint/2010/main" val="2405262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 travail</a:t>
            </a:r>
            <a:r>
              <a:rPr lang="fr-FR" baseline="0" dirty="0" smtClean="0"/>
              <a:t> apporte une option nouvelle dans la prise en charge des patients, entre la ville et l’hospitalisation complète, l’HDJ apporte une solution de plus dans la prise en charge des patients en médecine générale. </a:t>
            </a:r>
          </a:p>
          <a:p>
            <a:r>
              <a:rPr lang="fr-FR" baseline="0" dirty="0" smtClean="0"/>
              <a:t>L’évaluation de la satisfaction des médecins généralistes ayant adressé des patients à cette structure, en </a:t>
            </a:r>
            <a:r>
              <a:rPr lang="fr-FR" baseline="0" dirty="0" err="1" smtClean="0"/>
              <a:t>latrenative</a:t>
            </a:r>
            <a:r>
              <a:rPr lang="fr-FR" baseline="0" dirty="0" smtClean="0"/>
              <a:t> à une hospitalisation complète, démontre un enthousiasme notable et une large adhésion dans l’aide qui leur a été apportée</a:t>
            </a:r>
          </a:p>
          <a:p>
            <a:r>
              <a:rPr lang="fr-FR" baseline="0" dirty="0" smtClean="0"/>
              <a:t>Cette structure s’inscrit dans la dynamique croisée ville hôpital souhaitée par l’ARS.</a:t>
            </a:r>
          </a:p>
          <a:p>
            <a:r>
              <a:rPr lang="fr-FR" baseline="0" dirty="0" smtClean="0"/>
              <a:t>Dans la limite de la non évaluation, par ce travail, de l’efficience économique de ce type de structure, l’HDJ pourrait intéresser des services de médecine et des médecins généralistes d’autres secteurs géographiques.</a:t>
            </a:r>
          </a:p>
          <a:p>
            <a:r>
              <a:rPr lang="fr-FR" baseline="0" dirty="0" smtClean="0"/>
              <a:t>Enfin, une amélioration de la communication pourrait améliorer la connaissance de cette structure et accroitre le nombre de séjours notamment par des actions dans le cadre de la formation initiale des internes mais aussi par des actions de FMC par exemple.</a:t>
            </a:r>
          </a:p>
          <a:p>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pPr/>
              <a:t>17</a:t>
            </a:fld>
            <a:endParaRPr lang="fr-FR"/>
          </a:p>
        </p:txBody>
      </p:sp>
    </p:spTree>
    <p:extLst>
      <p:ext uri="{BB962C8B-B14F-4D97-AF65-F5344CB8AC3E}">
        <p14:creationId xmlns:p14="http://schemas.microsoft.com/office/powerpoint/2010/main" val="2545403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Bonjour à Tous,</a:t>
            </a:r>
          </a:p>
          <a:p>
            <a:r>
              <a:rPr lang="fr-FR" dirty="0" smtClean="0"/>
              <a:t>Je vais vous</a:t>
            </a:r>
            <a:r>
              <a:rPr lang="fr-FR" baseline="0" dirty="0" smtClean="0"/>
              <a:t> présenter mon travail qui a porté sur l’évaluation de la satisfaction des médecins généralistes ayant adressé des patients à l’hôpital de Jour « Ville-Hôpital » de L’hôpital Louis Mourier de Colombes.</a:t>
            </a:r>
            <a:endParaRPr lang="fr-FR" dirty="0"/>
          </a:p>
        </p:txBody>
      </p:sp>
      <p:sp>
        <p:nvSpPr>
          <p:cNvPr id="4" name="Espace réservé du numéro de diapositive 3"/>
          <p:cNvSpPr>
            <a:spLocks noGrp="1"/>
          </p:cNvSpPr>
          <p:nvPr>
            <p:ph type="sldNum" sz="quarter" idx="10"/>
          </p:nvPr>
        </p:nvSpPr>
        <p:spPr/>
        <p:txBody>
          <a:bodyPr/>
          <a:lstStyle/>
          <a:p>
            <a:fld id="{2B01F912-2E4B-4DEC-ADB7-D8FD2D9058F9}" type="slidenum">
              <a:rPr lang="fr-FR" smtClean="0">
                <a:solidFill>
                  <a:prstClr val="black"/>
                </a:solidFill>
              </a:rPr>
              <a:pPr/>
              <a:t>19</a:t>
            </a:fld>
            <a:endParaRPr lang="fr-FR">
              <a:solidFill>
                <a:prstClr val="black"/>
              </a:solidFill>
            </a:endParaRPr>
          </a:p>
        </p:txBody>
      </p:sp>
    </p:spTree>
    <p:extLst>
      <p:ext uri="{BB962C8B-B14F-4D97-AF65-F5344CB8AC3E}">
        <p14:creationId xmlns:p14="http://schemas.microsoft.com/office/powerpoint/2010/main" val="2256275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fr-FR" smtClean="0"/>
              <a:t>Modifiez le style du titre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31CF7663-F1F9-4FE5-9139-0377CE3A065A}" type="datetime1">
              <a:rPr lang="fr-FR" smtClean="0"/>
              <a:pPr/>
              <a:t>21/09/2015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84E2418-B310-4B39-A652-495E44E04CA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C5AEBC78-3EF6-43BF-8718-94A12A0E6A3A}" type="datetime1">
              <a:rPr lang="fr-FR" smtClean="0"/>
              <a:pPr/>
              <a:t>21/09/2015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84E2418-B310-4B39-A652-495E44E04CA5}" type="slidenum">
              <a:rPr lang="fr-FR" smtClean="0"/>
              <a:pPr/>
              <a:t>‹N°›</a:t>
            </a:fld>
            <a:endParaRPr lang="fr-FR"/>
          </a:p>
        </p:txBody>
      </p:sp>
      <p:sp>
        <p:nvSpPr>
          <p:cNvPr id="7" name="Title 6"/>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C0E0418-5B1E-4024-A7EA-CA5CE9C955F3}" type="datetime1">
              <a:rPr lang="fr-FR" smtClean="0"/>
              <a:pPr/>
              <a:t>21/09/2015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84E2418-B310-4B39-A652-495E44E04CA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20288A32-28D5-4A8F-9139-2EE89D488668}" type="datetime1">
              <a:rPr lang="fr-FR" smtClean="0"/>
              <a:pPr/>
              <a:t>21/09/2015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84E2418-B310-4B39-A652-495E44E04CA5}" type="slidenum">
              <a:rPr lang="fr-FR" smtClean="0"/>
              <a:pPr/>
              <a:t>‹N°›</a:t>
            </a:fld>
            <a:endParaRPr lang="fr-FR"/>
          </a:p>
        </p:txBody>
      </p:sp>
      <p:sp>
        <p:nvSpPr>
          <p:cNvPr id="9" name="Content Placeholder 8"/>
          <p:cNvSpPr>
            <a:spLocks noGrp="1"/>
          </p:cNvSpPr>
          <p:nvPr>
            <p:ph sz="quarter" idx="13"/>
          </p:nvPr>
        </p:nvSpPr>
        <p:spPr>
          <a:xfrm>
            <a:off x="676655" y="2679192"/>
            <a:ext cx="3822192" cy="34472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6AE969E1-F442-4253-9B97-3D70CE017BC2}" type="datetime1">
              <a:rPr lang="fr-FR" smtClean="0"/>
              <a:pPr/>
              <a:t>21/09/2015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84E2418-B310-4B39-A652-495E44E04CA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560B9F83-02B0-4DE4-A3C3-63EAF704AB7C}" type="datetime1">
              <a:rPr lang="fr-FR" smtClean="0"/>
              <a:pPr/>
              <a:t>21/09/2015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84E2418-B310-4B39-A652-495E44E04CA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57DB980-F27B-4A7E-BA30-77BE5391A1BE}" type="datetime1">
              <a:rPr lang="fr-FR" smtClean="0"/>
              <a:pPr/>
              <a:t>21/09/2015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84E2418-B310-4B39-A652-495E44E04CA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1E53C69-B6A4-4B98-A2AA-EAF8E703FD11}" type="datetime1">
              <a:rPr lang="fr-FR" smtClean="0"/>
              <a:pPr/>
              <a:t>21/09/2015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84E2418-B310-4B39-A652-495E44E04CA5}" type="slidenum">
              <a:rPr lang="fr-FR" smtClean="0"/>
              <a:pPr/>
              <a:t>‹N°›</a:t>
            </a:fld>
            <a:endParaRPr lang="fr-F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fr-FR" smtClean="0"/>
              <a:t>Modifiez le style du titre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fr-FR" smtClean="0"/>
              <a:t>Modifiez le style du titre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0F99955-0D55-487E-8685-5FE3CC8C1E2A}" type="datetime1">
              <a:rPr lang="fr-FR" smtClean="0"/>
              <a:pPr/>
              <a:t>21/09/2015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84E2418-B310-4B39-A652-495E44E04CA5}" type="slidenum">
              <a:rPr lang="fr-FR" smtClean="0"/>
              <a:pPr/>
              <a:t>‹N°›</a:t>
            </a:fld>
            <a:endParaRPr lang="fr-F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E682B148-5107-4996-BAD1-D7B2088232D9}" type="datetime1">
              <a:rPr lang="fr-FR" smtClean="0"/>
              <a:pPr/>
              <a:t>21/09/2015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84E2418-B310-4B39-A652-495E44E04CA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DE91F2B-C08A-4DA3-9B96-9E379426F4C3}" type="datetime1">
              <a:rPr lang="fr-FR" smtClean="0"/>
              <a:pPr/>
              <a:t>21/09/2015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84E2418-B310-4B39-A652-495E44E04CA5}" type="slidenum">
              <a:rPr lang="fr-FR" smtClean="0"/>
              <a:pPr/>
              <a:t>‹N°›</a:t>
            </a:fld>
            <a:endParaRPr lang="fr-F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3BD9CDF-24EC-4678-834B-C45231306716}" type="datetime1">
              <a:rPr lang="fr-FR" smtClean="0"/>
              <a:pPr/>
              <a:t>21/09/2015</a:t>
            </a:fld>
            <a:endParaRPr lang="fr-F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fr-F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184E2418-B310-4B39-A652-495E44E04CA5}" type="slidenum">
              <a:rPr lang="fr-FR" smtClean="0"/>
              <a:pPr/>
              <a:t>‹N°›</a:t>
            </a:fld>
            <a:endParaRPr lang="fr-F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96363" y="758279"/>
            <a:ext cx="8215370" cy="2304256"/>
          </a:xfrm>
        </p:spPr>
        <p:txBody>
          <a:bodyPr>
            <a:normAutofit fontScale="90000"/>
          </a:bodyPr>
          <a:lstStyle/>
          <a:p>
            <a:r>
              <a:rPr lang="fr-FR" sz="4000" b="1" dirty="0" smtClean="0"/>
              <a:t/>
            </a:r>
            <a:br>
              <a:rPr lang="fr-FR" sz="4000" b="1" dirty="0" smtClean="0"/>
            </a:br>
            <a:r>
              <a:rPr lang="fr-FR" sz="4000" b="1" dirty="0"/>
              <a:t/>
            </a:r>
            <a:br>
              <a:rPr lang="fr-FR" sz="4000" b="1" dirty="0"/>
            </a:br>
            <a:r>
              <a:rPr lang="fr-FR" sz="4000" b="1" dirty="0" smtClean="0"/>
              <a:t/>
            </a:r>
            <a:br>
              <a:rPr lang="fr-FR" sz="4000" b="1" dirty="0" smtClean="0"/>
            </a:br>
            <a:r>
              <a:rPr lang="fr-FR" sz="4000" b="1" dirty="0"/>
              <a:t/>
            </a:r>
            <a:br>
              <a:rPr lang="fr-FR" sz="4000" b="1" dirty="0"/>
            </a:br>
            <a:r>
              <a:rPr lang="fr-FR" sz="4000" b="1" dirty="0" smtClean="0"/>
              <a:t>L’HOPITAL DE JOUR VILLE-HOPITAL</a:t>
            </a:r>
            <a:br>
              <a:rPr lang="fr-FR" sz="4000" b="1" dirty="0" smtClean="0"/>
            </a:br>
            <a:r>
              <a:rPr lang="fr-FR" dirty="0" smtClean="0"/>
              <a:t/>
            </a:r>
            <a:br>
              <a:rPr lang="fr-FR" dirty="0" smtClean="0"/>
            </a:br>
            <a:r>
              <a:rPr lang="fr-FR" sz="3100" dirty="0" smtClean="0"/>
              <a:t>Évaluation de la satisfaction des médecins généralistes </a:t>
            </a:r>
            <a:endParaRPr lang="fr-FR" sz="3100" dirty="0"/>
          </a:p>
        </p:txBody>
      </p:sp>
      <p:sp>
        <p:nvSpPr>
          <p:cNvPr id="3" name="Sous-titre 2"/>
          <p:cNvSpPr>
            <a:spLocks noGrp="1"/>
          </p:cNvSpPr>
          <p:nvPr>
            <p:ph type="subTitle" idx="1"/>
          </p:nvPr>
        </p:nvSpPr>
        <p:spPr>
          <a:xfrm>
            <a:off x="1403648" y="3501008"/>
            <a:ext cx="6400800" cy="1872208"/>
          </a:xfrm>
        </p:spPr>
        <p:txBody>
          <a:bodyPr>
            <a:normAutofit fontScale="85000" lnSpcReduction="10000"/>
          </a:bodyPr>
          <a:lstStyle/>
          <a:p>
            <a:r>
              <a:rPr lang="fr-FR" b="1" dirty="0" smtClean="0"/>
              <a:t>Thèse pour le Doctorat de Médecine Générale </a:t>
            </a:r>
          </a:p>
          <a:p>
            <a:r>
              <a:rPr lang="fr-FR" dirty="0" smtClean="0"/>
              <a:t>par  Maxime DELRUE</a:t>
            </a:r>
          </a:p>
          <a:p>
            <a:endParaRPr lang="fr-FR" dirty="0" smtClean="0"/>
          </a:p>
          <a:p>
            <a:r>
              <a:rPr lang="fr-FR" i="1" dirty="0" smtClean="0"/>
              <a:t>Directeurs de thèse: Dr Thomas CARTIER</a:t>
            </a:r>
            <a:r>
              <a:rPr lang="fr-FR" dirty="0" smtClean="0"/>
              <a:t> et Dr Emmanuel MORTIER</a:t>
            </a:r>
          </a:p>
          <a:p>
            <a:endParaRPr lang="fr-FR" dirty="0"/>
          </a:p>
          <a:p>
            <a:r>
              <a:rPr lang="fr-FR" dirty="0" smtClean="0"/>
              <a:t>Présentée et soutenue publiquement le mardi 22 septembre 2015</a:t>
            </a:r>
          </a:p>
          <a:p>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82" y="5786454"/>
            <a:ext cx="2178480" cy="912290"/>
          </a:xfrm>
          <a:prstGeom prst="rect">
            <a:avLst/>
          </a:prstGeom>
        </p:spPr>
      </p:pic>
      <p:pic>
        <p:nvPicPr>
          <p:cNvPr id="1026" name="Picture 2"/>
          <p:cNvPicPr>
            <a:picLocks noChangeAspect="1" noChangeArrowheads="1"/>
          </p:cNvPicPr>
          <p:nvPr/>
        </p:nvPicPr>
        <p:blipFill>
          <a:blip r:embed="rId4"/>
          <a:srcRect/>
          <a:stretch>
            <a:fillRect/>
          </a:stretch>
        </p:blipFill>
        <p:spPr bwMode="auto">
          <a:xfrm>
            <a:off x="6813976" y="6093295"/>
            <a:ext cx="1866900" cy="637613"/>
          </a:xfrm>
          <a:prstGeom prst="rect">
            <a:avLst/>
          </a:prstGeom>
          <a:noFill/>
          <a:ln w="9525">
            <a:noFill/>
            <a:miter lim="800000"/>
            <a:headEnd/>
            <a:tailEnd/>
          </a:ln>
          <a:effectLst/>
        </p:spPr>
      </p:pic>
      <p:pic>
        <p:nvPicPr>
          <p:cNvPr id="5" name="Image 4"/>
          <p:cNvPicPr>
            <a:picLocks noChangeAspect="1"/>
          </p:cNvPicPr>
          <p:nvPr/>
        </p:nvPicPr>
        <p:blipFill>
          <a:blip r:embed="rId5"/>
          <a:stretch>
            <a:fillRect/>
          </a:stretch>
        </p:blipFill>
        <p:spPr>
          <a:xfrm>
            <a:off x="3779912" y="5811689"/>
            <a:ext cx="1889924" cy="1012024"/>
          </a:xfrm>
          <a:prstGeom prst="rect">
            <a:avLst/>
          </a:prstGeom>
        </p:spPr>
      </p:pic>
    </p:spTree>
    <p:extLst>
      <p:ext uri="{BB962C8B-B14F-4D97-AF65-F5344CB8AC3E}">
        <p14:creationId xmlns:p14="http://schemas.microsoft.com/office/powerpoint/2010/main" val="4123872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28595" y="2348880"/>
            <a:ext cx="8286809" cy="4032448"/>
          </a:xfrm>
        </p:spPr>
        <p:txBody>
          <a:bodyPr>
            <a:normAutofit fontScale="70000" lnSpcReduction="20000"/>
          </a:bodyPr>
          <a:lstStyle/>
          <a:p>
            <a:pPr marL="0" indent="0">
              <a:buNone/>
            </a:pPr>
            <a:endParaRPr lang="fr-FR" dirty="0" smtClean="0"/>
          </a:p>
          <a:p>
            <a:r>
              <a:rPr lang="fr-FR" i="1" u="sng" dirty="0" smtClean="0"/>
              <a:t>Définition </a:t>
            </a:r>
            <a:r>
              <a:rPr lang="fr-FR" dirty="0" smtClean="0"/>
              <a:t>: cooccurrence de </a:t>
            </a:r>
            <a:r>
              <a:rPr lang="fr-FR" b="1" dirty="0" smtClean="0"/>
              <a:t>plusieurs pathologies chroniques </a:t>
            </a:r>
            <a:r>
              <a:rPr lang="fr-FR" dirty="0" smtClean="0"/>
              <a:t>sur une </a:t>
            </a:r>
            <a:r>
              <a:rPr lang="fr-FR" b="1" dirty="0" smtClean="0"/>
              <a:t>même période </a:t>
            </a:r>
            <a:r>
              <a:rPr lang="fr-FR" i="1" dirty="0" smtClean="0"/>
              <a:t>(Fortin, 2013)</a:t>
            </a:r>
            <a:r>
              <a:rPr lang="fr-FR" dirty="0" smtClean="0"/>
              <a:t>,</a:t>
            </a:r>
            <a:r>
              <a:rPr lang="fr-FR" b="1" dirty="0" smtClean="0"/>
              <a:t> impact social</a:t>
            </a:r>
            <a:r>
              <a:rPr lang="fr-FR" dirty="0" smtClean="0"/>
              <a:t>, </a:t>
            </a:r>
            <a:r>
              <a:rPr lang="fr-FR" b="1" dirty="0" smtClean="0"/>
              <a:t>psychologique</a:t>
            </a:r>
            <a:r>
              <a:rPr lang="fr-FR" dirty="0" smtClean="0"/>
              <a:t> et </a:t>
            </a:r>
            <a:r>
              <a:rPr lang="fr-FR" b="1" dirty="0" smtClean="0"/>
              <a:t>économique</a:t>
            </a:r>
            <a:r>
              <a:rPr lang="fr-FR" dirty="0" smtClean="0"/>
              <a:t> </a:t>
            </a:r>
            <a:r>
              <a:rPr lang="fr-FR" i="1" dirty="0" smtClean="0"/>
              <a:t>(OMS)</a:t>
            </a:r>
          </a:p>
          <a:p>
            <a:pPr marL="0" indent="0">
              <a:buNone/>
            </a:pPr>
            <a:endParaRPr lang="fr-FR" dirty="0" smtClean="0"/>
          </a:p>
          <a:p>
            <a:r>
              <a:rPr lang="fr-FR" dirty="0" smtClean="0"/>
              <a:t>Fréquence de la poly-pathologie élevée</a:t>
            </a:r>
          </a:p>
          <a:p>
            <a:pPr lvl="1"/>
            <a:r>
              <a:rPr lang="fr-FR" b="1" dirty="0" smtClean="0"/>
              <a:t>93%</a:t>
            </a:r>
            <a:r>
              <a:rPr lang="fr-FR" dirty="0" smtClean="0"/>
              <a:t> des plus de </a:t>
            </a:r>
            <a:r>
              <a:rPr lang="fr-FR" b="1" dirty="0" smtClean="0"/>
              <a:t>70 ans </a:t>
            </a:r>
            <a:r>
              <a:rPr lang="fr-FR" dirty="0" smtClean="0"/>
              <a:t>ont au moins </a:t>
            </a:r>
            <a:r>
              <a:rPr lang="fr-FR" b="1" dirty="0" smtClean="0"/>
              <a:t>2 maladies </a:t>
            </a:r>
            <a:r>
              <a:rPr lang="fr-FR" i="1" dirty="0" smtClean="0"/>
              <a:t>(IRDES, Le Pape, 1997)</a:t>
            </a:r>
          </a:p>
          <a:p>
            <a:pPr lvl="1"/>
            <a:r>
              <a:rPr lang="fr-FR" dirty="0" smtClean="0"/>
              <a:t>Patients fragiles, risques de iatrogénie (</a:t>
            </a:r>
            <a:r>
              <a:rPr lang="fr-FR" dirty="0" err="1" smtClean="0"/>
              <a:t>polymédication</a:t>
            </a:r>
            <a:r>
              <a:rPr lang="fr-FR" dirty="0" smtClean="0"/>
              <a:t>) et de rupture de suivi</a:t>
            </a:r>
          </a:p>
          <a:p>
            <a:pPr marL="0" indent="0">
              <a:buNone/>
            </a:pPr>
            <a:r>
              <a:rPr lang="fr-FR" dirty="0"/>
              <a:t>	</a:t>
            </a:r>
            <a:r>
              <a:rPr lang="fr-FR" dirty="0" smtClean="0"/>
              <a:t> </a:t>
            </a:r>
          </a:p>
          <a:p>
            <a:pPr marL="301943" lvl="1" indent="0">
              <a:buNone/>
            </a:pPr>
            <a:endParaRPr lang="fr-FR" dirty="0" smtClean="0"/>
          </a:p>
          <a:p>
            <a:r>
              <a:rPr lang="fr-FR" dirty="0" smtClean="0"/>
              <a:t>En médecine générale, plus de </a:t>
            </a:r>
            <a:r>
              <a:rPr lang="fr-FR" b="1" dirty="0" smtClean="0"/>
              <a:t>4 problèmes de santé </a:t>
            </a:r>
            <a:r>
              <a:rPr lang="fr-FR" dirty="0" smtClean="0"/>
              <a:t>par consultation chez les plus de </a:t>
            </a:r>
            <a:r>
              <a:rPr lang="fr-FR" b="1" dirty="0" smtClean="0"/>
              <a:t>65 ans </a:t>
            </a:r>
            <a:r>
              <a:rPr lang="fr-FR" i="1" dirty="0" smtClean="0"/>
              <a:t>(</a:t>
            </a:r>
            <a:r>
              <a:rPr lang="fr-FR" i="1" dirty="0" err="1" smtClean="0"/>
              <a:t>Beasley</a:t>
            </a:r>
            <a:r>
              <a:rPr lang="fr-FR" i="1" dirty="0" smtClean="0"/>
              <a:t>, 2004) </a:t>
            </a:r>
          </a:p>
          <a:p>
            <a:endParaRPr lang="fr-FR" dirty="0" smtClean="0"/>
          </a:p>
          <a:p>
            <a:r>
              <a:rPr lang="fr-FR" b="1" dirty="0" smtClean="0"/>
              <a:t>Médecin généraliste         </a:t>
            </a:r>
            <a:r>
              <a:rPr lang="fr-FR" dirty="0"/>
              <a:t>p</a:t>
            </a:r>
            <a:r>
              <a:rPr lang="fr-FR" dirty="0" smtClean="0"/>
              <a:t>lace centrale dans la </a:t>
            </a:r>
            <a:r>
              <a:rPr lang="fr-FR" b="1" dirty="0" smtClean="0"/>
              <a:t>coordination des soins </a:t>
            </a:r>
            <a:r>
              <a:rPr lang="fr-FR" dirty="0" smtClean="0"/>
              <a:t>notamment chez ces </a:t>
            </a:r>
            <a:r>
              <a:rPr lang="fr-FR" b="1" dirty="0" smtClean="0"/>
              <a:t>patients poly-pathologiques</a:t>
            </a:r>
          </a:p>
          <a:p>
            <a:pPr lvl="1"/>
            <a:r>
              <a:rPr lang="fr-FR" dirty="0" smtClean="0"/>
              <a:t>Consultation de </a:t>
            </a:r>
            <a:r>
              <a:rPr lang="fr-FR" b="1" dirty="0" smtClean="0"/>
              <a:t>plusieurs spécialistes</a:t>
            </a:r>
          </a:p>
          <a:p>
            <a:pPr lvl="1"/>
            <a:r>
              <a:rPr lang="fr-FR" b="1" dirty="0" smtClean="0"/>
              <a:t>Cohérence </a:t>
            </a:r>
            <a:r>
              <a:rPr lang="fr-FR" dirty="0" smtClean="0"/>
              <a:t>de la prise en charge</a:t>
            </a:r>
          </a:p>
          <a:p>
            <a:endParaRPr lang="fr-FR" dirty="0" smtClean="0"/>
          </a:p>
          <a:p>
            <a:endParaRPr lang="fr-FR" dirty="0" smtClean="0"/>
          </a:p>
          <a:p>
            <a:endParaRPr lang="fr-FR" dirty="0"/>
          </a:p>
        </p:txBody>
      </p:sp>
      <p:sp>
        <p:nvSpPr>
          <p:cNvPr id="11" name="Espace réservé du numéro de diapositive 10"/>
          <p:cNvSpPr>
            <a:spLocks noGrp="1"/>
          </p:cNvSpPr>
          <p:nvPr>
            <p:ph type="sldNum" sz="quarter" idx="12"/>
          </p:nvPr>
        </p:nvSpPr>
        <p:spPr/>
        <p:txBody>
          <a:bodyPr/>
          <a:lstStyle/>
          <a:p>
            <a:r>
              <a:rPr lang="fr-FR" dirty="0"/>
              <a:t>2</a:t>
            </a:r>
          </a:p>
        </p:txBody>
      </p:sp>
      <p:sp>
        <p:nvSpPr>
          <p:cNvPr id="3" name="Titre 2"/>
          <p:cNvSpPr>
            <a:spLocks noGrp="1"/>
          </p:cNvSpPr>
          <p:nvPr>
            <p:ph type="title"/>
          </p:nvPr>
        </p:nvSpPr>
        <p:spPr/>
        <p:txBody>
          <a:bodyPr>
            <a:noAutofit/>
          </a:bodyPr>
          <a:lstStyle/>
          <a:p>
            <a:r>
              <a:rPr lang="fr-FR" sz="3200" b="1" dirty="0" smtClean="0"/>
              <a:t>Introduction </a:t>
            </a:r>
            <a:r>
              <a:rPr lang="fr-FR" sz="2400" b="1" dirty="0" smtClean="0"/>
              <a:t>[1]</a:t>
            </a:r>
            <a:r>
              <a:rPr lang="fr-FR" sz="3200" dirty="0" smtClean="0"/>
              <a:t/>
            </a:r>
            <a:br>
              <a:rPr lang="fr-FR" sz="3200" dirty="0" smtClean="0"/>
            </a:br>
            <a:r>
              <a:rPr lang="fr-FR" sz="3200" dirty="0" smtClean="0"/>
              <a:t>Poly-pathologie et médecine générale</a:t>
            </a:r>
            <a:endParaRPr lang="fr-FR" sz="3200" dirty="0"/>
          </a:p>
        </p:txBody>
      </p:sp>
      <p:sp>
        <p:nvSpPr>
          <p:cNvPr id="5" name="Flèche droite 4"/>
          <p:cNvSpPr/>
          <p:nvPr/>
        </p:nvSpPr>
        <p:spPr>
          <a:xfrm>
            <a:off x="2771800" y="5373216"/>
            <a:ext cx="288032" cy="72008"/>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96136612"/>
      </p:ext>
    </p:extLst>
  </p:cSld>
  <p:clrMapOvr>
    <a:masterClrMapping/>
  </p:clrMapOvr>
  <p:transition>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2420887"/>
            <a:ext cx="7471439" cy="3829275"/>
          </a:xfrm>
        </p:spPr>
        <p:txBody>
          <a:bodyPr>
            <a:normAutofit fontScale="70000" lnSpcReduction="20000"/>
          </a:bodyPr>
          <a:lstStyle/>
          <a:p>
            <a:r>
              <a:rPr lang="fr-FR" dirty="0" smtClean="0"/>
              <a:t>Prise en charge de la </a:t>
            </a:r>
            <a:r>
              <a:rPr lang="fr-FR" b="1" dirty="0" smtClean="0"/>
              <a:t>poly-pathologie</a:t>
            </a:r>
            <a:r>
              <a:rPr lang="fr-FR" dirty="0" smtClean="0"/>
              <a:t>:</a:t>
            </a:r>
          </a:p>
          <a:p>
            <a:endParaRPr lang="fr-FR" dirty="0" smtClean="0"/>
          </a:p>
          <a:p>
            <a:pPr lvl="1"/>
            <a:r>
              <a:rPr lang="fr-FR" dirty="0" smtClean="0"/>
              <a:t>Pathologies intriquées</a:t>
            </a:r>
          </a:p>
          <a:p>
            <a:pPr lvl="1"/>
            <a:r>
              <a:rPr lang="fr-FR" dirty="0" smtClean="0"/>
              <a:t>Expérience du médecin</a:t>
            </a:r>
          </a:p>
          <a:p>
            <a:pPr lvl="1"/>
            <a:r>
              <a:rPr lang="fr-FR" dirty="0" smtClean="0"/>
              <a:t>Souhaits du patient</a:t>
            </a:r>
          </a:p>
          <a:p>
            <a:pPr lvl="1"/>
            <a:endParaRPr lang="fr-FR" dirty="0" smtClean="0"/>
          </a:p>
          <a:p>
            <a:endParaRPr lang="fr-FR" dirty="0" smtClean="0"/>
          </a:p>
          <a:p>
            <a:endParaRPr lang="fr-FR" dirty="0" smtClean="0"/>
          </a:p>
          <a:p>
            <a:endParaRPr lang="fr-FR" dirty="0"/>
          </a:p>
          <a:p>
            <a:endParaRPr lang="fr-FR" dirty="0" smtClean="0"/>
          </a:p>
          <a:p>
            <a:r>
              <a:rPr lang="fr-FR" dirty="0" smtClean="0"/>
              <a:t>Recommandations générales              contexte patient</a:t>
            </a:r>
          </a:p>
          <a:p>
            <a:endParaRPr lang="fr-FR" dirty="0" smtClean="0"/>
          </a:p>
          <a:p>
            <a:r>
              <a:rPr lang="fr-FR" b="1" dirty="0" smtClean="0"/>
              <a:t>Place </a:t>
            </a:r>
            <a:r>
              <a:rPr lang="fr-FR" dirty="0" smtClean="0"/>
              <a:t>du médecin généraliste: </a:t>
            </a:r>
          </a:p>
          <a:p>
            <a:pPr lvl="1"/>
            <a:r>
              <a:rPr lang="fr-FR" b="1" dirty="0" smtClean="0"/>
              <a:t>Travailler avec les autres spécialistes            </a:t>
            </a:r>
            <a:r>
              <a:rPr lang="fr-FR" dirty="0" smtClean="0"/>
              <a:t>assurer</a:t>
            </a:r>
            <a:r>
              <a:rPr lang="fr-FR" b="1" dirty="0" smtClean="0"/>
              <a:t> coordination</a:t>
            </a:r>
            <a:endParaRPr lang="fr-FR" b="1"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3</a:t>
            </a:fld>
            <a:endParaRPr lang="fr-FR"/>
          </a:p>
        </p:txBody>
      </p:sp>
      <p:sp>
        <p:nvSpPr>
          <p:cNvPr id="4" name="Titre 3"/>
          <p:cNvSpPr>
            <a:spLocks noGrp="1"/>
          </p:cNvSpPr>
          <p:nvPr>
            <p:ph type="title"/>
          </p:nvPr>
        </p:nvSpPr>
        <p:spPr>
          <a:xfrm>
            <a:off x="457200" y="338328"/>
            <a:ext cx="8229600" cy="891819"/>
          </a:xfrm>
        </p:spPr>
        <p:txBody>
          <a:bodyPr/>
          <a:lstStyle/>
          <a:p>
            <a:r>
              <a:rPr lang="fr-FR" dirty="0" smtClean="0"/>
              <a:t>Introduction [2]</a:t>
            </a:r>
            <a:endParaRPr lang="fr-FR" dirty="0"/>
          </a:p>
        </p:txBody>
      </p:sp>
      <p:sp>
        <p:nvSpPr>
          <p:cNvPr id="5" name="Double flèche horizontale 4"/>
          <p:cNvSpPr/>
          <p:nvPr/>
        </p:nvSpPr>
        <p:spPr>
          <a:xfrm flipV="1">
            <a:off x="3563890" y="5013176"/>
            <a:ext cx="427198" cy="72008"/>
          </a:xfrm>
          <a:prstGeom prst="lef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3"/>
          <a:stretch>
            <a:fillRect/>
          </a:stretch>
        </p:blipFill>
        <p:spPr>
          <a:xfrm>
            <a:off x="5132698" y="2420886"/>
            <a:ext cx="2899414" cy="2448272"/>
          </a:xfrm>
          <a:prstGeom prst="rect">
            <a:avLst/>
          </a:prstGeom>
        </p:spPr>
      </p:pic>
      <p:sp>
        <p:nvSpPr>
          <p:cNvPr id="7" name="Flèche droite 6"/>
          <p:cNvSpPr/>
          <p:nvPr/>
        </p:nvSpPr>
        <p:spPr>
          <a:xfrm>
            <a:off x="4173116" y="5733256"/>
            <a:ext cx="288032" cy="72008"/>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225880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67833" y="2348880"/>
            <a:ext cx="7408333" cy="3561259"/>
          </a:xfrm>
        </p:spPr>
        <p:txBody>
          <a:bodyPr/>
          <a:lstStyle/>
          <a:p>
            <a:r>
              <a:rPr lang="fr-FR" sz="1800" dirty="0" smtClean="0"/>
              <a:t>Patients fragiles        hospitalisations plus fréquentes</a:t>
            </a:r>
          </a:p>
          <a:p>
            <a:r>
              <a:rPr lang="fr-FR" sz="1800" dirty="0" smtClean="0"/>
              <a:t>Diminution des places en hospitalisation complète depuis 10 ans</a:t>
            </a:r>
          </a:p>
          <a:p>
            <a:r>
              <a:rPr lang="fr-FR" sz="1800" dirty="0" smtClean="0"/>
              <a:t>Différentes solutions existent déjà pour le généraliste </a:t>
            </a:r>
          </a:p>
          <a:p>
            <a:endParaRPr lang="fr-FR" dirty="0" smtClean="0"/>
          </a:p>
          <a:p>
            <a:endParaRPr lang="fr-FR" dirty="0" smtClean="0"/>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4</a:t>
            </a:fld>
            <a:endParaRPr lang="fr-FR"/>
          </a:p>
        </p:txBody>
      </p:sp>
      <p:sp>
        <p:nvSpPr>
          <p:cNvPr id="4" name="Titre 3"/>
          <p:cNvSpPr>
            <a:spLocks noGrp="1"/>
          </p:cNvSpPr>
          <p:nvPr>
            <p:ph type="title"/>
          </p:nvPr>
        </p:nvSpPr>
        <p:spPr/>
        <p:txBody>
          <a:bodyPr>
            <a:normAutofit fontScale="90000"/>
          </a:bodyPr>
          <a:lstStyle/>
          <a:p>
            <a:r>
              <a:rPr lang="fr-FR" dirty="0" smtClean="0"/>
              <a:t>Introduction [3]</a:t>
            </a:r>
            <a:br>
              <a:rPr lang="fr-FR" dirty="0" smtClean="0"/>
            </a:br>
            <a:r>
              <a:rPr lang="fr-FR" sz="3600" dirty="0" smtClean="0"/>
              <a:t>Prise en charge des patients poly-pathologiques</a:t>
            </a:r>
            <a:endParaRPr lang="fr-FR" sz="3600" dirty="0"/>
          </a:p>
        </p:txBody>
      </p:sp>
      <p:pic>
        <p:nvPicPr>
          <p:cNvPr id="7" name="Image 6"/>
          <p:cNvPicPr>
            <a:picLocks noChangeAspect="1"/>
          </p:cNvPicPr>
          <p:nvPr/>
        </p:nvPicPr>
        <p:blipFill>
          <a:blip r:embed="rId3"/>
          <a:stretch>
            <a:fillRect/>
          </a:stretch>
        </p:blipFill>
        <p:spPr>
          <a:xfrm>
            <a:off x="2123728" y="3337683"/>
            <a:ext cx="4904223" cy="2716473"/>
          </a:xfrm>
          <a:prstGeom prst="rect">
            <a:avLst/>
          </a:prstGeom>
        </p:spPr>
      </p:pic>
      <p:sp>
        <p:nvSpPr>
          <p:cNvPr id="5" name="Flèche droite 4"/>
          <p:cNvSpPr/>
          <p:nvPr/>
        </p:nvSpPr>
        <p:spPr>
          <a:xfrm>
            <a:off x="2843808" y="2492897"/>
            <a:ext cx="288032" cy="72008"/>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69076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2433739"/>
            <a:ext cx="5335983" cy="3816424"/>
          </a:xfrm>
        </p:spPr>
        <p:txBody>
          <a:bodyPr>
            <a:normAutofit fontScale="25000" lnSpcReduction="20000"/>
          </a:bodyPr>
          <a:lstStyle/>
          <a:p>
            <a:pPr marL="0" indent="0">
              <a:buNone/>
            </a:pPr>
            <a:endParaRPr lang="fr-FR" sz="5600" dirty="0" smtClean="0"/>
          </a:p>
          <a:p>
            <a:r>
              <a:rPr lang="fr-FR" sz="5600" dirty="0"/>
              <a:t>CHU Louis Mourier (Colombes, 92</a:t>
            </a:r>
            <a:r>
              <a:rPr lang="fr-FR" sz="5600" dirty="0" smtClean="0"/>
              <a:t>), AP-HP:</a:t>
            </a:r>
            <a:endParaRPr lang="fr-FR" sz="5600" dirty="0"/>
          </a:p>
          <a:p>
            <a:pPr lvl="1"/>
            <a:r>
              <a:rPr lang="fr-FR" sz="5600" dirty="0"/>
              <a:t>Hôpital généraliste et de spécialité, Orientation médico-chirurgicale</a:t>
            </a:r>
          </a:p>
          <a:p>
            <a:pPr lvl="1"/>
            <a:r>
              <a:rPr lang="fr-FR" sz="5600" dirty="0"/>
              <a:t>Plateau technique d’imagerie médicale et de biologie</a:t>
            </a:r>
          </a:p>
          <a:p>
            <a:pPr lvl="1"/>
            <a:r>
              <a:rPr lang="fr-FR" sz="5600" dirty="0"/>
              <a:t>Service de Médecine Interne tourné vers la ville</a:t>
            </a:r>
          </a:p>
          <a:p>
            <a:endParaRPr lang="fr-FR" sz="5600" dirty="0" smtClean="0"/>
          </a:p>
          <a:p>
            <a:endParaRPr lang="fr-FR" sz="5600" dirty="0"/>
          </a:p>
          <a:p>
            <a:endParaRPr lang="fr-FR" sz="5600" dirty="0" smtClean="0"/>
          </a:p>
          <a:p>
            <a:endParaRPr lang="fr-FR" sz="5600" dirty="0" smtClean="0"/>
          </a:p>
          <a:p>
            <a:pPr marL="0" indent="0">
              <a:buNone/>
            </a:pPr>
            <a:endParaRPr lang="fr-FR" sz="5600" dirty="0"/>
          </a:p>
          <a:p>
            <a:endParaRPr lang="fr-FR" sz="5600" dirty="0" smtClean="0"/>
          </a:p>
          <a:p>
            <a:r>
              <a:rPr lang="fr-FR" sz="5600" dirty="0" smtClean="0"/>
              <a:t>HDJ « Ville-Hôpital »:</a:t>
            </a:r>
          </a:p>
          <a:p>
            <a:pPr lvl="1"/>
            <a:r>
              <a:rPr lang="fr-FR" sz="5600" dirty="0" smtClean="0"/>
              <a:t>A l’initiative du généraliste de ville</a:t>
            </a:r>
          </a:p>
          <a:p>
            <a:pPr lvl="1"/>
            <a:r>
              <a:rPr lang="fr-FR" sz="5600" dirty="0" smtClean="0"/>
              <a:t>Patients complexes, en alternative à l’hospitalisation complète </a:t>
            </a:r>
          </a:p>
          <a:p>
            <a:pPr lvl="1"/>
            <a:r>
              <a:rPr lang="fr-FR" sz="5600" dirty="0" smtClean="0"/>
              <a:t>En accord avec les exigences de l’ARS: diminution des couts , dynamique croisée entre l’hôpital  et la ville</a:t>
            </a:r>
          </a:p>
          <a:p>
            <a:pPr marL="0" indent="0">
              <a:buNone/>
            </a:pPr>
            <a:r>
              <a:rPr lang="fr-FR" dirty="0"/>
              <a:t>	</a:t>
            </a:r>
          </a:p>
          <a:p>
            <a:pPr marL="301943" lvl="1" indent="0">
              <a:buNone/>
            </a:pPr>
            <a:endParaRPr lang="fr-FR" dirty="0" smtClean="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5</a:t>
            </a:fld>
            <a:endParaRPr lang="fr-FR"/>
          </a:p>
        </p:txBody>
      </p:sp>
      <p:sp>
        <p:nvSpPr>
          <p:cNvPr id="4" name="Titre 3"/>
          <p:cNvSpPr>
            <a:spLocks noGrp="1"/>
          </p:cNvSpPr>
          <p:nvPr>
            <p:ph type="title"/>
          </p:nvPr>
        </p:nvSpPr>
        <p:spPr/>
        <p:txBody>
          <a:bodyPr>
            <a:normAutofit fontScale="90000"/>
          </a:bodyPr>
          <a:lstStyle/>
          <a:p>
            <a:r>
              <a:rPr lang="fr-FR" dirty="0" smtClean="0"/>
              <a:t>Introduction [4]</a:t>
            </a:r>
            <a:br>
              <a:rPr lang="fr-FR" dirty="0" smtClean="0"/>
            </a:br>
            <a:r>
              <a:rPr lang="fr-FR" sz="3600" dirty="0" smtClean="0"/>
              <a:t>L’HDJ « Ville-Hôpital » de Louis Mourier</a:t>
            </a:r>
            <a:endParaRPr lang="fr-FR" sz="3600" dirty="0"/>
          </a:p>
        </p:txBody>
      </p:sp>
      <p:pic>
        <p:nvPicPr>
          <p:cNvPr id="5" name="Image 4"/>
          <p:cNvPicPr>
            <a:picLocks noChangeAspect="1"/>
          </p:cNvPicPr>
          <p:nvPr/>
        </p:nvPicPr>
        <p:blipFill>
          <a:blip r:embed="rId3"/>
          <a:stretch>
            <a:fillRect/>
          </a:stretch>
        </p:blipFill>
        <p:spPr>
          <a:xfrm>
            <a:off x="6084168" y="2636912"/>
            <a:ext cx="2918445" cy="1648241"/>
          </a:xfrm>
          <a:prstGeom prst="rect">
            <a:avLst/>
          </a:prstGeom>
        </p:spPr>
      </p:pic>
      <p:pic>
        <p:nvPicPr>
          <p:cNvPr id="6" name="Image 5"/>
          <p:cNvPicPr>
            <a:picLocks noChangeAspect="1"/>
          </p:cNvPicPr>
          <p:nvPr/>
        </p:nvPicPr>
        <p:blipFill>
          <a:blip r:embed="rId4"/>
          <a:stretch>
            <a:fillRect/>
          </a:stretch>
        </p:blipFill>
        <p:spPr>
          <a:xfrm>
            <a:off x="6073433" y="4569433"/>
            <a:ext cx="2929180" cy="2045855"/>
          </a:xfrm>
          <a:prstGeom prst="rect">
            <a:avLst/>
          </a:prstGeom>
        </p:spPr>
      </p:pic>
    </p:spTree>
    <p:extLst>
      <p:ext uri="{BB962C8B-B14F-4D97-AF65-F5344CB8AC3E}">
        <p14:creationId xmlns:p14="http://schemas.microsoft.com/office/powerpoint/2010/main" val="2126308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marL="274320" lvl="1"/>
            <a:r>
              <a:rPr lang="fr-FR" u="sng" dirty="0" smtClean="0"/>
              <a:t>Objectif de ce travail: </a:t>
            </a:r>
          </a:p>
          <a:p>
            <a:pPr marL="274320" lvl="1"/>
            <a:endParaRPr lang="fr-FR" u="sng" dirty="0"/>
          </a:p>
          <a:p>
            <a:pPr marL="0" lvl="1" indent="0">
              <a:buNone/>
            </a:pPr>
            <a:r>
              <a:rPr lang="fr-FR" dirty="0" smtClean="0"/>
              <a:t>	Evaluer </a:t>
            </a:r>
            <a:r>
              <a:rPr lang="fr-FR" dirty="0"/>
              <a:t>la </a:t>
            </a:r>
            <a:r>
              <a:rPr lang="fr-FR" b="1" dirty="0"/>
              <a:t>satisfaction des médecins généralistes </a:t>
            </a:r>
            <a:r>
              <a:rPr lang="fr-FR" dirty="0"/>
              <a:t>ayant adressé des patients en </a:t>
            </a:r>
            <a:r>
              <a:rPr lang="fr-FR" b="1" dirty="0" smtClean="0"/>
              <a:t>HDJ « Ville-Hôpital »</a:t>
            </a:r>
            <a:endParaRPr lang="fr-FR" b="1" dirty="0"/>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6</a:t>
            </a:fld>
            <a:endParaRPr lang="fr-FR"/>
          </a:p>
        </p:txBody>
      </p:sp>
      <p:sp>
        <p:nvSpPr>
          <p:cNvPr id="4" name="Titre 3"/>
          <p:cNvSpPr>
            <a:spLocks noGrp="1"/>
          </p:cNvSpPr>
          <p:nvPr>
            <p:ph type="title"/>
          </p:nvPr>
        </p:nvSpPr>
        <p:spPr/>
        <p:txBody>
          <a:bodyPr/>
          <a:lstStyle/>
          <a:p>
            <a:r>
              <a:rPr lang="fr-FR" dirty="0" smtClean="0"/>
              <a:t>Objectif</a:t>
            </a:r>
            <a:endParaRPr lang="fr-FR" dirty="0"/>
          </a:p>
        </p:txBody>
      </p:sp>
      <p:sp>
        <p:nvSpPr>
          <p:cNvPr id="5" name="Flèche droite 4"/>
          <p:cNvSpPr/>
          <p:nvPr/>
        </p:nvSpPr>
        <p:spPr>
          <a:xfrm>
            <a:off x="1331640" y="3645024"/>
            <a:ext cx="288032" cy="72008"/>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60455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420888"/>
            <a:ext cx="7814733" cy="3829275"/>
          </a:xfrm>
        </p:spPr>
        <p:txBody>
          <a:bodyPr>
            <a:normAutofit/>
          </a:bodyPr>
          <a:lstStyle/>
          <a:p>
            <a:r>
              <a:rPr lang="fr-FR" dirty="0" smtClean="0"/>
              <a:t>Etude </a:t>
            </a:r>
            <a:r>
              <a:rPr lang="fr-FR" b="1" dirty="0" smtClean="0"/>
              <a:t>observationnelle</a:t>
            </a:r>
            <a:r>
              <a:rPr lang="fr-FR" dirty="0" smtClean="0"/>
              <a:t>, </a:t>
            </a:r>
            <a:r>
              <a:rPr lang="fr-FR" b="1" dirty="0" smtClean="0"/>
              <a:t>prospective</a:t>
            </a:r>
            <a:r>
              <a:rPr lang="fr-FR" dirty="0" smtClean="0"/>
              <a:t> et </a:t>
            </a:r>
            <a:r>
              <a:rPr lang="fr-FR" b="1" dirty="0" smtClean="0"/>
              <a:t>mono-centrique</a:t>
            </a:r>
          </a:p>
          <a:p>
            <a:pPr lvl="1"/>
            <a:endParaRPr lang="fr-FR" b="1" dirty="0" smtClean="0"/>
          </a:p>
          <a:p>
            <a:r>
              <a:rPr lang="fr-FR" dirty="0" smtClean="0"/>
              <a:t>Médecins généralistes: demande d’HDJ (téléphone, mail, fax…)</a:t>
            </a:r>
          </a:p>
          <a:p>
            <a:endParaRPr lang="fr-FR" dirty="0"/>
          </a:p>
          <a:p>
            <a:r>
              <a:rPr lang="fr-FR" dirty="0" smtClean="0"/>
              <a:t>Questionnaire envoyé avec le CRH du séjour</a:t>
            </a:r>
          </a:p>
          <a:p>
            <a:endParaRPr lang="fr-FR" dirty="0" smtClean="0"/>
          </a:p>
          <a:p>
            <a:r>
              <a:rPr lang="fr-FR" dirty="0" smtClean="0"/>
              <a:t>Tous les questionnaires retournés ont été pris en compte</a:t>
            </a:r>
          </a:p>
          <a:p>
            <a:endParaRPr lang="fr-FR" dirty="0" smtClean="0"/>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7</a:t>
            </a:fld>
            <a:endParaRPr lang="fr-FR"/>
          </a:p>
        </p:txBody>
      </p:sp>
      <p:sp>
        <p:nvSpPr>
          <p:cNvPr id="4" name="Titre 3"/>
          <p:cNvSpPr>
            <a:spLocks noGrp="1"/>
          </p:cNvSpPr>
          <p:nvPr>
            <p:ph type="title"/>
          </p:nvPr>
        </p:nvSpPr>
        <p:spPr/>
        <p:txBody>
          <a:bodyPr>
            <a:normAutofit fontScale="90000"/>
          </a:bodyPr>
          <a:lstStyle/>
          <a:p>
            <a:r>
              <a:rPr lang="fr-FR" dirty="0" smtClean="0"/>
              <a:t>Méthode [1]</a:t>
            </a:r>
            <a:br>
              <a:rPr lang="fr-FR" dirty="0" smtClean="0"/>
            </a:br>
            <a:r>
              <a:rPr lang="fr-FR" dirty="0" smtClean="0"/>
              <a:t>généralités </a:t>
            </a:r>
            <a:endParaRPr lang="fr-FR" dirty="0"/>
          </a:p>
        </p:txBody>
      </p:sp>
    </p:spTree>
    <p:extLst>
      <p:ext uri="{BB962C8B-B14F-4D97-AF65-F5344CB8AC3E}">
        <p14:creationId xmlns:p14="http://schemas.microsoft.com/office/powerpoint/2010/main" val="2425786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67833" y="2420888"/>
            <a:ext cx="7408333" cy="3450696"/>
          </a:xfrm>
        </p:spPr>
        <p:txBody>
          <a:bodyPr>
            <a:normAutofit fontScale="77500" lnSpcReduction="20000"/>
          </a:bodyPr>
          <a:lstStyle/>
          <a:p>
            <a:r>
              <a:rPr lang="fr-FR" dirty="0" smtClean="0"/>
              <a:t>1- Prise de contact avec la structure</a:t>
            </a:r>
          </a:p>
          <a:p>
            <a:pPr lvl="1"/>
            <a:endParaRPr lang="fr-FR" dirty="0" smtClean="0"/>
          </a:p>
          <a:p>
            <a:r>
              <a:rPr lang="fr-FR" dirty="0" smtClean="0"/>
              <a:t>2- Bénéfice en terme d’aide médicale apportée</a:t>
            </a:r>
          </a:p>
          <a:p>
            <a:endParaRPr lang="fr-FR" dirty="0" smtClean="0"/>
          </a:p>
          <a:p>
            <a:r>
              <a:rPr lang="fr-FR" dirty="0" smtClean="0"/>
              <a:t>3- Perspectives: ré adresser?</a:t>
            </a:r>
          </a:p>
          <a:p>
            <a:endParaRPr lang="fr-FR" dirty="0" smtClean="0"/>
          </a:p>
          <a:p>
            <a:r>
              <a:rPr lang="fr-FR" dirty="0" smtClean="0"/>
              <a:t>4- Connaissance de la structure</a:t>
            </a:r>
          </a:p>
          <a:p>
            <a:endParaRPr lang="fr-FR" dirty="0" smtClean="0"/>
          </a:p>
          <a:p>
            <a:r>
              <a:rPr lang="fr-FR" dirty="0" smtClean="0"/>
              <a:t>5- Raisons du choix de cette prise en charge</a:t>
            </a:r>
          </a:p>
          <a:p>
            <a:endParaRPr lang="fr-FR" dirty="0" smtClean="0"/>
          </a:p>
          <a:p>
            <a:r>
              <a:rPr lang="fr-FR" dirty="0" smtClean="0"/>
              <a:t>6- Relation avec les autres spécialistes                   caractérisation population médicale</a:t>
            </a:r>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8</a:t>
            </a:fld>
            <a:endParaRPr lang="fr-FR"/>
          </a:p>
        </p:txBody>
      </p:sp>
      <p:sp>
        <p:nvSpPr>
          <p:cNvPr id="4" name="Titre 3"/>
          <p:cNvSpPr>
            <a:spLocks noGrp="1"/>
          </p:cNvSpPr>
          <p:nvPr>
            <p:ph type="title"/>
          </p:nvPr>
        </p:nvSpPr>
        <p:spPr/>
        <p:txBody>
          <a:bodyPr>
            <a:normAutofit fontScale="90000"/>
          </a:bodyPr>
          <a:lstStyle/>
          <a:p>
            <a:r>
              <a:rPr lang="fr-FR" dirty="0" smtClean="0"/>
              <a:t>Méthode [2]</a:t>
            </a:r>
            <a:br>
              <a:rPr lang="fr-FR" dirty="0" smtClean="0"/>
            </a:br>
            <a:r>
              <a:rPr lang="fr-FR" dirty="0" smtClean="0"/>
              <a:t>Le </a:t>
            </a:r>
            <a:r>
              <a:rPr lang="fr-FR" dirty="0"/>
              <a:t>Q</a:t>
            </a:r>
            <a:r>
              <a:rPr lang="fr-FR" dirty="0" smtClean="0"/>
              <a:t>uestionnaire</a:t>
            </a:r>
            <a:endParaRPr lang="fr-FR" dirty="0"/>
          </a:p>
        </p:txBody>
      </p:sp>
      <p:sp>
        <p:nvSpPr>
          <p:cNvPr id="5" name="Flèche droite 4"/>
          <p:cNvSpPr/>
          <p:nvPr/>
        </p:nvSpPr>
        <p:spPr>
          <a:xfrm>
            <a:off x="5292080" y="5373216"/>
            <a:ext cx="648072" cy="144016"/>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3"/>
          <a:stretch>
            <a:fillRect/>
          </a:stretch>
        </p:blipFill>
        <p:spPr>
          <a:xfrm>
            <a:off x="6119490" y="3255648"/>
            <a:ext cx="2571750" cy="1781175"/>
          </a:xfrm>
          <a:prstGeom prst="rect">
            <a:avLst/>
          </a:prstGeom>
        </p:spPr>
      </p:pic>
    </p:spTree>
    <p:extLst>
      <p:ext uri="{BB962C8B-B14F-4D97-AF65-F5344CB8AC3E}">
        <p14:creationId xmlns:p14="http://schemas.microsoft.com/office/powerpoint/2010/main" val="3454409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90405" y="2348880"/>
            <a:ext cx="7408333" cy="3777283"/>
          </a:xfrm>
        </p:spPr>
        <p:txBody>
          <a:bodyPr>
            <a:normAutofit fontScale="92500" lnSpcReduction="20000"/>
          </a:bodyPr>
          <a:lstStyle/>
          <a:p>
            <a:r>
              <a:rPr lang="fr-FR" dirty="0" smtClean="0"/>
              <a:t>Du 14/06/14 au 26/02/15: </a:t>
            </a:r>
            <a:r>
              <a:rPr lang="fr-FR" b="1" dirty="0" smtClean="0"/>
              <a:t>34 séjours HDJ</a:t>
            </a:r>
          </a:p>
          <a:p>
            <a:r>
              <a:rPr lang="fr-FR" b="1" dirty="0" smtClean="0"/>
              <a:t>19 questionnaires </a:t>
            </a:r>
            <a:r>
              <a:rPr lang="fr-FR" dirty="0" smtClean="0"/>
              <a:t>retournés, </a:t>
            </a:r>
            <a:r>
              <a:rPr lang="fr-FR" b="1" dirty="0" smtClean="0"/>
              <a:t>14 médecins </a:t>
            </a:r>
            <a:r>
              <a:rPr lang="fr-FR" dirty="0" smtClean="0"/>
              <a:t>différents</a:t>
            </a:r>
          </a:p>
          <a:p>
            <a:endParaRPr lang="fr-FR" dirty="0" smtClean="0"/>
          </a:p>
          <a:p>
            <a:pPr lvl="0">
              <a:buClr>
                <a:srgbClr val="31B6FD"/>
              </a:buClr>
            </a:pPr>
            <a:r>
              <a:rPr lang="fr-FR" sz="2200" b="1" dirty="0">
                <a:solidFill>
                  <a:srgbClr val="073E87"/>
                </a:solidFill>
              </a:rPr>
              <a:t>Motifs de recours à l’HDJ</a:t>
            </a:r>
            <a:r>
              <a:rPr lang="fr-FR" sz="2200" dirty="0">
                <a:solidFill>
                  <a:srgbClr val="073E87"/>
                </a:solidFill>
              </a:rPr>
              <a:t>: </a:t>
            </a:r>
          </a:p>
          <a:p>
            <a:pPr lvl="1">
              <a:buClr>
                <a:srgbClr val="31B6FD"/>
              </a:buClr>
            </a:pPr>
            <a:r>
              <a:rPr lang="fr-FR" sz="2000" dirty="0">
                <a:solidFill>
                  <a:srgbClr val="073E87"/>
                </a:solidFill>
              </a:rPr>
              <a:t>Complexité d’une situation médicale 94</a:t>
            </a:r>
            <a:r>
              <a:rPr lang="fr-FR" sz="2000" dirty="0" smtClean="0">
                <a:solidFill>
                  <a:srgbClr val="073E87"/>
                </a:solidFill>
              </a:rPr>
              <a:t>%</a:t>
            </a:r>
          </a:p>
          <a:p>
            <a:pPr lvl="1">
              <a:buClr>
                <a:srgbClr val="31B6FD"/>
              </a:buClr>
            </a:pPr>
            <a:r>
              <a:rPr lang="fr-FR" sz="2000" dirty="0">
                <a:solidFill>
                  <a:srgbClr val="073E87"/>
                </a:solidFill>
              </a:rPr>
              <a:t>Expertise </a:t>
            </a:r>
            <a:r>
              <a:rPr lang="fr-FR" sz="2000" dirty="0" smtClean="0">
                <a:solidFill>
                  <a:srgbClr val="073E87"/>
                </a:solidFill>
              </a:rPr>
              <a:t>hospitalière </a:t>
            </a:r>
            <a:r>
              <a:rPr lang="fr-FR" sz="2000" dirty="0">
                <a:solidFill>
                  <a:srgbClr val="073E87"/>
                </a:solidFill>
              </a:rPr>
              <a:t>79</a:t>
            </a:r>
            <a:r>
              <a:rPr lang="fr-FR" sz="2000" dirty="0" smtClean="0">
                <a:solidFill>
                  <a:srgbClr val="073E87"/>
                </a:solidFill>
              </a:rPr>
              <a:t>%</a:t>
            </a:r>
          </a:p>
          <a:p>
            <a:pPr lvl="1">
              <a:buClr>
                <a:srgbClr val="31B6FD"/>
              </a:buClr>
            </a:pPr>
            <a:r>
              <a:rPr lang="fr-FR" sz="2000" dirty="0">
                <a:solidFill>
                  <a:srgbClr val="073E87"/>
                </a:solidFill>
              </a:rPr>
              <a:t>Gestes hospitaliers 21%</a:t>
            </a:r>
          </a:p>
          <a:p>
            <a:pPr marL="301943" lvl="1" indent="0">
              <a:buClr>
                <a:srgbClr val="31B6FD"/>
              </a:buClr>
              <a:buNone/>
            </a:pPr>
            <a:endParaRPr lang="fr-FR" sz="2000" dirty="0">
              <a:solidFill>
                <a:srgbClr val="073E87"/>
              </a:solidFill>
            </a:endParaRPr>
          </a:p>
          <a:p>
            <a:endParaRPr lang="fr-FR" dirty="0"/>
          </a:p>
          <a:p>
            <a:r>
              <a:rPr lang="fr-FR" b="1" dirty="0" smtClean="0"/>
              <a:t>Prise de contact avec l’HDJ</a:t>
            </a:r>
            <a:r>
              <a:rPr lang="fr-FR" dirty="0" smtClean="0"/>
              <a:t>:</a:t>
            </a:r>
          </a:p>
          <a:p>
            <a:pPr lvl="1"/>
            <a:r>
              <a:rPr lang="fr-FR" dirty="0" smtClean="0"/>
              <a:t>Mail 68,4%</a:t>
            </a:r>
          </a:p>
          <a:p>
            <a:pPr lvl="1"/>
            <a:r>
              <a:rPr lang="fr-FR" dirty="0" smtClean="0"/>
              <a:t>Téléphone 26,3%</a:t>
            </a:r>
          </a:p>
          <a:p>
            <a:pPr lvl="1"/>
            <a:endParaRPr lang="fr-FR" dirty="0" smtClean="0"/>
          </a:p>
          <a:p>
            <a:pPr lvl="2"/>
            <a:endParaRPr lang="fr-FR" dirty="0"/>
          </a:p>
          <a:p>
            <a:pPr marL="627063" lvl="2" indent="0">
              <a:buNone/>
            </a:pPr>
            <a:endParaRPr lang="fr-FR" dirty="0" smtClean="0"/>
          </a:p>
          <a:p>
            <a:pPr lvl="2"/>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9</a:t>
            </a:fld>
            <a:endParaRPr lang="fr-FR"/>
          </a:p>
        </p:txBody>
      </p:sp>
      <p:sp>
        <p:nvSpPr>
          <p:cNvPr id="4" name="Titre 3"/>
          <p:cNvSpPr>
            <a:spLocks noGrp="1"/>
          </p:cNvSpPr>
          <p:nvPr>
            <p:ph type="title"/>
          </p:nvPr>
        </p:nvSpPr>
        <p:spPr/>
        <p:txBody>
          <a:bodyPr/>
          <a:lstStyle/>
          <a:p>
            <a:r>
              <a:rPr lang="fr-FR" dirty="0" smtClean="0"/>
              <a:t>Résultats [1]</a:t>
            </a:r>
            <a:endParaRPr lang="fr-FR" dirty="0"/>
          </a:p>
        </p:txBody>
      </p:sp>
      <p:pic>
        <p:nvPicPr>
          <p:cNvPr id="5" name="Image 4"/>
          <p:cNvPicPr>
            <a:picLocks noChangeAspect="1"/>
          </p:cNvPicPr>
          <p:nvPr/>
        </p:nvPicPr>
        <p:blipFill>
          <a:blip r:embed="rId3"/>
          <a:stretch>
            <a:fillRect/>
          </a:stretch>
        </p:blipFill>
        <p:spPr>
          <a:xfrm>
            <a:off x="5852195" y="3429000"/>
            <a:ext cx="2046543" cy="2376264"/>
          </a:xfrm>
          <a:prstGeom prst="rect">
            <a:avLst/>
          </a:prstGeom>
        </p:spPr>
      </p:pic>
    </p:spTree>
    <p:extLst>
      <p:ext uri="{BB962C8B-B14F-4D97-AF65-F5344CB8AC3E}">
        <p14:creationId xmlns:p14="http://schemas.microsoft.com/office/powerpoint/2010/main" val="1861688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718172" y="2676294"/>
            <a:ext cx="5360351" cy="3450696"/>
          </a:xfrm>
        </p:spPr>
        <p:txBody>
          <a:bodyPr>
            <a:normAutofit/>
          </a:bodyPr>
          <a:lstStyle/>
          <a:p>
            <a:pPr lvl="0">
              <a:buClr>
                <a:srgbClr val="31B6FD"/>
              </a:buClr>
            </a:pPr>
            <a:r>
              <a:rPr lang="fr-FR" sz="2200" b="1" dirty="0">
                <a:solidFill>
                  <a:srgbClr val="073E87"/>
                </a:solidFill>
              </a:rPr>
              <a:t>Délai de réponse de l’HDJ</a:t>
            </a:r>
            <a:r>
              <a:rPr lang="fr-FR" sz="2200" dirty="0">
                <a:solidFill>
                  <a:srgbClr val="073E87"/>
                </a:solidFill>
              </a:rPr>
              <a:t>:</a:t>
            </a:r>
          </a:p>
          <a:p>
            <a:pPr lvl="1">
              <a:buClr>
                <a:srgbClr val="31B6FD"/>
              </a:buClr>
            </a:pPr>
            <a:r>
              <a:rPr lang="fr-FR" sz="2000" dirty="0">
                <a:solidFill>
                  <a:srgbClr val="073E87"/>
                </a:solidFill>
              </a:rPr>
              <a:t>&lt;24h: 63,1%</a:t>
            </a:r>
          </a:p>
          <a:p>
            <a:pPr lvl="1">
              <a:buClr>
                <a:srgbClr val="31B6FD"/>
              </a:buClr>
            </a:pPr>
            <a:r>
              <a:rPr lang="fr-FR" sz="2000" dirty="0">
                <a:solidFill>
                  <a:srgbClr val="073E87"/>
                </a:solidFill>
              </a:rPr>
              <a:t>24-72h: 31,6%</a:t>
            </a:r>
          </a:p>
          <a:p>
            <a:pPr marL="0" indent="0">
              <a:buNone/>
            </a:pPr>
            <a:endParaRPr lang="fr-FR" dirty="0"/>
          </a:p>
          <a:p>
            <a:r>
              <a:rPr lang="fr-FR" b="1" dirty="0" smtClean="0"/>
              <a:t>Date de l’HDJ </a:t>
            </a:r>
            <a:r>
              <a:rPr lang="fr-FR" dirty="0" smtClean="0"/>
              <a:t>depuis la demande: </a:t>
            </a:r>
            <a:r>
              <a:rPr lang="fr-FR" b="1" dirty="0" smtClean="0"/>
              <a:t>52,7%</a:t>
            </a:r>
            <a:r>
              <a:rPr lang="fr-FR" dirty="0" smtClean="0"/>
              <a:t> dans les </a:t>
            </a:r>
            <a:r>
              <a:rPr lang="fr-FR" b="1" dirty="0" smtClean="0"/>
              <a:t>7 jours</a:t>
            </a:r>
          </a:p>
          <a:p>
            <a:endParaRPr lang="fr-FR" dirty="0"/>
          </a:p>
          <a:p>
            <a:endParaRPr lang="fr-FR" dirty="0" smtClean="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10</a:t>
            </a:fld>
            <a:endParaRPr lang="fr-FR"/>
          </a:p>
        </p:txBody>
      </p:sp>
      <p:sp>
        <p:nvSpPr>
          <p:cNvPr id="4" name="Titre 3"/>
          <p:cNvSpPr>
            <a:spLocks noGrp="1"/>
          </p:cNvSpPr>
          <p:nvPr>
            <p:ph type="title"/>
          </p:nvPr>
        </p:nvSpPr>
        <p:spPr/>
        <p:txBody>
          <a:bodyPr/>
          <a:lstStyle/>
          <a:p>
            <a:r>
              <a:rPr lang="fr-FR" dirty="0" smtClean="0"/>
              <a:t>Résultats [2]</a:t>
            </a:r>
            <a:endParaRPr lang="fr-FR" dirty="0"/>
          </a:p>
        </p:txBody>
      </p:sp>
      <p:sp>
        <p:nvSpPr>
          <p:cNvPr id="5" name="Accolade fermante 4"/>
          <p:cNvSpPr/>
          <p:nvPr/>
        </p:nvSpPr>
        <p:spPr>
          <a:xfrm>
            <a:off x="5362343" y="3109610"/>
            <a:ext cx="72008" cy="576064"/>
          </a:xfrm>
          <a:prstGeom prst="rightBrace">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tx2"/>
              </a:solidFill>
            </a:endParaRPr>
          </a:p>
        </p:txBody>
      </p:sp>
      <p:sp>
        <p:nvSpPr>
          <p:cNvPr id="6" name="ZoneTexte 5"/>
          <p:cNvSpPr txBox="1"/>
          <p:nvPr/>
        </p:nvSpPr>
        <p:spPr>
          <a:xfrm>
            <a:off x="5580112" y="3212976"/>
            <a:ext cx="2664296" cy="369332"/>
          </a:xfrm>
          <a:prstGeom prst="rect">
            <a:avLst/>
          </a:prstGeom>
          <a:noFill/>
        </p:spPr>
        <p:txBody>
          <a:bodyPr wrap="square" rtlCol="0">
            <a:spAutoFit/>
          </a:bodyPr>
          <a:lstStyle/>
          <a:p>
            <a:r>
              <a:rPr lang="fr-FR" b="1" dirty="0" smtClean="0">
                <a:solidFill>
                  <a:schemeClr val="tx2"/>
                </a:solidFill>
              </a:rPr>
              <a:t>94,1 % dans les 72h</a:t>
            </a:r>
            <a:endParaRPr lang="fr-FR" b="1" dirty="0">
              <a:solidFill>
                <a:schemeClr val="tx2"/>
              </a:solidFill>
            </a:endParaRPr>
          </a:p>
        </p:txBody>
      </p:sp>
      <p:sp>
        <p:nvSpPr>
          <p:cNvPr id="8" name="Rectangle à coins arrondis 7"/>
          <p:cNvSpPr/>
          <p:nvPr/>
        </p:nvSpPr>
        <p:spPr>
          <a:xfrm>
            <a:off x="1547664" y="5390390"/>
            <a:ext cx="6552728" cy="720080"/>
          </a:xfrm>
          <a:prstGeom prst="roundRect">
            <a:avLst/>
          </a:prstGeom>
          <a:solidFill>
            <a:schemeClr val="tx2">
              <a:lumMod val="40000"/>
              <a:lumOff val="60000"/>
            </a:schemeClr>
          </a:solidFill>
          <a:ln>
            <a:solidFill>
              <a:schemeClr val="accent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smtClean="0">
                <a:solidFill>
                  <a:schemeClr val="tx2"/>
                </a:solidFill>
              </a:rPr>
              <a:t>HDJ= structure réactive </a:t>
            </a:r>
            <a:endParaRPr lang="fr-FR" sz="2800" b="1" dirty="0">
              <a:solidFill>
                <a:schemeClr val="tx2"/>
              </a:solidFill>
            </a:endParaRPr>
          </a:p>
        </p:txBody>
      </p:sp>
      <p:pic>
        <p:nvPicPr>
          <p:cNvPr id="7" name="Image 6"/>
          <p:cNvPicPr>
            <a:picLocks noChangeAspect="1"/>
          </p:cNvPicPr>
          <p:nvPr/>
        </p:nvPicPr>
        <p:blipFill rotWithShape="1">
          <a:blip r:embed="rId3"/>
          <a:srcRect l="7921" t="4313" r="9629" b="4945"/>
          <a:stretch/>
        </p:blipFill>
        <p:spPr>
          <a:xfrm>
            <a:off x="611560" y="2492896"/>
            <a:ext cx="1606707" cy="2163771"/>
          </a:xfrm>
          <a:prstGeom prst="rect">
            <a:avLst/>
          </a:prstGeom>
        </p:spPr>
      </p:pic>
    </p:spTree>
    <p:extLst>
      <p:ext uri="{BB962C8B-B14F-4D97-AF65-F5344CB8AC3E}">
        <p14:creationId xmlns:p14="http://schemas.microsoft.com/office/powerpoint/2010/main" val="1109995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067" y="2276872"/>
            <a:ext cx="7408333" cy="3973291"/>
          </a:xfrm>
        </p:spPr>
        <p:txBody>
          <a:bodyPr>
            <a:normAutofit/>
          </a:bodyPr>
          <a:lstStyle/>
          <a:p>
            <a:r>
              <a:rPr lang="fr-FR" b="1" dirty="0" smtClean="0"/>
              <a:t>Réponse à la question posée:</a:t>
            </a:r>
          </a:p>
          <a:p>
            <a:pPr lvl="1"/>
            <a:r>
              <a:rPr lang="fr-FR" dirty="0" smtClean="0"/>
              <a:t>Tout à fait 78,9%</a:t>
            </a:r>
          </a:p>
          <a:p>
            <a:pPr lvl="1"/>
            <a:r>
              <a:rPr lang="fr-FR" dirty="0" smtClean="0"/>
              <a:t>Partiellement 21,1%</a:t>
            </a:r>
          </a:p>
          <a:p>
            <a:pPr lvl="1"/>
            <a:endParaRPr lang="fr-FR" dirty="0" smtClean="0"/>
          </a:p>
          <a:p>
            <a:r>
              <a:rPr lang="fr-FR" b="1" dirty="0" smtClean="0"/>
              <a:t>Adaptation thérapeutique</a:t>
            </a:r>
            <a:r>
              <a:rPr lang="fr-FR" dirty="0" smtClean="0"/>
              <a:t>: 57,9% des séjours</a:t>
            </a:r>
          </a:p>
          <a:p>
            <a:endParaRPr lang="fr-FR" dirty="0" smtClean="0"/>
          </a:p>
          <a:p>
            <a:r>
              <a:rPr lang="fr-FR" b="1" dirty="0" smtClean="0"/>
              <a:t>Suivi médical ultérieur</a:t>
            </a:r>
            <a:r>
              <a:rPr lang="fr-FR" dirty="0" smtClean="0"/>
              <a:t>: 57,9% des patients</a:t>
            </a:r>
          </a:p>
          <a:p>
            <a:endParaRPr lang="fr-FR" dirty="0" smtClean="0"/>
          </a:p>
          <a:p>
            <a:r>
              <a:rPr lang="fr-FR" b="1" dirty="0" smtClean="0"/>
              <a:t>Suivi paramédical</a:t>
            </a:r>
            <a:r>
              <a:rPr lang="fr-FR" dirty="0" smtClean="0"/>
              <a:t>: 10,5% des séjours</a:t>
            </a:r>
          </a:p>
          <a:p>
            <a:endParaRPr lang="fr-FR" dirty="0" smtClean="0"/>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11</a:t>
            </a:fld>
            <a:endParaRPr lang="fr-FR"/>
          </a:p>
        </p:txBody>
      </p:sp>
      <p:sp>
        <p:nvSpPr>
          <p:cNvPr id="4" name="Titre 3"/>
          <p:cNvSpPr>
            <a:spLocks noGrp="1"/>
          </p:cNvSpPr>
          <p:nvPr>
            <p:ph type="title"/>
          </p:nvPr>
        </p:nvSpPr>
        <p:spPr/>
        <p:txBody>
          <a:bodyPr>
            <a:normAutofit fontScale="90000"/>
          </a:bodyPr>
          <a:lstStyle/>
          <a:p>
            <a:r>
              <a:rPr lang="fr-FR" dirty="0" smtClean="0"/>
              <a:t>Résultats [3]</a:t>
            </a:r>
            <a:br>
              <a:rPr lang="fr-FR" dirty="0" smtClean="0"/>
            </a:br>
            <a:r>
              <a:rPr lang="fr-FR" sz="3600" dirty="0" smtClean="0"/>
              <a:t>Aide médicale apportée</a:t>
            </a:r>
            <a:endParaRPr lang="fr-FR" sz="3600" dirty="0"/>
          </a:p>
        </p:txBody>
      </p:sp>
    </p:spTree>
    <p:extLst>
      <p:ext uri="{BB962C8B-B14F-4D97-AF65-F5344CB8AC3E}">
        <p14:creationId xmlns:p14="http://schemas.microsoft.com/office/powerpoint/2010/main" val="2882083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67833" y="2328864"/>
            <a:ext cx="7408333" cy="3921299"/>
          </a:xfrm>
        </p:spPr>
        <p:txBody>
          <a:bodyPr/>
          <a:lstStyle/>
          <a:p>
            <a:r>
              <a:rPr lang="fr-FR" b="1" dirty="0" smtClean="0"/>
              <a:t>Délai de réception du CRH</a:t>
            </a:r>
            <a:r>
              <a:rPr lang="fr-FR" dirty="0" smtClean="0"/>
              <a:t>:</a:t>
            </a:r>
          </a:p>
          <a:p>
            <a:pPr lvl="1"/>
            <a:r>
              <a:rPr lang="fr-FR" dirty="0" smtClean="0"/>
              <a:t>Dans les 3 jours: 31,6%</a:t>
            </a:r>
          </a:p>
          <a:p>
            <a:pPr lvl="1"/>
            <a:r>
              <a:rPr lang="fr-FR" dirty="0" smtClean="0"/>
              <a:t>3-7 jours: 21,1%</a:t>
            </a:r>
          </a:p>
          <a:p>
            <a:pPr lvl="1"/>
            <a:endParaRPr lang="fr-FR" dirty="0" smtClean="0"/>
          </a:p>
          <a:p>
            <a:endParaRPr lang="fr-FR" dirty="0" smtClean="0"/>
          </a:p>
          <a:p>
            <a:r>
              <a:rPr lang="fr-FR" b="1" dirty="0" smtClean="0"/>
              <a:t>Contenu du CRH</a:t>
            </a:r>
            <a:r>
              <a:rPr lang="fr-FR" dirty="0" smtClean="0"/>
              <a:t>:</a:t>
            </a:r>
          </a:p>
          <a:p>
            <a:pPr lvl="1"/>
            <a:r>
              <a:rPr lang="fr-FR" dirty="0" smtClean="0"/>
              <a:t>Suffisamment complet: </a:t>
            </a:r>
            <a:r>
              <a:rPr lang="fr-FR" b="1" dirty="0" smtClean="0"/>
              <a:t>89,5%</a:t>
            </a:r>
          </a:p>
          <a:p>
            <a:pPr lvl="1"/>
            <a:r>
              <a:rPr lang="fr-FR" dirty="0" smtClean="0"/>
              <a:t>Incomplet: 1 généraliste</a:t>
            </a:r>
          </a:p>
          <a:p>
            <a:pPr lvl="1"/>
            <a:endParaRPr lang="fr-FR" dirty="0"/>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12</a:t>
            </a:fld>
            <a:endParaRPr lang="fr-FR"/>
          </a:p>
        </p:txBody>
      </p:sp>
      <p:sp>
        <p:nvSpPr>
          <p:cNvPr id="4" name="Titre 3"/>
          <p:cNvSpPr>
            <a:spLocks noGrp="1"/>
          </p:cNvSpPr>
          <p:nvPr>
            <p:ph type="title"/>
          </p:nvPr>
        </p:nvSpPr>
        <p:spPr/>
        <p:txBody>
          <a:bodyPr>
            <a:normAutofit fontScale="90000"/>
          </a:bodyPr>
          <a:lstStyle/>
          <a:p>
            <a:r>
              <a:rPr lang="fr-FR" dirty="0" smtClean="0"/>
              <a:t>Résultats [4]</a:t>
            </a:r>
            <a:br>
              <a:rPr lang="fr-FR" dirty="0" smtClean="0"/>
            </a:br>
            <a:r>
              <a:rPr lang="fr-FR" sz="3600" dirty="0" smtClean="0"/>
              <a:t>le </a:t>
            </a:r>
            <a:r>
              <a:rPr lang="fr-FR" sz="3600" smtClean="0"/>
              <a:t>Compte </a:t>
            </a:r>
            <a:r>
              <a:rPr lang="fr-FR" sz="3600" smtClean="0"/>
              <a:t>Rendu </a:t>
            </a:r>
            <a:r>
              <a:rPr lang="fr-FR" sz="3600" dirty="0" smtClean="0"/>
              <a:t>d’Hospitalisation (CRH)</a:t>
            </a:r>
            <a:endParaRPr lang="fr-FR" sz="3600" dirty="0"/>
          </a:p>
        </p:txBody>
      </p:sp>
      <p:sp>
        <p:nvSpPr>
          <p:cNvPr id="7" name="Accolade fermante 6"/>
          <p:cNvSpPr/>
          <p:nvPr/>
        </p:nvSpPr>
        <p:spPr>
          <a:xfrm>
            <a:off x="4221672" y="2902370"/>
            <a:ext cx="72008" cy="576064"/>
          </a:xfrm>
          <a:prstGeom prst="rightBrace">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ZoneTexte 7"/>
          <p:cNvSpPr txBox="1"/>
          <p:nvPr/>
        </p:nvSpPr>
        <p:spPr>
          <a:xfrm>
            <a:off x="4768290" y="2983126"/>
            <a:ext cx="3708400" cy="369332"/>
          </a:xfrm>
          <a:prstGeom prst="rect">
            <a:avLst/>
          </a:prstGeom>
          <a:noFill/>
        </p:spPr>
        <p:txBody>
          <a:bodyPr wrap="square" rtlCol="0">
            <a:spAutoFit/>
          </a:bodyPr>
          <a:lstStyle/>
          <a:p>
            <a:r>
              <a:rPr lang="fr-FR" b="1" dirty="0" smtClean="0">
                <a:solidFill>
                  <a:schemeClr val="tx2"/>
                </a:solidFill>
              </a:rPr>
              <a:t>52,7% dans les 7 jours</a:t>
            </a:r>
            <a:endParaRPr lang="fr-FR" b="1" dirty="0">
              <a:solidFill>
                <a:schemeClr val="tx2"/>
              </a:solidFill>
            </a:endParaRPr>
          </a:p>
        </p:txBody>
      </p:sp>
      <p:sp>
        <p:nvSpPr>
          <p:cNvPr id="9" name="Ellipse 8"/>
          <p:cNvSpPr/>
          <p:nvPr/>
        </p:nvSpPr>
        <p:spPr>
          <a:xfrm>
            <a:off x="4494204" y="2834465"/>
            <a:ext cx="2592288" cy="71187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3"/>
          <a:stretch>
            <a:fillRect/>
          </a:stretch>
        </p:blipFill>
        <p:spPr>
          <a:xfrm>
            <a:off x="6466034" y="4563991"/>
            <a:ext cx="1604432" cy="1385290"/>
          </a:xfrm>
          <a:prstGeom prst="rect">
            <a:avLst/>
          </a:prstGeom>
        </p:spPr>
      </p:pic>
    </p:spTree>
    <p:extLst>
      <p:ext uri="{BB962C8B-B14F-4D97-AF65-F5344CB8AC3E}">
        <p14:creationId xmlns:p14="http://schemas.microsoft.com/office/powerpoint/2010/main" val="450114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b="1" dirty="0" smtClean="0"/>
              <a:t>Intention de recourir de nouveau à l’HDJ</a:t>
            </a:r>
            <a:r>
              <a:rPr lang="fr-FR" dirty="0" smtClean="0"/>
              <a:t>:</a:t>
            </a:r>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13</a:t>
            </a:fld>
            <a:endParaRPr lang="fr-FR"/>
          </a:p>
        </p:txBody>
      </p:sp>
      <p:sp>
        <p:nvSpPr>
          <p:cNvPr id="4" name="Titre 3"/>
          <p:cNvSpPr>
            <a:spLocks noGrp="1"/>
          </p:cNvSpPr>
          <p:nvPr>
            <p:ph type="title"/>
          </p:nvPr>
        </p:nvSpPr>
        <p:spPr/>
        <p:txBody>
          <a:bodyPr>
            <a:normAutofit fontScale="90000"/>
          </a:bodyPr>
          <a:lstStyle/>
          <a:p>
            <a:r>
              <a:rPr lang="fr-FR" dirty="0" smtClean="0"/>
              <a:t>Résultats [5]</a:t>
            </a:r>
            <a:br>
              <a:rPr lang="fr-FR" dirty="0" smtClean="0"/>
            </a:br>
            <a:r>
              <a:rPr lang="fr-FR" sz="3600" dirty="0" smtClean="0"/>
              <a:t>Satisfaction globale</a:t>
            </a:r>
            <a:endParaRPr lang="fr-FR" sz="3600" dirty="0"/>
          </a:p>
        </p:txBody>
      </p:sp>
      <p:graphicFrame>
        <p:nvGraphicFramePr>
          <p:cNvPr id="6" name="Graphique 5"/>
          <p:cNvGraphicFramePr>
            <a:graphicFrameLocks/>
          </p:cNvGraphicFramePr>
          <p:nvPr>
            <p:extLst>
              <p:ext uri="{D42A27DB-BD31-4B8C-83A1-F6EECF244321}">
                <p14:modId xmlns:p14="http://schemas.microsoft.com/office/powerpoint/2010/main" val="2980642525"/>
              </p:ext>
            </p:extLst>
          </p:nvPr>
        </p:nvGraphicFramePr>
        <p:xfrm>
          <a:off x="1907704" y="338296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Ellipse 4"/>
          <p:cNvSpPr/>
          <p:nvPr/>
        </p:nvSpPr>
        <p:spPr>
          <a:xfrm>
            <a:off x="2339752" y="3320963"/>
            <a:ext cx="792088" cy="286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00085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0404648" y="142917"/>
            <a:ext cx="7408333" cy="3450696"/>
          </a:xfrm>
        </p:spPr>
        <p:txBody>
          <a:bodyPr/>
          <a:lstStyle/>
          <a:p>
            <a:endParaRPr lang="fr-FR"/>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14</a:t>
            </a:fld>
            <a:endParaRPr lang="fr-FR"/>
          </a:p>
        </p:txBody>
      </p:sp>
      <p:sp>
        <p:nvSpPr>
          <p:cNvPr id="4" name="Titre 3"/>
          <p:cNvSpPr>
            <a:spLocks noGrp="1"/>
          </p:cNvSpPr>
          <p:nvPr>
            <p:ph type="title"/>
          </p:nvPr>
        </p:nvSpPr>
        <p:spPr/>
        <p:txBody>
          <a:bodyPr/>
          <a:lstStyle/>
          <a:p>
            <a:r>
              <a:rPr lang="fr-FR" dirty="0"/>
              <a:t>D</a:t>
            </a:r>
            <a:r>
              <a:rPr lang="fr-FR" dirty="0" smtClean="0"/>
              <a:t>iscussion [1]</a:t>
            </a:r>
            <a:endParaRPr lang="fr-FR" dirty="0"/>
          </a:p>
        </p:txBody>
      </p:sp>
      <p:sp>
        <p:nvSpPr>
          <p:cNvPr id="7" name="Ellipse 6"/>
          <p:cNvSpPr/>
          <p:nvPr/>
        </p:nvSpPr>
        <p:spPr>
          <a:xfrm>
            <a:off x="611560" y="2088963"/>
            <a:ext cx="3600400" cy="187220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Ellipse 7"/>
          <p:cNvSpPr/>
          <p:nvPr/>
        </p:nvSpPr>
        <p:spPr>
          <a:xfrm>
            <a:off x="4788024" y="3282140"/>
            <a:ext cx="3600400" cy="187220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a:p>
        </p:txBody>
      </p:sp>
      <p:sp>
        <p:nvSpPr>
          <p:cNvPr id="9" name="Ellipse 8"/>
          <p:cNvSpPr/>
          <p:nvPr/>
        </p:nvSpPr>
        <p:spPr>
          <a:xfrm>
            <a:off x="611560" y="4710530"/>
            <a:ext cx="3600400" cy="187220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dirty="0"/>
          </a:p>
        </p:txBody>
      </p:sp>
      <p:sp>
        <p:nvSpPr>
          <p:cNvPr id="10" name="ZoneTexte 9"/>
          <p:cNvSpPr txBox="1"/>
          <p:nvPr/>
        </p:nvSpPr>
        <p:spPr>
          <a:xfrm>
            <a:off x="938020" y="2443281"/>
            <a:ext cx="2947479" cy="1477328"/>
          </a:xfrm>
          <a:prstGeom prst="rect">
            <a:avLst/>
          </a:prstGeom>
          <a:noFill/>
        </p:spPr>
        <p:txBody>
          <a:bodyPr wrap="square" rtlCol="0">
            <a:spAutoFit/>
          </a:bodyPr>
          <a:lstStyle/>
          <a:p>
            <a:pPr algn="ctr"/>
            <a:r>
              <a:rPr lang="fr-FR" b="1" dirty="0">
                <a:solidFill>
                  <a:schemeClr val="tx2"/>
                </a:solidFill>
              </a:rPr>
              <a:t>HDJ « Ville-Hôpital » : offre de soins </a:t>
            </a:r>
            <a:r>
              <a:rPr lang="fr-FR" b="1" dirty="0" smtClean="0">
                <a:solidFill>
                  <a:schemeClr val="tx2"/>
                </a:solidFill>
              </a:rPr>
              <a:t>innovante </a:t>
            </a:r>
            <a:r>
              <a:rPr lang="fr-FR" b="1" dirty="0">
                <a:solidFill>
                  <a:schemeClr val="tx2"/>
                </a:solidFill>
              </a:rPr>
              <a:t>à </a:t>
            </a:r>
          </a:p>
          <a:p>
            <a:pPr algn="ctr"/>
            <a:r>
              <a:rPr lang="fr-FR" b="1" dirty="0">
                <a:solidFill>
                  <a:schemeClr val="tx2"/>
                </a:solidFill>
              </a:rPr>
              <a:t>disposition de la médecine de ville</a:t>
            </a:r>
          </a:p>
          <a:p>
            <a:pPr algn="ctr"/>
            <a:endParaRPr lang="fr-FR" dirty="0"/>
          </a:p>
        </p:txBody>
      </p:sp>
      <p:sp>
        <p:nvSpPr>
          <p:cNvPr id="11" name="ZoneTexte 10"/>
          <p:cNvSpPr txBox="1"/>
          <p:nvPr/>
        </p:nvSpPr>
        <p:spPr>
          <a:xfrm>
            <a:off x="1182776" y="4978412"/>
            <a:ext cx="2520280" cy="1477328"/>
          </a:xfrm>
          <a:prstGeom prst="rect">
            <a:avLst/>
          </a:prstGeom>
          <a:noFill/>
        </p:spPr>
        <p:txBody>
          <a:bodyPr wrap="square" rtlCol="0">
            <a:spAutoFit/>
          </a:bodyPr>
          <a:lstStyle/>
          <a:p>
            <a:pPr algn="ctr"/>
            <a:r>
              <a:rPr lang="fr-FR" b="1" dirty="0">
                <a:solidFill>
                  <a:schemeClr val="accent5">
                    <a:lumMod val="50000"/>
                  </a:schemeClr>
                </a:solidFill>
              </a:rPr>
              <a:t>Structure </a:t>
            </a:r>
            <a:r>
              <a:rPr lang="fr-FR" b="1" dirty="0" smtClean="0">
                <a:solidFill>
                  <a:schemeClr val="accent5">
                    <a:lumMod val="50000"/>
                  </a:schemeClr>
                </a:solidFill>
              </a:rPr>
              <a:t>réactive:</a:t>
            </a:r>
            <a:endParaRPr lang="fr-FR" b="1" dirty="0">
              <a:solidFill>
                <a:schemeClr val="accent5">
                  <a:lumMod val="50000"/>
                </a:schemeClr>
              </a:solidFill>
            </a:endParaRPr>
          </a:p>
          <a:p>
            <a:pPr algn="ctr"/>
            <a:r>
              <a:rPr lang="fr-FR" b="1" dirty="0" smtClean="0">
                <a:solidFill>
                  <a:schemeClr val="accent5">
                    <a:lumMod val="50000"/>
                  </a:schemeClr>
                </a:solidFill>
              </a:rPr>
              <a:t>Délai </a:t>
            </a:r>
            <a:r>
              <a:rPr lang="fr-FR" b="1" dirty="0">
                <a:solidFill>
                  <a:schemeClr val="accent5">
                    <a:lumMod val="50000"/>
                  </a:schemeClr>
                </a:solidFill>
              </a:rPr>
              <a:t>de réponse</a:t>
            </a:r>
          </a:p>
          <a:p>
            <a:pPr algn="ctr"/>
            <a:r>
              <a:rPr lang="fr-FR" b="1" dirty="0">
                <a:solidFill>
                  <a:schemeClr val="accent5">
                    <a:lumMod val="50000"/>
                  </a:schemeClr>
                </a:solidFill>
              </a:rPr>
              <a:t>Délai de l’HDJ effectif</a:t>
            </a:r>
          </a:p>
          <a:p>
            <a:pPr algn="ctr"/>
            <a:r>
              <a:rPr lang="fr-FR" b="1" dirty="0">
                <a:solidFill>
                  <a:schemeClr val="accent5">
                    <a:lumMod val="50000"/>
                  </a:schemeClr>
                </a:solidFill>
              </a:rPr>
              <a:t>Délai de réception du CRH</a:t>
            </a:r>
          </a:p>
        </p:txBody>
      </p:sp>
      <p:sp>
        <p:nvSpPr>
          <p:cNvPr id="12" name="Flèche droite 11"/>
          <p:cNvSpPr/>
          <p:nvPr/>
        </p:nvSpPr>
        <p:spPr>
          <a:xfrm>
            <a:off x="1346609" y="5373216"/>
            <a:ext cx="192564" cy="127745"/>
          </a:xfrm>
          <a:prstGeom prst="rightArrow">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droite 12"/>
          <p:cNvSpPr/>
          <p:nvPr/>
        </p:nvSpPr>
        <p:spPr>
          <a:xfrm>
            <a:off x="1154045" y="5646634"/>
            <a:ext cx="192564" cy="151285"/>
          </a:xfrm>
          <a:prstGeom prst="rightArrow">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p:nvPicPr>
        <p:blipFill>
          <a:blip r:embed="rId3"/>
          <a:stretch>
            <a:fillRect/>
          </a:stretch>
        </p:blipFill>
        <p:spPr>
          <a:xfrm>
            <a:off x="1172244" y="5881983"/>
            <a:ext cx="213378" cy="207282"/>
          </a:xfrm>
          <a:prstGeom prst="rect">
            <a:avLst/>
          </a:prstGeom>
        </p:spPr>
      </p:pic>
      <p:sp>
        <p:nvSpPr>
          <p:cNvPr id="15" name="ZoneTexte 14"/>
          <p:cNvSpPr txBox="1"/>
          <p:nvPr/>
        </p:nvSpPr>
        <p:spPr>
          <a:xfrm>
            <a:off x="4932040" y="3515873"/>
            <a:ext cx="3312368" cy="1754326"/>
          </a:xfrm>
          <a:prstGeom prst="rect">
            <a:avLst/>
          </a:prstGeom>
          <a:noFill/>
        </p:spPr>
        <p:txBody>
          <a:bodyPr wrap="square" rtlCol="0">
            <a:spAutoFit/>
          </a:bodyPr>
          <a:lstStyle/>
          <a:p>
            <a:pPr algn="ctr"/>
            <a:r>
              <a:rPr lang="fr-FR" b="1" dirty="0">
                <a:solidFill>
                  <a:schemeClr val="accent3">
                    <a:lumMod val="50000"/>
                  </a:schemeClr>
                </a:solidFill>
              </a:rPr>
              <a:t>Aide </a:t>
            </a:r>
            <a:r>
              <a:rPr lang="fr-FR" b="1" dirty="0" smtClean="0">
                <a:solidFill>
                  <a:schemeClr val="accent3">
                    <a:lumMod val="50000"/>
                  </a:schemeClr>
                </a:solidFill>
              </a:rPr>
              <a:t>efficace aux médecins généralistes:</a:t>
            </a:r>
          </a:p>
          <a:p>
            <a:pPr algn="ctr"/>
            <a:r>
              <a:rPr lang="fr-FR" b="1" dirty="0" smtClean="0">
                <a:solidFill>
                  <a:schemeClr val="accent3">
                    <a:lumMod val="50000"/>
                  </a:schemeClr>
                </a:solidFill>
              </a:rPr>
              <a:t>Facilité d’accès</a:t>
            </a:r>
          </a:p>
          <a:p>
            <a:pPr algn="ctr"/>
            <a:r>
              <a:rPr lang="fr-FR" b="1" dirty="0" smtClean="0">
                <a:solidFill>
                  <a:schemeClr val="accent3">
                    <a:lumMod val="50000"/>
                  </a:schemeClr>
                </a:solidFill>
              </a:rPr>
              <a:t>Réponse à la question posée</a:t>
            </a:r>
          </a:p>
          <a:p>
            <a:pPr algn="ctr"/>
            <a:r>
              <a:rPr lang="fr-FR" b="1" dirty="0" smtClean="0">
                <a:solidFill>
                  <a:schemeClr val="accent3">
                    <a:lumMod val="50000"/>
                  </a:schemeClr>
                </a:solidFill>
              </a:rPr>
              <a:t>Intention d’adresser</a:t>
            </a:r>
            <a:endParaRPr lang="fr-FR" b="1" dirty="0">
              <a:solidFill>
                <a:schemeClr val="accent3">
                  <a:lumMod val="50000"/>
                </a:schemeClr>
              </a:solidFill>
            </a:endParaRPr>
          </a:p>
          <a:p>
            <a:pPr algn="ctr"/>
            <a:endParaRPr lang="fr-FR" dirty="0"/>
          </a:p>
        </p:txBody>
      </p:sp>
      <p:sp>
        <p:nvSpPr>
          <p:cNvPr id="16" name="Flèche droite 15"/>
          <p:cNvSpPr/>
          <p:nvPr/>
        </p:nvSpPr>
        <p:spPr>
          <a:xfrm>
            <a:off x="5508104" y="4154371"/>
            <a:ext cx="192564" cy="127745"/>
          </a:xfrm>
          <a:prstGeom prst="rightArrow">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droite 16"/>
          <p:cNvSpPr/>
          <p:nvPr/>
        </p:nvSpPr>
        <p:spPr>
          <a:xfrm>
            <a:off x="4960350" y="4479168"/>
            <a:ext cx="192564" cy="127745"/>
          </a:xfrm>
          <a:prstGeom prst="rightArrow">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droite 17"/>
          <p:cNvSpPr/>
          <p:nvPr/>
        </p:nvSpPr>
        <p:spPr>
          <a:xfrm>
            <a:off x="5286444" y="4735347"/>
            <a:ext cx="192564" cy="127745"/>
          </a:xfrm>
          <a:prstGeom prst="rightArrow">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900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83568" y="2348880"/>
            <a:ext cx="7408333" cy="3450696"/>
          </a:xfrm>
        </p:spPr>
        <p:txBody>
          <a:bodyPr>
            <a:normAutofit fontScale="77500" lnSpcReduction="20000"/>
          </a:bodyPr>
          <a:lstStyle/>
          <a:p>
            <a:r>
              <a:rPr lang="fr-FR" b="1" u="sng" dirty="0" smtClean="0"/>
              <a:t>Patient</a:t>
            </a:r>
            <a:r>
              <a:rPr lang="fr-FR" u="sng" dirty="0" smtClean="0"/>
              <a:t>:</a:t>
            </a:r>
          </a:p>
          <a:p>
            <a:pPr lvl="1"/>
            <a:r>
              <a:rPr lang="fr-FR" dirty="0" smtClean="0"/>
              <a:t>Satisfaction globale </a:t>
            </a:r>
            <a:r>
              <a:rPr lang="fr-FR" b="1" dirty="0" smtClean="0"/>
              <a:t>70%</a:t>
            </a:r>
          </a:p>
          <a:p>
            <a:pPr lvl="1"/>
            <a:r>
              <a:rPr lang="fr-FR" b="1" dirty="0" smtClean="0"/>
              <a:t>Alternative</a:t>
            </a:r>
            <a:r>
              <a:rPr lang="fr-FR" dirty="0" smtClean="0"/>
              <a:t> à l’hospitalisation complète</a:t>
            </a:r>
          </a:p>
          <a:p>
            <a:pPr lvl="2"/>
            <a:r>
              <a:rPr lang="fr-FR" b="1" dirty="0" smtClean="0"/>
              <a:t>Situation médicale complexe </a:t>
            </a:r>
            <a:r>
              <a:rPr lang="fr-FR" dirty="0" smtClean="0"/>
              <a:t>mais patient autonome</a:t>
            </a:r>
          </a:p>
          <a:p>
            <a:pPr lvl="2"/>
            <a:r>
              <a:rPr lang="fr-FR" dirty="0" smtClean="0"/>
              <a:t>Patient avec </a:t>
            </a:r>
            <a:r>
              <a:rPr lang="fr-FR" b="1" dirty="0" smtClean="0"/>
              <a:t>handicap: </a:t>
            </a:r>
            <a:r>
              <a:rPr lang="fr-FR" dirty="0" smtClean="0"/>
              <a:t>hospitalisation</a:t>
            </a:r>
            <a:r>
              <a:rPr lang="fr-FR" b="1" dirty="0" smtClean="0"/>
              <a:t> délétère </a:t>
            </a:r>
            <a:r>
              <a:rPr lang="fr-FR" dirty="0" smtClean="0"/>
              <a:t>(désadaptation)</a:t>
            </a:r>
          </a:p>
          <a:p>
            <a:pPr lvl="2"/>
            <a:r>
              <a:rPr lang="fr-FR" b="1" dirty="0" smtClean="0"/>
              <a:t>Refus</a:t>
            </a:r>
            <a:r>
              <a:rPr lang="fr-FR" dirty="0" smtClean="0"/>
              <a:t> d’hospitalisation complète</a:t>
            </a:r>
          </a:p>
          <a:p>
            <a:pPr lvl="2"/>
            <a:endParaRPr lang="fr-FR" dirty="0" smtClean="0"/>
          </a:p>
          <a:p>
            <a:r>
              <a:rPr lang="fr-FR" b="1" u="sng" dirty="0" smtClean="0"/>
              <a:t>Equipe de l’HDJ</a:t>
            </a:r>
            <a:r>
              <a:rPr lang="fr-FR" b="1" u="sng" dirty="0"/>
              <a:t> </a:t>
            </a:r>
            <a:r>
              <a:rPr lang="fr-FR" b="1" u="sng" dirty="0" smtClean="0"/>
              <a:t>et l’établissement</a:t>
            </a:r>
          </a:p>
          <a:p>
            <a:pPr lvl="1"/>
            <a:r>
              <a:rPr lang="fr-FR" dirty="0" smtClean="0"/>
              <a:t>Optimisation des </a:t>
            </a:r>
            <a:r>
              <a:rPr lang="fr-FR" b="1" dirty="0" smtClean="0"/>
              <a:t>soins de proximité</a:t>
            </a:r>
            <a:r>
              <a:rPr lang="fr-FR" dirty="0" smtClean="0"/>
              <a:t>, priorité de l’établissement</a:t>
            </a:r>
          </a:p>
          <a:p>
            <a:pPr lvl="1"/>
            <a:endParaRPr lang="fr-FR" dirty="0" smtClean="0"/>
          </a:p>
          <a:p>
            <a:r>
              <a:rPr lang="fr-FR" b="1" u="sng" dirty="0" smtClean="0"/>
              <a:t>Système de soins</a:t>
            </a:r>
            <a:r>
              <a:rPr lang="fr-FR" dirty="0" smtClean="0"/>
              <a:t>:</a:t>
            </a:r>
          </a:p>
          <a:p>
            <a:pPr lvl="1"/>
            <a:r>
              <a:rPr lang="fr-FR" dirty="0" smtClean="0"/>
              <a:t>Évite le </a:t>
            </a:r>
            <a:r>
              <a:rPr lang="fr-FR" b="1" dirty="0" smtClean="0"/>
              <a:t>coût</a:t>
            </a:r>
            <a:r>
              <a:rPr lang="fr-FR" dirty="0" smtClean="0"/>
              <a:t> d’une hospitalisation complète</a:t>
            </a:r>
          </a:p>
          <a:p>
            <a:pPr lvl="1"/>
            <a:r>
              <a:rPr lang="fr-FR" b="1" dirty="0" smtClean="0"/>
              <a:t>Lien Ville-Hôpital </a:t>
            </a:r>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15</a:t>
            </a:fld>
            <a:endParaRPr lang="fr-FR"/>
          </a:p>
        </p:txBody>
      </p:sp>
      <p:sp>
        <p:nvSpPr>
          <p:cNvPr id="4" name="Titre 3"/>
          <p:cNvSpPr>
            <a:spLocks noGrp="1"/>
          </p:cNvSpPr>
          <p:nvPr>
            <p:ph type="title"/>
          </p:nvPr>
        </p:nvSpPr>
        <p:spPr/>
        <p:txBody>
          <a:bodyPr>
            <a:normAutofit fontScale="90000"/>
          </a:bodyPr>
          <a:lstStyle/>
          <a:p>
            <a:r>
              <a:rPr lang="fr-FR" dirty="0" smtClean="0"/>
              <a:t>Discussion [2]</a:t>
            </a:r>
            <a:br>
              <a:rPr lang="fr-FR" dirty="0" smtClean="0"/>
            </a:br>
            <a:r>
              <a:rPr lang="fr-FR" sz="3600" dirty="0" smtClean="0"/>
              <a:t>Intérêts</a:t>
            </a:r>
            <a:endParaRPr lang="fr-FR" sz="3600" dirty="0"/>
          </a:p>
        </p:txBody>
      </p:sp>
    </p:spTree>
    <p:extLst>
      <p:ext uri="{BB962C8B-B14F-4D97-AF65-F5344CB8AC3E}">
        <p14:creationId xmlns:p14="http://schemas.microsoft.com/office/powerpoint/2010/main" val="17047738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92500" lnSpcReduction="20000"/>
          </a:bodyPr>
          <a:lstStyle/>
          <a:p>
            <a:r>
              <a:rPr lang="fr-FR" b="1" dirty="0"/>
              <a:t>De l’étude:</a:t>
            </a:r>
          </a:p>
          <a:p>
            <a:pPr lvl="1"/>
            <a:r>
              <a:rPr lang="fr-FR" dirty="0"/>
              <a:t>Seuls les questionnaires retournés ont été pris en compte</a:t>
            </a:r>
          </a:p>
          <a:p>
            <a:pPr lvl="1"/>
            <a:r>
              <a:rPr lang="fr-FR" dirty="0"/>
              <a:t>Faible nombre de médecins ayant répondu (Taux de réponse =56</a:t>
            </a:r>
            <a:r>
              <a:rPr lang="fr-FR" dirty="0" smtClean="0"/>
              <a:t>%)</a:t>
            </a:r>
          </a:p>
          <a:p>
            <a:pPr lvl="1"/>
            <a:r>
              <a:rPr lang="fr-FR" dirty="0" smtClean="0"/>
              <a:t>Grande satisfaction des médecins: difficile </a:t>
            </a:r>
            <a:r>
              <a:rPr lang="fr-FR" smtClean="0"/>
              <a:t>de cerner </a:t>
            </a:r>
            <a:r>
              <a:rPr lang="fr-FR" dirty="0" smtClean="0"/>
              <a:t>les points à améliorer </a:t>
            </a:r>
            <a:endParaRPr lang="fr-FR" dirty="0"/>
          </a:p>
          <a:p>
            <a:pPr lvl="1"/>
            <a:r>
              <a:rPr lang="fr-FR" dirty="0"/>
              <a:t>Hospitalisations complètes épargnées</a:t>
            </a:r>
          </a:p>
          <a:p>
            <a:endParaRPr lang="fr-FR" dirty="0" smtClean="0"/>
          </a:p>
          <a:p>
            <a:r>
              <a:rPr lang="fr-FR" b="1" dirty="0" smtClean="0"/>
              <a:t>De la structure d’HDJ</a:t>
            </a:r>
            <a:r>
              <a:rPr lang="fr-FR" dirty="0" smtClean="0"/>
              <a:t>: </a:t>
            </a:r>
          </a:p>
          <a:p>
            <a:pPr lvl="1"/>
            <a:r>
              <a:rPr lang="fr-FR" dirty="0" smtClean="0"/>
              <a:t>Nombre modéré de séjours</a:t>
            </a:r>
          </a:p>
          <a:p>
            <a:pPr lvl="1"/>
            <a:r>
              <a:rPr lang="fr-FR" dirty="0" smtClean="0"/>
              <a:t>Réactivité préservée si augmentation de l’activité?</a:t>
            </a:r>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16</a:t>
            </a:fld>
            <a:endParaRPr lang="fr-FR"/>
          </a:p>
        </p:txBody>
      </p:sp>
      <p:sp>
        <p:nvSpPr>
          <p:cNvPr id="4" name="Titre 3"/>
          <p:cNvSpPr>
            <a:spLocks noGrp="1"/>
          </p:cNvSpPr>
          <p:nvPr>
            <p:ph type="title"/>
          </p:nvPr>
        </p:nvSpPr>
        <p:spPr/>
        <p:txBody>
          <a:bodyPr>
            <a:normAutofit fontScale="90000"/>
          </a:bodyPr>
          <a:lstStyle/>
          <a:p>
            <a:r>
              <a:rPr lang="fr-FR" dirty="0" smtClean="0"/>
              <a:t>Discussion [3]</a:t>
            </a:r>
            <a:br>
              <a:rPr lang="fr-FR" dirty="0" smtClean="0"/>
            </a:br>
            <a:r>
              <a:rPr lang="fr-FR" sz="3600" dirty="0" smtClean="0"/>
              <a:t>Limites</a:t>
            </a:r>
            <a:endParaRPr lang="fr-FR" sz="3600" dirty="0"/>
          </a:p>
        </p:txBody>
      </p:sp>
    </p:spTree>
    <p:extLst>
      <p:ext uri="{BB962C8B-B14F-4D97-AF65-F5344CB8AC3E}">
        <p14:creationId xmlns:p14="http://schemas.microsoft.com/office/powerpoint/2010/main" val="27647662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27584" y="2636912"/>
            <a:ext cx="7408333" cy="3450696"/>
          </a:xfrm>
        </p:spPr>
        <p:txBody>
          <a:bodyPr>
            <a:normAutofit fontScale="77500" lnSpcReduction="20000"/>
          </a:bodyPr>
          <a:lstStyle/>
          <a:p>
            <a:r>
              <a:rPr lang="fr-FR" dirty="0" smtClean="0"/>
              <a:t>HDJ:</a:t>
            </a:r>
            <a:r>
              <a:rPr lang="fr-FR" b="1" dirty="0" smtClean="0"/>
              <a:t> solution </a:t>
            </a:r>
            <a:r>
              <a:rPr lang="fr-FR" dirty="0" smtClean="0"/>
              <a:t>entre la ville et l’hôpital</a:t>
            </a:r>
          </a:p>
          <a:p>
            <a:endParaRPr lang="fr-FR" dirty="0" smtClean="0"/>
          </a:p>
          <a:p>
            <a:r>
              <a:rPr lang="fr-FR" b="1" dirty="0" smtClean="0"/>
              <a:t>Alternative</a:t>
            </a:r>
            <a:r>
              <a:rPr lang="fr-FR" dirty="0" smtClean="0"/>
              <a:t> à l’hospitalisation complète, sans la remplacer</a:t>
            </a:r>
          </a:p>
          <a:p>
            <a:endParaRPr lang="fr-FR" dirty="0" smtClean="0"/>
          </a:p>
          <a:p>
            <a:r>
              <a:rPr lang="fr-FR" b="1" dirty="0" smtClean="0"/>
              <a:t>Dynamique croisée </a:t>
            </a:r>
            <a:r>
              <a:rPr lang="fr-FR" dirty="0" smtClean="0"/>
              <a:t>Ville-H</a:t>
            </a:r>
            <a:r>
              <a:rPr lang="fr-FR" dirty="0"/>
              <a:t>ô</a:t>
            </a:r>
            <a:r>
              <a:rPr lang="fr-FR" dirty="0" smtClean="0"/>
              <a:t>pital souhaitée par ARS</a:t>
            </a:r>
          </a:p>
          <a:p>
            <a:endParaRPr lang="fr-FR" dirty="0" smtClean="0"/>
          </a:p>
          <a:p>
            <a:r>
              <a:rPr lang="fr-FR" b="1" dirty="0" smtClean="0"/>
              <a:t>Extension</a:t>
            </a:r>
            <a:r>
              <a:rPr lang="fr-FR" dirty="0" smtClean="0"/>
              <a:t> de ce type de prise en charge à d’autres services de médecine</a:t>
            </a:r>
          </a:p>
          <a:p>
            <a:endParaRPr lang="fr-FR" dirty="0" smtClean="0"/>
          </a:p>
          <a:p>
            <a:r>
              <a:rPr lang="fr-FR" b="1" dirty="0" smtClean="0"/>
              <a:t>Améliorer la communication </a:t>
            </a:r>
            <a:r>
              <a:rPr lang="fr-FR" dirty="0" smtClean="0"/>
              <a:t>pour faire connaitre la structure</a:t>
            </a:r>
          </a:p>
          <a:p>
            <a:pPr lvl="1"/>
            <a:r>
              <a:rPr lang="fr-FR" dirty="0" smtClean="0"/>
              <a:t>Formation initiale (internes)</a:t>
            </a:r>
          </a:p>
          <a:p>
            <a:pPr lvl="1"/>
            <a:r>
              <a:rPr lang="fr-FR" dirty="0" smtClean="0"/>
              <a:t>Formation Médicale Continue</a:t>
            </a:r>
          </a:p>
          <a:p>
            <a:pPr lvl="1"/>
            <a:endParaRPr lang="fr-FR" dirty="0" smtClean="0"/>
          </a:p>
          <a:p>
            <a:endParaRPr lang="fr-FR"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17</a:t>
            </a:fld>
            <a:endParaRPr lang="fr-FR"/>
          </a:p>
        </p:txBody>
      </p:sp>
      <p:sp>
        <p:nvSpPr>
          <p:cNvPr id="4" name="Titre 3"/>
          <p:cNvSpPr>
            <a:spLocks noGrp="1"/>
          </p:cNvSpPr>
          <p:nvPr>
            <p:ph type="title"/>
          </p:nvPr>
        </p:nvSpPr>
        <p:spPr/>
        <p:txBody>
          <a:bodyPr/>
          <a:lstStyle/>
          <a:p>
            <a:r>
              <a:rPr lang="fr-FR" dirty="0" smtClean="0"/>
              <a:t>Conclusion</a:t>
            </a:r>
            <a:endParaRPr lang="fr-FR" dirty="0"/>
          </a:p>
        </p:txBody>
      </p:sp>
    </p:spTree>
    <p:extLst>
      <p:ext uri="{BB962C8B-B14F-4D97-AF65-F5344CB8AC3E}">
        <p14:creationId xmlns:p14="http://schemas.microsoft.com/office/powerpoint/2010/main" val="34817135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marL="0" indent="0" algn="ctr">
              <a:buNone/>
            </a:pPr>
            <a:endParaRPr lang="fr-FR" sz="4000" dirty="0" smtClean="0"/>
          </a:p>
          <a:p>
            <a:pPr marL="0" indent="0" algn="ctr">
              <a:buNone/>
            </a:pPr>
            <a:r>
              <a:rPr lang="fr-FR" sz="4000" dirty="0" smtClean="0"/>
              <a:t>Je vous remercie pour votre attention</a:t>
            </a:r>
            <a:endParaRPr lang="fr-FR" sz="4000" dirty="0"/>
          </a:p>
        </p:txBody>
      </p:sp>
      <p:sp>
        <p:nvSpPr>
          <p:cNvPr id="3" name="Espace réservé du numéro de diapositive 2"/>
          <p:cNvSpPr>
            <a:spLocks noGrp="1"/>
          </p:cNvSpPr>
          <p:nvPr>
            <p:ph type="sldNum" sz="quarter" idx="12"/>
          </p:nvPr>
        </p:nvSpPr>
        <p:spPr/>
        <p:txBody>
          <a:bodyPr/>
          <a:lstStyle/>
          <a:p>
            <a:fld id="{184E2418-B310-4B39-A652-495E44E04CA5}" type="slidenum">
              <a:rPr lang="fr-FR" smtClean="0"/>
              <a:pPr/>
              <a:t>18</a:t>
            </a:fld>
            <a:endParaRPr lang="fr-FR"/>
          </a:p>
        </p:txBody>
      </p:sp>
      <p:sp>
        <p:nvSpPr>
          <p:cNvPr id="4" name="Titre 3"/>
          <p:cNvSpPr>
            <a:spLocks noGrp="1"/>
          </p:cNvSpPr>
          <p:nvPr>
            <p:ph type="title"/>
          </p:nvPr>
        </p:nvSpPr>
        <p:spPr/>
        <p:txBody>
          <a:bodyPr/>
          <a:lstStyle/>
          <a:p>
            <a:endParaRPr lang="fr-FR"/>
          </a:p>
        </p:txBody>
      </p:sp>
    </p:spTree>
    <p:extLst>
      <p:ext uri="{BB962C8B-B14F-4D97-AF65-F5344CB8AC3E}">
        <p14:creationId xmlns:p14="http://schemas.microsoft.com/office/powerpoint/2010/main" val="6244681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00034" y="620688"/>
            <a:ext cx="8215370" cy="2304256"/>
          </a:xfrm>
        </p:spPr>
        <p:txBody>
          <a:bodyPr>
            <a:normAutofit fontScale="90000"/>
          </a:bodyPr>
          <a:lstStyle/>
          <a:p>
            <a:r>
              <a:rPr lang="fr-FR" sz="4000" b="1" dirty="0" smtClean="0"/>
              <a:t>L’HOPITAL DE JOUR VILLE-HOPITAL</a:t>
            </a:r>
            <a:br>
              <a:rPr lang="fr-FR" sz="4000" b="1" dirty="0" smtClean="0"/>
            </a:br>
            <a:r>
              <a:rPr lang="fr-FR" dirty="0" smtClean="0"/>
              <a:t/>
            </a:r>
            <a:br>
              <a:rPr lang="fr-FR" dirty="0" smtClean="0"/>
            </a:br>
            <a:r>
              <a:rPr lang="fr-FR" sz="3100" dirty="0" smtClean="0"/>
              <a:t>Évaluation de la satisfaction des médecins généralistes </a:t>
            </a:r>
            <a:endParaRPr lang="fr-FR" sz="3100" dirty="0"/>
          </a:p>
        </p:txBody>
      </p:sp>
      <p:sp>
        <p:nvSpPr>
          <p:cNvPr id="3" name="Sous-titre 2"/>
          <p:cNvSpPr>
            <a:spLocks noGrp="1"/>
          </p:cNvSpPr>
          <p:nvPr>
            <p:ph type="subTitle" idx="1"/>
          </p:nvPr>
        </p:nvSpPr>
        <p:spPr>
          <a:xfrm>
            <a:off x="1403648" y="3501008"/>
            <a:ext cx="6400800" cy="1872208"/>
          </a:xfrm>
        </p:spPr>
        <p:txBody>
          <a:bodyPr>
            <a:normAutofit fontScale="85000" lnSpcReduction="10000"/>
          </a:bodyPr>
          <a:lstStyle/>
          <a:p>
            <a:r>
              <a:rPr lang="fr-FR" b="1" dirty="0" smtClean="0"/>
              <a:t>Thèse pour le Doctorat de Médecine Générale </a:t>
            </a:r>
          </a:p>
          <a:p>
            <a:r>
              <a:rPr lang="fr-FR" dirty="0" smtClean="0"/>
              <a:t>par  Maxime DELRUE</a:t>
            </a:r>
          </a:p>
          <a:p>
            <a:endParaRPr lang="fr-FR" dirty="0" smtClean="0"/>
          </a:p>
          <a:p>
            <a:r>
              <a:rPr lang="fr-FR" i="1" dirty="0" smtClean="0"/>
              <a:t>Directeurs de thèse: Dr Thomas CARTIER</a:t>
            </a:r>
            <a:r>
              <a:rPr lang="fr-FR" dirty="0" smtClean="0"/>
              <a:t> et Dr Emmanuel MORTIER</a:t>
            </a:r>
          </a:p>
          <a:p>
            <a:endParaRPr lang="fr-FR" dirty="0"/>
          </a:p>
          <a:p>
            <a:r>
              <a:rPr lang="fr-FR" dirty="0" smtClean="0"/>
              <a:t>Présentée et soutenue publiquement le mardi 22 septembre 2015</a:t>
            </a:r>
          </a:p>
          <a:p>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82" y="5786454"/>
            <a:ext cx="2178480" cy="912290"/>
          </a:xfrm>
          <a:prstGeom prst="rect">
            <a:avLst/>
          </a:prstGeom>
        </p:spPr>
      </p:pic>
      <p:pic>
        <p:nvPicPr>
          <p:cNvPr id="1026" name="Picture 2"/>
          <p:cNvPicPr>
            <a:picLocks noChangeAspect="1" noChangeArrowheads="1"/>
          </p:cNvPicPr>
          <p:nvPr/>
        </p:nvPicPr>
        <p:blipFill>
          <a:blip r:embed="rId4"/>
          <a:srcRect/>
          <a:stretch>
            <a:fillRect/>
          </a:stretch>
        </p:blipFill>
        <p:spPr bwMode="auto">
          <a:xfrm>
            <a:off x="6813976" y="6093295"/>
            <a:ext cx="1866900" cy="637613"/>
          </a:xfrm>
          <a:prstGeom prst="rect">
            <a:avLst/>
          </a:prstGeom>
          <a:noFill/>
          <a:ln w="9525">
            <a:noFill/>
            <a:miter lim="800000"/>
            <a:headEnd/>
            <a:tailEnd/>
          </a:ln>
          <a:effectLst/>
        </p:spPr>
      </p:pic>
      <p:pic>
        <p:nvPicPr>
          <p:cNvPr id="5" name="Image 4"/>
          <p:cNvPicPr>
            <a:picLocks noChangeAspect="1"/>
          </p:cNvPicPr>
          <p:nvPr/>
        </p:nvPicPr>
        <p:blipFill>
          <a:blip r:embed="rId5"/>
          <a:stretch>
            <a:fillRect/>
          </a:stretch>
        </p:blipFill>
        <p:spPr>
          <a:xfrm>
            <a:off x="3779912" y="5811689"/>
            <a:ext cx="1889924" cy="1012024"/>
          </a:xfrm>
          <a:prstGeom prst="rect">
            <a:avLst/>
          </a:prstGeom>
        </p:spPr>
      </p:pic>
    </p:spTree>
    <p:extLst>
      <p:ext uri="{BB962C8B-B14F-4D97-AF65-F5344CB8AC3E}">
        <p14:creationId xmlns:p14="http://schemas.microsoft.com/office/powerpoint/2010/main" val="16203887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agues">
  <a:themeElements>
    <a:clrScheme name="Vagues">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Vagues">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agues">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1468</TotalTime>
  <Words>2599</Words>
  <Application>Microsoft Office PowerPoint</Application>
  <PresentationFormat>Affichage à l'écran (4:3)</PresentationFormat>
  <Paragraphs>310</Paragraphs>
  <Slides>19</Slides>
  <Notes>17</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Calibri</vt:lpstr>
      <vt:lpstr>Candara</vt:lpstr>
      <vt:lpstr>Symbol</vt:lpstr>
      <vt:lpstr>Vagues</vt:lpstr>
      <vt:lpstr>    L’HOPITAL DE JOUR VILLE-HOPITAL  Évaluation de la satisfaction des médecins généralistes </vt:lpstr>
      <vt:lpstr>Introduction [1] Poly-pathologie et médecine générale</vt:lpstr>
      <vt:lpstr>Introduction [2]</vt:lpstr>
      <vt:lpstr>Introduction [3] Prise en charge des patients poly-pathologiques</vt:lpstr>
      <vt:lpstr>Introduction [4] L’HDJ « Ville-Hôpital » de Louis Mourier</vt:lpstr>
      <vt:lpstr>Objectif</vt:lpstr>
      <vt:lpstr>Méthode [1] généralités </vt:lpstr>
      <vt:lpstr>Méthode [2] Le Questionnaire</vt:lpstr>
      <vt:lpstr>Résultats [1]</vt:lpstr>
      <vt:lpstr>Résultats [2]</vt:lpstr>
      <vt:lpstr>Résultats [3] Aide médicale apportée</vt:lpstr>
      <vt:lpstr>Résultats [4] le Compte Rendu d’Hospitalisation (CRH)</vt:lpstr>
      <vt:lpstr>Résultats [5] Satisfaction globale</vt:lpstr>
      <vt:lpstr>Discussion [1]</vt:lpstr>
      <vt:lpstr>Discussion [2] Intérêts</vt:lpstr>
      <vt:lpstr>Discussion [3] Limites</vt:lpstr>
      <vt:lpstr>Conclusion</vt:lpstr>
      <vt:lpstr>Présentation PowerPoint</vt:lpstr>
      <vt:lpstr>L’HOPITAL DE JOUR VILLE-HOPITAL  Évaluation de la satisfaction des médecins généralistes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L’HOPITAL DE JOUR  VILLE-HOPITAL Un hôpital de jour tourné vers la médecine de ville</dc:title>
  <dc:creator>Caroline Fourgeaud</dc:creator>
  <cp:lastModifiedBy>Maxime Delrue</cp:lastModifiedBy>
  <cp:revision>102</cp:revision>
  <dcterms:created xsi:type="dcterms:W3CDTF">2015-07-13T16:33:34Z</dcterms:created>
  <dcterms:modified xsi:type="dcterms:W3CDTF">2015-09-21T20:05:54Z</dcterms:modified>
</cp:coreProperties>
</file>