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6805850" cy="32404050"/>
  <p:notesSz cx="6858000" cy="9144000"/>
  <p:defaultTextStyle>
    <a:defPPr>
      <a:defRPr lang="fr-FR"/>
    </a:defPPr>
    <a:lvl1pPr marL="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1pPr>
    <a:lvl2pPr marL="226314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2pPr>
    <a:lvl3pPr marL="452628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3pPr>
    <a:lvl4pPr marL="678942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4pPr>
    <a:lvl5pPr marL="905256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5pPr>
    <a:lvl6pPr marL="1131570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6pPr>
    <a:lvl7pPr marL="1357884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7pPr>
    <a:lvl8pPr marL="1584198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8pPr>
    <a:lvl9pPr marL="18105120" algn="l" defTabSz="4526280" rtl="0" eaLnBrk="1" latinLnBrk="0" hangingPunct="1">
      <a:defRPr sz="8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147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D6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6937" autoAdjust="0"/>
    <p:restoredTop sz="99738" autoAdjust="0"/>
  </p:normalViewPr>
  <p:slideViewPr>
    <p:cSldViewPr>
      <p:cViewPr varScale="1">
        <p:scale>
          <a:sx n="18" d="100"/>
          <a:sy n="18" d="100"/>
        </p:scale>
        <p:origin x="1092" y="126"/>
      </p:cViewPr>
      <p:guideLst>
        <p:guide orient="horz" pos="10206"/>
        <p:guide pos="147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0439" y="10066261"/>
            <a:ext cx="39784973" cy="69458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0878" y="18362295"/>
            <a:ext cx="32764095" cy="82810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63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26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89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052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15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57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84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105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7339" y="20822605"/>
            <a:ext cx="39784973" cy="6435804"/>
          </a:xfrm>
        </p:spPr>
        <p:txBody>
          <a:bodyPr anchor="t"/>
          <a:lstStyle>
            <a:lvl1pPr algn="l">
              <a:defRPr sz="198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7339" y="13734221"/>
            <a:ext cx="39784973" cy="7088384"/>
          </a:xfrm>
        </p:spPr>
        <p:txBody>
          <a:bodyPr anchor="b"/>
          <a:lstStyle>
            <a:lvl1pPr marL="0" indent="0">
              <a:buNone/>
              <a:defRPr sz="9900">
                <a:solidFill>
                  <a:schemeClr val="tx1">
                    <a:tint val="75000"/>
                  </a:schemeClr>
                </a:solidFill>
              </a:defRPr>
            </a:lvl1pPr>
            <a:lvl2pPr marL="2263140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2pPr>
            <a:lvl3pPr marL="4526280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3pPr>
            <a:lvl4pPr marL="678942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4pPr>
            <a:lvl5pPr marL="905256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5pPr>
            <a:lvl6pPr marL="1131570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6pPr>
            <a:lvl7pPr marL="1357884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7pPr>
            <a:lvl8pPr marL="1584198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8pPr>
            <a:lvl9pPr marL="1810512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0292" y="7560947"/>
            <a:ext cx="20672584" cy="21385175"/>
          </a:xfrm>
        </p:spPr>
        <p:txBody>
          <a:bodyPr/>
          <a:lstStyle>
            <a:lvl1pPr>
              <a:defRPr sz="13900"/>
            </a:lvl1pPr>
            <a:lvl2pPr>
              <a:defRPr sz="11900"/>
            </a:lvl2pPr>
            <a:lvl3pPr>
              <a:defRPr sz="99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92974" y="7560947"/>
            <a:ext cx="20672584" cy="21385175"/>
          </a:xfrm>
        </p:spPr>
        <p:txBody>
          <a:bodyPr/>
          <a:lstStyle>
            <a:lvl1pPr>
              <a:defRPr sz="13900"/>
            </a:lvl1pPr>
            <a:lvl2pPr>
              <a:defRPr sz="11900"/>
            </a:lvl2pPr>
            <a:lvl3pPr>
              <a:defRPr sz="99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0293" y="7253409"/>
            <a:ext cx="20680712" cy="3022875"/>
          </a:xfrm>
        </p:spPr>
        <p:txBody>
          <a:bodyPr anchor="b"/>
          <a:lstStyle>
            <a:lvl1pPr marL="0" indent="0">
              <a:buNone/>
              <a:defRPr sz="11900" b="1"/>
            </a:lvl1pPr>
            <a:lvl2pPr marL="2263140" indent="0">
              <a:buNone/>
              <a:defRPr sz="9900" b="1"/>
            </a:lvl2pPr>
            <a:lvl3pPr marL="4526280" indent="0">
              <a:buNone/>
              <a:defRPr sz="8900" b="1"/>
            </a:lvl3pPr>
            <a:lvl4pPr marL="6789420" indent="0">
              <a:buNone/>
              <a:defRPr sz="7900" b="1"/>
            </a:lvl4pPr>
            <a:lvl5pPr marL="9052560" indent="0">
              <a:buNone/>
              <a:defRPr sz="7900" b="1"/>
            </a:lvl5pPr>
            <a:lvl6pPr marL="11315700" indent="0">
              <a:buNone/>
              <a:defRPr sz="7900" b="1"/>
            </a:lvl6pPr>
            <a:lvl7pPr marL="13578840" indent="0">
              <a:buNone/>
              <a:defRPr sz="7900" b="1"/>
            </a:lvl7pPr>
            <a:lvl8pPr marL="15841980" indent="0">
              <a:buNone/>
              <a:defRPr sz="7900" b="1"/>
            </a:lvl8pPr>
            <a:lvl9pPr marL="18105120" indent="0">
              <a:buNone/>
              <a:defRPr sz="7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0293" y="10276284"/>
            <a:ext cx="20680712" cy="18669836"/>
          </a:xfrm>
        </p:spPr>
        <p:txBody>
          <a:bodyPr/>
          <a:lstStyle>
            <a:lvl1pPr>
              <a:defRPr sz="11900"/>
            </a:lvl1pPr>
            <a:lvl2pPr>
              <a:defRPr sz="99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776724" y="7253409"/>
            <a:ext cx="20688836" cy="3022875"/>
          </a:xfrm>
        </p:spPr>
        <p:txBody>
          <a:bodyPr anchor="b"/>
          <a:lstStyle>
            <a:lvl1pPr marL="0" indent="0">
              <a:buNone/>
              <a:defRPr sz="11900" b="1"/>
            </a:lvl1pPr>
            <a:lvl2pPr marL="2263140" indent="0">
              <a:buNone/>
              <a:defRPr sz="9900" b="1"/>
            </a:lvl2pPr>
            <a:lvl3pPr marL="4526280" indent="0">
              <a:buNone/>
              <a:defRPr sz="8900" b="1"/>
            </a:lvl3pPr>
            <a:lvl4pPr marL="6789420" indent="0">
              <a:buNone/>
              <a:defRPr sz="7900" b="1"/>
            </a:lvl4pPr>
            <a:lvl5pPr marL="9052560" indent="0">
              <a:buNone/>
              <a:defRPr sz="7900" b="1"/>
            </a:lvl5pPr>
            <a:lvl6pPr marL="11315700" indent="0">
              <a:buNone/>
              <a:defRPr sz="7900" b="1"/>
            </a:lvl6pPr>
            <a:lvl7pPr marL="13578840" indent="0">
              <a:buNone/>
              <a:defRPr sz="7900" b="1"/>
            </a:lvl7pPr>
            <a:lvl8pPr marL="15841980" indent="0">
              <a:buNone/>
              <a:defRPr sz="7900" b="1"/>
            </a:lvl8pPr>
            <a:lvl9pPr marL="18105120" indent="0">
              <a:buNone/>
              <a:defRPr sz="7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776724" y="10276284"/>
            <a:ext cx="20688836" cy="18669836"/>
          </a:xfrm>
        </p:spPr>
        <p:txBody>
          <a:bodyPr/>
          <a:lstStyle>
            <a:lvl1pPr>
              <a:defRPr sz="11900"/>
            </a:lvl1pPr>
            <a:lvl2pPr>
              <a:defRPr sz="99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295" y="1290161"/>
            <a:ext cx="15398802" cy="5490686"/>
          </a:xfrm>
        </p:spPr>
        <p:txBody>
          <a:bodyPr anchor="b"/>
          <a:lstStyle>
            <a:lvl1pPr algn="l">
              <a:defRPr sz="99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99787" y="1290164"/>
            <a:ext cx="26165770" cy="27655959"/>
          </a:xfrm>
        </p:spPr>
        <p:txBody>
          <a:bodyPr/>
          <a:lstStyle>
            <a:lvl1pPr>
              <a:defRPr sz="15800"/>
            </a:lvl1pPr>
            <a:lvl2pPr>
              <a:defRPr sz="13900"/>
            </a:lvl2pPr>
            <a:lvl3pPr>
              <a:defRPr sz="11900"/>
            </a:lvl3pPr>
            <a:lvl4pPr>
              <a:defRPr sz="9900"/>
            </a:lvl4pPr>
            <a:lvl5pPr>
              <a:defRPr sz="9900"/>
            </a:lvl5pPr>
            <a:lvl6pPr>
              <a:defRPr sz="9900"/>
            </a:lvl6pPr>
            <a:lvl7pPr>
              <a:defRPr sz="9900"/>
            </a:lvl7pPr>
            <a:lvl8pPr>
              <a:defRPr sz="9900"/>
            </a:lvl8pPr>
            <a:lvl9pPr>
              <a:defRPr sz="9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295" y="6780850"/>
            <a:ext cx="15398802" cy="22165273"/>
          </a:xfrm>
        </p:spPr>
        <p:txBody>
          <a:bodyPr/>
          <a:lstStyle>
            <a:lvl1pPr marL="0" indent="0">
              <a:buNone/>
              <a:defRPr sz="6900"/>
            </a:lvl1pPr>
            <a:lvl2pPr marL="2263140" indent="0">
              <a:buNone/>
              <a:defRPr sz="5900"/>
            </a:lvl2pPr>
            <a:lvl3pPr marL="4526280" indent="0">
              <a:buNone/>
              <a:defRPr sz="5000"/>
            </a:lvl3pPr>
            <a:lvl4pPr marL="6789420" indent="0">
              <a:buNone/>
              <a:defRPr sz="4500"/>
            </a:lvl4pPr>
            <a:lvl5pPr marL="9052560" indent="0">
              <a:buNone/>
              <a:defRPr sz="4500"/>
            </a:lvl5pPr>
            <a:lvl6pPr marL="11315700" indent="0">
              <a:buNone/>
              <a:defRPr sz="4500"/>
            </a:lvl6pPr>
            <a:lvl7pPr marL="13578840" indent="0">
              <a:buNone/>
              <a:defRPr sz="4500"/>
            </a:lvl7pPr>
            <a:lvl8pPr marL="15841980" indent="0">
              <a:buNone/>
              <a:defRPr sz="4500"/>
            </a:lvl8pPr>
            <a:lvl9pPr marL="18105120" indent="0">
              <a:buNone/>
              <a:defRPr sz="4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4274" y="22682835"/>
            <a:ext cx="28083510" cy="2677837"/>
          </a:xfrm>
        </p:spPr>
        <p:txBody>
          <a:bodyPr anchor="b"/>
          <a:lstStyle>
            <a:lvl1pPr algn="l">
              <a:defRPr sz="99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74274" y="2895362"/>
            <a:ext cx="28083510" cy="19442430"/>
          </a:xfrm>
        </p:spPr>
        <p:txBody>
          <a:bodyPr/>
          <a:lstStyle>
            <a:lvl1pPr marL="0" indent="0">
              <a:buNone/>
              <a:defRPr sz="15800"/>
            </a:lvl1pPr>
            <a:lvl2pPr marL="2263140" indent="0">
              <a:buNone/>
              <a:defRPr sz="13900"/>
            </a:lvl2pPr>
            <a:lvl3pPr marL="4526280" indent="0">
              <a:buNone/>
              <a:defRPr sz="11900"/>
            </a:lvl3pPr>
            <a:lvl4pPr marL="6789420" indent="0">
              <a:buNone/>
              <a:defRPr sz="9900"/>
            </a:lvl4pPr>
            <a:lvl5pPr marL="9052560" indent="0">
              <a:buNone/>
              <a:defRPr sz="9900"/>
            </a:lvl5pPr>
            <a:lvl6pPr marL="11315700" indent="0">
              <a:buNone/>
              <a:defRPr sz="9900"/>
            </a:lvl6pPr>
            <a:lvl7pPr marL="13578840" indent="0">
              <a:buNone/>
              <a:defRPr sz="9900"/>
            </a:lvl7pPr>
            <a:lvl8pPr marL="15841980" indent="0">
              <a:buNone/>
              <a:defRPr sz="9900"/>
            </a:lvl8pPr>
            <a:lvl9pPr marL="18105120" indent="0">
              <a:buNone/>
              <a:defRPr sz="99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4274" y="25360672"/>
            <a:ext cx="28083510" cy="3802973"/>
          </a:xfrm>
        </p:spPr>
        <p:txBody>
          <a:bodyPr/>
          <a:lstStyle>
            <a:lvl1pPr marL="0" indent="0">
              <a:buNone/>
              <a:defRPr sz="6900"/>
            </a:lvl1pPr>
            <a:lvl2pPr marL="2263140" indent="0">
              <a:buNone/>
              <a:defRPr sz="5900"/>
            </a:lvl2pPr>
            <a:lvl3pPr marL="4526280" indent="0">
              <a:buNone/>
              <a:defRPr sz="5000"/>
            </a:lvl3pPr>
            <a:lvl4pPr marL="6789420" indent="0">
              <a:buNone/>
              <a:defRPr sz="4500"/>
            </a:lvl4pPr>
            <a:lvl5pPr marL="9052560" indent="0">
              <a:buNone/>
              <a:defRPr sz="4500"/>
            </a:lvl5pPr>
            <a:lvl6pPr marL="11315700" indent="0">
              <a:buNone/>
              <a:defRPr sz="4500"/>
            </a:lvl6pPr>
            <a:lvl7pPr marL="13578840" indent="0">
              <a:buNone/>
              <a:defRPr sz="4500"/>
            </a:lvl7pPr>
            <a:lvl8pPr marL="15841980" indent="0">
              <a:buNone/>
              <a:defRPr sz="4500"/>
            </a:lvl8pPr>
            <a:lvl9pPr marL="18105120" indent="0">
              <a:buNone/>
              <a:defRPr sz="4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934241" y="1297667"/>
            <a:ext cx="10531316" cy="276484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0293" y="1297667"/>
            <a:ext cx="30813851" cy="276484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40293" y="1297665"/>
            <a:ext cx="42125265" cy="5400675"/>
          </a:xfrm>
          <a:prstGeom prst="rect">
            <a:avLst/>
          </a:prstGeom>
        </p:spPr>
        <p:txBody>
          <a:bodyPr vert="horz" lIns="452628" tIns="226314" rIns="452628" bIns="2263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0293" y="7560947"/>
            <a:ext cx="42125265" cy="21385175"/>
          </a:xfrm>
          <a:prstGeom prst="rect">
            <a:avLst/>
          </a:prstGeom>
        </p:spPr>
        <p:txBody>
          <a:bodyPr vert="horz" lIns="452628" tIns="226314" rIns="452628" bIns="2263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0293" y="30033756"/>
            <a:ext cx="10921365" cy="1725216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l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58250-B000-431B-A4D9-70D8BCD8C451}" type="datetimeFigureOut">
              <a:rPr lang="fr-FR" smtClean="0"/>
              <a:pPr/>
              <a:t>24/09/2015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991999" y="30033756"/>
            <a:ext cx="14821853" cy="1725216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ct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544193" y="30033756"/>
            <a:ext cx="10921365" cy="1725216"/>
          </a:xfrm>
          <a:prstGeom prst="rect">
            <a:avLst/>
          </a:prstGeom>
        </p:spPr>
        <p:txBody>
          <a:bodyPr vert="horz" lIns="452628" tIns="226314" rIns="452628" bIns="226314" rtlCol="0" anchor="ctr"/>
          <a:lstStyle>
            <a:lvl1pPr algn="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79A6D-2086-43F6-A337-CB757D034E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26280" rtl="0" eaLnBrk="1" latinLnBrk="0" hangingPunct="1">
        <a:spcBef>
          <a:spcPct val="0"/>
        </a:spcBef>
        <a:buNone/>
        <a:defRPr sz="2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97355" indent="-1697355" algn="l" defTabSz="4526280" rtl="0" eaLnBrk="1" latinLnBrk="0" hangingPunct="1">
        <a:spcBef>
          <a:spcPct val="20000"/>
        </a:spcBef>
        <a:buFont typeface="Arial" pitchFamily="34" charset="0"/>
        <a:buChar char="•"/>
        <a:defRPr sz="15800" kern="1200">
          <a:solidFill>
            <a:schemeClr val="tx1"/>
          </a:solidFill>
          <a:latin typeface="+mn-lt"/>
          <a:ea typeface="+mn-ea"/>
          <a:cs typeface="+mn-cs"/>
        </a:defRPr>
      </a:lvl1pPr>
      <a:lvl2pPr marL="3677603" indent="-1414463" algn="l" defTabSz="4526280" rtl="0" eaLnBrk="1" latinLnBrk="0" hangingPunct="1">
        <a:spcBef>
          <a:spcPct val="20000"/>
        </a:spcBef>
        <a:buFont typeface="Arial" pitchFamily="34" charset="0"/>
        <a:buChar char="–"/>
        <a:defRPr sz="13900" kern="1200">
          <a:solidFill>
            <a:schemeClr val="tx1"/>
          </a:solidFill>
          <a:latin typeface="+mn-lt"/>
          <a:ea typeface="+mn-ea"/>
          <a:cs typeface="+mn-cs"/>
        </a:defRPr>
      </a:lvl2pPr>
      <a:lvl3pPr marL="5657850" indent="-1131570" algn="l" defTabSz="4526280" rtl="0" eaLnBrk="1" latinLnBrk="0" hangingPunct="1">
        <a:spcBef>
          <a:spcPct val="20000"/>
        </a:spcBef>
        <a:buFont typeface="Arial" pitchFamily="34" charset="0"/>
        <a:buChar char="•"/>
        <a:defRPr sz="11900" kern="1200">
          <a:solidFill>
            <a:schemeClr val="tx1"/>
          </a:solidFill>
          <a:latin typeface="+mn-lt"/>
          <a:ea typeface="+mn-ea"/>
          <a:cs typeface="+mn-cs"/>
        </a:defRPr>
      </a:lvl3pPr>
      <a:lvl4pPr marL="7920990" indent="-1131570" algn="l" defTabSz="4526280" rtl="0" eaLnBrk="1" latinLnBrk="0" hangingPunct="1">
        <a:spcBef>
          <a:spcPct val="20000"/>
        </a:spcBef>
        <a:buFont typeface="Arial" pitchFamily="34" charset="0"/>
        <a:buChar char="–"/>
        <a:defRPr sz="9900" kern="1200">
          <a:solidFill>
            <a:schemeClr val="tx1"/>
          </a:solidFill>
          <a:latin typeface="+mn-lt"/>
          <a:ea typeface="+mn-ea"/>
          <a:cs typeface="+mn-cs"/>
        </a:defRPr>
      </a:lvl4pPr>
      <a:lvl5pPr marL="10184130" indent="-1131570" algn="l" defTabSz="4526280" rtl="0" eaLnBrk="1" latinLnBrk="0" hangingPunct="1">
        <a:spcBef>
          <a:spcPct val="20000"/>
        </a:spcBef>
        <a:buFont typeface="Arial" pitchFamily="34" charset="0"/>
        <a:buChar char="»"/>
        <a:defRPr sz="9900" kern="1200">
          <a:solidFill>
            <a:schemeClr val="tx1"/>
          </a:solidFill>
          <a:latin typeface="+mn-lt"/>
          <a:ea typeface="+mn-ea"/>
          <a:cs typeface="+mn-cs"/>
        </a:defRPr>
      </a:lvl5pPr>
      <a:lvl6pPr marL="12447270" indent="-1131570" algn="l" defTabSz="4526280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0410" indent="-1131570" algn="l" defTabSz="4526280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7pPr>
      <a:lvl8pPr marL="16973550" indent="-1131570" algn="l" defTabSz="4526280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8pPr>
      <a:lvl9pPr marL="19236690" indent="-1131570" algn="l" defTabSz="4526280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26314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2pPr>
      <a:lvl3pPr marL="452628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3pPr>
      <a:lvl4pPr marL="678942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884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84198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8105120" algn="l" defTabSz="4526280" rtl="0" eaLnBrk="1" latinLnBrk="0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MM mutants dom 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5" y="8734425"/>
            <a:ext cx="2065914" cy="6273140"/>
          </a:xfrm>
          <a:prstGeom prst="rect">
            <a:avLst/>
          </a:prstGeom>
        </p:spPr>
      </p:pic>
      <p:pic>
        <p:nvPicPr>
          <p:cNvPr id="4" name="Image 1" descr="LogoGenerique"/>
          <p:cNvPicPr>
            <a:picLocks noChangeAspect="1" noChangeArrowheads="1"/>
          </p:cNvPicPr>
          <p:nvPr/>
        </p:nvPicPr>
        <p:blipFill>
          <a:blip r:embed="rId3" cstate="print"/>
          <a:srcRect l="33704" r="7156" b="30908"/>
          <a:stretch>
            <a:fillRect/>
          </a:stretch>
        </p:blipFill>
        <p:spPr bwMode="auto">
          <a:xfrm>
            <a:off x="12353925" y="310083"/>
            <a:ext cx="6354122" cy="183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3" descr="logo-université-Paris-Su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93726" y="0"/>
            <a:ext cx="3146804" cy="235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-324" y="2486025"/>
            <a:ext cx="46805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Functional study of two new mutations in the von Willebrand factor C4 domain</a:t>
            </a:r>
            <a:endParaRPr lang="fr-FR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8032" y="2333625"/>
            <a:ext cx="46229461" cy="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845564" y="109686"/>
            <a:ext cx="596028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PO664-TUE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71683" y="4127689"/>
            <a:ext cx="4680585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u="sng" dirty="0" smtClean="0"/>
              <a:t>Paulette Legendre</a:t>
            </a:r>
            <a:r>
              <a:rPr lang="en-US" sz="5400" dirty="0" smtClean="0"/>
              <a:t>, </a:t>
            </a:r>
            <a:r>
              <a:rPr lang="en-US" sz="5400" dirty="0" err="1" smtClean="0"/>
              <a:t>Maxime</a:t>
            </a:r>
            <a:r>
              <a:rPr lang="en-US" sz="5400" dirty="0" smtClean="0"/>
              <a:t> </a:t>
            </a:r>
            <a:r>
              <a:rPr lang="en-US" sz="5400" dirty="0" err="1" smtClean="0"/>
              <a:t>Delrue</a:t>
            </a:r>
            <a:r>
              <a:rPr lang="en-US" sz="5400" dirty="0" smtClean="0"/>
              <a:t>, Pierre </a:t>
            </a:r>
            <a:r>
              <a:rPr lang="en-US" sz="5400" dirty="0" err="1" smtClean="0"/>
              <a:t>Boisseau</a:t>
            </a:r>
            <a:r>
              <a:rPr lang="en-US" sz="5400" dirty="0" smtClean="0"/>
              <a:t>*, Catherine </a:t>
            </a:r>
            <a:r>
              <a:rPr lang="en-US" sz="5400" dirty="0" err="1" smtClean="0"/>
              <a:t>Ternisien</a:t>
            </a:r>
            <a:r>
              <a:rPr lang="en-US" sz="5400" dirty="0" smtClean="0"/>
              <a:t>*, Edith </a:t>
            </a:r>
            <a:r>
              <a:rPr lang="en-US" sz="5400" dirty="0" err="1" smtClean="0"/>
              <a:t>Fressinaud</a:t>
            </a:r>
            <a:r>
              <a:rPr lang="en-US" sz="5400" dirty="0" smtClean="0"/>
              <a:t>, </a:t>
            </a:r>
            <a:r>
              <a:rPr lang="en-US" sz="5400" dirty="0" err="1" smtClean="0"/>
              <a:t>Agnès</a:t>
            </a:r>
            <a:r>
              <a:rPr lang="en-US" sz="5400" dirty="0" smtClean="0"/>
              <a:t> </a:t>
            </a:r>
            <a:r>
              <a:rPr lang="en-US" sz="5400" dirty="0" err="1" smtClean="0"/>
              <a:t>Veyradier</a:t>
            </a:r>
            <a:r>
              <a:rPr lang="en-US" sz="5400" dirty="0" smtClean="0"/>
              <a:t>**, </a:t>
            </a:r>
            <a:r>
              <a:rPr lang="en-US" sz="5400" dirty="0" err="1" smtClean="0"/>
              <a:t>Cécile</a:t>
            </a:r>
            <a:r>
              <a:rPr lang="en-US" sz="5400" dirty="0" smtClean="0"/>
              <a:t> V. Denis, Peter J. Lenting, Olivier D. Christophe</a:t>
            </a:r>
            <a:endParaRPr lang="fr-FR" sz="5400" dirty="0" smtClean="0"/>
          </a:p>
          <a:p>
            <a:pPr algn="ctr"/>
            <a:r>
              <a:rPr lang="en-US" sz="4400" dirty="0" smtClean="0"/>
              <a:t> </a:t>
            </a:r>
            <a:r>
              <a:rPr lang="en-US" sz="4000" dirty="0" err="1" smtClean="0"/>
              <a:t>Inserm</a:t>
            </a:r>
            <a:r>
              <a:rPr lang="en-US" sz="4000" dirty="0" smtClean="0"/>
              <a:t> U.1176, Le Kremlin-</a:t>
            </a:r>
            <a:r>
              <a:rPr lang="en-US" sz="4000" dirty="0" err="1" smtClean="0"/>
              <a:t>Bicetre</a:t>
            </a:r>
            <a:r>
              <a:rPr lang="en-US" sz="4000" dirty="0" smtClean="0"/>
              <a:t>, France; </a:t>
            </a:r>
            <a:r>
              <a:rPr lang="en-US" sz="4000" b="1" dirty="0" smtClean="0"/>
              <a:t>*</a:t>
            </a:r>
            <a:r>
              <a:rPr lang="en-US" sz="4000" dirty="0" smtClean="0"/>
              <a:t>Laboratory of Molecular Genetics &amp; Hematology, University Hospital Nantes, France; ** Laboratory of Hematology, </a:t>
            </a:r>
            <a:r>
              <a:rPr lang="en-US" sz="4000" dirty="0" err="1" smtClean="0"/>
              <a:t>Hôpital</a:t>
            </a:r>
            <a:r>
              <a:rPr lang="en-US" sz="4000" dirty="0" smtClean="0"/>
              <a:t> </a:t>
            </a:r>
            <a:r>
              <a:rPr lang="en-US" sz="4000" dirty="0" err="1" smtClean="0"/>
              <a:t>Lariboisière</a:t>
            </a:r>
            <a:r>
              <a:rPr lang="en-US" sz="4000" dirty="0" smtClean="0"/>
              <a:t>, Paris, France</a:t>
            </a:r>
            <a:endParaRPr lang="fr-FR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1809653" y="7561065"/>
            <a:ext cx="12673408" cy="6894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Introduction</a:t>
            </a:r>
          </a:p>
          <a:p>
            <a:pPr algn="ctr"/>
            <a:endParaRPr lang="en-US" sz="1800" b="1" dirty="0" smtClean="0"/>
          </a:p>
          <a:p>
            <a:pPr algn="just"/>
            <a:r>
              <a:rPr lang="en-US" sz="3600" dirty="0" smtClean="0"/>
              <a:t>In the framework of the French National Reference Center for Von Willebrand Disease (VWD), two new mutations were identified: p.V2517F and p.R2535P, both of which are located in the recently defined C4 domain. The C4 domain of von Willebrand factor (VWF) contains the </a:t>
            </a:r>
            <a:r>
              <a:rPr lang="en-US" sz="3600" dirty="0" err="1" smtClean="0"/>
              <a:t>Arg-Gly-Asp</a:t>
            </a:r>
            <a:r>
              <a:rPr lang="en-US" sz="3600" dirty="0" smtClean="0"/>
              <a:t> motif that allows binding to </a:t>
            </a:r>
            <a:r>
              <a:rPr lang="en-US" sz="3600" dirty="0" err="1" smtClean="0"/>
              <a:t>integrin</a:t>
            </a:r>
            <a:r>
              <a:rPr lang="en-US" sz="3600" dirty="0" smtClean="0"/>
              <a:t> αIIbβ3.</a:t>
            </a:r>
          </a:p>
          <a:p>
            <a:pPr algn="just"/>
            <a:r>
              <a:rPr lang="en-US" sz="3600" dirty="0" smtClean="0"/>
              <a:t>Both patients display a mild bleeding phenotype and are classified as type 1 VWD.</a:t>
            </a:r>
          </a:p>
          <a:p>
            <a:pPr algn="just"/>
            <a:endParaRPr lang="en-US" sz="3600" dirty="0" smtClean="0"/>
          </a:p>
          <a:p>
            <a:pPr algn="just"/>
            <a:endParaRPr lang="en-US" sz="40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341601" y="17149778"/>
            <a:ext cx="13609512" cy="14139464"/>
          </a:xfrm>
          <a:prstGeom prst="roundRect">
            <a:avLst>
              <a:gd name="adj" fmla="val 1010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1685925" y="13839825"/>
            <a:ext cx="128174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mtClean="0"/>
              <a:t>Aim</a:t>
            </a:r>
          </a:p>
          <a:p>
            <a:pPr algn="just"/>
            <a:r>
              <a:rPr lang="en-US" sz="3600" smtClean="0"/>
              <a:t>To characterize binding of recombinant VWF proteins carrying these mutations to various ligands of VWF</a:t>
            </a:r>
            <a:endParaRPr lang="en-US" sz="3600" b="1" smtClean="0"/>
          </a:p>
        </p:txBody>
      </p:sp>
      <p:sp>
        <p:nvSpPr>
          <p:cNvPr id="33" name="Rectangle 32"/>
          <p:cNvSpPr/>
          <p:nvPr/>
        </p:nvSpPr>
        <p:spPr>
          <a:xfrm>
            <a:off x="6619561" y="17345025"/>
            <a:ext cx="3053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err="1" smtClean="0"/>
              <a:t>Methods</a:t>
            </a:r>
            <a:endParaRPr lang="fr-FR" sz="6000" b="1" dirty="0" smtClean="0"/>
          </a:p>
        </p:txBody>
      </p:sp>
      <p:sp>
        <p:nvSpPr>
          <p:cNvPr id="34" name="Rectangle 33"/>
          <p:cNvSpPr/>
          <p:nvPr/>
        </p:nvSpPr>
        <p:spPr>
          <a:xfrm>
            <a:off x="5495925" y="22602825"/>
            <a:ext cx="763437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/>
              <a:t>Production of recombinant mutants</a:t>
            </a:r>
          </a:p>
          <a:p>
            <a:pPr algn="ctr"/>
            <a:r>
              <a:rPr lang="en-US" sz="4000" dirty="0" smtClean="0"/>
              <a:t>&amp; concentration of culture medium</a:t>
            </a:r>
            <a:endParaRPr lang="fr-FR" sz="4000" dirty="0"/>
          </a:p>
        </p:txBody>
      </p:sp>
      <p:sp>
        <p:nvSpPr>
          <p:cNvPr id="40" name="Rectangle 39"/>
          <p:cNvSpPr/>
          <p:nvPr/>
        </p:nvSpPr>
        <p:spPr>
          <a:xfrm>
            <a:off x="5495925" y="19326225"/>
            <a:ext cx="66638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Stable transfection of BHK-cells</a:t>
            </a:r>
            <a:endParaRPr lang="fr-FR" sz="4000" dirty="0"/>
          </a:p>
        </p:txBody>
      </p:sp>
      <p:sp>
        <p:nvSpPr>
          <p:cNvPr id="7" name="Flèche vers le bas 6"/>
          <p:cNvSpPr/>
          <p:nvPr/>
        </p:nvSpPr>
        <p:spPr>
          <a:xfrm>
            <a:off x="7858125" y="24355425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4048125" y="26437173"/>
            <a:ext cx="815340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2575">
              <a:buFontTx/>
              <a:buChar char="-"/>
            </a:pPr>
            <a:r>
              <a:rPr lang="en-US" sz="4000" dirty="0" smtClean="0"/>
              <a:t> Multimers</a:t>
            </a:r>
          </a:p>
          <a:p>
            <a:pPr marL="282575">
              <a:buFontTx/>
              <a:buChar char="-"/>
            </a:pPr>
            <a:r>
              <a:rPr lang="en-US" sz="4000" dirty="0" smtClean="0"/>
              <a:t> Binding to monoclonal antibodies</a:t>
            </a:r>
          </a:p>
          <a:p>
            <a:pPr marL="282575">
              <a:buFontTx/>
              <a:buChar char="-"/>
            </a:pPr>
            <a:r>
              <a:rPr lang="en-US" sz="4000" dirty="0" smtClean="0"/>
              <a:t> Collagen I &amp; III</a:t>
            </a:r>
          </a:p>
          <a:p>
            <a:pPr marL="282575">
              <a:buFontTx/>
              <a:buChar char="-"/>
            </a:pPr>
            <a:r>
              <a:rPr lang="en-US" sz="4000" dirty="0" smtClean="0"/>
              <a:t> Factor VIII</a:t>
            </a:r>
          </a:p>
          <a:p>
            <a:pPr marL="282575">
              <a:buFontTx/>
              <a:buChar char="-"/>
            </a:pPr>
            <a:r>
              <a:rPr lang="en-US" sz="4000" dirty="0" smtClean="0"/>
              <a:t> </a:t>
            </a:r>
            <a:r>
              <a:rPr lang="en-US" sz="4000" dirty="0" err="1" smtClean="0"/>
              <a:t>GpIbα</a:t>
            </a:r>
            <a:endParaRPr lang="en-US" sz="4000" dirty="0" smtClean="0"/>
          </a:p>
          <a:p>
            <a:pPr marL="282575">
              <a:buFontTx/>
              <a:buChar char="-"/>
            </a:pPr>
            <a:r>
              <a:rPr lang="en-US" sz="4000" dirty="0" smtClean="0"/>
              <a:t> αIIbβ3</a:t>
            </a:r>
            <a:endParaRPr lang="fr-FR" sz="4000" dirty="0"/>
          </a:p>
        </p:txBody>
      </p:sp>
      <p:sp>
        <p:nvSpPr>
          <p:cNvPr id="64" name="Rectangle 63"/>
          <p:cNvSpPr/>
          <p:nvPr/>
        </p:nvSpPr>
        <p:spPr>
          <a:xfrm>
            <a:off x="17592444" y="7553514"/>
            <a:ext cx="111649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smtClean="0"/>
              <a:t>Multimers &amp; </a:t>
            </a:r>
            <a:r>
              <a:rPr lang="fr-FR" sz="6000" b="1" dirty="0" err="1" smtClean="0"/>
              <a:t>binding</a:t>
            </a:r>
            <a:r>
              <a:rPr lang="fr-FR" sz="6000" b="1" dirty="0" smtClean="0"/>
              <a:t> to </a:t>
            </a:r>
            <a:r>
              <a:rPr lang="fr-FR" sz="6000" b="1" dirty="0" err="1" smtClean="0"/>
              <a:t>antibodies</a:t>
            </a:r>
            <a:endParaRPr lang="fr-FR" sz="6000" b="1" dirty="0" smtClean="0"/>
          </a:p>
        </p:txBody>
      </p:sp>
      <p:sp>
        <p:nvSpPr>
          <p:cNvPr id="78" name="Rectangle 77"/>
          <p:cNvSpPr/>
          <p:nvPr/>
        </p:nvSpPr>
        <p:spPr>
          <a:xfrm>
            <a:off x="19866163" y="21764625"/>
            <a:ext cx="62646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err="1" smtClean="0"/>
              <a:t>Binding</a:t>
            </a:r>
            <a:r>
              <a:rPr lang="fr-FR" sz="6000" b="1" dirty="0" smtClean="0"/>
              <a:t> to </a:t>
            </a:r>
            <a:r>
              <a:rPr lang="fr-FR" sz="6000" b="1" dirty="0" err="1" smtClean="0"/>
              <a:t>collagen</a:t>
            </a:r>
            <a:endParaRPr lang="fr-FR" sz="6000" b="1" dirty="0" smtClean="0"/>
          </a:p>
        </p:txBody>
      </p:sp>
      <p:sp>
        <p:nvSpPr>
          <p:cNvPr id="83" name="Rectangle 82"/>
          <p:cNvSpPr/>
          <p:nvPr/>
        </p:nvSpPr>
        <p:spPr>
          <a:xfrm>
            <a:off x="33328653" y="7201025"/>
            <a:ext cx="79076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err="1" smtClean="0"/>
              <a:t>Binding</a:t>
            </a:r>
            <a:r>
              <a:rPr lang="fr-FR" sz="6000" b="1" dirty="0" smtClean="0"/>
              <a:t> to </a:t>
            </a:r>
            <a:r>
              <a:rPr lang="fr-FR" sz="6000" b="1" dirty="0" err="1" smtClean="0"/>
              <a:t>GpIbα</a:t>
            </a:r>
            <a:r>
              <a:rPr lang="fr-FR" sz="6000" b="1" dirty="0" smtClean="0"/>
              <a:t> &amp; FVIII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4573669" y="19554825"/>
            <a:ext cx="57056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err="1" smtClean="0"/>
              <a:t>Binding</a:t>
            </a:r>
            <a:r>
              <a:rPr lang="fr-FR" sz="6000" b="1" dirty="0" smtClean="0"/>
              <a:t> to αIIbβ3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5604074" y="27378362"/>
            <a:ext cx="36648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000" b="1" dirty="0" smtClean="0"/>
              <a:t>Conclusion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32517" y="150662"/>
            <a:ext cx="2541649" cy="211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16240125" y="28046303"/>
            <a:ext cx="13007552" cy="28623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Binding to collagen I and III was compared to wt-VWF and  the VWF/p.R1696R mutant, which lacks collagen binding. Whereas mutant p.V2517F was characterized by a slightly enhanced collagen binding, mutant p.R2535P was about 2-fold less efficient than wt-VWF in binding to collagen I and III.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404925" y="20774025"/>
            <a:ext cx="6096000" cy="452431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Binding to αIIbβ3 was compared to wt-VWF and  VWF/p.D2509G, which lacks αIIbβ3 binding (RGD-mutant). </a:t>
            </a:r>
          </a:p>
          <a:p>
            <a:pPr algn="just"/>
            <a:r>
              <a:rPr lang="en-US" sz="3600" dirty="0" smtClean="0">
                <a:cs typeface="Arial"/>
              </a:rPr>
              <a:t>Binding to αIIbβ3 is reduced 2-fold for mutant p.V2517F and virtually absent for mutant p.R2535P.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0536847" y="28274903"/>
            <a:ext cx="14964078" cy="28623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We have identified previously unrecognized VWF mutants with defects in binding to αIIbβ3 when the proteins were expressed as homozygous mutants. To our knowledge they represent the first patient-related mutations that modulate binding to this </a:t>
            </a:r>
            <a:r>
              <a:rPr lang="en-US" sz="3600" dirty="0" err="1" smtClean="0">
                <a:cs typeface="Arial"/>
              </a:rPr>
              <a:t>integrin</a:t>
            </a:r>
            <a:r>
              <a:rPr lang="en-US" sz="3600" dirty="0" smtClean="0">
                <a:cs typeface="Arial"/>
              </a:rPr>
              <a:t>. Interestingly, mutant  p.R2535P has partially defective binding to collagen and FVIII.</a:t>
            </a:r>
          </a:p>
        </p:txBody>
      </p:sp>
      <p:sp>
        <p:nvSpPr>
          <p:cNvPr id="82" name="Rounded Rectangle 15"/>
          <p:cNvSpPr/>
          <p:nvPr/>
        </p:nvSpPr>
        <p:spPr>
          <a:xfrm>
            <a:off x="30243685" y="7345041"/>
            <a:ext cx="15562040" cy="11904984"/>
          </a:xfrm>
          <a:prstGeom prst="roundRect">
            <a:avLst>
              <a:gd name="adj" fmla="val 7279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4" name="Rounded Rectangle 15"/>
          <p:cNvSpPr/>
          <p:nvPr/>
        </p:nvSpPr>
        <p:spPr>
          <a:xfrm>
            <a:off x="30243685" y="19478625"/>
            <a:ext cx="15562040" cy="7620000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Rounded Rectangle 15"/>
          <p:cNvSpPr/>
          <p:nvPr/>
        </p:nvSpPr>
        <p:spPr>
          <a:xfrm>
            <a:off x="30260925" y="27403425"/>
            <a:ext cx="15544800" cy="3885817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9600" b="1" dirty="0" smtClean="0"/>
          </a:p>
        </p:txBody>
      </p:sp>
      <p:sp>
        <p:nvSpPr>
          <p:cNvPr id="76" name="Rounded Rectangle 15"/>
          <p:cNvSpPr/>
          <p:nvPr/>
        </p:nvSpPr>
        <p:spPr>
          <a:xfrm>
            <a:off x="15706725" y="21647720"/>
            <a:ext cx="13988516" cy="9641522"/>
          </a:xfrm>
          <a:prstGeom prst="roundRect">
            <a:avLst>
              <a:gd name="adj" fmla="val 12276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ounded Rectangle 15"/>
          <p:cNvSpPr/>
          <p:nvPr/>
        </p:nvSpPr>
        <p:spPr>
          <a:xfrm>
            <a:off x="15706725" y="7345041"/>
            <a:ext cx="13988516" cy="14041560"/>
          </a:xfrm>
          <a:prstGeom prst="roundRect">
            <a:avLst>
              <a:gd name="adj" fmla="val 9292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ounded Rectangle 15"/>
          <p:cNvSpPr/>
          <p:nvPr/>
        </p:nvSpPr>
        <p:spPr>
          <a:xfrm>
            <a:off x="1305597" y="7345041"/>
            <a:ext cx="13681520" cy="9237984"/>
          </a:xfrm>
          <a:prstGeom prst="roundRect">
            <a:avLst>
              <a:gd name="adj" fmla="val 11576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6" name="Picture 7" descr="C02F0001"/>
          <p:cNvPicPr>
            <a:picLocks noChangeAspect="1" noChangeArrowheads="1"/>
          </p:cNvPicPr>
          <p:nvPr/>
        </p:nvPicPr>
        <p:blipFill>
          <a:blip r:embed="rId6">
            <a:lum bright="40000" contrast="60000"/>
          </a:blip>
          <a:srcRect t="-435" b="15762"/>
          <a:stretch>
            <a:fillRect/>
          </a:stretch>
        </p:blipFill>
        <p:spPr bwMode="auto">
          <a:xfrm>
            <a:off x="2295524" y="18869025"/>
            <a:ext cx="279013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67" descr="T75 production flasks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4925" y="21155025"/>
            <a:ext cx="4447642" cy="3860800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7172325" y="25193625"/>
            <a:ext cx="1860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/>
              <a:t>Analysis</a:t>
            </a:r>
            <a:endParaRPr lang="fr-FR" sz="4000" dirty="0"/>
          </a:p>
        </p:txBody>
      </p:sp>
      <p:sp>
        <p:nvSpPr>
          <p:cNvPr id="75" name="Rectangle 74"/>
          <p:cNvSpPr/>
          <p:nvPr/>
        </p:nvSpPr>
        <p:spPr>
          <a:xfrm>
            <a:off x="16756703" y="8429625"/>
            <a:ext cx="1825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1    2     3</a:t>
            </a:r>
            <a:endParaRPr lang="en-US" sz="3600" dirty="0"/>
          </a:p>
        </p:txBody>
      </p:sp>
      <p:sp>
        <p:nvSpPr>
          <p:cNvPr id="79" name="Rectangle 78"/>
          <p:cNvSpPr/>
          <p:nvPr/>
        </p:nvSpPr>
        <p:spPr>
          <a:xfrm>
            <a:off x="19059525" y="9191625"/>
            <a:ext cx="10287000" cy="341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Culture medium of cells expressing wt-VWF (3), VWF/p.V2517F (1) or VWF/p.R2535P (2) was collected and analyzed via 2% SDS-</a:t>
            </a:r>
            <a:r>
              <a:rPr lang="en-US" sz="3600" dirty="0" err="1" smtClean="0">
                <a:cs typeface="Arial"/>
              </a:rPr>
              <a:t>agarose</a:t>
            </a:r>
            <a:r>
              <a:rPr lang="en-US" sz="3600" dirty="0" smtClean="0">
                <a:cs typeface="Arial"/>
              </a:rPr>
              <a:t> electrophoresis.</a:t>
            </a:r>
          </a:p>
          <a:p>
            <a:pPr algn="just"/>
            <a:r>
              <a:rPr lang="en-US" sz="3600" dirty="0" smtClean="0">
                <a:cs typeface="Arial"/>
              </a:rPr>
              <a:t>A normal multimeric pattern was obtained for wt-VWF and both mutants. Apparently, both mutations leave the capacity of VWF to form multimers unaffected.</a:t>
            </a:r>
          </a:p>
        </p:txBody>
      </p:sp>
      <p:pic>
        <p:nvPicPr>
          <p:cNvPr id="92" name="Image 1" descr="Macintosh HD:Users:annelise:Desktop:Diapositive1[1]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3209925" cy="18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Flèche vers le bas 6"/>
          <p:cNvSpPr/>
          <p:nvPr/>
        </p:nvSpPr>
        <p:spPr>
          <a:xfrm>
            <a:off x="7934325" y="20926425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Rectangle 95"/>
          <p:cNvSpPr/>
          <p:nvPr/>
        </p:nvSpPr>
        <p:spPr>
          <a:xfrm>
            <a:off x="16163925" y="19172098"/>
            <a:ext cx="13030200" cy="1754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Both mutants displayed normal binding to a series of antibodies recognizing different </a:t>
            </a:r>
            <a:r>
              <a:rPr lang="en-US" sz="3600" dirty="0" err="1" smtClean="0">
                <a:cs typeface="Arial"/>
              </a:rPr>
              <a:t>epitopes</a:t>
            </a:r>
            <a:r>
              <a:rPr lang="en-US" sz="3600" dirty="0" smtClean="0">
                <a:cs typeface="Arial"/>
              </a:rPr>
              <a:t> within the VWF protein, suggesting that the overall structure of the mutants is intact.</a:t>
            </a:r>
          </a:p>
        </p:txBody>
      </p:sp>
      <p:pic>
        <p:nvPicPr>
          <p:cNvPr id="98" name="Picture 97" descr="collagen III binding mutants poster isth 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9" t="5357" r="9877"/>
          <a:stretch>
            <a:fillRect/>
          </a:stretch>
        </p:blipFill>
        <p:spPr>
          <a:xfrm>
            <a:off x="22596873" y="22803908"/>
            <a:ext cx="6978252" cy="5209117"/>
          </a:xfrm>
          <a:prstGeom prst="rect">
            <a:avLst/>
          </a:prstGeom>
        </p:spPr>
      </p:pic>
      <p:pic>
        <p:nvPicPr>
          <p:cNvPr id="99" name="Picture 98" descr="collagen I binding isth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78" t="9491" r="6944" b="5087"/>
          <a:stretch>
            <a:fillRect/>
          </a:stretch>
        </p:blipFill>
        <p:spPr>
          <a:xfrm>
            <a:off x="16011526" y="22882505"/>
            <a:ext cx="7089018" cy="4907782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39404925" y="8582025"/>
            <a:ext cx="6248400" cy="341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Binding to </a:t>
            </a:r>
            <a:r>
              <a:rPr lang="en-US" sz="3600" dirty="0" err="1" smtClean="0">
                <a:cs typeface="Arial"/>
              </a:rPr>
              <a:t>GpIbα</a:t>
            </a:r>
            <a:r>
              <a:rPr lang="en-US" sz="3600" dirty="0" smtClean="0">
                <a:cs typeface="Arial"/>
              </a:rPr>
              <a:t> was compared to wt-VWF and  VWF/deltaA1, which lacks </a:t>
            </a:r>
            <a:r>
              <a:rPr lang="en-US" sz="3600" dirty="0" err="1" smtClean="0">
                <a:cs typeface="Arial"/>
              </a:rPr>
              <a:t>GpIbα</a:t>
            </a:r>
            <a:r>
              <a:rPr lang="en-US" sz="3600" dirty="0" smtClean="0">
                <a:cs typeface="Arial"/>
              </a:rPr>
              <a:t> binding. </a:t>
            </a:r>
          </a:p>
          <a:p>
            <a:pPr algn="just"/>
            <a:r>
              <a:rPr lang="en-US" sz="3600" dirty="0" smtClean="0">
                <a:cs typeface="Arial"/>
              </a:rPr>
              <a:t>Binding to </a:t>
            </a:r>
            <a:r>
              <a:rPr lang="en-US" sz="3600" dirty="0" err="1" smtClean="0">
                <a:cs typeface="Arial"/>
              </a:rPr>
              <a:t>GpIbα</a:t>
            </a:r>
            <a:r>
              <a:rPr lang="en-US" sz="3600" dirty="0" smtClean="0">
                <a:cs typeface="Arial"/>
              </a:rPr>
              <a:t> was similar for both mutants in comparison to wt-VWF. </a:t>
            </a:r>
          </a:p>
        </p:txBody>
      </p:sp>
      <p:pic>
        <p:nvPicPr>
          <p:cNvPr id="102" name="Picture 101" descr="poster isth FVIII binding C4 mutants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33" t="10807" r="11648" b="6340"/>
          <a:stretch>
            <a:fillRect/>
          </a:stretch>
        </p:blipFill>
        <p:spPr>
          <a:xfrm>
            <a:off x="30489525" y="13458824"/>
            <a:ext cx="8342322" cy="5643335"/>
          </a:xfrm>
          <a:prstGeom prst="rect">
            <a:avLst/>
          </a:prstGeom>
        </p:spPr>
      </p:pic>
      <p:pic>
        <p:nvPicPr>
          <p:cNvPr id="101" name="Picture 100" descr="poster isth gpib mutant binding maxime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73" t="10838" r="11972" b="6069"/>
          <a:stretch>
            <a:fillRect/>
          </a:stretch>
        </p:blipFill>
        <p:spPr>
          <a:xfrm>
            <a:off x="30489525" y="8124826"/>
            <a:ext cx="8458200" cy="5807122"/>
          </a:xfrm>
          <a:prstGeom prst="rect">
            <a:avLst/>
          </a:prstGeom>
        </p:spPr>
      </p:pic>
      <p:sp>
        <p:nvSpPr>
          <p:cNvPr id="103" name="Rectangle 102"/>
          <p:cNvSpPr/>
          <p:nvPr/>
        </p:nvSpPr>
        <p:spPr>
          <a:xfrm>
            <a:off x="32475065" y="8360628"/>
            <a:ext cx="15958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cs typeface="Arial"/>
              </a:rPr>
              <a:t>GpIbα</a:t>
            </a:r>
            <a:endParaRPr lang="en-US" sz="4400" dirty="0"/>
          </a:p>
        </p:txBody>
      </p:sp>
      <p:sp>
        <p:nvSpPr>
          <p:cNvPr id="104" name="Rectangle 103"/>
          <p:cNvSpPr/>
          <p:nvPr/>
        </p:nvSpPr>
        <p:spPr>
          <a:xfrm>
            <a:off x="32623125" y="13839825"/>
            <a:ext cx="11905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cs typeface="Arial"/>
              </a:rPr>
              <a:t>FVIII</a:t>
            </a:r>
            <a:endParaRPr lang="en-US" sz="4400" dirty="0"/>
          </a:p>
        </p:txBody>
      </p:sp>
      <p:sp>
        <p:nvSpPr>
          <p:cNvPr id="105" name="Rectangle 104"/>
          <p:cNvSpPr/>
          <p:nvPr/>
        </p:nvSpPr>
        <p:spPr>
          <a:xfrm>
            <a:off x="39404925" y="13992225"/>
            <a:ext cx="6248400" cy="39703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cs typeface="Arial"/>
              </a:rPr>
              <a:t>Binding to FVIII was compared to wt-VWF. </a:t>
            </a:r>
          </a:p>
          <a:p>
            <a:pPr algn="just"/>
            <a:r>
              <a:rPr lang="en-US" sz="3600" dirty="0" smtClean="0">
                <a:cs typeface="Arial"/>
              </a:rPr>
              <a:t>Whereas mutant p.V2517F was characterized by  similar binding as wt-VWF, mutant p.R2535P was about 3-fold less efficient than wt-VWF. </a:t>
            </a:r>
          </a:p>
        </p:txBody>
      </p:sp>
      <p:pic>
        <p:nvPicPr>
          <p:cNvPr id="52" name="Picture 51" descr="domain structure new vwf plus antibodies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16325" y="14678025"/>
            <a:ext cx="13258800" cy="5057909"/>
          </a:xfrm>
          <a:prstGeom prst="rect">
            <a:avLst/>
          </a:prstGeom>
        </p:spPr>
      </p:pic>
      <p:pic>
        <p:nvPicPr>
          <p:cNvPr id="53" name="Picture 52" descr="IIbIIIa binding C4 mutants final poster isth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0833"/>
          <a:stretch>
            <a:fillRect/>
          </a:stretch>
        </p:blipFill>
        <p:spPr>
          <a:xfrm>
            <a:off x="30108525" y="20088224"/>
            <a:ext cx="9372600" cy="717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1658</TotalTime>
  <Words>466</Words>
  <Application>Microsoft Office PowerPoint</Application>
  <PresentationFormat>Personnalisé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 Theme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AMINE</dc:creator>
  <cp:lastModifiedBy>ludovic</cp:lastModifiedBy>
  <cp:revision>151</cp:revision>
  <cp:lastPrinted>2015-06-09T07:48:27Z</cp:lastPrinted>
  <dcterms:created xsi:type="dcterms:W3CDTF">2015-06-10T07:09:02Z</dcterms:created>
  <dcterms:modified xsi:type="dcterms:W3CDTF">2015-09-24T12:34:55Z</dcterms:modified>
</cp:coreProperties>
</file>