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0" r:id="rId3"/>
    <p:sldId id="257" r:id="rId4"/>
    <p:sldId id="261" r:id="rId5"/>
    <p:sldId id="263" r:id="rId6"/>
    <p:sldId id="262" r:id="rId7"/>
    <p:sldId id="258" r:id="rId8"/>
    <p:sldId id="264" r:id="rId9"/>
    <p:sldId id="265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5" r:id="rId21"/>
    <p:sldId id="276" r:id="rId22"/>
    <p:sldId id="289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udou\Medecine\THESE\Donn&#233;es\GOO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cueil%20de%20donn&#233;es\GOO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udou\Medecine\THESE\Donn&#233;es\GOO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cueil%20de%20donn&#233;es\GOO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0"/>
  <c:pivotSource>
    <c:name>[GOOD.xlsx]Age!Tableau croisé dynamique11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Répartition en fonction de l'âge</a:t>
            </a:r>
            <a:endParaRPr lang="fr-FR"/>
          </a:p>
        </c:rich>
      </c:tx>
      <c:layout/>
    </c:title>
    <c:pivotFmts>
      <c:pivotFmt>
        <c:idx val="0"/>
      </c:pivotFmt>
      <c:pivotFmt>
        <c:idx val="1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Age!$B$1</c:f>
              <c:strCache>
                <c:ptCount val="1"/>
                <c:pt idx="0">
                  <c:v>Total</c:v>
                </c:pt>
              </c:strCache>
            </c:strRef>
          </c:tx>
          <c:cat>
            <c:strRef>
              <c:f>Age!$A$2:$A$20</c:f>
              <c:strCache>
                <c:ptCount val="18"/>
                <c:pt idx="0">
                  <c:v>&lt; 3 mois</c:v>
                </c:pt>
                <c:pt idx="1">
                  <c:v>3 mois - 1 an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</c:strCache>
            </c:strRef>
          </c:cat>
          <c:val>
            <c:numRef>
              <c:f>Age!$B$2:$B$20</c:f>
              <c:numCache>
                <c:formatCode>General</c:formatCode>
                <c:ptCount val="18"/>
                <c:pt idx="0">
                  <c:v>17</c:v>
                </c:pt>
                <c:pt idx="1">
                  <c:v>6</c:v>
                </c:pt>
                <c:pt idx="2">
                  <c:v>13</c:v>
                </c:pt>
                <c:pt idx="3">
                  <c:v>21</c:v>
                </c:pt>
                <c:pt idx="4">
                  <c:v>22</c:v>
                </c:pt>
                <c:pt idx="5">
                  <c:v>14</c:v>
                </c:pt>
                <c:pt idx="6">
                  <c:v>4</c:v>
                </c:pt>
                <c:pt idx="7">
                  <c:v>18</c:v>
                </c:pt>
                <c:pt idx="8">
                  <c:v>8</c:v>
                </c:pt>
                <c:pt idx="9">
                  <c:v>9</c:v>
                </c:pt>
                <c:pt idx="10">
                  <c:v>6</c:v>
                </c:pt>
                <c:pt idx="11">
                  <c:v>4</c:v>
                </c:pt>
                <c:pt idx="12">
                  <c:v>6</c:v>
                </c:pt>
                <c:pt idx="13">
                  <c:v>8</c:v>
                </c:pt>
                <c:pt idx="14">
                  <c:v>6</c:v>
                </c:pt>
                <c:pt idx="15">
                  <c:v>7</c:v>
                </c:pt>
                <c:pt idx="16">
                  <c:v>3</c:v>
                </c:pt>
                <c:pt idx="17">
                  <c:v>2</c:v>
                </c:pt>
              </c:numCache>
            </c:numRef>
          </c:val>
        </c:ser>
        <c:axId val="70492160"/>
        <c:axId val="70493696"/>
      </c:barChart>
      <c:catAx>
        <c:axId val="70492160"/>
        <c:scaling>
          <c:orientation val="minMax"/>
        </c:scaling>
        <c:axPos val="b"/>
        <c:tickLblPos val="nextTo"/>
        <c:crossAx val="70493696"/>
        <c:crosses val="autoZero"/>
        <c:auto val="1"/>
        <c:lblAlgn val="ctr"/>
        <c:lblOffset val="100"/>
      </c:catAx>
      <c:valAx>
        <c:axId val="70493696"/>
        <c:scaling>
          <c:orientation val="minMax"/>
        </c:scaling>
        <c:axPos val="l"/>
        <c:majorGridlines/>
        <c:numFmt formatCode="General" sourceLinked="1"/>
        <c:tickLblPos val="nextTo"/>
        <c:crossAx val="70492160"/>
        <c:crosses val="autoZero"/>
        <c:crossBetween val="between"/>
      </c:valAx>
    </c:plotArea>
    <c:plotVisOnly val="1"/>
  </c:chart>
  <c:spPr>
    <a:solidFill>
      <a:schemeClr val="lt1"/>
    </a:solidFill>
    <a:ln w="1905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0"/>
  <c:pivotSource>
    <c:name>[GOOD.xlsx]Feuil4!Tableau croisé dynamique6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Intoxication réparties par mois </a:t>
            </a:r>
          </a:p>
          <a:p>
            <a:pPr>
              <a:defRPr/>
            </a:pPr>
            <a:r>
              <a:rPr lang="en-US"/>
              <a:t>de 2010 à 2015</a:t>
            </a:r>
          </a:p>
        </c:rich>
      </c:tx>
      <c:layout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Feuil4!$B$1</c:f>
              <c:strCache>
                <c:ptCount val="1"/>
                <c:pt idx="0">
                  <c:v>Total</c:v>
                </c:pt>
              </c:strCache>
            </c:strRef>
          </c:tx>
          <c:cat>
            <c:strRef>
              <c:f>Feuil4!$A$2:$A$14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Feuil4!$B$2:$B$14</c:f>
              <c:numCache>
                <c:formatCode>General</c:formatCode>
                <c:ptCount val="12"/>
                <c:pt idx="0">
                  <c:v>26</c:v>
                </c:pt>
                <c:pt idx="1">
                  <c:v>19</c:v>
                </c:pt>
                <c:pt idx="2">
                  <c:v>22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14</c:v>
                </c:pt>
                <c:pt idx="10">
                  <c:v>23</c:v>
                </c:pt>
                <c:pt idx="11">
                  <c:v>35</c:v>
                </c:pt>
              </c:numCache>
            </c:numRef>
          </c:val>
        </c:ser>
        <c:axId val="78529664"/>
        <c:axId val="78531200"/>
      </c:barChart>
      <c:catAx>
        <c:axId val="78529664"/>
        <c:scaling>
          <c:orientation val="minMax"/>
        </c:scaling>
        <c:axPos val="b"/>
        <c:tickLblPos val="nextTo"/>
        <c:crossAx val="78531200"/>
        <c:crosses val="autoZero"/>
        <c:auto val="1"/>
        <c:lblAlgn val="ctr"/>
        <c:lblOffset val="100"/>
      </c:catAx>
      <c:valAx>
        <c:axId val="78531200"/>
        <c:scaling>
          <c:orientation val="minMax"/>
        </c:scaling>
        <c:axPos val="l"/>
        <c:majorGridlines/>
        <c:numFmt formatCode="General" sourceLinked="1"/>
        <c:tickLblPos val="nextTo"/>
        <c:crossAx val="78529664"/>
        <c:crosses val="autoZero"/>
        <c:crossBetween val="between"/>
      </c:valAx>
    </c:plotArea>
    <c:plotVisOnly val="1"/>
  </c:chart>
  <c:spPr>
    <a:solidFill>
      <a:schemeClr val="lt1"/>
    </a:solidFill>
    <a:ln w="1905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0"/>
  <c:pivotSource>
    <c:name>[GOOD.xlsx]Feuil1!Tableau croisé dynamique1</c:name>
    <c:fmtId val="-1"/>
  </c:pivotSource>
  <c:chart>
    <c:autoTitleDeleted val="1"/>
    <c:pivotFmts>
      <c:pivotFmt>
        <c:idx val="0"/>
        <c:dLbl>
          <c:idx val="0"/>
          <c:showVal val="1"/>
        </c:dLbl>
      </c:pivotFmt>
      <c:pivotFmt>
        <c:idx val="1"/>
        <c:dLbl>
          <c:idx val="0"/>
          <c:layout>
            <c:manualLayout>
              <c:x val="-0.10440496500437445"/>
              <c:y val="-0.16657152230971023"/>
            </c:manualLayout>
          </c:layout>
          <c:tx>
            <c:rich>
              <a:bodyPr/>
              <a:lstStyle/>
              <a:p>
                <a:r>
                  <a:rPr lang="en-US" b="1"/>
                  <a:t>8</a:t>
                </a:r>
                <a:r>
                  <a:rPr lang="en-US"/>
                  <a:t>0,9%</a:t>
                </a:r>
              </a:p>
            </c:rich>
          </c:tx>
          <c:showVal val="1"/>
        </c:dLbl>
      </c:pivotFmt>
      <c:pivotFmt>
        <c:idx val="2"/>
        <c:dLbl>
          <c:idx val="0"/>
          <c:tx>
            <c:rich>
              <a:bodyPr/>
              <a:lstStyle/>
              <a:p>
                <a:r>
                  <a:rPr lang="en-US" b="1"/>
                  <a:t>6</a:t>
                </a:r>
                <a:r>
                  <a:rPr lang="en-US"/>
                  <a:t>,2%</a:t>
                </a:r>
              </a:p>
            </c:rich>
          </c:tx>
          <c:showVal val="1"/>
        </c:dLbl>
      </c:pivotFmt>
      <c:pivotFmt>
        <c:idx val="3"/>
        <c:dLbl>
          <c:idx val="0"/>
          <c:tx>
            <c:rich>
              <a:bodyPr/>
              <a:lstStyle/>
              <a:p>
                <a:r>
                  <a:rPr lang="en-US" b="1"/>
                  <a:t>1</a:t>
                </a:r>
                <a:r>
                  <a:rPr lang="en-US"/>
                  <a:t>2,9%</a:t>
                </a:r>
              </a:p>
            </c:rich>
          </c:tx>
          <c:showVal val="1"/>
        </c:dLbl>
      </c:pivotFmt>
      <c:pivotFmt>
        <c:idx val="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5"/>
        <c:dLbl>
          <c:idx val="0"/>
          <c:layout>
            <c:manualLayout>
              <c:x val="-0.10440496500437445"/>
              <c:y val="-0.16657152230971023"/>
            </c:manualLayout>
          </c:layout>
          <c:tx>
            <c:rich>
              <a:bodyPr/>
              <a:lstStyle/>
              <a:p>
                <a:r>
                  <a:rPr lang="en-US" b="1"/>
                  <a:t>8</a:t>
                </a:r>
                <a:r>
                  <a:rPr lang="en-US"/>
                  <a:t>0,9%</a:t>
                </a:r>
              </a:p>
            </c:rich>
          </c:tx>
          <c:showVal val="1"/>
        </c:dLbl>
      </c:pivotFmt>
      <c:pivotFmt>
        <c:idx val="6"/>
        <c:dLbl>
          <c:idx val="0"/>
          <c:tx>
            <c:rich>
              <a:bodyPr/>
              <a:lstStyle/>
              <a:p>
                <a:r>
                  <a:rPr lang="en-US" b="1"/>
                  <a:t>1</a:t>
                </a:r>
                <a:r>
                  <a:rPr lang="en-US"/>
                  <a:t>2,9%</a:t>
                </a:r>
              </a:p>
            </c:rich>
          </c:tx>
          <c:showVal val="1"/>
        </c:dLbl>
      </c:pivotFmt>
      <c:pivotFmt>
        <c:idx val="7"/>
        <c:dLbl>
          <c:idx val="0"/>
          <c:tx>
            <c:rich>
              <a:bodyPr/>
              <a:lstStyle/>
              <a:p>
                <a:r>
                  <a:rPr lang="en-US" b="1"/>
                  <a:t>6</a:t>
                </a:r>
                <a:r>
                  <a:rPr lang="en-US"/>
                  <a:t>,2%</a:t>
                </a:r>
              </a:p>
            </c:rich>
          </c:tx>
          <c:showVal val="1"/>
        </c:dLbl>
      </c:pivotFmt>
    </c:pivotFmts>
    <c:plotArea>
      <c:layout>
        <c:manualLayout>
          <c:layoutTarget val="inner"/>
          <c:xMode val="edge"/>
          <c:yMode val="edge"/>
          <c:x val="0.17941411478455124"/>
          <c:y val="0.1005047531785796"/>
          <c:w val="0.48127989795530485"/>
          <c:h val="0.79899049364284225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Total</c:v>
                </c:pt>
              </c:strCache>
            </c:strRef>
          </c:tx>
          <c:dLbls>
            <c:dLbl>
              <c:idx val="0"/>
              <c:layout>
                <c:manualLayout>
                  <c:x val="-0.14810884986031791"/>
                  <c:y val="-0.21494122729508458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FFC000"/>
                        </a:solidFill>
                      </a:defRPr>
                    </a:pPr>
                    <a:r>
                      <a:rPr lang="en-US" b="1">
                        <a:solidFill>
                          <a:srgbClr val="FFC000"/>
                        </a:solidFill>
                      </a:rPr>
                      <a:t>80,9%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-4.6652644655644324E-2"/>
                  <c:y val="6.463365267845094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</a:t>
                    </a:r>
                    <a:r>
                      <a:rPr lang="en-US" dirty="0"/>
                      <a:t>2,9%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6.4323455728412179E-2"/>
                  <c:y val="9.1252214450185023E-3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6</a:t>
                    </a:r>
                    <a:r>
                      <a:rPr lang="en-US"/>
                      <a:t>,2%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showVal val="1"/>
            <c:showLeaderLines val="1"/>
          </c:dLbls>
          <c:cat>
            <c:strRef>
              <c:f>Feuil1!$A$2:$A$5</c:f>
              <c:strCache>
                <c:ptCount val="3"/>
                <c:pt idx="0">
                  <c:v>Liées à l'énergie</c:v>
                </c:pt>
                <c:pt idx="1">
                  <c:v>Incendies</c:v>
                </c:pt>
                <c:pt idx="2">
                  <c:v>Autres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3"/>
                <c:pt idx="0">
                  <c:v>131</c:v>
                </c:pt>
                <c:pt idx="1">
                  <c:v>21</c:v>
                </c:pt>
                <c:pt idx="2">
                  <c:v>10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b="1" u="none">
                <a:solidFill>
                  <a:srgbClr val="FFC000"/>
                </a:solidFill>
              </a:defRPr>
            </a:pPr>
            <a:endParaRPr lang="fr-FR"/>
          </a:p>
        </c:txPr>
      </c:legendEntry>
      <c:layout>
        <c:manualLayout>
          <c:xMode val="edge"/>
          <c:yMode val="edge"/>
          <c:x val="0.68518411700006421"/>
          <c:y val="0.21465313113462556"/>
          <c:w val="0.31260315572959202"/>
          <c:h val="0.68813631437140088"/>
        </c:manualLayout>
      </c:layout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0"/>
  <c:pivotSource>
    <c:name>[GOOD.xlsx]origine!Tableau croisé dynamique7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Département d'origine</a:t>
            </a:r>
          </a:p>
        </c:rich>
      </c:tx>
      <c:layout>
        <c:manualLayout>
          <c:xMode val="edge"/>
          <c:yMode val="edge"/>
          <c:x val="0.294467049486834"/>
          <c:y val="4.1666666666666713E-2"/>
        </c:manualLayout>
      </c:layout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origine!$B$1</c:f>
              <c:strCache>
                <c:ptCount val="1"/>
                <c:pt idx="0">
                  <c:v>Total</c:v>
                </c:pt>
              </c:strCache>
            </c:strRef>
          </c:tx>
          <c:dLbls>
            <c:dLbl>
              <c:idx val="0"/>
              <c:layout>
                <c:manualLayout>
                  <c:x val="-2.2560631697687507E-3"/>
                  <c:y val="9.7222222222222238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8.7962962962963548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8.3333333333333343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8.3333333333333343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8.3333333333333343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8.7962962962963548E-2"/>
                </c:manualLayout>
              </c:layout>
              <c:showVal val="1"/>
            </c:dLbl>
            <c:dLbl>
              <c:idx val="6"/>
              <c:layout>
                <c:manualLayout>
                  <c:x val="-8.2721360620641992E-17"/>
                  <c:y val="9.7222222222222238E-2"/>
                </c:manualLayout>
              </c:layout>
              <c:showVal val="1"/>
            </c:dLbl>
            <c:dLbl>
              <c:idx val="7"/>
              <c:layout>
                <c:manualLayout>
                  <c:x val="0"/>
                  <c:y val="8.3333333333333343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8.7962962962963548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+mj-lt"/>
                  </a:defRPr>
                </a:pPr>
                <a:endParaRPr lang="fr-FR"/>
              </a:p>
            </c:txPr>
            <c:showVal val="1"/>
          </c:dLbls>
          <c:cat>
            <c:strRef>
              <c:f>origine!$A$2:$A$11</c:f>
              <c:strCache>
                <c:ptCount val="9"/>
                <c:pt idx="0">
                  <c:v>Hors Île-de-France</c:v>
                </c:pt>
                <c:pt idx="1">
                  <c:v>75</c:v>
                </c:pt>
                <c:pt idx="2">
                  <c:v>77</c:v>
                </c:pt>
                <c:pt idx="3">
                  <c:v>78</c:v>
                </c:pt>
                <c:pt idx="4">
                  <c:v>91</c:v>
                </c:pt>
                <c:pt idx="5">
                  <c:v>92</c:v>
                </c:pt>
                <c:pt idx="6">
                  <c:v>93</c:v>
                </c:pt>
                <c:pt idx="7">
                  <c:v>94</c:v>
                </c:pt>
                <c:pt idx="8">
                  <c:v>95</c:v>
                </c:pt>
              </c:strCache>
            </c:strRef>
          </c:cat>
          <c:val>
            <c:numRef>
              <c:f>origine!$B$2:$B$11</c:f>
              <c:numCache>
                <c:formatCode>General</c:formatCode>
                <c:ptCount val="9"/>
                <c:pt idx="0">
                  <c:v>31</c:v>
                </c:pt>
                <c:pt idx="1">
                  <c:v>11</c:v>
                </c:pt>
                <c:pt idx="2">
                  <c:v>18</c:v>
                </c:pt>
                <c:pt idx="3">
                  <c:v>16</c:v>
                </c:pt>
                <c:pt idx="4">
                  <c:v>9</c:v>
                </c:pt>
                <c:pt idx="5">
                  <c:v>25</c:v>
                </c:pt>
                <c:pt idx="6">
                  <c:v>39</c:v>
                </c:pt>
                <c:pt idx="7">
                  <c:v>8</c:v>
                </c:pt>
                <c:pt idx="8">
                  <c:v>17</c:v>
                </c:pt>
              </c:numCache>
            </c:numRef>
          </c:val>
        </c:ser>
        <c:axId val="78154368"/>
        <c:axId val="78156160"/>
      </c:barChart>
      <c:catAx>
        <c:axId val="78154368"/>
        <c:scaling>
          <c:orientation val="minMax"/>
        </c:scaling>
        <c:axPos val="b"/>
        <c:tickLblPos val="nextTo"/>
        <c:crossAx val="78156160"/>
        <c:crosses val="autoZero"/>
        <c:auto val="1"/>
        <c:lblAlgn val="ctr"/>
        <c:lblOffset val="100"/>
      </c:catAx>
      <c:valAx>
        <c:axId val="78156160"/>
        <c:scaling>
          <c:orientation val="minMax"/>
        </c:scaling>
        <c:axPos val="l"/>
        <c:majorGridlines/>
        <c:numFmt formatCode="General" sourceLinked="1"/>
        <c:tickLblPos val="nextTo"/>
        <c:crossAx val="78154368"/>
        <c:crosses val="autoZero"/>
        <c:crossBetween val="between"/>
      </c:valAx>
    </c:plotArea>
    <c:plotVisOnly val="1"/>
  </c:chart>
  <c:spPr>
    <a:solidFill>
      <a:schemeClr val="lt1"/>
    </a:solidFill>
    <a:ln w="1905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5A1D502-109E-4CA9-A9AA-18A65EB80ED3}" type="datetimeFigureOut">
              <a:rPr lang="fr-FR" smtClean="0"/>
              <a:pPr/>
              <a:t>06/10/2015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75712A0-3E65-491A-B08C-E8D701D364E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1628800"/>
            <a:ext cx="8458200" cy="1974081"/>
          </a:xfrm>
        </p:spPr>
        <p:txBody>
          <a:bodyPr>
            <a:noAutofit/>
          </a:bodyPr>
          <a:lstStyle/>
          <a:p>
            <a:pPr algn="ctr"/>
            <a:r>
              <a:rPr lang="fr-FR" sz="3000" dirty="0" smtClean="0"/>
              <a:t>Rôle du médecin généraliste </a:t>
            </a:r>
            <a:br>
              <a:rPr lang="fr-FR" sz="3000" dirty="0" smtClean="0"/>
            </a:br>
            <a:r>
              <a:rPr lang="fr-FR" sz="3000" dirty="0" smtClean="0"/>
              <a:t>dans le dépistage, la prise en charge et le suivi </a:t>
            </a:r>
            <a:br>
              <a:rPr lang="fr-FR" sz="3000" dirty="0" smtClean="0"/>
            </a:br>
            <a:r>
              <a:rPr lang="fr-FR" sz="3000" dirty="0" smtClean="0"/>
              <a:t>des intoxications au monoxyde de carbone </a:t>
            </a:r>
            <a:br>
              <a:rPr lang="fr-FR" sz="3000" dirty="0" smtClean="0"/>
            </a:br>
            <a:r>
              <a:rPr lang="fr-FR" sz="3000" dirty="0" smtClean="0"/>
              <a:t>chez l’enfant </a:t>
            </a:r>
            <a:endParaRPr lang="fr-FR" sz="3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5358384"/>
            <a:ext cx="8077200" cy="1499616"/>
          </a:xfrm>
        </p:spPr>
        <p:txBody>
          <a:bodyPr>
            <a:normAutofit/>
          </a:bodyPr>
          <a:lstStyle/>
          <a:p>
            <a:r>
              <a:rPr lang="fr-FR" sz="1800" dirty="0" smtClean="0"/>
              <a:t>David TOULORGE</a:t>
            </a:r>
          </a:p>
          <a:p>
            <a:endParaRPr lang="fr-FR" sz="1800" dirty="0" smtClean="0"/>
          </a:p>
          <a:p>
            <a:r>
              <a:rPr lang="fr-FR" sz="1800" dirty="0" smtClean="0"/>
              <a:t>Thèse pour le Diplôme d’État de Docteur en Médecine</a:t>
            </a:r>
          </a:p>
          <a:p>
            <a:r>
              <a:rPr lang="fr-FR" sz="1800" dirty="0" smtClean="0"/>
              <a:t>Soutenance du 06 octobre 2015</a:t>
            </a:r>
            <a:endParaRPr lang="fr-FR" sz="1800" dirty="0"/>
          </a:p>
        </p:txBody>
      </p:sp>
      <p:pic>
        <p:nvPicPr>
          <p:cNvPr id="13314" name="Picture 2" descr="Fichier:Logo-P7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4293096"/>
            <a:ext cx="899592" cy="221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196752"/>
            <a:ext cx="7772400" cy="1362075"/>
          </a:xfrm>
        </p:spPr>
        <p:txBody>
          <a:bodyPr/>
          <a:lstStyle/>
          <a:p>
            <a:pPr algn="ctr"/>
            <a:r>
              <a:rPr lang="fr-FR" dirty="0" smtClean="0"/>
              <a:t>Sommaire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780928"/>
            <a:ext cx="7772400" cy="2952328"/>
          </a:xfrm>
        </p:spPr>
        <p:txBody>
          <a:bodyPr>
            <a:normAutofit fontScale="92500" lnSpcReduction="10000"/>
          </a:bodyPr>
          <a:lstStyle/>
          <a:p>
            <a:pPr marL="560070" indent="-514350">
              <a:buFont typeface="+mj-lt"/>
              <a:buAutoNum type="romanUcPeriod"/>
            </a:pPr>
            <a:r>
              <a:rPr lang="fr-FR" dirty="0" smtClean="0"/>
              <a:t>Introduction et rappels</a:t>
            </a:r>
          </a:p>
          <a:p>
            <a:pPr marL="560070" indent="-514350">
              <a:buFont typeface="+mj-lt"/>
              <a:buAutoNum type="romanUcPeriod"/>
            </a:pPr>
            <a:endParaRPr lang="fr-FR" dirty="0" smtClean="0"/>
          </a:p>
          <a:p>
            <a:pPr marL="560070" indent="-514350">
              <a:buFont typeface="+mj-lt"/>
              <a:buAutoNum type="romanUcPeriod"/>
            </a:pPr>
            <a:r>
              <a:rPr lang="fr-FR" dirty="0" smtClean="0"/>
              <a:t>Matériel et méthode</a:t>
            </a:r>
          </a:p>
          <a:p>
            <a:pPr marL="560070" indent="-514350">
              <a:buFont typeface="+mj-lt"/>
              <a:buAutoNum type="romanUcPeriod"/>
            </a:pPr>
            <a:endParaRPr lang="fr-FR" dirty="0" smtClean="0"/>
          </a:p>
          <a:p>
            <a:pPr marL="560070" indent="-514350">
              <a:buFont typeface="+mj-lt"/>
              <a:buAutoNum type="romanUcPeriod"/>
            </a:pPr>
            <a:r>
              <a:rPr lang="fr-FR" dirty="0" smtClean="0"/>
              <a:t>Résultats</a:t>
            </a:r>
          </a:p>
          <a:p>
            <a:pPr marL="560070" indent="-514350">
              <a:buFont typeface="+mj-lt"/>
              <a:buAutoNum type="romanUcPeriod"/>
            </a:pPr>
            <a:endParaRPr lang="fr-FR" dirty="0" smtClean="0"/>
          </a:p>
          <a:p>
            <a:pPr marL="560070" indent="-514350">
              <a:buFont typeface="+mj-lt"/>
              <a:buAutoNum type="romanUcPeriod"/>
            </a:pPr>
            <a:r>
              <a:rPr lang="fr-FR" dirty="0" smtClean="0"/>
              <a:t>Discussion</a:t>
            </a:r>
          </a:p>
          <a:p>
            <a:pPr marL="560070" indent="-514350">
              <a:buFont typeface="+mj-lt"/>
              <a:buAutoNum type="romanUcPeriod"/>
            </a:pPr>
            <a:endParaRPr lang="fr-FR" dirty="0" smtClean="0"/>
          </a:p>
          <a:p>
            <a:pPr marL="560070" indent="-514350">
              <a:buFont typeface="+mj-lt"/>
              <a:buAutoNum type="romanUcPeriod"/>
            </a:pPr>
            <a:r>
              <a:rPr lang="fr-FR" dirty="0" smtClean="0"/>
              <a:t>Conclusion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Introduction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L’intoxication au CO en quelques mots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Le CO est un gaz inodore, incolore, non irritant, volatile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Formé par la combustion incomplète du carbone</a:t>
            </a:r>
          </a:p>
          <a:p>
            <a:pPr algn="just">
              <a:lnSpc>
                <a:spcPct val="150000"/>
              </a:lnSpc>
              <a:buNone/>
            </a:pPr>
            <a:endParaRPr lang="fr-F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Responsable de 3500 à 5000 victimes par an dont 20% en Île-de-France </a:t>
            </a:r>
            <a:r>
              <a:rPr lang="fr-FR" sz="2400" baseline="30000" dirty="0" smtClean="0"/>
              <a:t>[1]</a:t>
            </a:r>
          </a:p>
          <a:p>
            <a:pPr algn="just">
              <a:lnSpc>
                <a:spcPct val="150000"/>
              </a:lnSpc>
            </a:pPr>
            <a:endParaRPr lang="fr-FR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11560" y="6237312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 smtClean="0"/>
          </a:p>
          <a:p>
            <a:r>
              <a:rPr lang="fr-FR" sz="1200" dirty="0" smtClean="0"/>
              <a:t>[1] Institut National de Veille Sanitaire. Les intoxications au monoxyde de carbone en France depuis 2006</a:t>
            </a:r>
            <a:r>
              <a:rPr lang="fr-FR" sz="1200" i="1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Physiopathologie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Le CO forme avec l’hémoglobine un complexe stable, la carboxyhémoglobine ou </a:t>
            </a:r>
            <a:r>
              <a:rPr lang="fr-FR" sz="2400" dirty="0" err="1" smtClean="0"/>
              <a:t>HbCO</a:t>
            </a:r>
            <a:endParaRPr lang="fr-F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Mauvaise distribution de l’oxygène et difficulté à </a:t>
            </a:r>
            <a:r>
              <a:rPr lang="fr-FR" sz="2400" dirty="0" err="1" smtClean="0"/>
              <a:t>relarguer</a:t>
            </a:r>
            <a:r>
              <a:rPr lang="fr-FR" sz="2400" dirty="0" smtClean="0"/>
              <a:t> l’oxygène aux tissus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Fixation à d’autres protéines</a:t>
            </a:r>
          </a:p>
          <a:p>
            <a:pPr algn="just">
              <a:lnSpc>
                <a:spcPct val="150000"/>
              </a:lnSpc>
            </a:pPr>
            <a:endParaRPr lang="fr-F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Lésions tissulaires par hypoxie à la phase aigue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Signes cliniques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fr-FR" sz="2400" dirty="0" smtClean="0"/>
              <a:t>Symptomatologie à la phase aigue</a:t>
            </a:r>
          </a:p>
          <a:p>
            <a:pPr algn="just">
              <a:lnSpc>
                <a:spcPct val="200000"/>
              </a:lnSpc>
            </a:pPr>
            <a:r>
              <a:rPr lang="fr-FR" sz="2400" dirty="0" smtClean="0"/>
              <a:t>Séquelles neurologiques secondaires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Lésions provoquées à la phase aigue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Dégradation neuropsychique dans les 2 à 240 jours après l’intoxication </a:t>
            </a:r>
            <a:r>
              <a:rPr lang="fr-FR" sz="2200" baseline="30000" dirty="0" smtClean="0"/>
              <a:t>[2]</a:t>
            </a:r>
            <a:endParaRPr lang="fr-FR" sz="22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251520" y="6381328"/>
            <a:ext cx="8712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[2] </a:t>
            </a:r>
            <a:r>
              <a:rPr lang="fr-FR" sz="1200" dirty="0" err="1" smtClean="0"/>
              <a:t>Betterman</a:t>
            </a:r>
            <a:r>
              <a:rPr lang="fr-FR" sz="1200" dirty="0" smtClean="0"/>
              <a:t> K, Patel S. </a:t>
            </a:r>
            <a:r>
              <a:rPr lang="fr-FR" sz="1200" dirty="0" err="1" smtClean="0"/>
              <a:t>Neurologic</a:t>
            </a:r>
            <a:r>
              <a:rPr lang="fr-FR" sz="1200" dirty="0" smtClean="0"/>
              <a:t> complications of </a:t>
            </a:r>
            <a:r>
              <a:rPr lang="fr-FR" sz="1200" dirty="0" err="1" smtClean="0"/>
              <a:t>carbon</a:t>
            </a:r>
            <a:r>
              <a:rPr lang="fr-FR" sz="1200" dirty="0" smtClean="0"/>
              <a:t> </a:t>
            </a:r>
            <a:r>
              <a:rPr lang="fr-FR" sz="1200" dirty="0" err="1" smtClean="0"/>
              <a:t>monoxide</a:t>
            </a:r>
            <a:r>
              <a:rPr lang="fr-FR" sz="1200" dirty="0" smtClean="0"/>
              <a:t> intoxication. </a:t>
            </a:r>
            <a:r>
              <a:rPr lang="fr-FR" sz="1200" i="1" dirty="0" err="1" smtClean="0"/>
              <a:t>Handb</a:t>
            </a:r>
            <a:r>
              <a:rPr lang="fr-FR" sz="1200" i="1" dirty="0" smtClean="0"/>
              <a:t> Clin </a:t>
            </a:r>
            <a:r>
              <a:rPr lang="fr-FR" sz="1200" i="1" dirty="0" err="1" smtClean="0"/>
              <a:t>Neurol</a:t>
            </a:r>
            <a:r>
              <a:rPr lang="fr-FR" sz="1200" i="1" dirty="0" smtClean="0"/>
              <a:t>. 2014;120:971-9.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Prise en charge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fr-FR" sz="2400" dirty="0" smtClean="0"/>
              <a:t>Oxygénothérapie normobare vs hyperbare</a:t>
            </a:r>
          </a:p>
          <a:p>
            <a:pPr algn="just">
              <a:lnSpc>
                <a:spcPct val="200000"/>
              </a:lnSpc>
            </a:pPr>
            <a:r>
              <a:rPr lang="fr-FR" sz="2400" dirty="0" smtClean="0"/>
              <a:t>Populations particulièrement à risque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Enfants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Femmes enceintes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Poly-pathologies</a:t>
            </a:r>
          </a:p>
          <a:p>
            <a:pPr lvl="1" algn="just">
              <a:lnSpc>
                <a:spcPct val="200000"/>
              </a:lnSpc>
            </a:pPr>
            <a:r>
              <a:rPr lang="fr-FR" sz="2200" dirty="0" smtClean="0"/>
              <a:t>Anémies et hémoglobinopathies</a:t>
            </a:r>
          </a:p>
          <a:p>
            <a:pPr>
              <a:lnSpc>
                <a:spcPct val="200000"/>
              </a:lnSpc>
            </a:pP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de l’étude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dirty="0" smtClean="0"/>
              <a:t>Analyser un échantillon d’enfants intoxiqués</a:t>
            </a:r>
          </a:p>
          <a:p>
            <a:pPr lvl="1" algn="just">
              <a:lnSpc>
                <a:spcPct val="150000"/>
              </a:lnSpc>
            </a:pPr>
            <a:r>
              <a:rPr lang="fr-FR" sz="2200" dirty="0" smtClean="0"/>
              <a:t>Mieux identifier les populations à risque et les causes les plus fréquentes afin d’établir des moyens de prévention directement applicables au cabinet</a:t>
            </a:r>
          </a:p>
          <a:p>
            <a:pPr lvl="1" algn="just">
              <a:lnSpc>
                <a:spcPct val="150000"/>
              </a:lnSpc>
            </a:pPr>
            <a:endParaRPr lang="fr-FR" sz="22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Un guide de prise en charge globale à destination des médecins généralistes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Un guide de prévention à destination des parents</a:t>
            </a:r>
          </a:p>
          <a:p>
            <a:pPr algn="just"/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Matériel et Méthode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Etude rétrospective par revue des dossiers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Service de réanimation pédiatrique de l’hôpital Raymond Poincaré à Garches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Enfants de 0 à 16 ans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Du 01/05/2010 au 01/05/2015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Indication à un traitement par Oxygénothérapie Hyperbare</a:t>
            </a:r>
          </a:p>
          <a:p>
            <a:pPr lvl="1" algn="just">
              <a:lnSpc>
                <a:spcPct val="150000"/>
              </a:lnSpc>
            </a:pPr>
            <a:r>
              <a:rPr lang="fr-FR" sz="2200" dirty="0" smtClean="0"/>
              <a:t>&lt; 3 mois ou signe neurologique objectif</a:t>
            </a:r>
            <a:endParaRPr lang="fr-F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Matériel et Méthode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fr-FR" sz="2400" dirty="0" smtClean="0"/>
              <a:t>Données relevées</a:t>
            </a:r>
          </a:p>
          <a:p>
            <a:pPr lvl="1"/>
            <a:endParaRPr lang="fr-FR" sz="2200" dirty="0" smtClean="0"/>
          </a:p>
          <a:p>
            <a:pPr lvl="1"/>
            <a:r>
              <a:rPr lang="fr-FR" sz="2200" dirty="0" smtClean="0"/>
              <a:t>Age</a:t>
            </a:r>
          </a:p>
          <a:p>
            <a:pPr lvl="1"/>
            <a:r>
              <a:rPr lang="fr-FR" sz="2200" dirty="0" smtClean="0"/>
              <a:t>Contexte collectif</a:t>
            </a:r>
          </a:p>
          <a:p>
            <a:pPr lvl="1"/>
            <a:r>
              <a:rPr lang="fr-FR" sz="2200" dirty="0" smtClean="0"/>
              <a:t>Mois et année</a:t>
            </a:r>
          </a:p>
          <a:p>
            <a:pPr lvl="1"/>
            <a:r>
              <a:rPr lang="fr-FR" sz="2200" dirty="0" smtClean="0"/>
              <a:t>Cause</a:t>
            </a:r>
          </a:p>
          <a:p>
            <a:pPr lvl="1"/>
            <a:r>
              <a:rPr lang="fr-FR" sz="2200" dirty="0" smtClean="0"/>
              <a:t>Département</a:t>
            </a:r>
          </a:p>
          <a:p>
            <a:pPr lvl="1"/>
            <a:r>
              <a:rPr lang="fr-FR" sz="2200" dirty="0" smtClean="0"/>
              <a:t>Durée de séjour</a:t>
            </a:r>
          </a:p>
          <a:p>
            <a:pPr lvl="1"/>
            <a:r>
              <a:rPr lang="fr-FR" sz="2200" dirty="0" smtClean="0"/>
              <a:t>Critères ayant conduit au caisson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pPr lvl="1"/>
            <a:r>
              <a:rPr lang="fr-FR" sz="2200" dirty="0" smtClean="0"/>
              <a:t>Signes cliniques</a:t>
            </a:r>
          </a:p>
          <a:p>
            <a:pPr lvl="1"/>
            <a:r>
              <a:rPr lang="fr-FR" sz="2200" dirty="0" smtClean="0"/>
              <a:t>Taux d’</a:t>
            </a:r>
            <a:r>
              <a:rPr lang="fr-FR" sz="2200" dirty="0" err="1" smtClean="0"/>
              <a:t>HbCO</a:t>
            </a:r>
            <a:r>
              <a:rPr lang="fr-FR" sz="2200" dirty="0" smtClean="0"/>
              <a:t> mesuré</a:t>
            </a:r>
          </a:p>
          <a:p>
            <a:pPr lvl="1"/>
            <a:r>
              <a:rPr lang="fr-FR" sz="2200" dirty="0" smtClean="0"/>
              <a:t>Données psycho-sociales </a:t>
            </a:r>
          </a:p>
          <a:p>
            <a:pPr lvl="1"/>
            <a:r>
              <a:rPr lang="fr-FR" sz="2200" dirty="0" smtClean="0"/>
              <a:t>Information du médecin traitant</a:t>
            </a:r>
          </a:p>
          <a:p>
            <a:pPr lvl="1"/>
            <a:r>
              <a:rPr lang="fr-FR" sz="2200" dirty="0" smtClean="0"/>
              <a:t>Suivi à 1 mois</a:t>
            </a:r>
          </a:p>
          <a:p>
            <a:pPr lvl="1"/>
            <a:r>
              <a:rPr lang="fr-FR" sz="2200" dirty="0" smtClean="0"/>
              <a:t>Séquelles neurologiques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Population incluse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174 enfants inclus</a:t>
            </a:r>
          </a:p>
          <a:p>
            <a:pPr algn="just"/>
            <a:r>
              <a:rPr lang="fr-FR" dirty="0" smtClean="0"/>
              <a:t>Âge moyen de 5.4 ans, 55.7% d’âge </a:t>
            </a:r>
            <a:r>
              <a:rPr lang="fr-FR" dirty="0" err="1" smtClean="0"/>
              <a:t>pré-scolaire</a:t>
            </a:r>
            <a:endParaRPr lang="fr-FR" dirty="0" smtClean="0"/>
          </a:p>
          <a:p>
            <a:pPr algn="just"/>
            <a:r>
              <a:rPr lang="fr-FR" dirty="0" smtClean="0"/>
              <a:t>Mortalité 2.3%</a:t>
            </a:r>
          </a:p>
          <a:p>
            <a:endParaRPr lang="fr-FR" dirty="0"/>
          </a:p>
        </p:txBody>
      </p:sp>
      <p:graphicFrame>
        <p:nvGraphicFramePr>
          <p:cNvPr id="4" name="Graphique 3"/>
          <p:cNvGraphicFramePr/>
          <p:nvPr/>
        </p:nvGraphicFramePr>
        <p:xfrm>
          <a:off x="1907704" y="3789040"/>
          <a:ext cx="525658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lipse 4"/>
          <p:cNvSpPr/>
          <p:nvPr/>
        </p:nvSpPr>
        <p:spPr>
          <a:xfrm>
            <a:off x="2195736" y="4293096"/>
            <a:ext cx="432048" cy="14401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Période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Période à risque = période de chauffe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Graphique 3"/>
          <p:cNvGraphicFramePr/>
          <p:nvPr/>
        </p:nvGraphicFramePr>
        <p:xfrm>
          <a:off x="2090738" y="3284984"/>
          <a:ext cx="4962525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lipse 4"/>
          <p:cNvSpPr/>
          <p:nvPr/>
        </p:nvSpPr>
        <p:spPr>
          <a:xfrm>
            <a:off x="2195736" y="4005064"/>
            <a:ext cx="1440160" cy="194421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6012160" y="3933056"/>
            <a:ext cx="1440160" cy="194421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6156176" y="2492896"/>
            <a:ext cx="720080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020272" y="2348880"/>
            <a:ext cx="1368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82.1%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Causes</a:t>
            </a:r>
            <a:endParaRPr lang="fr-FR" dirty="0"/>
          </a:p>
        </p:txBody>
      </p:sp>
      <p:graphicFrame>
        <p:nvGraphicFramePr>
          <p:cNvPr id="5" name="Graphique 4"/>
          <p:cNvGraphicFramePr/>
          <p:nvPr/>
        </p:nvGraphicFramePr>
        <p:xfrm>
          <a:off x="395536" y="2204864"/>
          <a:ext cx="4752528" cy="367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677272" y="2532888"/>
            <a:ext cx="3466728" cy="432511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800" b="1" dirty="0" smtClean="0"/>
              <a:t>Chaudières/chauffe-eau</a:t>
            </a:r>
            <a:r>
              <a:rPr lang="fr-FR" sz="1800" dirty="0" smtClean="0"/>
              <a:t>                                                                                                                           		</a:t>
            </a:r>
            <a:r>
              <a:rPr lang="fr-FR" sz="1800" b="1" dirty="0" smtClean="0">
                <a:solidFill>
                  <a:srgbClr val="C00000"/>
                </a:solidFill>
              </a:rPr>
              <a:t>46%</a:t>
            </a:r>
          </a:p>
          <a:p>
            <a:pPr algn="just">
              <a:lnSpc>
                <a:spcPct val="150000"/>
              </a:lnSpc>
            </a:pPr>
            <a:r>
              <a:rPr lang="fr-FR" sz="1800" dirty="0" smtClean="0"/>
              <a:t>Chauffage au charbon 			23%</a:t>
            </a:r>
          </a:p>
          <a:p>
            <a:pPr algn="just">
              <a:lnSpc>
                <a:spcPct val="150000"/>
              </a:lnSpc>
            </a:pPr>
            <a:r>
              <a:rPr lang="fr-FR" sz="1800" dirty="0" smtClean="0"/>
              <a:t>Groupe électrogène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1800" dirty="0" smtClean="0"/>
              <a:t>                                5.7%</a:t>
            </a:r>
          </a:p>
          <a:p>
            <a:pPr>
              <a:lnSpc>
                <a:spcPct val="150000"/>
              </a:lnSpc>
              <a:buNone/>
            </a:pPr>
            <a:r>
              <a:rPr lang="fr-FR" sz="1800" dirty="0" smtClean="0"/>
              <a:t>			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6732240" y="3140968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6732240" y="3933056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6732240" y="4869160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" grpId="1" uiExpand="1" build="p"/>
      <p:bldP spid="9" grpId="0" animBg="1"/>
      <p:bldP spid="11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5724128" y="3717032"/>
            <a:ext cx="936104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Origine géographique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sz="2400" dirty="0" smtClean="0"/>
              <a:t>Principalement la Seine-Saint Denis (22,4%)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Puis les Hauts-de-Seine (14,4%)</a:t>
            </a:r>
          </a:p>
          <a:p>
            <a:endParaRPr lang="fr-FR" dirty="0"/>
          </a:p>
        </p:txBody>
      </p:sp>
      <p:graphicFrame>
        <p:nvGraphicFramePr>
          <p:cNvPr id="5" name="Graphique 4"/>
          <p:cNvGraphicFramePr/>
          <p:nvPr/>
        </p:nvGraphicFramePr>
        <p:xfrm>
          <a:off x="827584" y="3645024"/>
          <a:ext cx="741682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llipse 7"/>
          <p:cNvSpPr/>
          <p:nvPr/>
        </p:nvSpPr>
        <p:spPr>
          <a:xfrm>
            <a:off x="5652120" y="3861048"/>
            <a:ext cx="1008112" cy="266429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6800"/>
          </a:xfrm>
        </p:spPr>
        <p:txBody>
          <a:bodyPr/>
          <a:lstStyle/>
          <a:p>
            <a:r>
              <a:rPr lang="fr-FR" dirty="0" smtClean="0"/>
              <a:t>Résultats : Signes neurologiques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539552" y="1412776"/>
          <a:ext cx="433082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13784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Signes cliniques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Perte de connaissance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 (54.8%)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Somnolence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 (24%)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Malaise sans PC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 (17.4%)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Convulsions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 (8.4%)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Ataxie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(6.6%)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(5.4%)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Céphalées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 (27.1%)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Vertiges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9 (5.4%)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Hypertonie ou agitation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8 (4.8%)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Hypotonie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12 (7.2%)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4 (2.4%)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467544" y="1772816"/>
            <a:ext cx="4608512" cy="230425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>
            <a:stCxn id="11" idx="3"/>
          </p:cNvCxnSpPr>
          <p:nvPr/>
        </p:nvCxnSpPr>
        <p:spPr>
          <a:xfrm>
            <a:off x="5076056" y="2924944"/>
            <a:ext cx="792088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012160" y="263691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Signes neurologiques objectifs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55576" y="3861048"/>
            <a:ext cx="3816424" cy="5760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/>
        </p:nvGraphicFramePr>
        <p:xfrm>
          <a:off x="5004048" y="1412776"/>
          <a:ext cx="1800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Adulte </a:t>
                      </a:r>
                      <a:r>
                        <a:rPr lang="fr-FR" baseline="30000" dirty="0" smtClean="0"/>
                        <a:t>[3]</a:t>
                      </a:r>
                      <a:endParaRPr lang="fr-FR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40.9 %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15.2 %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6.9 %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8.3 %</a:t>
                      </a:r>
                      <a:endParaRPr lang="fr-FR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58.5 %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5934670"/>
            <a:ext cx="8820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pPr algn="just"/>
            <a:r>
              <a:rPr lang="fr-FR" sz="1200" dirty="0" smtClean="0"/>
              <a:t>[3] Pepe G, </a:t>
            </a:r>
            <a:r>
              <a:rPr lang="fr-FR" sz="1200" dirty="0" err="1" smtClean="0"/>
              <a:t>Castelli</a:t>
            </a:r>
            <a:r>
              <a:rPr lang="fr-FR" sz="1200" dirty="0" smtClean="0"/>
              <a:t> M, </a:t>
            </a:r>
            <a:r>
              <a:rPr lang="fr-FR" sz="1200" dirty="0" err="1" smtClean="0"/>
              <a:t>Nazerian</a:t>
            </a:r>
            <a:r>
              <a:rPr lang="fr-FR" sz="1200" dirty="0" smtClean="0"/>
              <a:t> P, </a:t>
            </a:r>
            <a:r>
              <a:rPr lang="fr-FR" sz="1200" dirty="0" err="1" smtClean="0"/>
              <a:t>Vanni</a:t>
            </a:r>
            <a:r>
              <a:rPr lang="fr-FR" sz="1200" dirty="0" smtClean="0"/>
              <a:t> S, Del </a:t>
            </a:r>
            <a:r>
              <a:rPr lang="fr-FR" sz="1200" dirty="0" err="1" smtClean="0"/>
              <a:t>Panta</a:t>
            </a:r>
            <a:r>
              <a:rPr lang="fr-FR" sz="1200" dirty="0" smtClean="0"/>
              <a:t> M, </a:t>
            </a:r>
            <a:r>
              <a:rPr lang="fr-FR" sz="1200" dirty="0" err="1" smtClean="0"/>
              <a:t>Gambassi</a:t>
            </a:r>
            <a:r>
              <a:rPr lang="fr-FR" sz="1200" dirty="0" smtClean="0"/>
              <a:t> F, et al. </a:t>
            </a:r>
            <a:r>
              <a:rPr lang="fr-FR" sz="1200" dirty="0" err="1" smtClean="0"/>
              <a:t>Delayed</a:t>
            </a:r>
            <a:r>
              <a:rPr lang="fr-FR" sz="1200" dirty="0" smtClean="0"/>
              <a:t> </a:t>
            </a:r>
            <a:r>
              <a:rPr lang="fr-FR" sz="1200" dirty="0" err="1" smtClean="0"/>
              <a:t>neuropsychological</a:t>
            </a:r>
            <a:r>
              <a:rPr lang="fr-FR" sz="1200" dirty="0" smtClean="0"/>
              <a:t> </a:t>
            </a:r>
            <a:r>
              <a:rPr lang="fr-FR" sz="1200" dirty="0" err="1" smtClean="0"/>
              <a:t>sequelae</a:t>
            </a:r>
            <a:r>
              <a:rPr lang="fr-FR" sz="1200" dirty="0" smtClean="0"/>
              <a:t> </a:t>
            </a:r>
            <a:r>
              <a:rPr lang="fr-FR" sz="1200" dirty="0" err="1" smtClean="0"/>
              <a:t>after</a:t>
            </a:r>
            <a:r>
              <a:rPr lang="fr-FR" sz="1200" dirty="0" smtClean="0"/>
              <a:t> </a:t>
            </a:r>
            <a:r>
              <a:rPr lang="fr-FR" sz="1200" dirty="0" err="1" smtClean="0"/>
              <a:t>carbon</a:t>
            </a:r>
            <a:r>
              <a:rPr lang="fr-FR" sz="1200" dirty="0" smtClean="0"/>
              <a:t> </a:t>
            </a:r>
            <a:r>
              <a:rPr lang="fr-FR" sz="1200" dirty="0" err="1" smtClean="0"/>
              <a:t>monoxide</a:t>
            </a:r>
            <a:r>
              <a:rPr lang="fr-FR" sz="1200" dirty="0" smtClean="0"/>
              <a:t> </a:t>
            </a:r>
            <a:r>
              <a:rPr lang="fr-FR" sz="1200" dirty="0" err="1" smtClean="0"/>
              <a:t>poisoning</a:t>
            </a:r>
            <a:r>
              <a:rPr lang="fr-FR" sz="1200" dirty="0" smtClean="0"/>
              <a:t>: </a:t>
            </a:r>
            <a:r>
              <a:rPr lang="fr-FR" sz="1200" dirty="0" err="1" smtClean="0"/>
              <a:t>predictive</a:t>
            </a:r>
            <a:r>
              <a:rPr lang="fr-FR" sz="1200" dirty="0" smtClean="0"/>
              <a:t> </a:t>
            </a:r>
            <a:r>
              <a:rPr lang="fr-FR" sz="1200" dirty="0" err="1" smtClean="0"/>
              <a:t>risk</a:t>
            </a:r>
            <a:r>
              <a:rPr lang="fr-FR" sz="1200" dirty="0" smtClean="0"/>
              <a:t> </a:t>
            </a:r>
            <a:r>
              <a:rPr lang="fr-FR" sz="1200" dirty="0" err="1" smtClean="0"/>
              <a:t>factors</a:t>
            </a:r>
            <a:r>
              <a:rPr lang="fr-FR" sz="1200" dirty="0" smtClean="0"/>
              <a:t> in the Emergency </a:t>
            </a:r>
            <a:r>
              <a:rPr lang="fr-FR" sz="1200" dirty="0" err="1" smtClean="0"/>
              <a:t>Department</a:t>
            </a:r>
            <a:r>
              <a:rPr lang="fr-FR" sz="1200" dirty="0" smtClean="0"/>
              <a:t>. A </a:t>
            </a:r>
            <a:r>
              <a:rPr lang="fr-FR" sz="1200" dirty="0" err="1" smtClean="0"/>
              <a:t>retrospective</a:t>
            </a:r>
            <a:r>
              <a:rPr lang="fr-FR" sz="1200" dirty="0" smtClean="0"/>
              <a:t> </a:t>
            </a:r>
            <a:r>
              <a:rPr lang="fr-FR" sz="1200" dirty="0" err="1" smtClean="0"/>
              <a:t>study</a:t>
            </a:r>
            <a:r>
              <a:rPr lang="fr-FR" sz="1200" dirty="0" smtClean="0"/>
              <a:t>. </a:t>
            </a:r>
            <a:r>
              <a:rPr lang="fr-FR" sz="1200" i="1" dirty="0" err="1" smtClean="0"/>
              <a:t>Scandinavian</a:t>
            </a:r>
            <a:r>
              <a:rPr lang="fr-FR" sz="1200" i="1" dirty="0" smtClean="0"/>
              <a:t> Journal of Trauma, </a:t>
            </a:r>
            <a:r>
              <a:rPr lang="fr-FR" sz="1200" i="1" dirty="0" err="1" smtClean="0"/>
              <a:t>Resuscitation</a:t>
            </a:r>
            <a:r>
              <a:rPr lang="fr-FR" sz="1200" i="1" dirty="0" smtClean="0"/>
              <a:t> and Emergency </a:t>
            </a:r>
            <a:r>
              <a:rPr lang="fr-FR" sz="1200" i="1" dirty="0" err="1" smtClean="0"/>
              <a:t>Medicine</a:t>
            </a:r>
            <a:r>
              <a:rPr lang="fr-FR" sz="1200" i="1" dirty="0" smtClean="0"/>
              <a:t>. 2011;19(1):16.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7" grpId="0"/>
      <p:bldP spid="17" grpId="1"/>
      <p:bldP spid="17" grpId="2"/>
      <p:bldP spid="18" grpId="0" animBg="1"/>
      <p:bldP spid="18" grpId="1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Résultats : Signes non neurologiques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267744" y="2636912"/>
          <a:ext cx="48245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Signes cliniques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Arrêt cardio-respiratoire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7 (4.2%)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Douleurs abdominales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11 (6.6%)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Nausées ou Vomissements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29 (17.4%)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Cyanose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2 (1.2%)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Détresse respiratoire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2 (1.2%)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Sueurs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1 (0.6%)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Coloration cochenille</a:t>
                      </a:r>
                      <a:endParaRPr lang="fr-FR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Calibri"/>
                          <a:ea typeface="Calibri"/>
                          <a:cs typeface="Times New Roman"/>
                        </a:rPr>
                        <a:t>1 (0.6%)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Ellipse 4"/>
          <p:cNvSpPr/>
          <p:nvPr/>
        </p:nvSpPr>
        <p:spPr>
          <a:xfrm>
            <a:off x="2699792" y="3212976"/>
            <a:ext cx="4320480" cy="100811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>
            <a:normAutofit/>
          </a:bodyPr>
          <a:lstStyle/>
          <a:p>
            <a:r>
              <a:rPr lang="fr-FR" dirty="0" smtClean="0"/>
              <a:t>Résultats : Signes selon l’âge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9512" y="1340768"/>
          <a:ext cx="8712967" cy="5434954"/>
        </p:xfrm>
        <a:graphic>
          <a:graphicData uri="http://schemas.openxmlformats.org/drawingml/2006/table">
            <a:tbl>
              <a:tblPr/>
              <a:tblGrid>
                <a:gridCol w="3371189"/>
                <a:gridCol w="1704992"/>
                <a:gridCol w="1833314"/>
                <a:gridCol w="1803472"/>
              </a:tblGrid>
              <a:tr h="599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Signe clinique observé</a:t>
                      </a:r>
                      <a:endParaRPr lang="fr-FR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Âge &lt; 2 ans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(26 cas)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Âge 2 – 6 ans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(61 cas)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Âge ≥ 6 ans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(77 cas)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058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Times New Roman"/>
                        </a:rPr>
                        <a:t>Signes </a:t>
                      </a:r>
                      <a:r>
                        <a:rPr lang="fr-FR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neurologiques</a:t>
                      </a:r>
                      <a:r>
                        <a:rPr lang="fr-FR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objectifs</a:t>
                      </a:r>
                      <a:endParaRPr lang="fr-FR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Perte de connaissance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8 (30.7%)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30 (49.1%)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53 (68.8%)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Somnolence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8 (30.7%)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20 (32.7%)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12 (15.6%)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Malaise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3 (11.5%)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8 (13.1%)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18 (23.3%)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Convulsions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2 (7.7%)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7 (11.5%)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5 (6.5%)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Ataxie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6 (9.8%)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4 (5.2%)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83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Times New Roman"/>
                        </a:rPr>
                        <a:t>Arrêt cardio-respiratoire</a:t>
                      </a:r>
                      <a:endParaRPr lang="fr-FR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3 (4.9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Times New Roman"/>
                        </a:rPr>
                        <a:t>%)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Times New Roman"/>
                        </a:rPr>
                        <a:t>dont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2 décès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4 (5.2</a:t>
                      </a:r>
                      <a:r>
                        <a:rPr lang="fr-FR" sz="1600" dirty="0" smtClean="0">
                          <a:latin typeface="Times New Roman"/>
                          <a:ea typeface="Calibri"/>
                          <a:cs typeface="Times New Roman"/>
                        </a:rPr>
                        <a:t>%)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latin typeface="Times New Roman"/>
                          <a:ea typeface="Calibri"/>
                          <a:cs typeface="Times New Roman"/>
                        </a:rPr>
                        <a:t>dont 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2 décès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Times New Roman"/>
                          <a:ea typeface="Calibri"/>
                          <a:cs typeface="Times New Roman"/>
                        </a:rPr>
                        <a:t>Autres signes</a:t>
                      </a:r>
                      <a:endParaRPr lang="fr-FR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Hypotonie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4 (15.4%)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8 (13.1%)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Agitation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4 (15.4%)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3 (4.9%)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 (1.3%)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Nausées ou Vomissements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7 (26.9%)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6 (9.8%)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15 (19.5%)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Douleurs abdominales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 (3.8%)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3 (4.9%)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7 (9%)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Céphalées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2 (7.7%)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12 (19.6%)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31 (40.3%)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Cyanose/détresse respiratoire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 (3.8%)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 (1.6%)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3 (3.9%)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Confusion ou désorientation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1 (1.6%)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n = 4 (5.2%)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latin typeface="Times New Roman"/>
                          <a:ea typeface="Calibri"/>
                          <a:cs typeface="Times New Roman"/>
                        </a:rPr>
                        <a:t>Amnésie antérograde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n = 2 (2.6%)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Ellipse 6"/>
          <p:cNvSpPr/>
          <p:nvPr/>
        </p:nvSpPr>
        <p:spPr>
          <a:xfrm>
            <a:off x="7020272" y="2276872"/>
            <a:ext cx="1728192" cy="21602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092280" y="5661248"/>
            <a:ext cx="1728192" cy="21602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/>
          <a:lstStyle/>
          <a:p>
            <a:r>
              <a:rPr lang="fr-FR" dirty="0" smtClean="0"/>
              <a:t>Résultats : Contexte social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8229600" cy="4822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5160"/>
                <a:gridCol w="874440"/>
              </a:tblGrid>
              <a:tr h="243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Contexte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Nombre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Précarité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</a:t>
                      </a: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</a:t>
                      </a: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cas</a:t>
                      </a:r>
                      <a:endParaRPr lang="fr-FR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</a:txBody>
                  <a:tcPr marL="68580" marR="68580" marT="0" marB="0"/>
                </a:tc>
              </a:tr>
              <a:tr h="760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Insuffisance de ressources (CMU, RSA)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</a:t>
                      </a: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Chômage</a:t>
                      </a:r>
                      <a:endParaRPr lang="fr-FR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Insalubrité </a:t>
                      </a: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du logement, logement inadapté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</a:t>
                      </a: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Famille de migrants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8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Difficultés familiales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cas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Famille recomposée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Famille nombreuse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Conflit familial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Pathologies chez les parents (alcoolisme, pathologies psychiatriques, </a:t>
                      </a: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tuberculose)</a:t>
                      </a:r>
                      <a:endParaRPr lang="fr-FR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1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Isolement social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3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</a:t>
                      </a: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</a:txBody>
                  <a:tcPr marL="68580" marR="68580" marT="0" marB="0"/>
                </a:tc>
              </a:tr>
              <a:tr h="629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Dette EDF, surendettement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Démarches pour un relogement déjà effectuées sans succès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Conflit avec un propriétaire privé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8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Mauvais soins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cas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Informations préoccupantes aux services sociaux et /ou mesure protectrice (AEMO) avant l’intoxication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Enfants laissés seuls au domicile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Mauvaise hygiène des enfants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Carences ou maltraitance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Enfant déjà placé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à coins arrondis 6"/>
          <p:cNvSpPr/>
          <p:nvPr/>
        </p:nvSpPr>
        <p:spPr>
          <a:xfrm>
            <a:off x="323528" y="2060848"/>
            <a:ext cx="8352928" cy="11521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23528" y="5229200"/>
            <a:ext cx="8352928" cy="144016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: Séquelles secondaires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sz="2700" dirty="0" smtClean="0"/>
              <a:t>Mauvais suivi global des enfants (73% non revus)</a:t>
            </a:r>
          </a:p>
          <a:p>
            <a:pPr algn="just"/>
            <a:endParaRPr lang="fr-FR" sz="2700" dirty="0" smtClean="0"/>
          </a:p>
          <a:p>
            <a:pPr algn="just"/>
            <a:r>
              <a:rPr lang="fr-FR" sz="2700" dirty="0" smtClean="0"/>
              <a:t>42 enfants ayant un examen normal revus à 1 mois </a:t>
            </a:r>
          </a:p>
          <a:p>
            <a:pPr lvl="1" algn="just"/>
            <a:r>
              <a:rPr lang="fr-FR" dirty="0" smtClean="0"/>
              <a:t>37 ayant un examen strictement normal</a:t>
            </a:r>
          </a:p>
          <a:p>
            <a:pPr lvl="1" algn="just"/>
            <a:r>
              <a:rPr lang="fr-FR" dirty="0" smtClean="0"/>
              <a:t>5 examens anormaux soit 2.8% du total des enfants</a:t>
            </a:r>
          </a:p>
          <a:p>
            <a:pPr lvl="2" algn="just"/>
            <a:r>
              <a:rPr lang="fr-FR" dirty="0" smtClean="0"/>
              <a:t>Aggravation de troubles de la mémoire</a:t>
            </a:r>
          </a:p>
          <a:p>
            <a:pPr lvl="2" algn="just"/>
            <a:r>
              <a:rPr lang="fr-FR" dirty="0" smtClean="0"/>
              <a:t>Récidive de crises convulsives</a:t>
            </a:r>
          </a:p>
          <a:p>
            <a:pPr lvl="2" algn="just"/>
            <a:r>
              <a:rPr lang="fr-FR" dirty="0" smtClean="0"/>
              <a:t>Amnésie antérograde et céphalées pendant 7 jours</a:t>
            </a:r>
          </a:p>
          <a:p>
            <a:pPr lvl="2" algn="just"/>
            <a:r>
              <a:rPr lang="fr-FR" dirty="0" smtClean="0"/>
              <a:t>Agitation</a:t>
            </a:r>
          </a:p>
          <a:p>
            <a:pPr lvl="2" algn="just"/>
            <a:r>
              <a:rPr lang="fr-FR" dirty="0" smtClean="0"/>
              <a:t>Découverte fortuite de trouble des apprentissages</a:t>
            </a:r>
          </a:p>
          <a:p>
            <a:pPr lvl="2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résultats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Durée moyenne de séjour hospitalier</a:t>
            </a:r>
          </a:p>
          <a:p>
            <a:pPr lvl="1" algn="just"/>
            <a:r>
              <a:rPr lang="fr-FR" dirty="0" smtClean="0"/>
              <a:t>146 cas soit 83.9% &lt; 48h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Information du médecin traitant</a:t>
            </a:r>
          </a:p>
          <a:p>
            <a:pPr lvl="1" algn="just"/>
            <a:r>
              <a:rPr lang="fr-FR" dirty="0" smtClean="0"/>
              <a:t>18.9% de CRH envoyés au médecin traitant</a:t>
            </a:r>
          </a:p>
          <a:p>
            <a:pPr lvl="1" algn="just"/>
            <a:r>
              <a:rPr lang="fr-FR" dirty="0" smtClean="0"/>
              <a:t>32.8% de CRH non faits ou non envoyés</a:t>
            </a:r>
          </a:p>
          <a:p>
            <a:pPr lv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 smtClean="0"/>
              <a:t>Méthodologie</a:t>
            </a:r>
          </a:p>
          <a:p>
            <a:pPr lvl="1" algn="just"/>
            <a:r>
              <a:rPr lang="fr-FR" dirty="0" smtClean="0"/>
              <a:t>Type d’étude et critères diagnostiques</a:t>
            </a:r>
          </a:p>
          <a:p>
            <a:pPr lvl="1" algn="just"/>
            <a:r>
              <a:rPr lang="fr-FR" dirty="0" smtClean="0"/>
              <a:t>Critères d’inclusion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Origine géographique et seuil de pauvreté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Corrélation avec la température extérieure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Taux d’</a:t>
            </a:r>
            <a:r>
              <a:rPr lang="fr-FR" dirty="0" err="1" smtClean="0"/>
              <a:t>HbCO</a:t>
            </a:r>
            <a:endParaRPr lang="fr-FR" dirty="0" smtClean="0"/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Suivi et dépistage des séquelles neurologiques</a:t>
            </a:r>
          </a:p>
          <a:p>
            <a:pPr lvl="1" algn="just"/>
            <a:r>
              <a:rPr lang="fr-FR" dirty="0" smtClean="0"/>
              <a:t>Information du médecin traitant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Pathologie fréquente et grave</a:t>
            </a:r>
          </a:p>
          <a:p>
            <a:pPr algn="just"/>
            <a:r>
              <a:rPr lang="fr-FR" dirty="0" smtClean="0"/>
              <a:t>Pathologie évitable</a:t>
            </a:r>
          </a:p>
          <a:p>
            <a:pPr algn="just"/>
            <a:r>
              <a:rPr lang="fr-FR" dirty="0" smtClean="0"/>
              <a:t>Intérêt du dépistage systématique des séquelles secondaires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Mise en place d’un guide de prise en charge</a:t>
            </a:r>
          </a:p>
          <a:p>
            <a:pPr lvl="1" algn="just"/>
            <a:r>
              <a:rPr lang="fr-FR" dirty="0" smtClean="0"/>
              <a:t>Pour les médecins</a:t>
            </a:r>
          </a:p>
          <a:p>
            <a:pPr lvl="1" algn="just"/>
            <a:r>
              <a:rPr lang="fr-FR" dirty="0" smtClean="0"/>
              <a:t>Pour les parents d’enfants intoxiqués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Guides de prise en charge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1 – Guide à destination des généralistes</a:t>
            </a:r>
          </a:p>
          <a:p>
            <a:r>
              <a:rPr lang="fr-FR" dirty="0" smtClean="0"/>
              <a:t>2 – Guide à destination des patients</a:t>
            </a:r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34" y="619844"/>
            <a:ext cx="417195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48419"/>
            <a:ext cx="41719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792435"/>
            <a:ext cx="41719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042" y="773385"/>
            <a:ext cx="417195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42" y="749002"/>
            <a:ext cx="41719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92696"/>
            <a:ext cx="417195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42" y="764704"/>
            <a:ext cx="417195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21010"/>
            <a:ext cx="41719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42" y="821010"/>
            <a:ext cx="41719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82910"/>
            <a:ext cx="417195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42" y="782910"/>
            <a:ext cx="417195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21010"/>
            <a:ext cx="41719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42" y="821010"/>
            <a:ext cx="41719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3860"/>
            <a:ext cx="417195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34" y="859110"/>
            <a:ext cx="428625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6230" y="659085"/>
            <a:ext cx="428625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742" y="539452"/>
            <a:ext cx="428625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6230" y="568027"/>
            <a:ext cx="428625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742" y="596602"/>
            <a:ext cx="42862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48977"/>
            <a:ext cx="428625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742" y="630510"/>
            <a:ext cx="428625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01935"/>
            <a:ext cx="428625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7644</TotalTime>
  <Words>1217</Words>
  <Application>Microsoft Office PowerPoint</Application>
  <PresentationFormat>Affichage à l'écran (4:3)</PresentationFormat>
  <Paragraphs>309</Paragraphs>
  <Slides>33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Urbain</vt:lpstr>
      <vt:lpstr>Rôle du médecin généraliste  dans le dépistage, la prise en charge et le suivi  des intoxications au monoxyde de carbone  chez l’enfant </vt:lpstr>
      <vt:lpstr>Sommaire </vt:lpstr>
      <vt:lpstr>Introduction L’intoxication au CO en quelques mots</vt:lpstr>
      <vt:lpstr>Physiopathologie</vt:lpstr>
      <vt:lpstr>Signes cliniques</vt:lpstr>
      <vt:lpstr>Prise en charge</vt:lpstr>
      <vt:lpstr>Objectifs de l’étude</vt:lpstr>
      <vt:lpstr>Matériel et Méthode (1)</vt:lpstr>
      <vt:lpstr>Matériel et Méthode (2)</vt:lpstr>
      <vt:lpstr>Résultats : Population incluse</vt:lpstr>
      <vt:lpstr>Résultats : Période</vt:lpstr>
      <vt:lpstr>Résultats : Causes</vt:lpstr>
      <vt:lpstr>Résultats : Origine géographique</vt:lpstr>
      <vt:lpstr>Résultats : Signes neurologiques</vt:lpstr>
      <vt:lpstr>Résultats : Signes non neurologiques</vt:lpstr>
      <vt:lpstr>Résultats : Signes selon l’âge</vt:lpstr>
      <vt:lpstr>Résultats : Contexte social</vt:lpstr>
      <vt:lpstr>Résultats : Séquelles secondaires</vt:lpstr>
      <vt:lpstr>Autres résultats</vt:lpstr>
      <vt:lpstr>Discussion</vt:lpstr>
      <vt:lpstr>Conclusion</vt:lpstr>
      <vt:lpstr>Guides de prise en charge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Rôle du médecin généraliste dans le dépistage, la prise en charge et le suivi  des intoxications au monoxyde de carbone  chez l’enfant</dc:title>
  <dc:creator>David Toulorge</dc:creator>
  <cp:lastModifiedBy>David Toulorge</cp:lastModifiedBy>
  <cp:revision>168</cp:revision>
  <dcterms:created xsi:type="dcterms:W3CDTF">2015-09-09T16:47:08Z</dcterms:created>
  <dcterms:modified xsi:type="dcterms:W3CDTF">2015-10-06T11:05:58Z</dcterms:modified>
</cp:coreProperties>
</file>