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1" autoAdjust="0"/>
    <p:restoredTop sz="99623" autoAdjust="0"/>
  </p:normalViewPr>
  <p:slideViewPr>
    <p:cSldViewPr snapToGrid="0">
      <p:cViewPr>
        <p:scale>
          <a:sx n="94" d="100"/>
          <a:sy n="94" d="100"/>
        </p:scale>
        <p:origin x="-1040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Use of each screening method</a:t>
            </a:r>
          </a:p>
        </c:rich>
      </c:tx>
      <c:layout>
        <c:manualLayout>
          <c:xMode val="edge"/>
          <c:yMode val="edge"/>
          <c:x val="0.220174494640386"/>
          <c:y val="0.04000341986491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Use of each screening method</c:v>
                </c:pt>
              </c:strCache>
            </c:strRef>
          </c:tx>
          <c:explosion val="2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sz="1800" b="1" dirty="0" smtClean="0"/>
                      <a:t>767</a:t>
                    </a:r>
                    <a:r>
                      <a:rPr lang="fr-FR" sz="1800" b="1" baseline="0" dirty="0" smtClean="0"/>
                      <a:t> (</a:t>
                    </a:r>
                    <a:r>
                      <a:rPr lang="fr-FR" sz="1800" b="1" dirty="0" smtClean="0"/>
                      <a:t>78%)</a:t>
                    </a:r>
                    <a:endParaRPr lang="fr-FR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fr-FR" sz="1800" b="1" dirty="0" smtClean="0"/>
                      <a:t>181</a:t>
                    </a:r>
                    <a:r>
                      <a:rPr lang="fr-FR" sz="1800" b="1" baseline="0" dirty="0" smtClean="0"/>
                      <a:t> (</a:t>
                    </a:r>
                    <a:r>
                      <a:rPr lang="fr-FR" sz="1800" b="1" dirty="0" smtClean="0"/>
                      <a:t>19%)</a:t>
                    </a:r>
                    <a:endParaRPr lang="fr-FR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fr-FR" smtClean="0"/>
                      <a:t>33</a:t>
                    </a:r>
                    <a:r>
                      <a:rPr lang="fr-FR" baseline="0" smtClean="0"/>
                      <a:t> (</a:t>
                    </a:r>
                    <a:r>
                      <a:rPr lang="fr-FR" smtClean="0"/>
                      <a:t>3%)</a:t>
                    </a:r>
                    <a:endParaRPr lang="fr-F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Feuil1!$A$2:$A$4</c:f>
              <c:strCache>
                <c:ptCount val="3"/>
                <c:pt idx="0">
                  <c:v>Elisa blood test </c:v>
                </c:pt>
                <c:pt idx="1">
                  <c:v>INSTI</c:v>
                </c:pt>
                <c:pt idx="2">
                  <c:v>VIKIA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767.0</c:v>
                </c:pt>
                <c:pt idx="1">
                  <c:v>181.0</c:v>
                </c:pt>
                <c:pt idx="2">
                  <c:v>33.0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1476565459149"/>
          <c:y val="0.167832662057268"/>
          <c:w val="0.295799618336137"/>
          <c:h val="0.3403432576125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66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10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704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71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57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8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26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66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44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502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522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660844" y="1"/>
            <a:ext cx="2226133" cy="1102584"/>
          </a:xfrm>
          <a:prstGeom prst="rect">
            <a:avLst/>
          </a:prstGeom>
          <a:solidFill>
            <a:srgbClr val="D804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EEB4-1236-4526-A0AC-ED030FC1A185}" type="datetimeFigureOut">
              <a:rPr lang="fr-FR" smtClean="0"/>
              <a:t>08/10/2015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C37DD-489E-47DC-AD0F-207D31369E0B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28673" y="128105"/>
            <a:ext cx="2327514" cy="661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/>
          <p:cNvPicPr>
            <a:picLocks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666405" y="147532"/>
            <a:ext cx="2231973" cy="4044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sp>
        <p:nvSpPr>
          <p:cNvPr id="11" name="Rectangle 10"/>
          <p:cNvSpPr/>
          <p:nvPr userDrawn="1"/>
        </p:nvSpPr>
        <p:spPr>
          <a:xfrm>
            <a:off x="10215808" y="550680"/>
            <a:ext cx="17245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altLang="fr-FR" sz="12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15</a:t>
            </a:r>
            <a:r>
              <a:rPr lang="fr-FR" altLang="fr-FR" sz="1200" b="1" baseline="300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th </a:t>
            </a:r>
            <a:r>
              <a:rPr lang="fr-FR" altLang="fr-FR" sz="12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 EACS Barcelona </a:t>
            </a:r>
            <a:endParaRPr lang="fr-FR" altLang="fr-FR" sz="1200" b="1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13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te.gouv.fr/IMG/pdf/experts-vih_actualisations2014.pdf" TargetMode="External"/><Relationship Id="rId4" Type="http://schemas.openxmlformats.org/officeDocument/2006/relationships/hyperlink" Target="http://www.anrs.fr/" TargetMode="Externa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78935" y="1146217"/>
            <a:ext cx="9834131" cy="1473388"/>
          </a:xfrm>
        </p:spPr>
        <p:txBody>
          <a:bodyPr/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Use of 3 HIV testing methods in French primary care setting: ELISA Laboratory Screening versus 2 rapid finger-stick HIV tests with result under 5 minutes (INSTI) and up to 30 minutes (VIKIA)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91764" y="2975876"/>
            <a:ext cx="10608473" cy="3373774"/>
          </a:xfrm>
        </p:spPr>
        <p:txBody>
          <a:bodyPr>
            <a:normAutofit fontScale="55000" lnSpcReduction="20000"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/>
              <a:t>Daiana</a:t>
            </a:r>
            <a:r>
              <a:rPr lang="en-US" sz="3600" b="1" dirty="0"/>
              <a:t> </a:t>
            </a:r>
            <a:r>
              <a:rPr lang="en-US" sz="3600" b="1" dirty="0" err="1"/>
              <a:t>Papadima</a:t>
            </a:r>
            <a:r>
              <a:rPr lang="en-US" sz="3600" b="1" dirty="0"/>
              <a:t> ¹</a:t>
            </a:r>
            <a:r>
              <a:rPr lang="en-US" sz="3600" b="1" baseline="30000" dirty="0"/>
              <a:t>,</a:t>
            </a:r>
            <a:r>
              <a:rPr lang="en-US" sz="3600" b="1" dirty="0"/>
              <a:t>², </a:t>
            </a:r>
            <a:r>
              <a:rPr lang="en-US" sz="3600" b="1" dirty="0" err="1"/>
              <a:t>Raphaël</a:t>
            </a:r>
            <a:r>
              <a:rPr lang="en-US" sz="3600" b="1" dirty="0"/>
              <a:t> Gauthier ²</a:t>
            </a:r>
            <a:r>
              <a:rPr lang="en-US" sz="3600" b="1" baseline="30000" dirty="0"/>
              <a:t>,</a:t>
            </a:r>
            <a:r>
              <a:rPr lang="en-US" sz="3600" b="1" dirty="0"/>
              <a:t>³</a:t>
            </a:r>
            <a:r>
              <a:rPr lang="en-US" sz="3600" b="1" baseline="30000" dirty="0"/>
              <a:t>,4</a:t>
            </a:r>
            <a:r>
              <a:rPr lang="en-US" sz="3600" b="1" dirty="0"/>
              <a:t>, François </a:t>
            </a:r>
            <a:r>
              <a:rPr lang="en-US" sz="3600" b="1" dirty="0" err="1"/>
              <a:t>Prévoteau</a:t>
            </a:r>
            <a:r>
              <a:rPr lang="en-US" sz="3600" b="1" dirty="0"/>
              <a:t> du Clary </a:t>
            </a:r>
            <a:r>
              <a:rPr lang="en-US" sz="3600" b="1" baseline="30000" dirty="0"/>
              <a:t>2,5</a:t>
            </a:r>
            <a:r>
              <a:rPr lang="en-US" sz="3600" b="1" dirty="0"/>
              <a:t>, Jean-Pierre </a:t>
            </a:r>
            <a:r>
              <a:rPr lang="en-US" sz="3600" b="1" dirty="0" err="1"/>
              <a:t>Aubert</a:t>
            </a:r>
            <a:r>
              <a:rPr lang="en-US" sz="3600" b="1" dirty="0"/>
              <a:t> </a:t>
            </a:r>
            <a:r>
              <a:rPr lang="en-US" sz="3600" b="1" baseline="30000" dirty="0"/>
              <a:t>2,3,4</a:t>
            </a:r>
            <a:r>
              <a:rPr lang="en-US" sz="3600" b="1" dirty="0"/>
              <a:t>, </a:t>
            </a:r>
            <a:r>
              <a:rPr lang="en-US" sz="3600" b="1" dirty="0" err="1"/>
              <a:t>Stéphane</a:t>
            </a:r>
            <a:r>
              <a:rPr lang="en-US" sz="3600" b="1" dirty="0"/>
              <a:t> </a:t>
            </a:r>
            <a:r>
              <a:rPr lang="en-US" sz="3600" b="1" dirty="0" err="1"/>
              <a:t>Bouée</a:t>
            </a:r>
            <a:r>
              <a:rPr lang="en-US" sz="3600" b="1" dirty="0"/>
              <a:t> </a:t>
            </a:r>
            <a:r>
              <a:rPr lang="en-US" sz="3600" b="1" baseline="30000" dirty="0"/>
              <a:t>2,6</a:t>
            </a:r>
            <a:r>
              <a:rPr lang="en-US" sz="3600" b="1" dirty="0"/>
              <a:t>, </a:t>
            </a:r>
            <a:r>
              <a:rPr lang="en-US" sz="3600" b="1" dirty="0" smtClean="0"/>
              <a:t>Guillaume </a:t>
            </a:r>
            <a:r>
              <a:rPr lang="en-US" sz="3600" b="1" dirty="0" err="1"/>
              <a:t>Conort</a:t>
            </a:r>
            <a:r>
              <a:rPr lang="en-US" sz="3600" b="1" dirty="0"/>
              <a:t> </a:t>
            </a:r>
            <a:r>
              <a:rPr lang="en-US" sz="3600" b="1" baseline="30000" dirty="0"/>
              <a:t>2,7</a:t>
            </a:r>
            <a:r>
              <a:rPr lang="en-US" sz="3600" b="1" dirty="0"/>
              <a:t>, Jean-Michel </a:t>
            </a:r>
            <a:r>
              <a:rPr lang="en-US" sz="3600" b="1" dirty="0" err="1"/>
              <a:t>Livrozet</a:t>
            </a:r>
            <a:r>
              <a:rPr lang="en-US" sz="3600" b="1" dirty="0"/>
              <a:t> </a:t>
            </a:r>
            <a:r>
              <a:rPr lang="en-US" sz="3600" b="1" baseline="30000" dirty="0"/>
              <a:t>2,8</a:t>
            </a:r>
            <a:r>
              <a:rPr lang="en-US" sz="3600" b="1" dirty="0"/>
              <a:t>, Jean-Michel Peter </a:t>
            </a:r>
            <a:r>
              <a:rPr lang="en-US" sz="3600" b="1" baseline="30000" dirty="0"/>
              <a:t>2,12</a:t>
            </a:r>
            <a:r>
              <a:rPr lang="en-US" sz="3600" b="1" dirty="0"/>
              <a:t>, </a:t>
            </a:r>
            <a:endParaRPr lang="en-US" sz="3600" b="1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/>
              <a:t>Olivier </a:t>
            </a:r>
            <a:r>
              <a:rPr lang="en-US" sz="3600" b="1" dirty="0" err="1"/>
              <a:t>Taulera</a:t>
            </a:r>
            <a:r>
              <a:rPr lang="en-US" sz="3600" b="1" dirty="0"/>
              <a:t> </a:t>
            </a:r>
            <a:r>
              <a:rPr lang="en-US" sz="3600" b="1" baseline="30000" dirty="0"/>
              <a:t>2,9</a:t>
            </a:r>
            <a:r>
              <a:rPr lang="en-US" sz="3600" b="1" dirty="0"/>
              <a:t>, Alain </a:t>
            </a:r>
            <a:r>
              <a:rPr lang="en-US" sz="3600" b="1" dirty="0" err="1"/>
              <a:t>Wajsbrot</a:t>
            </a:r>
            <a:r>
              <a:rPr lang="en-US" sz="3600" b="1" dirty="0"/>
              <a:t> </a:t>
            </a:r>
            <a:r>
              <a:rPr lang="en-US" sz="3600" b="1" baseline="30000" dirty="0"/>
              <a:t>2,10</a:t>
            </a:r>
            <a:r>
              <a:rPr lang="en-US" sz="3600" b="1" dirty="0"/>
              <a:t>, Catherine </a:t>
            </a:r>
            <a:r>
              <a:rPr lang="en-US" sz="3600" b="1" dirty="0" err="1"/>
              <a:t>Majerholc</a:t>
            </a:r>
            <a:r>
              <a:rPr lang="en-US" sz="3600" b="1" dirty="0"/>
              <a:t> </a:t>
            </a:r>
            <a:r>
              <a:rPr lang="en-US" sz="3600" b="1" baseline="30000" dirty="0"/>
              <a:t>2,3,4,11</a:t>
            </a:r>
            <a:r>
              <a:rPr lang="en-US" sz="3600" b="1" dirty="0"/>
              <a:t> </a:t>
            </a:r>
            <a:endParaRPr lang="en-US" sz="3600" b="1" dirty="0" smtClean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900" b="1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500" b="1" dirty="0" smtClean="0"/>
              <a:t>   </a:t>
            </a:r>
            <a:r>
              <a:rPr lang="en-US" sz="2500" b="1" dirty="0"/>
              <a:t/>
            </a:r>
            <a:br>
              <a:rPr lang="en-US" sz="2500" b="1" dirty="0"/>
            </a:b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¹ Département de Médecine Générale, Université Louis Pasteur Strasbourg, France</a:t>
            </a:r>
            <a:endParaRPr lang="fr-FR" altLang="fr-FR" sz="25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² Groupe d’études et recherché ville-hôpital : 75 rue du Ruisseau, Paris, France</a:t>
            </a:r>
            <a:endParaRPr lang="fr-FR" altLang="fr-FR" sz="25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³ </a:t>
            </a:r>
            <a:r>
              <a:rPr lang="fr-FR" altLang="fr-FR" sz="2500" dirty="0" err="1">
                <a:ea typeface="Calibri" panose="020F0502020204030204" pitchFamily="34" charset="0"/>
                <a:cs typeface="Calibri" panose="020F0502020204030204" pitchFamily="34" charset="0"/>
              </a:rPr>
              <a:t>Univ</a:t>
            </a: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 Paris Diderot, Sorbonne Paris Cité, </a:t>
            </a:r>
            <a:r>
              <a:rPr lang="fr-FR" altLang="fr-FR" sz="2500" dirty="0" err="1">
                <a:ea typeface="Calibri" panose="020F0502020204030204" pitchFamily="34" charset="0"/>
                <a:cs typeface="Calibri" panose="020F0502020204030204" pitchFamily="34" charset="0"/>
              </a:rPr>
              <a:t>Dept</a:t>
            </a: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fr-FR" altLang="fr-FR" sz="2500" dirty="0" err="1"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, F-75018 Paris, France</a:t>
            </a:r>
            <a:endParaRPr lang="fr-FR" altLang="fr-FR" sz="25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⁴ EA Recherche Clinique Coordonnée Ville-Hôpital, Méthodologies et Société (REMES), F-75018 Paris, France</a:t>
            </a:r>
            <a:endParaRPr lang="fr-FR" altLang="fr-FR" sz="25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⁵ Hôpital La Grave, Hôpitaux de Toulouse, France</a:t>
            </a:r>
            <a:endParaRPr lang="fr-FR" altLang="fr-FR" sz="25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⁶ </a:t>
            </a:r>
            <a:r>
              <a:rPr lang="fr-FR" altLang="fr-FR" sz="2500" dirty="0" err="1">
                <a:ea typeface="Calibri" panose="020F0502020204030204" pitchFamily="34" charset="0"/>
                <a:cs typeface="Calibri" panose="020F0502020204030204" pitchFamily="34" charset="0"/>
              </a:rPr>
              <a:t>Cemka</a:t>
            </a: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2500" dirty="0" err="1">
                <a:ea typeface="Calibri" panose="020F0502020204030204" pitchFamily="34" charset="0"/>
                <a:cs typeface="Calibri" panose="020F0502020204030204" pitchFamily="34" charset="0"/>
              </a:rPr>
              <a:t>Eval</a:t>
            </a:r>
            <a:r>
              <a:rPr lang="fr-FR" altLang="fr-FR" sz="2500" dirty="0">
                <a:ea typeface="Calibri" panose="020F0502020204030204" pitchFamily="34" charset="0"/>
                <a:cs typeface="Calibri" panose="020F0502020204030204" pitchFamily="34" charset="0"/>
              </a:rPr>
              <a:t>, 43 Boulevard du Maréchal Joffre, 92340 Bourg-la-Reine, </a:t>
            </a:r>
            <a:r>
              <a:rPr lang="fr-FR" altLang="fr-FR" sz="2500" dirty="0" smtClean="0">
                <a:ea typeface="Calibri" panose="020F0502020204030204" pitchFamily="34" charset="0"/>
                <a:cs typeface="Calibri" panose="020F0502020204030204" pitchFamily="34" charset="0"/>
              </a:rPr>
              <a:t>France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⁷ Département de Médecine Générale, Université de Bordeaux, France</a:t>
            </a:r>
            <a:endParaRPr lang="fr-FR" altLang="fr-FR" sz="28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⁸ Service des maladies infectieuses et tropicales, Hôpital Edouard Herriot, Lyon, France</a:t>
            </a:r>
            <a:endParaRPr lang="fr-FR" altLang="fr-FR" sz="28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⁹ Hôpital Saint Louis, Paris, France</a:t>
            </a:r>
            <a:endParaRPr lang="fr-FR" altLang="fr-FR" sz="28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¹⁰ Médecine Générale, Hôpital d’Avignon, France</a:t>
            </a:r>
            <a:endParaRPr lang="fr-FR" altLang="fr-FR" sz="28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¹¹ Service de médecine interne, Hôpital Foch, Suresnes, France</a:t>
            </a:r>
            <a:endParaRPr lang="fr-FR" altLang="fr-FR" sz="28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¹²</a:t>
            </a:r>
            <a:r>
              <a:rPr lang="fr-FR" altLang="fr-FR" sz="2800" b="1" dirty="0">
                <a:solidFill>
                  <a:srgbClr val="555555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>
                <a:ea typeface="Calibri" panose="020F0502020204030204" pitchFamily="34" charset="0"/>
                <a:cs typeface="Calibri" panose="020F0502020204030204" pitchFamily="34" charset="0"/>
              </a:rPr>
              <a:t>Groupe Hospitalier Mulhouse Sud-Alsace, France</a:t>
            </a:r>
            <a:endParaRPr lang="fr-FR" altLang="fr-FR" sz="2800" dirty="0"/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5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500" dirty="0"/>
          </a:p>
          <a:p>
            <a:endParaRPr lang="fr-F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07655" y="56447"/>
            <a:ext cx="2576690" cy="1001007"/>
          </a:xfrm>
        </p:spPr>
        <p:txBody>
          <a:bodyPr>
            <a:normAutofit/>
          </a:bodyPr>
          <a:lstStyle/>
          <a:p>
            <a:r>
              <a:rPr lang="fr-FR" sz="3200" b="1" dirty="0">
                <a:latin typeface="Calibri" panose="020F0502020204030204" pitchFamily="34" charset="0"/>
              </a:rPr>
              <a:t>Background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>
          <a:xfrm>
            <a:off x="6106978" y="1690899"/>
            <a:ext cx="5742179" cy="38617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/>
              <a:t>RHT </a:t>
            </a:r>
            <a:r>
              <a:rPr lang="fr-FR" dirty="0" err="1" smtClean="0"/>
              <a:t>feasibility</a:t>
            </a:r>
            <a:r>
              <a:rPr lang="fr-FR" dirty="0" smtClean="0"/>
              <a:t> </a:t>
            </a:r>
            <a:r>
              <a:rPr lang="fr-FR" dirty="0"/>
              <a:t>in French </a:t>
            </a:r>
            <a:r>
              <a:rPr lang="fr-FR" dirty="0" err="1"/>
              <a:t>general</a:t>
            </a:r>
            <a:r>
              <a:rPr lang="fr-FR" dirty="0"/>
              <a:t> practice:  </a:t>
            </a:r>
            <a:r>
              <a:rPr lang="fr-FR" dirty="0" err="1"/>
              <a:t>little</a:t>
            </a:r>
            <a:r>
              <a:rPr lang="fr-FR" dirty="0"/>
              <a:t> </a:t>
            </a:r>
            <a:r>
              <a:rPr lang="fr-FR" dirty="0" err="1"/>
              <a:t>amount</a:t>
            </a:r>
            <a:r>
              <a:rPr lang="fr-FR" dirty="0"/>
              <a:t> of </a:t>
            </a:r>
            <a:r>
              <a:rPr lang="fr-FR" dirty="0" smtClean="0"/>
              <a:t>data</a:t>
            </a:r>
            <a:r>
              <a:rPr lang="fr-FR" dirty="0" smtClean="0">
                <a:latin typeface="Calibri" panose="020F0502020204030204" pitchFamily="34" charset="0"/>
              </a:rPr>
              <a:t>.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/>
              <a:t>Good </a:t>
            </a:r>
            <a:r>
              <a:rPr lang="fr-FR" dirty="0" err="1"/>
              <a:t>acceptability</a:t>
            </a:r>
            <a:r>
              <a:rPr lang="fr-FR" dirty="0"/>
              <a:t> and </a:t>
            </a:r>
            <a:r>
              <a:rPr lang="fr-FR" dirty="0" err="1"/>
              <a:t>limited</a:t>
            </a:r>
            <a:r>
              <a:rPr lang="fr-FR" dirty="0"/>
              <a:t> </a:t>
            </a:r>
            <a:r>
              <a:rPr lang="en-US" dirty="0"/>
              <a:t>feasibility</a:t>
            </a:r>
            <a:r>
              <a:rPr lang="fr-FR" dirty="0"/>
              <a:t> due to time restriction, </a:t>
            </a:r>
            <a:r>
              <a:rPr lang="fr-FR" dirty="0" err="1"/>
              <a:t>technical</a:t>
            </a:r>
            <a:r>
              <a:rPr lang="fr-FR" dirty="0"/>
              <a:t> </a:t>
            </a:r>
            <a:r>
              <a:rPr lang="fr-FR" dirty="0" err="1"/>
              <a:t>difficulties</a:t>
            </a:r>
            <a:r>
              <a:rPr lang="fr-FR" dirty="0"/>
              <a:t> and staff </a:t>
            </a:r>
            <a:r>
              <a:rPr lang="fr-FR" dirty="0" smtClean="0"/>
              <a:t>training</a:t>
            </a:r>
            <a:r>
              <a:rPr lang="fr-FR" baseline="30000" dirty="0" smtClean="0"/>
              <a:t>5</a:t>
            </a:r>
            <a:r>
              <a:rPr lang="fr-FR" dirty="0" smtClean="0"/>
              <a:t>.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/>
              <a:t>Efficient </a:t>
            </a:r>
            <a:r>
              <a:rPr lang="fr-FR" dirty="0" err="1"/>
              <a:t>strategy</a:t>
            </a:r>
            <a:r>
              <a:rPr lang="fr-FR" dirty="0"/>
              <a:t> in Guyane (</a:t>
            </a:r>
            <a:r>
              <a:rPr lang="fr-FR" dirty="0" err="1"/>
              <a:t>highest</a:t>
            </a:r>
            <a:r>
              <a:rPr lang="fr-FR" dirty="0"/>
              <a:t> HIV </a:t>
            </a:r>
            <a:r>
              <a:rPr lang="fr-FR" dirty="0" err="1"/>
              <a:t>prevalence</a:t>
            </a:r>
            <a:r>
              <a:rPr lang="fr-FR" dirty="0"/>
              <a:t> in France)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financial</a:t>
            </a:r>
            <a:r>
              <a:rPr lang="fr-FR" dirty="0"/>
              <a:t> support </a:t>
            </a:r>
            <a:r>
              <a:rPr lang="fr-FR" dirty="0" err="1"/>
              <a:t>from</a:t>
            </a:r>
            <a:r>
              <a:rPr lang="fr-FR" dirty="0"/>
              <a:t> the social security</a:t>
            </a:r>
            <a:r>
              <a:rPr lang="fr-FR" baseline="30000" dirty="0"/>
              <a:t>6</a:t>
            </a:r>
            <a:r>
              <a:rPr lang="fr-FR" dirty="0"/>
              <a:t>.</a:t>
            </a:r>
          </a:p>
          <a:p>
            <a:pPr lvl="1">
              <a:lnSpc>
                <a:spcPct val="120000"/>
              </a:lnSpc>
            </a:pPr>
            <a:endParaRPr lang="fr-FR" dirty="0"/>
          </a:p>
          <a:p>
            <a:pPr>
              <a:lnSpc>
                <a:spcPct val="120000"/>
              </a:lnSpc>
            </a:pPr>
            <a:r>
              <a:rPr lang="fr-FR" dirty="0"/>
              <a:t>The joint screening </a:t>
            </a:r>
            <a:r>
              <a:rPr lang="fr-FR" dirty="0" err="1"/>
              <a:t>offer</a:t>
            </a:r>
            <a:r>
              <a:rPr lang="fr-FR" dirty="0"/>
              <a:t> of HIV, HBV and HVC </a:t>
            </a:r>
            <a:r>
              <a:rPr lang="fr-FR" dirty="0" err="1"/>
              <a:t>study</a:t>
            </a:r>
            <a:r>
              <a:rPr lang="fr-FR" dirty="0"/>
              <a:t> </a:t>
            </a:r>
            <a:r>
              <a:rPr lang="fr-FR" dirty="0" err="1"/>
              <a:t>showed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after</a:t>
            </a:r>
            <a:r>
              <a:rPr lang="fr-FR" dirty="0"/>
              <a:t> </a:t>
            </a:r>
            <a:r>
              <a:rPr lang="fr-FR" dirty="0" err="1"/>
              <a:t>appropriate</a:t>
            </a:r>
            <a:r>
              <a:rPr lang="fr-FR" dirty="0"/>
              <a:t> training, </a:t>
            </a:r>
            <a:r>
              <a:rPr lang="fr-FR" dirty="0" err="1"/>
              <a:t>motivated</a:t>
            </a:r>
            <a:r>
              <a:rPr lang="fr-FR" dirty="0"/>
              <a:t> </a:t>
            </a:r>
            <a:r>
              <a:rPr lang="fr-FR" dirty="0" err="1"/>
              <a:t>GPs</a:t>
            </a:r>
            <a:r>
              <a:rPr lang="fr-FR" dirty="0"/>
              <a:t> improuve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testing</a:t>
            </a:r>
            <a:r>
              <a:rPr lang="fr-FR" dirty="0"/>
              <a:t> rate, </a:t>
            </a:r>
            <a:r>
              <a:rPr lang="fr-FR" dirty="0" err="1"/>
              <a:t>even</a:t>
            </a:r>
            <a:r>
              <a:rPr lang="fr-FR" dirty="0"/>
              <a:t> </a:t>
            </a:r>
            <a:r>
              <a:rPr lang="fr-FR" dirty="0" err="1"/>
              <a:t>during</a:t>
            </a:r>
            <a:r>
              <a:rPr lang="fr-FR" dirty="0"/>
              <a:t> a short </a:t>
            </a:r>
            <a:r>
              <a:rPr lang="fr-FR" dirty="0" err="1"/>
              <a:t>period</a:t>
            </a:r>
            <a:r>
              <a:rPr lang="fr-FR" dirty="0"/>
              <a:t> and </a:t>
            </a:r>
            <a:r>
              <a:rPr lang="fr-FR" dirty="0" err="1"/>
              <a:t>specially</a:t>
            </a:r>
            <a:r>
              <a:rPr lang="fr-FR" dirty="0"/>
              <a:t> </a:t>
            </a:r>
            <a:r>
              <a:rPr lang="fr-FR" dirty="0" err="1"/>
              <a:t>among</a:t>
            </a:r>
            <a:r>
              <a:rPr lang="fr-FR" dirty="0"/>
              <a:t> </a:t>
            </a:r>
            <a:r>
              <a:rPr lang="fr-FR" dirty="0" err="1"/>
              <a:t>risk</a:t>
            </a:r>
            <a:r>
              <a:rPr lang="fr-FR" dirty="0"/>
              <a:t> groups</a:t>
            </a:r>
            <a:r>
              <a:rPr lang="fr-FR" dirty="0">
                <a:latin typeface="Calibri" panose="020F0502020204030204" pitchFamily="34" charset="0"/>
              </a:rPr>
              <a:t>⁷</a:t>
            </a:r>
            <a:r>
              <a:rPr lang="fr-FR" dirty="0" smtClean="0">
                <a:latin typeface="Calibri" panose="020F0502020204030204" pitchFamily="34" charset="0"/>
              </a:rPr>
              <a:t>.</a:t>
            </a:r>
            <a:endParaRPr lang="fr-FR" dirty="0"/>
          </a:p>
          <a:p>
            <a:pPr>
              <a:lnSpc>
                <a:spcPct val="120000"/>
              </a:lnSpc>
            </a:pPr>
            <a:r>
              <a:rPr lang="fr-FR" dirty="0"/>
              <a:t>New </a:t>
            </a:r>
            <a:r>
              <a:rPr lang="fr-FR" dirty="0" err="1" smtClean="0"/>
              <a:t>study</a:t>
            </a:r>
            <a:r>
              <a:rPr lang="fr-FR" dirty="0"/>
              <a:t>:</a:t>
            </a:r>
            <a:r>
              <a:rPr lang="fr-FR" dirty="0" smtClean="0"/>
              <a:t> </a:t>
            </a:r>
            <a:r>
              <a:rPr lang="fr-FR" dirty="0"/>
              <a:t>DEPIVIH </a:t>
            </a:r>
            <a:r>
              <a:rPr lang="fr-FR" dirty="0" smtClean="0"/>
              <a:t>2. </a:t>
            </a:r>
            <a:r>
              <a:rPr lang="fr-FR" dirty="0" err="1" smtClean="0"/>
              <a:t>Besides</a:t>
            </a:r>
            <a:r>
              <a:rPr lang="fr-FR" dirty="0" smtClean="0"/>
              <a:t> </a:t>
            </a:r>
            <a:r>
              <a:rPr lang="fr-FR" dirty="0"/>
              <a:t>VIKIA RHT, </a:t>
            </a:r>
            <a:r>
              <a:rPr lang="fr-FR" dirty="0" err="1"/>
              <a:t>we</a:t>
            </a:r>
            <a:r>
              <a:rPr lang="fr-FR" dirty="0"/>
              <a:t>  </a:t>
            </a:r>
            <a:r>
              <a:rPr lang="fr-FR" dirty="0" err="1"/>
              <a:t>introduced</a:t>
            </a:r>
            <a:r>
              <a:rPr lang="fr-FR" dirty="0"/>
              <a:t> an </a:t>
            </a:r>
            <a:r>
              <a:rPr lang="fr-FR" dirty="0" err="1"/>
              <a:t>immediate</a:t>
            </a:r>
            <a:r>
              <a:rPr lang="fr-FR" dirty="0"/>
              <a:t> </a:t>
            </a:r>
            <a:r>
              <a:rPr lang="fr-FR" dirty="0" err="1"/>
              <a:t>answer</a:t>
            </a:r>
            <a:r>
              <a:rPr lang="fr-FR" dirty="0"/>
              <a:t> RHT </a:t>
            </a:r>
            <a:r>
              <a:rPr lang="fr-FR" dirty="0" smtClean="0"/>
              <a:t>(INSTI) </a:t>
            </a:r>
            <a:r>
              <a:rPr lang="fr-FR" dirty="0"/>
              <a:t>and </a:t>
            </a:r>
            <a:r>
              <a:rPr lang="fr-FR" dirty="0" err="1"/>
              <a:t>left</a:t>
            </a:r>
            <a:r>
              <a:rPr lang="fr-FR" dirty="0"/>
              <a:t> the </a:t>
            </a:r>
            <a:r>
              <a:rPr lang="fr-FR" dirty="0" err="1"/>
              <a:t>possibility</a:t>
            </a:r>
            <a:r>
              <a:rPr lang="fr-FR" dirty="0"/>
              <a:t> of </a:t>
            </a:r>
            <a:r>
              <a:rPr lang="fr-FR" dirty="0" err="1"/>
              <a:t>using</a:t>
            </a:r>
            <a:r>
              <a:rPr lang="fr-FR" dirty="0"/>
              <a:t> Elisa </a:t>
            </a:r>
            <a:r>
              <a:rPr lang="fr-FR" dirty="0" err="1"/>
              <a:t>blood</a:t>
            </a:r>
            <a:r>
              <a:rPr lang="fr-FR" dirty="0"/>
              <a:t> tests.</a:t>
            </a:r>
          </a:p>
          <a:p>
            <a:pPr>
              <a:lnSpc>
                <a:spcPct val="120000"/>
              </a:lnSpc>
            </a:pPr>
            <a:r>
              <a:rPr lang="fr-FR" dirty="0" err="1"/>
              <a:t>Simultaniously</a:t>
            </a:r>
            <a:r>
              <a:rPr lang="fr-FR" dirty="0"/>
              <a:t> </a:t>
            </a:r>
            <a:r>
              <a:rPr lang="fr-FR" dirty="0" err="1"/>
              <a:t>offering</a:t>
            </a:r>
            <a:r>
              <a:rPr lang="fr-FR" dirty="0"/>
              <a:t> </a:t>
            </a:r>
            <a:r>
              <a:rPr lang="fr-FR" dirty="0" err="1"/>
              <a:t>GPs</a:t>
            </a:r>
            <a:r>
              <a:rPr lang="fr-FR" dirty="0"/>
              <a:t> 3 </a:t>
            </a:r>
            <a:r>
              <a:rPr lang="fr-FR" dirty="0" smtClean="0"/>
              <a:t>screening</a:t>
            </a:r>
            <a:r>
              <a:rPr lang="fr-FR" dirty="0" smtClean="0"/>
              <a:t> </a:t>
            </a:r>
            <a:r>
              <a:rPr lang="fr-FR" dirty="0" err="1"/>
              <a:t>tools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which</a:t>
            </a:r>
            <a:r>
              <a:rPr lang="fr-FR" dirty="0"/>
              <a:t> to </a:t>
            </a:r>
            <a:r>
              <a:rPr lang="fr-FR" dirty="0" err="1"/>
              <a:t>choose</a:t>
            </a:r>
            <a:r>
              <a:rPr lang="fr-FR" dirty="0"/>
              <a:t> </a:t>
            </a:r>
            <a:r>
              <a:rPr lang="fr-FR" dirty="0" err="1"/>
              <a:t>could</a:t>
            </a:r>
            <a:r>
              <a:rPr lang="fr-FR" dirty="0"/>
              <a:t> help </a:t>
            </a:r>
            <a:r>
              <a:rPr lang="fr-FR" dirty="0" err="1"/>
              <a:t>finding</a:t>
            </a:r>
            <a:r>
              <a:rPr lang="fr-FR" dirty="0"/>
              <a:t> the best </a:t>
            </a:r>
            <a:r>
              <a:rPr lang="fr-FR" dirty="0" err="1" smtClean="0"/>
              <a:t>suited</a:t>
            </a:r>
            <a:r>
              <a:rPr lang="fr-FR" dirty="0" smtClean="0"/>
              <a:t> </a:t>
            </a:r>
            <a:r>
              <a:rPr lang="fr-FR" dirty="0"/>
              <a:t>HIV screening </a:t>
            </a:r>
            <a:r>
              <a:rPr lang="fr-FR" dirty="0" err="1"/>
              <a:t>strategy</a:t>
            </a:r>
            <a:r>
              <a:rPr lang="fr-FR" dirty="0"/>
              <a:t> for </a:t>
            </a:r>
            <a:r>
              <a:rPr lang="fr-FR" dirty="0" err="1"/>
              <a:t>general</a:t>
            </a:r>
            <a:r>
              <a:rPr lang="fr-FR" dirty="0"/>
              <a:t> practice and </a:t>
            </a:r>
            <a:r>
              <a:rPr lang="fr-FR" dirty="0" err="1"/>
              <a:t>hence</a:t>
            </a:r>
            <a:r>
              <a:rPr lang="fr-FR" dirty="0"/>
              <a:t> </a:t>
            </a:r>
            <a:r>
              <a:rPr lang="fr-FR" dirty="0" err="1"/>
              <a:t>diminish</a:t>
            </a:r>
            <a:r>
              <a:rPr lang="fr-FR" dirty="0"/>
              <a:t> the </a:t>
            </a:r>
            <a:r>
              <a:rPr lang="fr-FR" dirty="0" err="1"/>
              <a:t>hidden</a:t>
            </a:r>
            <a:r>
              <a:rPr lang="fr-FR" dirty="0"/>
              <a:t> HIV </a:t>
            </a:r>
            <a:r>
              <a:rPr lang="fr-FR" dirty="0" err="1"/>
              <a:t>epidemics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9366" y="224135"/>
            <a:ext cx="1410582" cy="2400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3223" y="5498948"/>
            <a:ext cx="11228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900" dirty="0"/>
              <a:t>¹ CASALINO E, BERNOT B, BOUCHAUD O, et al. </a:t>
            </a:r>
            <a:r>
              <a:rPr lang="en-US" sz="900" b="1" dirty="0"/>
              <a:t>Twelve months of routine HIV screening in 6 emergency departments in the Paris area : results from the ANRS URDEP study</a:t>
            </a:r>
            <a:r>
              <a:rPr lang="en-US" sz="900" dirty="0"/>
              <a:t>. </a:t>
            </a:r>
            <a:r>
              <a:rPr lang="en-US" sz="900" dirty="0" err="1"/>
              <a:t>PLoS</a:t>
            </a:r>
            <a:r>
              <a:rPr lang="en-US" sz="900" dirty="0"/>
              <a:t> One, 2012, vol.7, n°10, 8 p.</a:t>
            </a:r>
            <a:endParaRPr lang="fr-FR" sz="900" dirty="0"/>
          </a:p>
          <a:p>
            <a:r>
              <a:rPr lang="fr-FR" sz="900" dirty="0"/>
              <a:t>² </a:t>
            </a:r>
            <a:r>
              <a:rPr lang="en-US" sz="900" dirty="0"/>
              <a:t>Karen</a:t>
            </a:r>
            <a:r>
              <a:rPr lang="fr-FR" sz="900" dirty="0"/>
              <a:t> Champenois </a:t>
            </a:r>
            <a:r>
              <a:rPr lang="fr-FR" sz="900" b="1" dirty="0"/>
              <a:t>Opportunités manquées de dépistage du VIH chez des patients nouvellement diagnostiqués en France</a:t>
            </a:r>
            <a:r>
              <a:rPr lang="fr-FR" sz="900" dirty="0"/>
              <a:t>  </a:t>
            </a:r>
            <a:r>
              <a:rPr lang="fr-FR" sz="900" dirty="0" err="1"/>
              <a:t>EtudeANRS</a:t>
            </a:r>
            <a:r>
              <a:rPr lang="fr-FR" sz="900" dirty="0"/>
              <a:t>. </a:t>
            </a:r>
            <a:r>
              <a:rPr lang="en-US" sz="900" dirty="0" err="1"/>
              <a:t>Opportunités</a:t>
            </a:r>
            <a:r>
              <a:rPr lang="en-US" sz="900" dirty="0"/>
              <a:t> </a:t>
            </a:r>
            <a:r>
              <a:rPr lang="en-US" sz="900" dirty="0" err="1"/>
              <a:t>Online:www.anrs.fr</a:t>
            </a:r>
            <a:r>
              <a:rPr lang="en-US" sz="900" dirty="0"/>
              <a:t>/.../14%20%20%20Karine%20Champenois_20120504.pdf</a:t>
            </a:r>
          </a:p>
          <a:p>
            <a:pPr lvl="0"/>
            <a:r>
              <a:rPr lang="en-US" sz="900" dirty="0"/>
              <a:t>³ </a:t>
            </a:r>
            <a:r>
              <a:rPr lang="fr-FR" sz="900" dirty="0"/>
              <a:t>Professeur Philippe </a:t>
            </a:r>
            <a:r>
              <a:rPr lang="fr-FR" sz="900" dirty="0" err="1"/>
              <a:t>Morlat</a:t>
            </a:r>
            <a:r>
              <a:rPr lang="fr-FR" sz="900" dirty="0"/>
              <a:t>, CNS et </a:t>
            </a:r>
            <a:r>
              <a:rPr lang="fr-FR" sz="900" b="1" dirty="0"/>
              <a:t>ANRS. Prise en charge médicale des personnes vivant avec le VIH. Actualisation 2014 du rapport 2013</a:t>
            </a:r>
            <a:r>
              <a:rPr lang="fr-FR" sz="900" dirty="0"/>
              <a:t> 112 p. Online:  </a:t>
            </a:r>
            <a:r>
              <a:rPr lang="fr-FR" sz="900" u="sng" dirty="0">
                <a:hlinkClick r:id="rId3"/>
              </a:rPr>
              <a:t>http://www.sante.gouv.fr/IMG/pdf/experts-vih_actualisations2014.pdf</a:t>
            </a:r>
            <a:r>
              <a:rPr lang="fr-FR" sz="900" dirty="0"/>
              <a:t>.</a:t>
            </a:r>
          </a:p>
          <a:p>
            <a:pPr lvl="0"/>
            <a:r>
              <a:rPr lang="fr-FR" sz="900" dirty="0"/>
              <a:t>⁴ </a:t>
            </a:r>
            <a:r>
              <a:rPr lang="fr-FR" sz="900" b="1" i="1" dirty="0"/>
              <a:t>Dépistage de l’infection par le VIH en médecine générale . Multiplier les propositions de test et privilégier l’entretien orienté</a:t>
            </a:r>
            <a:r>
              <a:rPr lang="fr-FR" sz="900" i="1" dirty="0"/>
              <a:t>. Henri </a:t>
            </a:r>
            <a:r>
              <a:rPr lang="fr-FR" sz="900" i="1" dirty="0" err="1"/>
              <a:t>Partouche</a:t>
            </a:r>
            <a:r>
              <a:rPr lang="fr-FR" sz="900" i="1" dirty="0"/>
              <a:t> et Vincent Renard. CNGE. Présentation orale 17 diapositives; Online: </a:t>
            </a:r>
            <a:r>
              <a:rPr lang="fr-FR" sz="900" u="sng" dirty="0">
                <a:hlinkClick r:id="rId4"/>
              </a:rPr>
              <a:t>www.anrs.fr</a:t>
            </a:r>
            <a:r>
              <a:rPr lang="fr-FR" sz="900" i="1" dirty="0"/>
              <a:t> </a:t>
            </a:r>
            <a:endParaRPr lang="fr-FR" sz="900" dirty="0"/>
          </a:p>
          <a:p>
            <a:pPr lvl="0"/>
            <a:r>
              <a:rPr lang="fr-FR" sz="900" dirty="0"/>
              <a:t>⁵ GAUTHIER R, LIVROZET JM, PREVOTEAU DU CLARY F, et al. </a:t>
            </a:r>
            <a:r>
              <a:rPr lang="en-US" sz="900" b="1" dirty="0"/>
              <a:t>Feasibility and acceptability of rapid HIV test screening (DEPIVIH) by French family physicians</a:t>
            </a:r>
            <a:r>
              <a:rPr lang="en-US" sz="900" dirty="0"/>
              <a:t>. </a:t>
            </a:r>
            <a:r>
              <a:rPr lang="en-US" sz="900" dirty="0" err="1"/>
              <a:t>Médecine</a:t>
            </a:r>
            <a:r>
              <a:rPr lang="en-US" sz="900" dirty="0"/>
              <a:t> et maladies </a:t>
            </a:r>
            <a:r>
              <a:rPr lang="en-US" sz="900" dirty="0" err="1"/>
              <a:t>infectieuses</a:t>
            </a:r>
            <a:r>
              <a:rPr lang="en-US" sz="900" dirty="0"/>
              <a:t>, 2012, vol.42, n°11, pp. 553-560</a:t>
            </a:r>
            <a:endParaRPr lang="fr-FR" sz="900" dirty="0"/>
          </a:p>
          <a:p>
            <a:r>
              <a:rPr lang="fr-FR" sz="900" dirty="0"/>
              <a:t>⁶JOLIVET A, SANGARE I, DIMANCHE S, et al. </a:t>
            </a:r>
            <a:r>
              <a:rPr lang="fr-FR" sz="900" b="1" dirty="0"/>
              <a:t>Les tests rapides d’orientation diagnostiques (TROD) du VIH par les médecins libéraux : bilan d’un an d’expérimentation en Guyane</a:t>
            </a:r>
            <a:r>
              <a:rPr lang="fr-FR" sz="900" dirty="0"/>
              <a:t>. Bulletin de veille sanitaire Antibes-Guyane, 2012, n°10, pp. 18-20</a:t>
            </a:r>
          </a:p>
          <a:p>
            <a:r>
              <a:rPr lang="en-US" sz="900" dirty="0"/>
              <a:t>⁷ Catherine </a:t>
            </a:r>
            <a:r>
              <a:rPr lang="en-US" sz="900" dirty="0" err="1"/>
              <a:t>Fagard</a:t>
            </a:r>
            <a:r>
              <a:rPr lang="en-US" sz="900" dirty="0"/>
              <a:t> et al. </a:t>
            </a:r>
            <a:r>
              <a:rPr lang="en-US" sz="900" b="1" dirty="0"/>
              <a:t>Feasibility of joint screening for HIV, HBV and HCV by general practitioners in two French counties, 2012.</a:t>
            </a:r>
            <a:r>
              <a:rPr lang="en-US" sz="900" dirty="0"/>
              <a:t> Bulletin </a:t>
            </a:r>
            <a:r>
              <a:rPr lang="en-US" sz="900" dirty="0" err="1"/>
              <a:t>épidémiologique</a:t>
            </a:r>
            <a:r>
              <a:rPr lang="en-US" sz="900" dirty="0"/>
              <a:t> </a:t>
            </a:r>
            <a:r>
              <a:rPr lang="en-US" sz="900" dirty="0" err="1"/>
              <a:t>hebdomadaire</a:t>
            </a:r>
            <a:r>
              <a:rPr lang="en-US" sz="900" dirty="0"/>
              <a:t> </a:t>
            </a:r>
            <a:r>
              <a:rPr lang="fi-FI" sz="900" dirty="0"/>
              <a:t>N° 21-22 - 8 </a:t>
            </a:r>
            <a:r>
              <a:rPr lang="fi-FI" sz="900" dirty="0" err="1"/>
              <a:t>juillet</a:t>
            </a:r>
            <a:r>
              <a:rPr lang="fi-FI" sz="900" dirty="0"/>
              <a:t> 2014. </a:t>
            </a:r>
            <a:r>
              <a:rPr lang="fi-FI" sz="900" dirty="0" err="1"/>
              <a:t>pp</a:t>
            </a:r>
            <a:r>
              <a:rPr lang="fi-FI" sz="900" dirty="0"/>
              <a:t> 395-400</a:t>
            </a:r>
            <a:endParaRPr lang="en-US" sz="9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851711" y="1690525"/>
            <a:ext cx="5181600" cy="375399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fr-FR" sz="1100" dirty="0"/>
              <a:t>2009: French national guidelines </a:t>
            </a:r>
            <a:r>
              <a:rPr lang="fr-FR" sz="1100" dirty="0" err="1"/>
              <a:t>recommended</a:t>
            </a:r>
            <a:r>
              <a:rPr lang="fr-FR" sz="1100" dirty="0"/>
              <a:t>: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fr-FR" sz="1100" dirty="0" err="1"/>
              <a:t>Widespread</a:t>
            </a:r>
            <a:r>
              <a:rPr lang="fr-FR" sz="1100" dirty="0"/>
              <a:t> routine HIV screening and </a:t>
            </a:r>
            <a:r>
              <a:rPr lang="fr-FR" sz="1100" dirty="0" err="1"/>
              <a:t>regular</a:t>
            </a:r>
            <a:r>
              <a:rPr lang="fr-FR" sz="1100" dirty="0"/>
              <a:t> </a:t>
            </a:r>
            <a:r>
              <a:rPr lang="fr-FR" sz="1100" dirty="0" err="1"/>
              <a:t>targeted</a:t>
            </a:r>
            <a:r>
              <a:rPr lang="fr-FR" sz="1100" dirty="0"/>
              <a:t> screening in group </a:t>
            </a:r>
            <a:r>
              <a:rPr lang="fr-FR" sz="1100" dirty="0" err="1"/>
              <a:t>risks</a:t>
            </a:r>
            <a:r>
              <a:rPr lang="fr-FR" sz="1100" dirty="0"/>
              <a:t> and/or </a:t>
            </a:r>
            <a:r>
              <a:rPr lang="fr-FR" sz="1100" dirty="0" err="1"/>
              <a:t>depending</a:t>
            </a:r>
            <a:r>
              <a:rPr lang="fr-FR" sz="1100" dirty="0"/>
              <a:t> on </a:t>
            </a:r>
            <a:r>
              <a:rPr lang="fr-FR" sz="1100" dirty="0" err="1"/>
              <a:t>circumstances</a:t>
            </a:r>
            <a:r>
              <a:rPr lang="fr-FR" sz="1100" dirty="0"/>
              <a:t>.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fr-FR" sz="1100" dirty="0"/>
              <a:t>Promotion of </a:t>
            </a:r>
            <a:r>
              <a:rPr lang="fr-FR" sz="1100" dirty="0" err="1"/>
              <a:t>rapid</a:t>
            </a:r>
            <a:r>
              <a:rPr lang="fr-FR" sz="1100" dirty="0"/>
              <a:t> point of care HIV tests (RHT) to </a:t>
            </a:r>
            <a:r>
              <a:rPr lang="fr-FR" sz="1100" dirty="0" err="1"/>
              <a:t>expand</a:t>
            </a:r>
            <a:r>
              <a:rPr lang="fr-FR" sz="1100" dirty="0"/>
              <a:t> HIV screening .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endParaRPr lang="fr-FR" sz="1100" dirty="0"/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r-FR" sz="1100" dirty="0"/>
              <a:t>In 2014: </a:t>
            </a:r>
            <a:r>
              <a:rPr lang="fr-FR" sz="1100" dirty="0" err="1"/>
              <a:t>reserved</a:t>
            </a:r>
            <a:r>
              <a:rPr lang="fr-FR" sz="1100" dirty="0"/>
              <a:t> </a:t>
            </a:r>
            <a:r>
              <a:rPr lang="fr-FR" sz="1100" dirty="0" err="1"/>
              <a:t>results</a:t>
            </a:r>
            <a:r>
              <a:rPr lang="fr-FR" sz="1100" dirty="0"/>
              <a:t>: </a:t>
            </a:r>
            <a:r>
              <a:rPr lang="fr-FR" sz="1100" dirty="0" err="1"/>
              <a:t>low</a:t>
            </a:r>
            <a:r>
              <a:rPr lang="fr-FR" sz="1100" dirty="0"/>
              <a:t> </a:t>
            </a:r>
            <a:r>
              <a:rPr lang="fr-FR" sz="1100" dirty="0" err="1"/>
              <a:t>increase</a:t>
            </a:r>
            <a:r>
              <a:rPr lang="fr-FR" sz="1100" dirty="0"/>
              <a:t> in HIV tests, </a:t>
            </a:r>
            <a:r>
              <a:rPr lang="fr-FR" sz="1100" dirty="0" err="1"/>
              <a:t>stability</a:t>
            </a:r>
            <a:r>
              <a:rPr lang="fr-FR" sz="1100" dirty="0"/>
              <a:t> of </a:t>
            </a:r>
            <a:r>
              <a:rPr lang="fr-FR" sz="1100" dirty="0" err="1"/>
              <a:t>hidden</a:t>
            </a:r>
            <a:r>
              <a:rPr lang="fr-FR" sz="1100" dirty="0"/>
              <a:t> HIV </a:t>
            </a:r>
            <a:r>
              <a:rPr lang="fr-FR" sz="1100" dirty="0" err="1"/>
              <a:t>epidemics</a:t>
            </a:r>
            <a:r>
              <a:rPr lang="fr-FR" sz="1100" dirty="0"/>
              <a:t> (</a:t>
            </a:r>
            <a:r>
              <a:rPr lang="fr-FR" sz="1100" dirty="0" err="1"/>
              <a:t>around</a:t>
            </a:r>
            <a:r>
              <a:rPr lang="fr-FR" sz="1100" dirty="0"/>
              <a:t> 29000 people </a:t>
            </a:r>
            <a:r>
              <a:rPr lang="fr-FR" sz="1100" dirty="0" err="1"/>
              <a:t>unaware</a:t>
            </a:r>
            <a:r>
              <a:rPr lang="fr-FR" sz="1100" dirty="0"/>
              <a:t> </a:t>
            </a:r>
            <a:r>
              <a:rPr lang="fr-FR" sz="1100" dirty="0" err="1"/>
              <a:t>being</a:t>
            </a:r>
            <a:r>
              <a:rPr lang="fr-FR" sz="1100" dirty="0"/>
              <a:t> HIV+):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fr-FR" sz="1100" dirty="0"/>
              <a:t>Mass screening </a:t>
            </a:r>
            <a:r>
              <a:rPr lang="fr-FR" sz="1100" dirty="0" err="1"/>
              <a:t>strategy</a:t>
            </a:r>
            <a:r>
              <a:rPr lang="fr-FR" sz="1100" dirty="0"/>
              <a:t> </a:t>
            </a:r>
            <a:r>
              <a:rPr lang="fr-FR" sz="1100" dirty="0" err="1"/>
              <a:t>based</a:t>
            </a:r>
            <a:r>
              <a:rPr lang="fr-FR" sz="1100" dirty="0"/>
              <a:t> on RHT in emergency room </a:t>
            </a:r>
            <a:r>
              <a:rPr lang="fr-FR" sz="1100" dirty="0" err="1"/>
              <a:t>showed</a:t>
            </a:r>
            <a:r>
              <a:rPr lang="fr-FR" sz="1100" dirty="0"/>
              <a:t> </a:t>
            </a:r>
            <a:r>
              <a:rPr lang="fr-FR" sz="1100" dirty="0" err="1"/>
              <a:t>low</a:t>
            </a:r>
            <a:r>
              <a:rPr lang="fr-FR" sz="1100" dirty="0"/>
              <a:t> feasibility</a:t>
            </a:r>
            <a:r>
              <a:rPr lang="fr-FR" sz="1100" baseline="30000" dirty="0"/>
              <a:t>1</a:t>
            </a:r>
            <a:r>
              <a:rPr lang="fr-FR" sz="1100" dirty="0"/>
              <a:t>;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fr-FR" sz="1100" dirty="0"/>
              <a:t>The </a:t>
            </a:r>
            <a:r>
              <a:rPr lang="fr-FR" sz="1100" dirty="0" err="1"/>
              <a:t>missed</a:t>
            </a:r>
            <a:r>
              <a:rPr lang="fr-FR" sz="1100" dirty="0"/>
              <a:t> </a:t>
            </a:r>
            <a:r>
              <a:rPr lang="fr-FR" sz="1100" dirty="0" err="1"/>
              <a:t>opportunities</a:t>
            </a:r>
            <a:r>
              <a:rPr lang="fr-FR" sz="1100" dirty="0"/>
              <a:t> study² </a:t>
            </a:r>
            <a:r>
              <a:rPr lang="fr-FR" sz="1100" dirty="0" err="1"/>
              <a:t>showed</a:t>
            </a:r>
            <a:r>
              <a:rPr lang="fr-FR" sz="1100" dirty="0"/>
              <a:t> </a:t>
            </a:r>
            <a:r>
              <a:rPr lang="fr-FR" sz="1100" dirty="0" err="1"/>
              <a:t>GPs</a:t>
            </a:r>
            <a:r>
              <a:rPr lang="fr-FR" sz="1100" dirty="0"/>
              <a:t> </a:t>
            </a:r>
            <a:r>
              <a:rPr lang="fr-FR" sz="1100" dirty="0" err="1"/>
              <a:t>could</a:t>
            </a:r>
            <a:r>
              <a:rPr lang="fr-FR" sz="1100" dirty="0"/>
              <a:t> have </a:t>
            </a:r>
            <a:r>
              <a:rPr lang="fr-FR" sz="1100" dirty="0" err="1"/>
              <a:t>targeted</a:t>
            </a:r>
            <a:r>
              <a:rPr lang="fr-FR" sz="1100" dirty="0"/>
              <a:t> screening on </a:t>
            </a:r>
            <a:r>
              <a:rPr lang="fr-FR" sz="1100" dirty="0" err="1"/>
              <a:t>risk</a:t>
            </a:r>
            <a:r>
              <a:rPr lang="fr-FR" sz="1100" dirty="0"/>
              <a:t> groups and </a:t>
            </a:r>
            <a:r>
              <a:rPr lang="fr-FR" sz="1100" dirty="0" err="1"/>
              <a:t>clinical</a:t>
            </a:r>
            <a:r>
              <a:rPr lang="fr-FR" sz="1100" dirty="0"/>
              <a:t> </a:t>
            </a:r>
            <a:r>
              <a:rPr lang="fr-FR" sz="1100" dirty="0" err="1"/>
              <a:t>signs</a:t>
            </a:r>
            <a:r>
              <a:rPr lang="fr-FR" sz="1100" dirty="0"/>
              <a:t>.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fr-FR" sz="1100" dirty="0"/>
              <a:t>The national report experts’ group³ and the </a:t>
            </a:r>
            <a:r>
              <a:rPr lang="fr-FR" sz="1100" dirty="0" err="1"/>
              <a:t>GPs</a:t>
            </a:r>
            <a:r>
              <a:rPr lang="fr-FR" sz="1100" dirty="0"/>
              <a:t> National Council</a:t>
            </a:r>
            <a:r>
              <a:rPr lang="fr-FR" sz="1100" dirty="0">
                <a:latin typeface="Calibri" panose="020F0502020204030204" pitchFamily="34" charset="0"/>
              </a:rPr>
              <a:t>⁴</a:t>
            </a:r>
            <a:r>
              <a:rPr lang="fr-FR" sz="1100" dirty="0"/>
              <a:t> </a:t>
            </a:r>
            <a:r>
              <a:rPr lang="fr-FR" sz="1100" dirty="0" err="1"/>
              <a:t>insisted</a:t>
            </a:r>
            <a:r>
              <a:rPr lang="fr-FR" sz="1100" dirty="0"/>
              <a:t> on </a:t>
            </a:r>
            <a:r>
              <a:rPr lang="fr-FR" sz="1100" dirty="0" err="1"/>
              <a:t>risk</a:t>
            </a:r>
            <a:r>
              <a:rPr lang="fr-FR" sz="1100" dirty="0"/>
              <a:t> </a:t>
            </a:r>
            <a:r>
              <a:rPr lang="fr-FR" sz="1100" dirty="0" err="1"/>
              <a:t>factors</a:t>
            </a:r>
            <a:r>
              <a:rPr lang="fr-FR" sz="1100" dirty="0"/>
              <a:t> </a:t>
            </a:r>
            <a:r>
              <a:rPr lang="fr-FR" sz="1100" dirty="0" err="1"/>
              <a:t>based</a:t>
            </a:r>
            <a:r>
              <a:rPr lang="fr-FR" sz="1100" dirty="0"/>
              <a:t> screening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73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74845" y="0"/>
            <a:ext cx="2242311" cy="1176953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latin typeface="Calibri" panose="020F0502020204030204" pitchFamily="34" charset="0"/>
              </a:rPr>
              <a:t>Methods</a:t>
            </a:r>
            <a:r>
              <a:rPr lang="fr-FR" sz="2800" b="1" dirty="0" smtClean="0">
                <a:latin typeface="Calibri" panose="020F0502020204030204" pitchFamily="34" charset="0"/>
              </a:rPr>
              <a:t> </a:t>
            </a:r>
            <a:endParaRPr lang="fr-FR" sz="2800" b="1" dirty="0">
              <a:latin typeface="Calibri" panose="020F050202020403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97523" y="1387114"/>
            <a:ext cx="5181600" cy="3787205"/>
          </a:xfrm>
        </p:spPr>
        <p:txBody>
          <a:bodyPr>
            <a:normAutofit fontScale="92500"/>
          </a:bodyPr>
          <a:lstStyle/>
          <a:p>
            <a:r>
              <a:rPr lang="fr-FR" sz="1900" dirty="0" smtClean="0">
                <a:latin typeface="Calibri" panose="020F0502020204030204" pitchFamily="34" charset="0"/>
              </a:rPr>
              <a:t>National prospective </a:t>
            </a:r>
            <a:r>
              <a:rPr lang="fr-FR" sz="1900" dirty="0" err="1" smtClean="0">
                <a:latin typeface="Calibri" panose="020F0502020204030204" pitchFamily="34" charset="0"/>
              </a:rPr>
              <a:t>interventional</a:t>
            </a:r>
            <a:r>
              <a:rPr lang="fr-FR" sz="1900" dirty="0" smtClean="0">
                <a:latin typeface="Calibri" panose="020F0502020204030204" pitchFamily="34" charset="0"/>
              </a:rPr>
              <a:t> </a:t>
            </a:r>
            <a:r>
              <a:rPr lang="fr-FR" sz="1900" dirty="0" err="1" smtClean="0">
                <a:latin typeface="Calibri" panose="020F0502020204030204" pitchFamily="34" charset="0"/>
              </a:rPr>
              <a:t>study</a:t>
            </a:r>
            <a:r>
              <a:rPr lang="fr-FR" sz="1900" dirty="0" smtClean="0">
                <a:latin typeface="Calibri" panose="020F0502020204030204" pitchFamily="34" charset="0"/>
              </a:rPr>
              <a:t> </a:t>
            </a:r>
            <a:r>
              <a:rPr lang="fr-FR" sz="1900" dirty="0" err="1" smtClean="0">
                <a:latin typeface="Calibri" panose="020F0502020204030204" pitchFamily="34" charset="0"/>
              </a:rPr>
              <a:t>led</a:t>
            </a:r>
            <a:r>
              <a:rPr lang="fr-FR" sz="1900" dirty="0" smtClean="0">
                <a:latin typeface="Calibri" panose="020F0502020204030204" pitchFamily="34" charset="0"/>
              </a:rPr>
              <a:t> in French </a:t>
            </a:r>
            <a:r>
              <a:rPr lang="fr-FR" sz="1900" dirty="0" err="1" smtClean="0">
                <a:latin typeface="Calibri" panose="020F0502020204030204" pitchFamily="34" charset="0"/>
              </a:rPr>
              <a:t>GPs</a:t>
            </a:r>
            <a:r>
              <a:rPr lang="fr-FR" sz="1900" dirty="0" smtClean="0">
                <a:latin typeface="Calibri" panose="020F0502020204030204" pitchFamily="34" charset="0"/>
              </a:rPr>
              <a:t> offices </a:t>
            </a:r>
            <a:r>
              <a:rPr lang="fr-FR" sz="1900" dirty="0" err="1" smtClean="0">
                <a:latin typeface="Calibri" panose="020F0502020204030204" pitchFamily="34" charset="0"/>
              </a:rPr>
              <a:t>between</a:t>
            </a:r>
            <a:r>
              <a:rPr lang="fr-FR" sz="1900" dirty="0" smtClean="0">
                <a:latin typeface="Calibri" panose="020F0502020204030204" pitchFamily="34" charset="0"/>
              </a:rPr>
              <a:t> </a:t>
            </a:r>
            <a:r>
              <a:rPr lang="fr-FR" sz="1900" dirty="0" err="1">
                <a:latin typeface="Calibri" panose="020F0502020204030204" pitchFamily="34" charset="0"/>
              </a:rPr>
              <a:t>D</a:t>
            </a:r>
            <a:r>
              <a:rPr lang="fr-FR" sz="1900" dirty="0" err="1" smtClean="0">
                <a:latin typeface="Calibri" panose="020F0502020204030204" pitchFamily="34" charset="0"/>
              </a:rPr>
              <a:t>ecember</a:t>
            </a:r>
            <a:r>
              <a:rPr lang="fr-FR" sz="1900" dirty="0" smtClean="0">
                <a:latin typeface="Calibri" panose="020F0502020204030204" pitchFamily="34" charset="0"/>
              </a:rPr>
              <a:t> </a:t>
            </a:r>
            <a:r>
              <a:rPr lang="fr-FR" sz="1900" dirty="0" smtClean="0">
                <a:latin typeface="Calibri" panose="020F0502020204030204" pitchFamily="34" charset="0"/>
              </a:rPr>
              <a:t>2013 and </a:t>
            </a:r>
            <a:r>
              <a:rPr lang="fr-FR" sz="1900" dirty="0" err="1">
                <a:latin typeface="Calibri" panose="020F0502020204030204" pitchFamily="34" charset="0"/>
              </a:rPr>
              <a:t>D</a:t>
            </a:r>
            <a:r>
              <a:rPr lang="fr-FR" sz="1900" dirty="0" err="1" smtClean="0">
                <a:latin typeface="Calibri" panose="020F0502020204030204" pitchFamily="34" charset="0"/>
              </a:rPr>
              <a:t>ecember</a:t>
            </a:r>
            <a:r>
              <a:rPr lang="fr-FR" sz="1900" dirty="0" smtClean="0">
                <a:latin typeface="Calibri" panose="020F0502020204030204" pitchFamily="34" charset="0"/>
              </a:rPr>
              <a:t> </a:t>
            </a:r>
            <a:r>
              <a:rPr lang="fr-FR" sz="1900" dirty="0" smtClean="0">
                <a:latin typeface="Calibri" panose="020F0502020204030204" pitchFamily="34" charset="0"/>
              </a:rPr>
              <a:t>2014 </a:t>
            </a:r>
          </a:p>
          <a:p>
            <a:endParaRPr lang="fr-FR" sz="1900" dirty="0" smtClean="0">
              <a:latin typeface="Calibri" panose="020F0502020204030204" pitchFamily="34" charset="0"/>
            </a:endParaRPr>
          </a:p>
          <a:p>
            <a:r>
              <a:rPr lang="fr-FR" sz="1900" b="1" dirty="0" err="1" smtClean="0">
                <a:latin typeface="Calibri" panose="020F0502020204030204" pitchFamily="34" charset="0"/>
              </a:rPr>
              <a:t>Primary</a:t>
            </a:r>
            <a:r>
              <a:rPr lang="fr-FR" sz="1900" b="1" dirty="0" smtClean="0">
                <a:latin typeface="Calibri" panose="020F0502020204030204" pitchFamily="34" charset="0"/>
              </a:rPr>
              <a:t> </a:t>
            </a:r>
            <a:r>
              <a:rPr lang="fr-FR" sz="1900" b="1" dirty="0" err="1" smtClean="0">
                <a:latin typeface="Calibri" panose="020F0502020204030204" pitchFamily="34" charset="0"/>
              </a:rPr>
              <a:t>outcome</a:t>
            </a:r>
            <a:r>
              <a:rPr lang="fr-FR" sz="1900" b="1" dirty="0" smtClean="0">
                <a:latin typeface="Calibri" panose="020F0502020204030204" pitchFamily="34" charset="0"/>
              </a:rPr>
              <a:t>:</a:t>
            </a:r>
            <a:r>
              <a:rPr lang="fr-FR" sz="1900" dirty="0" smtClean="0">
                <a:latin typeface="Calibri" panose="020F0502020204030204" pitchFamily="34" charset="0"/>
              </a:rPr>
              <a:t> to </a:t>
            </a:r>
            <a:r>
              <a:rPr lang="fr-FR" sz="1900" dirty="0" err="1" smtClean="0">
                <a:latin typeface="Calibri" panose="020F0502020204030204" pitchFamily="34" charset="0"/>
              </a:rPr>
              <a:t>assess</a:t>
            </a:r>
            <a:r>
              <a:rPr lang="fr-FR" sz="1900" dirty="0" smtClean="0">
                <a:latin typeface="Calibri" panose="020F0502020204030204" pitchFamily="34" charset="0"/>
              </a:rPr>
              <a:t> the use of </a:t>
            </a:r>
            <a:r>
              <a:rPr lang="en-US" sz="1900" dirty="0" smtClean="0">
                <a:latin typeface="Calibri" panose="020F0502020204030204" pitchFamily="34" charset="0"/>
              </a:rPr>
              <a:t>3 methods in French GPs current HIV screening practice: </a:t>
            </a:r>
          </a:p>
          <a:p>
            <a:pPr lvl="1">
              <a:buFont typeface="Wingdings" charset="2"/>
              <a:buChar char="ü"/>
            </a:pPr>
            <a:r>
              <a:rPr lang="en-US" sz="1900" dirty="0" smtClean="0">
                <a:latin typeface="Calibri" panose="020F0502020204030204" pitchFamily="34" charset="0"/>
              </a:rPr>
              <a:t>ELISA test prescription, </a:t>
            </a:r>
            <a:endParaRPr lang="en-US" sz="1900" dirty="0" smtClean="0">
              <a:latin typeface="Calibri" panose="020F0502020204030204" pitchFamily="34" charset="0"/>
            </a:endParaRPr>
          </a:p>
          <a:p>
            <a:pPr lvl="1">
              <a:buFont typeface="Wingdings" charset="2"/>
              <a:buChar char="ü"/>
            </a:pPr>
            <a:endParaRPr lang="en-US" sz="1900" dirty="0" smtClean="0">
              <a:latin typeface="Calibri" panose="020F0502020204030204" pitchFamily="34" charset="0"/>
            </a:endParaRPr>
          </a:p>
          <a:p>
            <a:pPr lvl="1">
              <a:buFont typeface="Wingdings" charset="2"/>
              <a:buChar char="ü"/>
            </a:pPr>
            <a:r>
              <a:rPr lang="en-US" sz="1900" dirty="0" smtClean="0">
                <a:latin typeface="Calibri" panose="020F0502020204030204" pitchFamily="34" charset="0"/>
              </a:rPr>
              <a:t>immediate answer RHT INSTI (</a:t>
            </a:r>
            <a:r>
              <a:rPr lang="en-US" sz="1900" dirty="0" err="1" smtClean="0">
                <a:latin typeface="Calibri" panose="020F0502020204030204" pitchFamily="34" charset="0"/>
              </a:rPr>
              <a:t>Nephrotek</a:t>
            </a:r>
            <a:r>
              <a:rPr lang="en-US" sz="1900" dirty="0" smtClean="0">
                <a:latin typeface="Calibri" panose="020F0502020204030204" pitchFamily="34" charset="0"/>
              </a:rPr>
              <a:t>)</a:t>
            </a:r>
            <a:r>
              <a:rPr lang="en-US" sz="1900" dirty="0" smtClean="0">
                <a:latin typeface="Calibri" panose="020F0502020204030204" pitchFamily="34" charset="0"/>
              </a:rPr>
              <a:t>,</a:t>
            </a:r>
          </a:p>
          <a:p>
            <a:pPr lvl="1">
              <a:buFont typeface="Wingdings" charset="2"/>
              <a:buChar char="ü"/>
            </a:pPr>
            <a:endParaRPr lang="en-US" sz="1900" dirty="0" smtClean="0">
              <a:latin typeface="Calibri" panose="020F0502020204030204" pitchFamily="34" charset="0"/>
            </a:endParaRPr>
          </a:p>
          <a:p>
            <a:pPr lvl="1">
              <a:buFont typeface="Wingdings" charset="2"/>
              <a:buChar char="ü"/>
            </a:pPr>
            <a:r>
              <a:rPr lang="en-US" sz="1900" dirty="0" smtClean="0">
                <a:latin typeface="Calibri" panose="020F0502020204030204" pitchFamily="34" charset="0"/>
              </a:rPr>
              <a:t>or 30 </a:t>
            </a:r>
            <a:r>
              <a:rPr lang="en-US" sz="1900" dirty="0" err="1" smtClean="0">
                <a:latin typeface="Calibri" panose="020F0502020204030204" pitchFamily="34" charset="0"/>
              </a:rPr>
              <a:t>mn</a:t>
            </a:r>
            <a:r>
              <a:rPr lang="en-US" sz="1900" dirty="0" smtClean="0">
                <a:latin typeface="Calibri" panose="020F0502020204030204" pitchFamily="34" charset="0"/>
              </a:rPr>
              <a:t> delayed answer RHT VIKIA (</a:t>
            </a:r>
            <a:r>
              <a:rPr lang="en-US" sz="1900" dirty="0" err="1" smtClean="0">
                <a:latin typeface="Calibri" panose="020F0502020204030204" pitchFamily="34" charset="0"/>
              </a:rPr>
              <a:t>BioMérieux</a:t>
            </a:r>
            <a:r>
              <a:rPr lang="en-US" sz="1900" dirty="0" smtClean="0">
                <a:latin typeface="Calibri" panose="020F0502020204030204" pitchFamily="34" charset="0"/>
              </a:rPr>
              <a:t>). 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6068977" y="1387113"/>
            <a:ext cx="5388361" cy="4813963"/>
          </a:xfrm>
        </p:spPr>
        <p:txBody>
          <a:bodyPr>
            <a:normAutofit fontScale="92500"/>
          </a:bodyPr>
          <a:lstStyle/>
          <a:p>
            <a:r>
              <a:rPr lang="en-US" sz="2100" dirty="0" smtClean="0">
                <a:latin typeface="Calibri" panose="020F0502020204030204" pitchFamily="34" charset="0"/>
              </a:rPr>
              <a:t>Adult patients over 18 of unknown HIV status visiting their physician were eligible for study.</a:t>
            </a:r>
          </a:p>
          <a:p>
            <a:endParaRPr lang="en-US" sz="2100" dirty="0" smtClean="0">
              <a:latin typeface="Calibri" panose="020F0502020204030204" pitchFamily="34" charset="0"/>
            </a:endParaRPr>
          </a:p>
          <a:p>
            <a:r>
              <a:rPr lang="en-US" sz="2100" dirty="0" smtClean="0">
                <a:latin typeface="Calibri" panose="020F0502020204030204" pitchFamily="34" charset="0"/>
              </a:rPr>
              <a:t>HIV testing was performed following spontaneous patient request or physician recommendation on routine or targeted basis.</a:t>
            </a:r>
          </a:p>
          <a:p>
            <a:endParaRPr lang="fr-FR" sz="2100" dirty="0" smtClean="0">
              <a:latin typeface="Calibri" panose="020F0502020204030204" pitchFamily="34" charset="0"/>
            </a:endParaRPr>
          </a:p>
          <a:p>
            <a:r>
              <a:rPr lang="fr-FR" sz="2100" dirty="0" err="1" smtClean="0">
                <a:latin typeface="Calibri" panose="020F0502020204030204" pitchFamily="34" charset="0"/>
              </a:rPr>
              <a:t>Secondary</a:t>
            </a:r>
            <a:r>
              <a:rPr lang="fr-FR" sz="2100" dirty="0" smtClean="0">
                <a:latin typeface="Calibri" panose="020F0502020204030204" pitchFamily="34" charset="0"/>
              </a:rPr>
              <a:t> </a:t>
            </a:r>
            <a:r>
              <a:rPr lang="fr-FR" sz="2100" dirty="0" err="1" smtClean="0">
                <a:latin typeface="Calibri" panose="020F0502020204030204" pitchFamily="34" charset="0"/>
              </a:rPr>
              <a:t>endpoints</a:t>
            </a:r>
            <a:r>
              <a:rPr lang="fr-FR" sz="2100" dirty="0" smtClean="0">
                <a:latin typeface="Calibri" panose="020F0502020204030204" pitchFamily="34" charset="0"/>
              </a:rPr>
              <a:t>:</a:t>
            </a:r>
          </a:p>
          <a:p>
            <a:pPr>
              <a:buFont typeface="Wingdings" charset="2"/>
              <a:buChar char="ü"/>
            </a:pPr>
            <a:r>
              <a:rPr lang="fr-FR" sz="2100" dirty="0" smtClean="0">
                <a:latin typeface="Calibri" panose="020F0502020204030204" pitchFamily="34" charset="0"/>
              </a:rPr>
              <a:t>Screening </a:t>
            </a:r>
            <a:r>
              <a:rPr lang="fr-FR" sz="2100" dirty="0" smtClean="0">
                <a:latin typeface="Calibri" panose="020F0502020204030204" pitchFamily="34" charset="0"/>
              </a:rPr>
              <a:t>rate </a:t>
            </a:r>
            <a:r>
              <a:rPr lang="fr-FR" sz="2100" dirty="0" smtClean="0">
                <a:latin typeface="Calibri" panose="020F0502020204030204" pitchFamily="34" charset="0"/>
              </a:rPr>
              <a:t>of population </a:t>
            </a:r>
            <a:r>
              <a:rPr lang="fr-FR" sz="2100" dirty="0" err="1" smtClean="0">
                <a:latin typeface="Calibri" panose="020F0502020204030204" pitchFamily="34" charset="0"/>
              </a:rPr>
              <a:t>with</a:t>
            </a:r>
            <a:r>
              <a:rPr lang="fr-FR" sz="2100" dirty="0" smtClean="0">
                <a:latin typeface="Calibri" panose="020F0502020204030204" pitchFamily="34" charset="0"/>
              </a:rPr>
              <a:t> </a:t>
            </a:r>
            <a:r>
              <a:rPr lang="fr-FR" sz="2100" dirty="0" err="1" smtClean="0">
                <a:latin typeface="Calibri" panose="020F0502020204030204" pitchFamily="34" charset="0"/>
              </a:rPr>
              <a:t>unknown</a:t>
            </a:r>
            <a:r>
              <a:rPr lang="fr-FR" sz="2100" dirty="0" smtClean="0">
                <a:latin typeface="Calibri" panose="020F0502020204030204" pitchFamily="34" charset="0"/>
              </a:rPr>
              <a:t> HIV </a:t>
            </a:r>
            <a:r>
              <a:rPr lang="fr-FR" sz="2100" dirty="0" err="1" smtClean="0">
                <a:latin typeface="Calibri" panose="020F0502020204030204" pitchFamily="34" charset="0"/>
              </a:rPr>
              <a:t>status</a:t>
            </a:r>
            <a:r>
              <a:rPr lang="fr-FR" sz="2100" dirty="0" smtClean="0">
                <a:latin typeface="Calibri" panose="020F0502020204030204" pitchFamily="34" charset="0"/>
              </a:rPr>
              <a:t> consulting </a:t>
            </a:r>
            <a:r>
              <a:rPr lang="fr-FR" sz="2100" dirty="0" err="1" smtClean="0">
                <a:latin typeface="Calibri" panose="020F0502020204030204" pitchFamily="34" charset="0"/>
              </a:rPr>
              <a:t>during</a:t>
            </a:r>
            <a:r>
              <a:rPr lang="fr-FR" sz="2100" dirty="0" smtClean="0">
                <a:latin typeface="Calibri" panose="020F0502020204030204" pitchFamily="34" charset="0"/>
              </a:rPr>
              <a:t> the </a:t>
            </a:r>
            <a:r>
              <a:rPr lang="fr-FR" sz="2100" dirty="0" err="1" smtClean="0">
                <a:latin typeface="Calibri" panose="020F0502020204030204" pitchFamily="34" charset="0"/>
              </a:rPr>
              <a:t>study</a:t>
            </a:r>
            <a:r>
              <a:rPr lang="fr-FR" sz="2100" dirty="0" smtClean="0">
                <a:latin typeface="Calibri" panose="020F0502020204030204" pitchFamily="34" charset="0"/>
              </a:rPr>
              <a:t> </a:t>
            </a:r>
            <a:r>
              <a:rPr lang="fr-FR" sz="2100" dirty="0" err="1" smtClean="0">
                <a:latin typeface="Calibri" panose="020F0502020204030204" pitchFamily="34" charset="0"/>
              </a:rPr>
              <a:t>period</a:t>
            </a:r>
            <a:r>
              <a:rPr lang="fr-FR" sz="2100" dirty="0" smtClean="0">
                <a:latin typeface="Calibri" panose="020F0502020204030204" pitchFamily="34" charset="0"/>
              </a:rPr>
              <a:t>,</a:t>
            </a:r>
          </a:p>
          <a:p>
            <a:pPr>
              <a:buFont typeface="Wingdings" charset="2"/>
              <a:buChar char="ü"/>
            </a:pPr>
            <a:r>
              <a:rPr lang="fr-FR" sz="2100" dirty="0" smtClean="0">
                <a:latin typeface="Calibri" panose="020F0502020204030204" pitchFamily="34" charset="0"/>
              </a:rPr>
              <a:t>Screening </a:t>
            </a:r>
            <a:r>
              <a:rPr lang="fr-FR" sz="2100" dirty="0" err="1" smtClean="0">
                <a:latin typeface="Calibri" panose="020F0502020204030204" pitchFamily="34" charset="0"/>
              </a:rPr>
              <a:t>circumstances</a:t>
            </a:r>
            <a:r>
              <a:rPr lang="fr-FR" sz="2100" dirty="0" smtClean="0">
                <a:latin typeface="Calibri" panose="020F0502020204030204" pitchFamily="34" charset="0"/>
              </a:rPr>
              <a:t> and </a:t>
            </a:r>
            <a:r>
              <a:rPr lang="fr-FR" sz="2100" dirty="0" err="1" smtClean="0">
                <a:latin typeface="Calibri" panose="020F0502020204030204" pitchFamily="34" charset="0"/>
              </a:rPr>
              <a:t>reasons</a:t>
            </a:r>
            <a:r>
              <a:rPr lang="fr-FR" sz="2100" dirty="0" smtClean="0">
                <a:latin typeface="Calibri" panose="020F0502020204030204" pitchFamily="34" charset="0"/>
              </a:rPr>
              <a:t> for the </a:t>
            </a:r>
            <a:r>
              <a:rPr lang="fr-FR" sz="2100" dirty="0" err="1" smtClean="0">
                <a:latin typeface="Calibri" panose="020F0502020204030204" pitchFamily="34" charset="0"/>
              </a:rPr>
              <a:t>chosen</a:t>
            </a:r>
            <a:r>
              <a:rPr lang="fr-FR" sz="2100" dirty="0" smtClean="0">
                <a:latin typeface="Calibri" panose="020F0502020204030204" pitchFamily="34" charset="0"/>
              </a:rPr>
              <a:t> screening </a:t>
            </a:r>
            <a:r>
              <a:rPr lang="fr-FR" sz="2100" dirty="0" err="1" smtClean="0">
                <a:latin typeface="Calibri" panose="020F0502020204030204" pitchFamily="34" charset="0"/>
              </a:rPr>
              <a:t>method</a:t>
            </a:r>
            <a:r>
              <a:rPr lang="fr-FR" sz="2100" dirty="0" smtClean="0">
                <a:latin typeface="Calibri" panose="020F0502020204030204" pitchFamily="34" charset="0"/>
              </a:rPr>
              <a:t>,</a:t>
            </a:r>
          </a:p>
          <a:p>
            <a:pPr>
              <a:buFont typeface="Wingdings" charset="2"/>
              <a:buChar char="ü"/>
            </a:pPr>
            <a:r>
              <a:rPr lang="fr-FR" sz="2100" dirty="0" err="1" smtClean="0">
                <a:latin typeface="Calibri" panose="020F0502020204030204" pitchFamily="34" charset="0"/>
              </a:rPr>
              <a:t>Investigators</a:t>
            </a:r>
            <a:r>
              <a:rPr lang="fr-FR" sz="2100" dirty="0" smtClean="0">
                <a:latin typeface="Calibri" panose="020F0502020204030204" pitchFamily="34" charset="0"/>
              </a:rPr>
              <a:t> satisfaction </a:t>
            </a:r>
            <a:r>
              <a:rPr lang="fr-FR" sz="2100" dirty="0" err="1" smtClean="0">
                <a:latin typeface="Calibri" panose="020F0502020204030204" pitchFamily="34" charset="0"/>
              </a:rPr>
              <a:t>regarding</a:t>
            </a:r>
            <a:r>
              <a:rPr lang="fr-FR" sz="2100" dirty="0" smtClean="0">
                <a:latin typeface="Calibri" panose="020F0502020204030204" pitchFamily="34" charset="0"/>
              </a:rPr>
              <a:t> RHT and </a:t>
            </a:r>
            <a:r>
              <a:rPr lang="fr-FR" sz="2100" dirty="0" err="1" smtClean="0">
                <a:latin typeface="Calibri" panose="020F0502020204030204" pitchFamily="34" charset="0"/>
              </a:rPr>
              <a:t>encountered</a:t>
            </a:r>
            <a:r>
              <a:rPr lang="fr-FR" sz="2100" dirty="0" smtClean="0">
                <a:latin typeface="Calibri" panose="020F0502020204030204" pitchFamily="34" charset="0"/>
              </a:rPr>
              <a:t> </a:t>
            </a:r>
            <a:r>
              <a:rPr lang="fr-FR" sz="2100" dirty="0" err="1" smtClean="0">
                <a:latin typeface="Calibri" panose="020F0502020204030204" pitchFamily="34" charset="0"/>
              </a:rPr>
              <a:t>problems</a:t>
            </a:r>
            <a:r>
              <a:rPr lang="fr-FR" sz="2100" dirty="0" smtClean="0">
                <a:latin typeface="Calibri" panose="020F0502020204030204" pitchFamily="34" charset="0"/>
              </a:rPr>
              <a:t>.</a:t>
            </a:r>
          </a:p>
          <a:p>
            <a:endParaRPr lang="fr-FR" dirty="0"/>
          </a:p>
        </p:txBody>
      </p:sp>
      <p:pic>
        <p:nvPicPr>
          <p:cNvPr id="6" name="Picture 3"/>
          <p:cNvPicPr/>
          <p:nvPr/>
        </p:nvPicPr>
        <p:blipFill>
          <a:blip r:embed="rId2"/>
          <a:srcRect l="-3427" t="-6448" r="-6265" b="-6042"/>
          <a:stretch>
            <a:fillRect/>
          </a:stretch>
        </p:blipFill>
        <p:spPr>
          <a:xfrm>
            <a:off x="1013843" y="4994195"/>
            <a:ext cx="1683211" cy="1466478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7" name="Espace réservé du contenu 5" descr="DSC_9373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510066" y="5048236"/>
            <a:ext cx="1635369" cy="135269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8" name="Rectangle 7"/>
          <p:cNvSpPr/>
          <p:nvPr/>
        </p:nvSpPr>
        <p:spPr>
          <a:xfrm>
            <a:off x="3886342" y="6366101"/>
            <a:ext cx="5585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INSTI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1384245" y="6352592"/>
            <a:ext cx="574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VIKIA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79991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624198" y="0"/>
            <a:ext cx="7198308" cy="770646"/>
          </a:xfrm>
        </p:spPr>
        <p:txBody>
          <a:bodyPr>
            <a:normAutofit/>
          </a:bodyPr>
          <a:lstStyle/>
          <a:p>
            <a:r>
              <a:rPr lang="fr-FR" sz="2800" b="1" dirty="0"/>
              <a:t>Results: use of </a:t>
            </a:r>
            <a:r>
              <a:rPr lang="fr-FR" sz="2800" b="1" dirty="0" err="1"/>
              <a:t>each</a:t>
            </a:r>
            <a:r>
              <a:rPr lang="fr-FR" sz="2800" b="1" dirty="0"/>
              <a:t> screening </a:t>
            </a:r>
            <a:r>
              <a:rPr lang="fr-FR" sz="2800" b="1" dirty="0" err="1"/>
              <a:t>method</a:t>
            </a:r>
            <a:r>
              <a:rPr lang="fr-FR" sz="2800" b="1" dirty="0"/>
              <a:t>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2"/>
          </p:nvPr>
        </p:nvSpPr>
        <p:spPr>
          <a:xfrm>
            <a:off x="853299" y="1462960"/>
            <a:ext cx="4645683" cy="469758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/>
              <a:t>981 HIV tests </a:t>
            </a:r>
            <a:r>
              <a:rPr lang="fr-FR" sz="2000" dirty="0" err="1"/>
              <a:t>were</a:t>
            </a:r>
            <a:r>
              <a:rPr lang="fr-FR" sz="2000" dirty="0"/>
              <a:t> </a:t>
            </a:r>
            <a:r>
              <a:rPr lang="fr-FR" sz="2000" dirty="0" err="1"/>
              <a:t>performed</a:t>
            </a:r>
            <a:r>
              <a:rPr lang="fr-FR" sz="2000" dirty="0"/>
              <a:t> by  43 </a:t>
            </a:r>
            <a:r>
              <a:rPr lang="fr-FR" sz="2000" dirty="0" err="1"/>
              <a:t>GPs</a:t>
            </a:r>
            <a:r>
              <a:rPr lang="fr-FR" sz="2000" dirty="0"/>
              <a:t> </a:t>
            </a:r>
            <a:r>
              <a:rPr lang="fr-FR" sz="2000" dirty="0" err="1"/>
              <a:t>during</a:t>
            </a:r>
            <a:r>
              <a:rPr lang="fr-FR" sz="2000" dirty="0"/>
              <a:t> a </a:t>
            </a:r>
            <a:r>
              <a:rPr lang="fr-FR" sz="2000" dirty="0" err="1"/>
              <a:t>mean</a:t>
            </a:r>
            <a:r>
              <a:rPr lang="fr-FR" sz="2000" dirty="0"/>
              <a:t> </a:t>
            </a:r>
            <a:r>
              <a:rPr lang="fr-FR" sz="2000" dirty="0" err="1"/>
              <a:t>period</a:t>
            </a:r>
            <a:r>
              <a:rPr lang="fr-FR" sz="2000" dirty="0"/>
              <a:t> of 7 </a:t>
            </a:r>
            <a:r>
              <a:rPr lang="fr-FR" sz="2000" dirty="0" err="1"/>
              <a:t>months</a:t>
            </a:r>
            <a:r>
              <a:rPr lang="fr-FR" sz="2000" dirty="0"/>
              <a:t>, </a:t>
            </a:r>
            <a:r>
              <a:rPr lang="fr-FR" sz="2000" dirty="0" err="1"/>
              <a:t>leading</a:t>
            </a:r>
            <a:r>
              <a:rPr lang="fr-FR" sz="2000" dirty="0"/>
              <a:t> to </a:t>
            </a:r>
            <a:r>
              <a:rPr lang="fr-FR" sz="2000" b="1" i="1" dirty="0"/>
              <a:t>a screening rate of 1% </a:t>
            </a:r>
            <a:r>
              <a:rPr lang="fr-FR" sz="2000" dirty="0"/>
              <a:t>of the </a:t>
            </a:r>
            <a:r>
              <a:rPr lang="fr-FR" sz="2000" dirty="0" err="1"/>
              <a:t>attending</a:t>
            </a:r>
            <a:r>
              <a:rPr lang="fr-FR" sz="2000" dirty="0"/>
              <a:t> </a:t>
            </a:r>
            <a:r>
              <a:rPr lang="fr-FR" sz="2000" dirty="0" err="1"/>
              <a:t>adult</a:t>
            </a:r>
            <a:r>
              <a:rPr lang="fr-FR" sz="2000" dirty="0"/>
              <a:t> population.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b="1" i="1" dirty="0" err="1"/>
              <a:t>Mainly</a:t>
            </a:r>
            <a:r>
              <a:rPr lang="fr-FR" sz="2000" b="1" i="1" dirty="0"/>
              <a:t> Elisa </a:t>
            </a:r>
            <a:r>
              <a:rPr lang="fr-FR" sz="2000" b="1" i="1" dirty="0" err="1"/>
              <a:t>blood</a:t>
            </a:r>
            <a:r>
              <a:rPr lang="fr-FR" sz="2000" b="1" i="1" dirty="0"/>
              <a:t> test and the </a:t>
            </a:r>
            <a:r>
              <a:rPr lang="fr-FR" sz="2000" b="1" i="1" dirty="0" err="1"/>
              <a:t>immediate</a:t>
            </a:r>
            <a:r>
              <a:rPr lang="fr-FR" sz="2000" b="1" i="1" dirty="0"/>
              <a:t> </a:t>
            </a:r>
            <a:r>
              <a:rPr lang="fr-FR" sz="2000" b="1" i="1" dirty="0" err="1"/>
              <a:t>answer</a:t>
            </a:r>
            <a:r>
              <a:rPr lang="fr-FR" sz="2000" b="1" i="1" dirty="0"/>
              <a:t> point of care test – INSTI.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b="1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 err="1" smtClean="0"/>
              <a:t>Mean</a:t>
            </a:r>
            <a:r>
              <a:rPr lang="fr-FR" sz="2000" dirty="0" smtClean="0"/>
              <a:t> use by GP: 23 tests (18 </a:t>
            </a:r>
            <a:r>
              <a:rPr lang="fr-FR" sz="2000" dirty="0"/>
              <a:t>Elisa </a:t>
            </a:r>
            <a:r>
              <a:rPr lang="fr-FR" sz="2000" dirty="0" smtClean="0"/>
              <a:t>tests </a:t>
            </a:r>
            <a:r>
              <a:rPr lang="fr-FR" sz="2000" dirty="0"/>
              <a:t>and 5 </a:t>
            </a:r>
            <a:r>
              <a:rPr lang="fr-FR" sz="2000" dirty="0" smtClean="0"/>
              <a:t>RHT</a:t>
            </a:r>
            <a:r>
              <a:rPr lang="fr-FR" sz="2000" dirty="0"/>
              <a:t>)</a:t>
            </a:r>
            <a:endParaRPr lang="fr-FR" sz="2000" dirty="0"/>
          </a:p>
          <a:p>
            <a:endParaRPr lang="fr-FR" dirty="0"/>
          </a:p>
        </p:txBody>
      </p:sp>
      <p:graphicFrame>
        <p:nvGraphicFramePr>
          <p:cNvPr id="8" name="Espace réservé du contenu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045872"/>
              </p:ext>
            </p:extLst>
          </p:nvPr>
        </p:nvGraphicFramePr>
        <p:xfrm>
          <a:off x="6291090" y="1364507"/>
          <a:ext cx="5531045" cy="517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58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23149" y="0"/>
            <a:ext cx="5469855" cy="757451"/>
          </a:xfrm>
        </p:spPr>
        <p:txBody>
          <a:bodyPr>
            <a:noAutofit/>
          </a:bodyPr>
          <a:lstStyle/>
          <a:p>
            <a:r>
              <a:rPr lang="fr-FR" b="1" dirty="0"/>
              <a:t>Results : patients data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5129" y="1427675"/>
            <a:ext cx="4968000" cy="488452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634" y="1544020"/>
            <a:ext cx="5807630" cy="422473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/>
              <a:t>Population: </a:t>
            </a:r>
            <a:endParaRPr lang="fr-FR" sz="18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err="1" smtClean="0"/>
              <a:t>mean</a:t>
            </a:r>
            <a:r>
              <a:rPr lang="fr-FR" sz="1600" dirty="0" smtClean="0"/>
              <a:t> </a:t>
            </a:r>
            <a:r>
              <a:rPr lang="fr-FR" sz="1600" dirty="0" err="1"/>
              <a:t>age</a:t>
            </a:r>
            <a:r>
              <a:rPr lang="fr-FR" sz="1600" dirty="0"/>
              <a:t> 34.5 </a:t>
            </a:r>
            <a:r>
              <a:rPr lang="fr-FR" sz="1600" dirty="0" err="1"/>
              <a:t>years</a:t>
            </a:r>
            <a:r>
              <a:rPr lang="fr-FR" sz="1600" dirty="0"/>
              <a:t>, </a:t>
            </a:r>
            <a:endParaRPr lang="fr-FR" sz="16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err="1" smtClean="0"/>
              <a:t>mostly</a:t>
            </a:r>
            <a:r>
              <a:rPr lang="fr-FR" sz="1600" dirty="0" smtClean="0"/>
              <a:t> </a:t>
            </a:r>
            <a:r>
              <a:rPr lang="fr-FR" sz="1600" dirty="0" err="1"/>
              <a:t>women</a:t>
            </a:r>
            <a:r>
              <a:rPr lang="fr-FR" sz="1600" dirty="0"/>
              <a:t> </a:t>
            </a:r>
            <a:r>
              <a:rPr lang="fr-FR" sz="1600" dirty="0" smtClean="0"/>
              <a:t>(54.5%)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68.2</a:t>
            </a:r>
            <a:r>
              <a:rPr lang="fr-FR" sz="1600" dirty="0"/>
              <a:t>% </a:t>
            </a:r>
            <a:r>
              <a:rPr lang="fr-FR" sz="1600" dirty="0" err="1"/>
              <a:t>already</a:t>
            </a:r>
            <a:r>
              <a:rPr lang="fr-FR" sz="1600" dirty="0"/>
              <a:t> </a:t>
            </a:r>
            <a:r>
              <a:rPr lang="fr-FR" sz="1600" dirty="0" err="1"/>
              <a:t>had</a:t>
            </a:r>
            <a:r>
              <a:rPr lang="fr-FR" sz="1600" dirty="0"/>
              <a:t> a </a:t>
            </a:r>
            <a:r>
              <a:rPr lang="fr-FR" sz="1600" dirty="0" err="1"/>
              <a:t>previous</a:t>
            </a:r>
            <a:r>
              <a:rPr lang="fr-FR" sz="1600" dirty="0"/>
              <a:t> HIV </a:t>
            </a:r>
            <a:r>
              <a:rPr lang="fr-FR" sz="1600" dirty="0" err="1"/>
              <a:t>negative</a:t>
            </a:r>
            <a:r>
              <a:rPr lang="fr-FR" sz="1600" dirty="0"/>
              <a:t> test, </a:t>
            </a:r>
            <a:r>
              <a:rPr lang="fr-FR" sz="1600" dirty="0" err="1"/>
              <a:t>among</a:t>
            </a:r>
            <a:r>
              <a:rPr lang="fr-FR" sz="1600" dirty="0"/>
              <a:t> </a:t>
            </a:r>
            <a:r>
              <a:rPr lang="fr-FR" sz="1600" dirty="0" err="1"/>
              <a:t>whom</a:t>
            </a:r>
            <a:r>
              <a:rPr lang="fr-FR" sz="1600" dirty="0"/>
              <a:t> 78.2% </a:t>
            </a:r>
            <a:r>
              <a:rPr lang="fr-FR" sz="1600" dirty="0" err="1" smtClean="0"/>
              <a:t>within</a:t>
            </a:r>
            <a:r>
              <a:rPr lang="fr-FR" sz="1600" dirty="0" smtClean="0"/>
              <a:t> the last 3 </a:t>
            </a:r>
            <a:r>
              <a:rPr lang="fr-FR" sz="1600" dirty="0" err="1" smtClean="0"/>
              <a:t>years</a:t>
            </a:r>
            <a:r>
              <a:rPr lang="fr-FR" sz="1600" dirty="0" smtClean="0"/>
              <a:t>.</a:t>
            </a: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/>
              <a:t>No </a:t>
            </a:r>
            <a:r>
              <a:rPr lang="fr-FR" sz="1800" dirty="0" err="1"/>
              <a:t>significant</a:t>
            </a:r>
            <a:r>
              <a:rPr lang="fr-FR" sz="1800" dirty="0"/>
              <a:t> </a:t>
            </a:r>
            <a:r>
              <a:rPr lang="fr-FR" sz="1800" dirty="0" err="1"/>
              <a:t>differences</a:t>
            </a:r>
            <a:r>
              <a:rPr lang="fr-FR" sz="1800" dirty="0"/>
              <a:t> </a:t>
            </a:r>
            <a:r>
              <a:rPr lang="fr-FR" sz="1800" dirty="0" err="1"/>
              <a:t>between</a:t>
            </a:r>
            <a:r>
              <a:rPr lang="fr-FR" sz="1800" dirty="0"/>
              <a:t> the Elisa Group and the RHT group in </a:t>
            </a:r>
            <a:r>
              <a:rPr lang="fr-FR" sz="1800" dirty="0" err="1"/>
              <a:t>terms</a:t>
            </a:r>
            <a:r>
              <a:rPr lang="fr-FR" sz="1800" dirty="0"/>
              <a:t> of </a:t>
            </a:r>
            <a:r>
              <a:rPr lang="fr-FR" sz="1800" dirty="0" err="1"/>
              <a:t>age</a:t>
            </a:r>
            <a:r>
              <a:rPr lang="fr-FR" sz="1800" dirty="0"/>
              <a:t>, sexe and HIV screening </a:t>
            </a:r>
            <a:r>
              <a:rPr lang="fr-FR" sz="1800" dirty="0" err="1"/>
              <a:t>history</a:t>
            </a:r>
            <a:r>
              <a:rPr lang="fr-FR" sz="1800" dirty="0"/>
              <a:t>. </a:t>
            </a:r>
          </a:p>
          <a:p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6886729" y="6322897"/>
            <a:ext cx="3636124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UNK – </a:t>
            </a:r>
            <a:r>
              <a:rPr lang="fr-FR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unknown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(b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 , (e) CHI2 Test</a:t>
            </a:r>
          </a:p>
        </p:txBody>
      </p:sp>
    </p:spTree>
    <p:extLst>
      <p:ext uri="{BB962C8B-B14F-4D97-AF65-F5344CB8AC3E}">
        <p14:creationId xmlns:p14="http://schemas.microsoft.com/office/powerpoint/2010/main" val="3136520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2743252" y="189496"/>
            <a:ext cx="8025024" cy="624431"/>
          </a:xfrm>
        </p:spPr>
        <p:txBody>
          <a:bodyPr>
            <a:normAutofit/>
          </a:bodyPr>
          <a:lstStyle/>
          <a:p>
            <a:r>
              <a:rPr lang="fr-FR" sz="3200" b="1" dirty="0"/>
              <a:t>Results: screening </a:t>
            </a:r>
            <a:r>
              <a:rPr lang="fr-FR" sz="3200" b="1" dirty="0" err="1"/>
              <a:t>circumstances</a:t>
            </a:r>
            <a:r>
              <a:rPr lang="fr-FR" sz="3200" b="1" dirty="0"/>
              <a:t> </a:t>
            </a:r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1498" y="1273144"/>
            <a:ext cx="5639015" cy="2482628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  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345608" y="3684094"/>
            <a:ext cx="2445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/>
              <a:t>UKN – </a:t>
            </a:r>
            <a:r>
              <a:rPr lang="fr-FR" sz="1400" dirty="0" err="1"/>
              <a:t>unknown</a:t>
            </a:r>
            <a:r>
              <a:rPr lang="fr-FR" sz="1400" dirty="0"/>
              <a:t>; (e) - CHI2 test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60629" y="3764115"/>
            <a:ext cx="2445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/>
              <a:t>UNK – </a:t>
            </a:r>
            <a:r>
              <a:rPr lang="fr-FR" sz="1400" dirty="0" err="1"/>
              <a:t>unknown</a:t>
            </a:r>
            <a:r>
              <a:rPr lang="fr-FR" sz="1400" dirty="0"/>
              <a:t>; (e) - CHI2 test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053" y="1259634"/>
            <a:ext cx="5636065" cy="250964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22756" y="4277844"/>
            <a:ext cx="962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err="1"/>
              <a:t>Reasons</a:t>
            </a:r>
            <a:r>
              <a:rPr lang="fr-FR" b="1" dirty="0"/>
              <a:t> for </a:t>
            </a:r>
            <a:r>
              <a:rPr lang="fr-FR" b="1" dirty="0" err="1"/>
              <a:t>choosing</a:t>
            </a:r>
            <a:r>
              <a:rPr lang="fr-FR" b="1" dirty="0"/>
              <a:t> Elisa </a:t>
            </a:r>
            <a:r>
              <a:rPr lang="fr-FR" b="1" dirty="0" err="1"/>
              <a:t>blood</a:t>
            </a:r>
            <a:r>
              <a:rPr lang="fr-FR" b="1" dirty="0"/>
              <a:t> test/RHT : </a:t>
            </a:r>
          </a:p>
          <a:p>
            <a:pPr marL="342900" indent="-342900">
              <a:buFont typeface="+mj-lt"/>
              <a:buAutoNum type="arabicPeriod"/>
            </a:pPr>
            <a:r>
              <a:rPr lang="fr-FR" i="1" dirty="0"/>
              <a:t>&lt;3 </a:t>
            </a:r>
            <a:r>
              <a:rPr lang="fr-FR" i="1" dirty="0" err="1"/>
              <a:t>months</a:t>
            </a:r>
            <a:r>
              <a:rPr lang="fr-FR" i="1" dirty="0"/>
              <a:t> HIV </a:t>
            </a:r>
            <a:r>
              <a:rPr lang="fr-FR" i="1" dirty="0" err="1"/>
              <a:t>exposure</a:t>
            </a:r>
            <a:r>
              <a:rPr lang="fr-FR" i="1" dirty="0"/>
              <a:t>: 19% of Elisa </a:t>
            </a:r>
            <a:r>
              <a:rPr lang="fr-FR" i="1" dirty="0" err="1"/>
              <a:t>blood</a:t>
            </a:r>
            <a:r>
              <a:rPr lang="fr-FR" i="1" dirty="0"/>
              <a:t> tests and 25% of RHT;</a:t>
            </a:r>
          </a:p>
          <a:p>
            <a:pPr marL="342900" indent="-342900">
              <a:buFont typeface="+mj-lt"/>
              <a:buAutoNum type="arabicPeriod"/>
            </a:pPr>
            <a:r>
              <a:rPr lang="fr-FR" i="1" dirty="0"/>
              <a:t>HIV </a:t>
            </a:r>
            <a:r>
              <a:rPr lang="fr-FR" i="1" dirty="0" err="1"/>
              <a:t>primary</a:t>
            </a:r>
            <a:r>
              <a:rPr lang="fr-FR" i="1" dirty="0"/>
              <a:t> </a:t>
            </a:r>
            <a:r>
              <a:rPr lang="fr-FR" i="1" dirty="0" err="1"/>
              <a:t>infection+HIV</a:t>
            </a:r>
            <a:r>
              <a:rPr lang="fr-FR" i="1" dirty="0"/>
              <a:t> </a:t>
            </a:r>
            <a:r>
              <a:rPr lang="fr-FR" i="1" dirty="0" err="1"/>
              <a:t>clinical</a:t>
            </a:r>
            <a:r>
              <a:rPr lang="fr-FR" i="1" dirty="0"/>
              <a:t> </a:t>
            </a:r>
            <a:r>
              <a:rPr lang="fr-FR" i="1" dirty="0" err="1"/>
              <a:t>signs</a:t>
            </a:r>
            <a:r>
              <a:rPr lang="fr-FR" i="1" dirty="0"/>
              <a:t>: 2.9% of Elisa </a:t>
            </a:r>
            <a:r>
              <a:rPr lang="fr-FR" i="1" dirty="0" err="1"/>
              <a:t>blood</a:t>
            </a:r>
            <a:r>
              <a:rPr lang="fr-FR" i="1" dirty="0"/>
              <a:t> tests and RHT;</a:t>
            </a:r>
            <a:endParaRPr lang="fr-FR" b="1" dirty="0"/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Opportunity</a:t>
            </a:r>
            <a:r>
              <a:rPr lang="fr-FR" dirty="0"/>
              <a:t> to combine </a:t>
            </a:r>
            <a:r>
              <a:rPr lang="fr-FR" dirty="0" err="1"/>
              <a:t>blood</a:t>
            </a:r>
            <a:r>
              <a:rPr lang="fr-FR" dirty="0"/>
              <a:t> tests: 85.8% of Elisa tests;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Opportunity</a:t>
            </a:r>
            <a:r>
              <a:rPr lang="fr-FR" dirty="0"/>
              <a:t> of </a:t>
            </a:r>
            <a:r>
              <a:rPr lang="fr-FR" dirty="0" err="1"/>
              <a:t>performing</a:t>
            </a:r>
            <a:r>
              <a:rPr lang="fr-FR" dirty="0"/>
              <a:t> a RHT: 68.4% of RHT;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Rapidity</a:t>
            </a:r>
            <a:r>
              <a:rPr lang="fr-FR" dirty="0"/>
              <a:t> of test </a:t>
            </a:r>
            <a:r>
              <a:rPr lang="fr-FR" dirty="0" err="1"/>
              <a:t>result</a:t>
            </a:r>
            <a:r>
              <a:rPr lang="fr-FR" dirty="0"/>
              <a:t> :43.4% of RHT;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Certainty</a:t>
            </a:r>
            <a:r>
              <a:rPr lang="fr-FR" dirty="0"/>
              <a:t> of </a:t>
            </a:r>
            <a:r>
              <a:rPr lang="fr-FR" dirty="0" err="1"/>
              <a:t>having</a:t>
            </a:r>
            <a:r>
              <a:rPr lang="fr-FR" dirty="0"/>
              <a:t> the test </a:t>
            </a:r>
            <a:r>
              <a:rPr lang="fr-FR" dirty="0" err="1"/>
              <a:t>done</a:t>
            </a:r>
            <a:r>
              <a:rPr lang="fr-FR" dirty="0"/>
              <a:t> and the </a:t>
            </a:r>
            <a:r>
              <a:rPr lang="fr-FR" dirty="0" err="1"/>
              <a:t>result</a:t>
            </a:r>
            <a:r>
              <a:rPr lang="fr-FR" dirty="0"/>
              <a:t> </a:t>
            </a:r>
            <a:r>
              <a:rPr lang="fr-FR" dirty="0" err="1"/>
              <a:t>delivered</a:t>
            </a:r>
            <a:r>
              <a:rPr lang="fr-FR" dirty="0"/>
              <a:t>: 15.1% of RHT;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Fear of </a:t>
            </a:r>
            <a:r>
              <a:rPr lang="fr-FR" dirty="0" err="1"/>
              <a:t>venous</a:t>
            </a:r>
            <a:r>
              <a:rPr lang="fr-FR" dirty="0"/>
              <a:t> </a:t>
            </a:r>
            <a:r>
              <a:rPr lang="fr-FR" dirty="0" err="1"/>
              <a:t>blood</a:t>
            </a:r>
            <a:r>
              <a:rPr lang="fr-FR" dirty="0"/>
              <a:t> </a:t>
            </a:r>
            <a:r>
              <a:rPr lang="fr-FR" dirty="0" err="1"/>
              <a:t>sampling</a:t>
            </a:r>
            <a:r>
              <a:rPr lang="fr-FR" dirty="0"/>
              <a:t>: 11.8% of RHT.</a:t>
            </a:r>
          </a:p>
        </p:txBody>
      </p:sp>
    </p:spTree>
    <p:extLst>
      <p:ext uri="{BB962C8B-B14F-4D97-AF65-F5344CB8AC3E}">
        <p14:creationId xmlns:p14="http://schemas.microsoft.com/office/powerpoint/2010/main" val="209231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27958" y="94570"/>
            <a:ext cx="5229936" cy="665567"/>
          </a:xfrm>
        </p:spPr>
        <p:txBody>
          <a:bodyPr>
            <a:noAutofit/>
          </a:bodyPr>
          <a:lstStyle/>
          <a:p>
            <a:r>
              <a:rPr lang="fr-FR" sz="3200" b="1" dirty="0"/>
              <a:t>HIV Test Results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3034" y="1190403"/>
            <a:ext cx="5759396" cy="2079009"/>
          </a:xfrm>
          <a:prstGeom prst="rect">
            <a:avLst/>
          </a:prstGeo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49843" y="1271465"/>
            <a:ext cx="5181600" cy="5429482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4500" dirty="0"/>
              <a:t>With </a:t>
            </a:r>
            <a:r>
              <a:rPr lang="fr-FR" sz="4500" dirty="0" err="1"/>
              <a:t>potentially</a:t>
            </a:r>
            <a:r>
              <a:rPr lang="fr-FR" sz="4500" dirty="0"/>
              <a:t> HIV </a:t>
            </a:r>
            <a:r>
              <a:rPr lang="fr-FR" sz="4500" dirty="0" err="1"/>
              <a:t>clinical</a:t>
            </a:r>
            <a:r>
              <a:rPr lang="fr-FR" sz="4500" dirty="0"/>
              <a:t> </a:t>
            </a:r>
            <a:r>
              <a:rPr lang="fr-FR" sz="4500" dirty="0" err="1"/>
              <a:t>signs</a:t>
            </a:r>
            <a:r>
              <a:rPr lang="fr-FR" sz="4500" dirty="0"/>
              <a:t> (4/9) and </a:t>
            </a:r>
            <a:r>
              <a:rPr lang="fr-FR" sz="4500" dirty="0" err="1"/>
              <a:t>comorbidities</a:t>
            </a:r>
            <a:r>
              <a:rPr lang="fr-FR" sz="4500" dirty="0"/>
              <a:t> (3/9, 2 </a:t>
            </a:r>
            <a:r>
              <a:rPr lang="fr-FR" sz="4500" dirty="0" err="1"/>
              <a:t>with</a:t>
            </a:r>
            <a:r>
              <a:rPr lang="fr-FR" sz="4500" dirty="0"/>
              <a:t> </a:t>
            </a:r>
            <a:r>
              <a:rPr lang="fr-FR" sz="4500" dirty="0" err="1"/>
              <a:t>chronic</a:t>
            </a:r>
            <a:r>
              <a:rPr lang="fr-FR" sz="4500" dirty="0"/>
              <a:t> HBV and one </a:t>
            </a:r>
            <a:r>
              <a:rPr lang="fr-FR" sz="4500" dirty="0" err="1"/>
              <a:t>with</a:t>
            </a:r>
            <a:r>
              <a:rPr lang="fr-FR" sz="4500" dirty="0"/>
              <a:t> </a:t>
            </a:r>
            <a:r>
              <a:rPr lang="fr-FR" sz="4500" dirty="0" err="1"/>
              <a:t>chronic</a:t>
            </a:r>
            <a:r>
              <a:rPr lang="fr-FR" sz="4500" dirty="0"/>
              <a:t> HCV</a:t>
            </a:r>
            <a:r>
              <a:rPr lang="fr-FR" sz="4500" dirty="0" smtClean="0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45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3 patients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  <a:r>
              <a:rPr lang="fr-F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regular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up for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diagnosed</a:t>
            </a:r>
            <a:r>
              <a:rPr lang="fr-F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</a:t>
            </a:r>
            <a:r>
              <a:rPr lang="fr-F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RHT. </a:t>
            </a:r>
            <a:endParaRPr lang="fr-FR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45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4500" dirty="0"/>
              <a:t>All </a:t>
            </a:r>
            <a:r>
              <a:rPr lang="fr-FR" sz="4500" dirty="0" err="1"/>
              <a:t>confirmed</a:t>
            </a:r>
            <a:r>
              <a:rPr lang="fr-FR" sz="4500" dirty="0"/>
              <a:t> and </a:t>
            </a:r>
            <a:r>
              <a:rPr lang="fr-FR" sz="4500" dirty="0" err="1"/>
              <a:t>linked</a:t>
            </a:r>
            <a:r>
              <a:rPr lang="fr-FR" sz="4500" dirty="0"/>
              <a:t> to care.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45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4500" dirty="0"/>
              <a:t>NDHI </a:t>
            </a:r>
            <a:r>
              <a:rPr lang="fr-FR" sz="4500" dirty="0" err="1"/>
              <a:t>were</a:t>
            </a:r>
            <a:r>
              <a:rPr lang="fr-FR" sz="4500" dirty="0"/>
              <a:t> made by 5 </a:t>
            </a:r>
            <a:r>
              <a:rPr lang="fr-FR" sz="4500" dirty="0" err="1"/>
              <a:t>GPs</a:t>
            </a:r>
            <a:r>
              <a:rPr lang="fr-FR" sz="4500" dirty="0"/>
              <a:t>, in </a:t>
            </a:r>
            <a:r>
              <a:rPr lang="fr-FR" sz="4500" dirty="0" err="1"/>
              <a:t>cities</a:t>
            </a:r>
            <a:r>
              <a:rPr lang="fr-FR" sz="4500" dirty="0"/>
              <a:t> of Paris, Toulouse, Lyon and Marseille</a:t>
            </a:r>
            <a:r>
              <a:rPr lang="fr-FR" sz="45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4000" dirty="0"/>
          </a:p>
          <a:p>
            <a:pPr lvl="1">
              <a:buFont typeface="Wingdings" charset="2"/>
              <a:buChar char="ü"/>
            </a:pPr>
            <a:r>
              <a:rPr lang="fr-FR" sz="4000" dirty="0" smtClean="0"/>
              <a:t>4 </a:t>
            </a:r>
            <a:r>
              <a:rPr lang="fr-FR" sz="4000" dirty="0" err="1"/>
              <a:t>GPs</a:t>
            </a:r>
            <a:r>
              <a:rPr lang="fr-FR" sz="4000" dirty="0"/>
              <a:t> have part time </a:t>
            </a:r>
            <a:r>
              <a:rPr lang="fr-FR" sz="4000" dirty="0" err="1"/>
              <a:t>clinic</a:t>
            </a:r>
            <a:r>
              <a:rPr lang="fr-FR" sz="4000" dirty="0"/>
              <a:t> </a:t>
            </a:r>
            <a:r>
              <a:rPr lang="fr-FR" sz="4000" dirty="0" err="1"/>
              <a:t>duty</a:t>
            </a:r>
            <a:r>
              <a:rPr lang="fr-FR" sz="4000" dirty="0"/>
              <a:t> in the </a:t>
            </a:r>
            <a:r>
              <a:rPr lang="fr-FR" sz="4000" dirty="0" err="1"/>
              <a:t>follow</a:t>
            </a:r>
            <a:r>
              <a:rPr lang="fr-FR" sz="4000" dirty="0"/>
              <a:t> up of patients </a:t>
            </a:r>
            <a:r>
              <a:rPr lang="fr-FR" sz="4000" dirty="0" err="1" smtClean="0"/>
              <a:t>suffering</a:t>
            </a:r>
            <a:r>
              <a:rPr lang="fr-FR" sz="4000" dirty="0" smtClean="0"/>
              <a:t> </a:t>
            </a:r>
            <a:r>
              <a:rPr lang="fr-FR" sz="4000" dirty="0" err="1"/>
              <a:t>from</a:t>
            </a:r>
            <a:r>
              <a:rPr lang="fr-FR" sz="4000" dirty="0"/>
              <a:t> </a:t>
            </a:r>
            <a:r>
              <a:rPr lang="fr-FR" sz="4000" dirty="0" err="1"/>
              <a:t>chronic</a:t>
            </a:r>
            <a:r>
              <a:rPr lang="fr-FR" sz="4000" dirty="0"/>
              <a:t> viral </a:t>
            </a:r>
            <a:r>
              <a:rPr lang="fr-FR" sz="4000" dirty="0" smtClean="0"/>
              <a:t>infections,</a:t>
            </a:r>
          </a:p>
          <a:p>
            <a:pPr lvl="1">
              <a:buFont typeface="Wingdings" charset="2"/>
              <a:buChar char="ü"/>
            </a:pPr>
            <a:endParaRPr lang="fr-FR" sz="4000" dirty="0"/>
          </a:p>
          <a:p>
            <a:pPr lvl="1">
              <a:buFont typeface="Wingdings" charset="2"/>
              <a:buChar char="ü"/>
            </a:pPr>
            <a:r>
              <a:rPr lang="fr-FR" sz="4000" dirty="0" err="1" smtClean="0"/>
              <a:t>Mean</a:t>
            </a:r>
            <a:r>
              <a:rPr lang="fr-FR" sz="4000" dirty="0" smtClean="0"/>
              <a:t> </a:t>
            </a:r>
            <a:r>
              <a:rPr lang="fr-FR" sz="4000" dirty="0" err="1"/>
              <a:t>number</a:t>
            </a:r>
            <a:r>
              <a:rPr lang="fr-FR" sz="4000" dirty="0"/>
              <a:t> of patients HIV+/</a:t>
            </a:r>
            <a:r>
              <a:rPr lang="fr-FR" sz="4000" dirty="0" err="1"/>
              <a:t>month</a:t>
            </a:r>
            <a:r>
              <a:rPr lang="fr-FR" sz="4000" dirty="0"/>
              <a:t> </a:t>
            </a:r>
            <a:r>
              <a:rPr lang="fr-FR" sz="4000" dirty="0" err="1"/>
              <a:t>during</a:t>
            </a:r>
            <a:r>
              <a:rPr lang="fr-FR" sz="4000" dirty="0"/>
              <a:t> the </a:t>
            </a:r>
            <a:r>
              <a:rPr lang="fr-FR" sz="4000" dirty="0" err="1"/>
              <a:t>study</a:t>
            </a:r>
            <a:r>
              <a:rPr lang="fr-FR" sz="4000" dirty="0"/>
              <a:t> </a:t>
            </a:r>
            <a:r>
              <a:rPr lang="fr-FR" sz="4000" dirty="0" smtClean="0"/>
              <a:t>period</a:t>
            </a:r>
            <a:r>
              <a:rPr lang="fr-FR" sz="4000" dirty="0"/>
              <a:t>:</a:t>
            </a:r>
            <a:r>
              <a:rPr lang="fr-FR" sz="4000" dirty="0" smtClean="0"/>
              <a:t>78</a:t>
            </a:r>
            <a:r>
              <a:rPr lang="fr-FR" sz="4000" dirty="0"/>
              <a:t>,</a:t>
            </a:r>
            <a:endParaRPr lang="fr-FR" sz="4000" dirty="0" smtClean="0"/>
          </a:p>
          <a:p>
            <a:pPr lvl="1">
              <a:buFont typeface="Wingdings" charset="2"/>
              <a:buChar char="ü"/>
            </a:pPr>
            <a:endParaRPr lang="fr-FR" sz="4000" dirty="0"/>
          </a:p>
          <a:p>
            <a:pPr lvl="1">
              <a:buFont typeface="Wingdings" charset="2"/>
              <a:buChar char="ü"/>
            </a:pPr>
            <a:r>
              <a:rPr lang="fr-FR" sz="4000" dirty="0" smtClean="0"/>
              <a:t>Screening rate: </a:t>
            </a:r>
            <a:r>
              <a:rPr lang="fr-FR" sz="4000" dirty="0"/>
              <a:t>3</a:t>
            </a:r>
            <a:r>
              <a:rPr lang="fr-FR" sz="4000" dirty="0" smtClean="0"/>
              <a:t>%</a:t>
            </a:r>
            <a:r>
              <a:rPr lang="fr-FR" sz="4000" dirty="0"/>
              <a:t> </a:t>
            </a:r>
            <a:r>
              <a:rPr lang="fr-FR" sz="4000" dirty="0" smtClean="0"/>
              <a:t>(</a:t>
            </a:r>
            <a:r>
              <a:rPr lang="fr-FR" sz="4000" dirty="0" smtClean="0"/>
              <a:t>3 times </a:t>
            </a:r>
            <a:r>
              <a:rPr lang="fr-FR" sz="4000" dirty="0" err="1"/>
              <a:t>higher</a:t>
            </a:r>
            <a:r>
              <a:rPr lang="fr-FR" sz="4000" dirty="0"/>
              <a:t> </a:t>
            </a:r>
            <a:r>
              <a:rPr lang="fr-FR" sz="4000" dirty="0" err="1"/>
              <a:t>than</a:t>
            </a:r>
            <a:r>
              <a:rPr lang="fr-FR" sz="4000" dirty="0"/>
              <a:t> the </a:t>
            </a:r>
            <a:r>
              <a:rPr lang="fr-FR" sz="4000" dirty="0" err="1"/>
              <a:t>average</a:t>
            </a:r>
            <a:r>
              <a:rPr lang="fr-FR" sz="4000" dirty="0"/>
              <a:t> </a:t>
            </a:r>
            <a:r>
              <a:rPr lang="fr-FR" sz="4000" dirty="0" err="1"/>
              <a:t>study</a:t>
            </a:r>
            <a:r>
              <a:rPr lang="fr-FR" sz="4000" dirty="0"/>
              <a:t> screening </a:t>
            </a:r>
            <a:r>
              <a:rPr lang="fr-FR" sz="4000" dirty="0" smtClean="0"/>
              <a:t>rate).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260056" y="3232624"/>
            <a:ext cx="13605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</a:rPr>
              <a:t>UNK </a:t>
            </a:r>
            <a:r>
              <a:rPr lang="fr-FR" sz="1400" dirty="0">
                <a:latin typeface="Calibri" panose="020F0502020204030204" pitchFamily="34" charset="0"/>
              </a:rPr>
              <a:t>– </a:t>
            </a:r>
            <a:r>
              <a:rPr lang="fr-FR" sz="1400" dirty="0" err="1">
                <a:latin typeface="Calibri" panose="020F0502020204030204" pitchFamily="34" charset="0"/>
              </a:rPr>
              <a:t>unknown</a:t>
            </a:r>
            <a:endParaRPr lang="fr-FR" sz="1400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4424" y="3730068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/>
              <a:t>9 </a:t>
            </a:r>
            <a:r>
              <a:rPr lang="fr-FR" b="1" dirty="0" err="1"/>
              <a:t>newly</a:t>
            </a:r>
            <a:r>
              <a:rPr lang="fr-FR" b="1" dirty="0"/>
              <a:t> </a:t>
            </a:r>
            <a:r>
              <a:rPr lang="fr-FR" b="1" dirty="0" err="1"/>
              <a:t>diagnosed</a:t>
            </a:r>
            <a:r>
              <a:rPr lang="fr-FR" b="1" dirty="0"/>
              <a:t> HIV infection (NDHI)</a:t>
            </a:r>
            <a:r>
              <a:rPr lang="fr-FR" dirty="0"/>
              <a:t>: </a:t>
            </a:r>
            <a:endParaRPr lang="fr-FR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fr-FR" dirty="0" smtClean="0"/>
              <a:t>7 </a:t>
            </a:r>
            <a:r>
              <a:rPr lang="fr-FR" dirty="0"/>
              <a:t>men and 2 </a:t>
            </a:r>
            <a:r>
              <a:rPr lang="fr-FR" dirty="0" err="1"/>
              <a:t>women</a:t>
            </a:r>
            <a:r>
              <a:rPr lang="fr-FR" dirty="0"/>
              <a:t>, </a:t>
            </a:r>
            <a:endParaRPr lang="fr-FR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fr-FR" dirty="0" err="1" smtClean="0"/>
              <a:t>mean</a:t>
            </a:r>
            <a:r>
              <a:rPr lang="fr-FR" dirty="0" smtClean="0"/>
              <a:t> </a:t>
            </a:r>
            <a:r>
              <a:rPr lang="fr-FR" dirty="0" err="1"/>
              <a:t>age</a:t>
            </a:r>
            <a:r>
              <a:rPr lang="fr-FR" dirty="0"/>
              <a:t> 37, </a:t>
            </a:r>
            <a:endParaRPr lang="fr-FR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fr-FR" dirty="0" err="1" smtClean="0"/>
              <a:t>mainly</a:t>
            </a:r>
            <a:r>
              <a:rPr lang="fr-FR" dirty="0" smtClean="0"/>
              <a:t> </a:t>
            </a:r>
            <a:r>
              <a:rPr lang="fr-FR" dirty="0" err="1"/>
              <a:t>after</a:t>
            </a:r>
            <a:r>
              <a:rPr lang="fr-FR" dirty="0"/>
              <a:t> </a:t>
            </a:r>
            <a:r>
              <a:rPr lang="fr-FR" dirty="0" err="1"/>
              <a:t>targeted</a:t>
            </a:r>
            <a:r>
              <a:rPr lang="fr-FR" dirty="0"/>
              <a:t> screening, </a:t>
            </a:r>
            <a:endParaRPr lang="fr-FR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/>
              <a:t>GPs</a:t>
            </a:r>
            <a:r>
              <a:rPr lang="fr-FR" dirty="0"/>
              <a:t> </a:t>
            </a:r>
            <a:r>
              <a:rPr lang="fr-FR" dirty="0" err="1"/>
              <a:t>offer</a:t>
            </a:r>
            <a:r>
              <a:rPr lang="fr-FR" dirty="0"/>
              <a:t> or </a:t>
            </a:r>
            <a:r>
              <a:rPr lang="fr-FR" dirty="0" smtClean="0"/>
              <a:t>concertation</a:t>
            </a:r>
            <a:r>
              <a:rPr lang="fr-FR" dirty="0"/>
              <a:t>,</a:t>
            </a:r>
            <a:endParaRPr lang="fr-FR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fr-FR" dirty="0" smtClean="0"/>
              <a:t>4 </a:t>
            </a:r>
            <a:r>
              <a:rPr lang="fr-FR" dirty="0"/>
              <a:t>MSM and 5 migrants, </a:t>
            </a:r>
            <a:endParaRPr lang="fr-FR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fr-FR" dirty="0" smtClean="0"/>
              <a:t>2</a:t>
            </a:r>
            <a:r>
              <a:rPr lang="fr-FR" dirty="0"/>
              <a:t>/3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previous</a:t>
            </a:r>
            <a:r>
              <a:rPr lang="fr-FR" dirty="0"/>
              <a:t> screening </a:t>
            </a:r>
            <a:r>
              <a:rPr lang="fr-FR" dirty="0" err="1"/>
              <a:t>history</a:t>
            </a:r>
            <a:r>
              <a:rPr lang="fr-FR" dirty="0"/>
              <a:t>.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7586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772232" y="1014716"/>
            <a:ext cx="5157787" cy="823912"/>
          </a:xfrm>
        </p:spPr>
        <p:txBody>
          <a:bodyPr/>
          <a:lstStyle/>
          <a:p>
            <a:r>
              <a:rPr lang="fr-FR" dirty="0" err="1"/>
              <a:t>GPs</a:t>
            </a:r>
            <a:r>
              <a:rPr lang="fr-FR" dirty="0"/>
              <a:t> </a:t>
            </a:r>
            <a:r>
              <a:rPr lang="fr-FR" dirty="0" err="1"/>
              <a:t>characteristics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665162" y="1512050"/>
            <a:ext cx="5157787" cy="3684588"/>
          </a:xfrm>
        </p:spPr>
        <p:txBody>
          <a:bodyPr/>
          <a:lstStyle/>
          <a:p>
            <a:r>
              <a:rPr lang="fr-FR" sz="1800" dirty="0"/>
              <a:t>43 </a:t>
            </a:r>
            <a:r>
              <a:rPr lang="fr-FR" sz="1800" dirty="0" err="1"/>
              <a:t>GPs</a:t>
            </a:r>
            <a:r>
              <a:rPr lang="fr-FR" sz="1800" dirty="0"/>
              <a:t>, </a:t>
            </a:r>
            <a:r>
              <a:rPr lang="fr-FR" sz="1800" dirty="0" err="1"/>
              <a:t>mean</a:t>
            </a:r>
            <a:r>
              <a:rPr lang="fr-FR" sz="1800" dirty="0"/>
              <a:t> </a:t>
            </a:r>
            <a:r>
              <a:rPr lang="fr-FR" sz="1800" dirty="0" err="1"/>
              <a:t>age</a:t>
            </a:r>
            <a:r>
              <a:rPr lang="fr-FR" sz="1800" dirty="0"/>
              <a:t> 46 </a:t>
            </a:r>
            <a:r>
              <a:rPr lang="fr-FR" sz="1800" dirty="0" err="1"/>
              <a:t>yrs</a:t>
            </a:r>
            <a:r>
              <a:rPr lang="fr-FR" sz="1800" dirty="0"/>
              <a:t>, 48.8% </a:t>
            </a:r>
            <a:r>
              <a:rPr lang="fr-FR" sz="1800" dirty="0" err="1"/>
              <a:t>women</a:t>
            </a:r>
            <a:r>
              <a:rPr lang="fr-FR" sz="1800" dirty="0"/>
              <a:t>, one </a:t>
            </a:r>
            <a:r>
              <a:rPr lang="fr-FR" sz="1800" dirty="0" err="1"/>
              <a:t>third</a:t>
            </a:r>
            <a:r>
              <a:rPr lang="fr-FR" sz="1800" dirty="0"/>
              <a:t> </a:t>
            </a:r>
            <a:r>
              <a:rPr lang="fr-FR" sz="1800" dirty="0" err="1" smtClean="0"/>
              <a:t>practising</a:t>
            </a:r>
            <a:r>
              <a:rPr lang="fr-FR" sz="1800" dirty="0" smtClean="0"/>
              <a:t> </a:t>
            </a:r>
            <a:r>
              <a:rPr lang="fr-FR" sz="1800" dirty="0" err="1" smtClean="0"/>
              <a:t>since</a:t>
            </a:r>
            <a:r>
              <a:rPr lang="fr-FR" sz="1800" dirty="0" smtClean="0"/>
              <a:t> </a:t>
            </a:r>
            <a:r>
              <a:rPr lang="fr-FR" sz="1800" dirty="0"/>
              <a:t>2009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>
          <a:xfrm>
            <a:off x="6534150" y="1041736"/>
            <a:ext cx="5183188" cy="823912"/>
          </a:xfrm>
        </p:spPr>
        <p:txBody>
          <a:bodyPr/>
          <a:lstStyle/>
          <a:p>
            <a:r>
              <a:rPr lang="fr-FR" dirty="0" err="1"/>
              <a:t>GPs</a:t>
            </a:r>
            <a:r>
              <a:rPr lang="fr-FR" dirty="0"/>
              <a:t> satisfaction and </a:t>
            </a:r>
            <a:r>
              <a:rPr lang="fr-FR" dirty="0" err="1"/>
              <a:t>incoveniencies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4"/>
          </p:nvPr>
        </p:nvSpPr>
        <p:spPr>
          <a:xfrm>
            <a:off x="6304463" y="1519145"/>
            <a:ext cx="5183188" cy="508288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fr-FR" sz="4900" b="1" dirty="0" err="1"/>
              <a:t>GPs</a:t>
            </a:r>
            <a:r>
              <a:rPr lang="fr-FR" sz="4900" b="1" dirty="0"/>
              <a:t> satisfaction </a:t>
            </a:r>
            <a:r>
              <a:rPr lang="fr-FR" sz="4900" b="1" dirty="0" err="1"/>
              <a:t>regarding</a:t>
            </a:r>
            <a:r>
              <a:rPr lang="fr-FR" sz="4900" b="1" dirty="0"/>
              <a:t> RHT </a:t>
            </a:r>
          </a:p>
          <a:p>
            <a:r>
              <a:rPr lang="fr-FR" sz="4900" dirty="0"/>
              <a:t>90.9% of </a:t>
            </a:r>
            <a:r>
              <a:rPr lang="fr-FR" sz="4900" dirty="0" err="1"/>
              <a:t>GPs</a:t>
            </a:r>
            <a:r>
              <a:rPr lang="fr-FR" sz="4900" dirty="0"/>
              <a:t> </a:t>
            </a:r>
            <a:r>
              <a:rPr lang="fr-FR" sz="4900" dirty="0" err="1"/>
              <a:t>were</a:t>
            </a:r>
            <a:r>
              <a:rPr lang="fr-FR" sz="4900" dirty="0"/>
              <a:t> </a:t>
            </a:r>
            <a:r>
              <a:rPr lang="fr-FR" sz="4900" dirty="0" err="1"/>
              <a:t>globally</a:t>
            </a:r>
            <a:r>
              <a:rPr lang="fr-FR" sz="4900" dirty="0"/>
              <a:t> </a:t>
            </a:r>
            <a:r>
              <a:rPr lang="fr-FR" sz="4900" dirty="0" err="1"/>
              <a:t>satisfied</a:t>
            </a:r>
            <a:r>
              <a:rPr lang="fr-FR" sz="4900" dirty="0"/>
              <a:t> </a:t>
            </a:r>
            <a:r>
              <a:rPr lang="fr-FR" sz="4900" dirty="0" err="1" smtClean="0"/>
              <a:t>with</a:t>
            </a:r>
            <a:r>
              <a:rPr lang="fr-FR" sz="4900" dirty="0" smtClean="0"/>
              <a:t> </a:t>
            </a:r>
            <a:r>
              <a:rPr lang="fr-FR" sz="4900" dirty="0"/>
              <a:t>the RHT (97% by the laps of time </a:t>
            </a:r>
            <a:r>
              <a:rPr lang="fr-FR" sz="4900" dirty="0" err="1"/>
              <a:t>used</a:t>
            </a:r>
            <a:r>
              <a:rPr lang="fr-FR" sz="4900" dirty="0"/>
              <a:t> for INSTI and 38.5% of VIKIA);</a:t>
            </a:r>
          </a:p>
          <a:p>
            <a:endParaRPr lang="fr-FR" sz="4900" dirty="0"/>
          </a:p>
          <a:p>
            <a:r>
              <a:rPr lang="fr-FR" sz="4900" dirty="0"/>
              <a:t>8 </a:t>
            </a:r>
            <a:r>
              <a:rPr lang="fr-FR" sz="4900" dirty="0" err="1"/>
              <a:t>GPs</a:t>
            </a:r>
            <a:r>
              <a:rPr lang="fr-FR" sz="4900" dirty="0"/>
              <a:t>/10 </a:t>
            </a:r>
            <a:r>
              <a:rPr lang="fr-FR" sz="4900" dirty="0" err="1"/>
              <a:t>would</a:t>
            </a:r>
            <a:r>
              <a:rPr lang="fr-FR" sz="4900" dirty="0"/>
              <a:t> continue </a:t>
            </a:r>
            <a:r>
              <a:rPr lang="fr-FR" sz="4900" dirty="0" err="1"/>
              <a:t>using</a:t>
            </a:r>
            <a:r>
              <a:rPr lang="fr-FR" sz="4900" dirty="0"/>
              <a:t> INSTI point of care test in </a:t>
            </a:r>
            <a:r>
              <a:rPr lang="fr-FR" sz="4900" dirty="0" err="1"/>
              <a:t>their</a:t>
            </a:r>
            <a:r>
              <a:rPr lang="fr-FR" sz="4900" dirty="0"/>
              <a:t> </a:t>
            </a:r>
            <a:r>
              <a:rPr lang="fr-FR" sz="4900" dirty="0" err="1"/>
              <a:t>current</a:t>
            </a:r>
            <a:r>
              <a:rPr lang="fr-FR" sz="4900" dirty="0"/>
              <a:t> practice.</a:t>
            </a:r>
          </a:p>
          <a:p>
            <a:endParaRPr lang="fr-FR" sz="4900" dirty="0" smtClean="0"/>
          </a:p>
          <a:p>
            <a:endParaRPr lang="fr-FR" sz="4900" dirty="0"/>
          </a:p>
          <a:p>
            <a:pPr marL="0" indent="0">
              <a:buNone/>
            </a:pPr>
            <a:endParaRPr lang="fr-FR" sz="4900" dirty="0"/>
          </a:p>
          <a:p>
            <a:pPr marL="0" indent="0">
              <a:buNone/>
            </a:pPr>
            <a:r>
              <a:rPr lang="fr-FR" sz="4900" b="1" dirty="0"/>
              <a:t>Principal </a:t>
            </a:r>
            <a:r>
              <a:rPr lang="fr-FR" sz="4900" b="1" dirty="0" err="1"/>
              <a:t>problems</a:t>
            </a:r>
            <a:r>
              <a:rPr lang="fr-FR" sz="4900" b="1" dirty="0" smtClean="0"/>
              <a:t>:</a:t>
            </a:r>
            <a:endParaRPr lang="fr-FR" sz="4900" b="1" dirty="0"/>
          </a:p>
          <a:p>
            <a:r>
              <a:rPr lang="fr-FR" sz="4900" dirty="0" err="1"/>
              <a:t>Technical</a:t>
            </a:r>
            <a:r>
              <a:rPr lang="fr-FR" sz="4900" dirty="0"/>
              <a:t> </a:t>
            </a:r>
            <a:r>
              <a:rPr lang="fr-FR" sz="4900" dirty="0" err="1"/>
              <a:t>difficulties</a:t>
            </a:r>
            <a:r>
              <a:rPr lang="fr-FR" sz="4900" dirty="0"/>
              <a:t> for 13.9% of RHT </a:t>
            </a:r>
            <a:r>
              <a:rPr lang="fr-FR" sz="4900" dirty="0" err="1"/>
              <a:t>mainly</a:t>
            </a:r>
            <a:r>
              <a:rPr lang="fr-FR" sz="4900" dirty="0"/>
              <a:t> </a:t>
            </a:r>
            <a:r>
              <a:rPr lang="fr-FR" sz="4900" dirty="0" err="1"/>
              <a:t>related</a:t>
            </a:r>
            <a:r>
              <a:rPr lang="fr-FR" sz="4900" dirty="0"/>
              <a:t> to </a:t>
            </a:r>
            <a:r>
              <a:rPr lang="fr-FR" sz="4900" dirty="0" err="1"/>
              <a:t>blood</a:t>
            </a:r>
            <a:r>
              <a:rPr lang="fr-FR" sz="4900" dirty="0"/>
              <a:t> </a:t>
            </a:r>
            <a:r>
              <a:rPr lang="fr-FR" sz="4900" dirty="0" err="1" smtClean="0"/>
              <a:t>sampling</a:t>
            </a:r>
            <a:r>
              <a:rPr lang="fr-FR" sz="4900" dirty="0"/>
              <a:t>.</a:t>
            </a:r>
            <a:endParaRPr lang="fr-FR" sz="4900" dirty="0"/>
          </a:p>
          <a:p>
            <a:endParaRPr lang="fr-FR" sz="4900" dirty="0"/>
          </a:p>
          <a:p>
            <a:r>
              <a:rPr lang="fr-FR" sz="4900" dirty="0"/>
              <a:t>HIV </a:t>
            </a:r>
            <a:r>
              <a:rPr lang="fr-FR" sz="4900" dirty="0" smtClean="0"/>
              <a:t>test </a:t>
            </a:r>
            <a:r>
              <a:rPr lang="fr-FR" sz="4900" dirty="0" err="1" smtClean="0"/>
              <a:t>announce</a:t>
            </a:r>
            <a:r>
              <a:rPr lang="fr-FR" sz="4900" dirty="0" smtClean="0"/>
              <a:t>: </a:t>
            </a:r>
          </a:p>
          <a:p>
            <a:pPr lvl="1">
              <a:buFont typeface="Wingdings" charset="2"/>
              <a:buChar char="ü"/>
            </a:pPr>
            <a:r>
              <a:rPr lang="fr-FR" sz="4500" dirty="0" err="1" smtClean="0"/>
              <a:t>same</a:t>
            </a:r>
            <a:r>
              <a:rPr lang="fr-FR" sz="4500" dirty="0" smtClean="0"/>
              <a:t> </a:t>
            </a:r>
            <a:r>
              <a:rPr lang="fr-FR" sz="4500" dirty="0" err="1"/>
              <a:t>difficulty</a:t>
            </a:r>
            <a:r>
              <a:rPr lang="fr-FR" sz="4500" dirty="0"/>
              <a:t> </a:t>
            </a:r>
            <a:r>
              <a:rPr lang="fr-FR" sz="4500" dirty="0" err="1" smtClean="0"/>
              <a:t>with</a:t>
            </a:r>
            <a:r>
              <a:rPr lang="fr-FR" sz="4500" dirty="0" smtClean="0"/>
              <a:t> </a:t>
            </a:r>
            <a:r>
              <a:rPr lang="fr-FR" sz="4500" dirty="0"/>
              <a:t>Elisa or RHT for 61.3</a:t>
            </a:r>
            <a:r>
              <a:rPr lang="fr-FR" sz="4500" dirty="0" smtClean="0"/>
              <a:t>%,</a:t>
            </a:r>
          </a:p>
          <a:p>
            <a:pPr lvl="1">
              <a:buFont typeface="Wingdings" charset="2"/>
              <a:buChar char="ü"/>
            </a:pPr>
            <a:r>
              <a:rPr lang="fr-FR" sz="4500" dirty="0" smtClean="0"/>
              <a:t>19,4</a:t>
            </a:r>
            <a:r>
              <a:rPr lang="fr-FR" sz="4500" dirty="0"/>
              <a:t>% express more </a:t>
            </a:r>
            <a:r>
              <a:rPr lang="fr-FR" sz="4500" dirty="0" err="1"/>
              <a:t>difficulty</a:t>
            </a:r>
            <a:r>
              <a:rPr lang="fr-FR" sz="4500" dirty="0"/>
              <a:t> </a:t>
            </a:r>
            <a:r>
              <a:rPr lang="fr-FR" sz="4500" dirty="0" err="1" smtClean="0"/>
              <a:t>with</a:t>
            </a:r>
            <a:r>
              <a:rPr lang="fr-FR" sz="4500" dirty="0" smtClean="0"/>
              <a:t> RHT.</a:t>
            </a:r>
            <a:endParaRPr lang="fr-FR" sz="4500" dirty="0" smtClean="0"/>
          </a:p>
          <a:p>
            <a:endParaRPr lang="fr-FR" sz="4900" dirty="0"/>
          </a:p>
          <a:p>
            <a:r>
              <a:rPr lang="fr-FR" sz="4900" b="1" dirty="0" smtClean="0"/>
              <a:t>15.7</a:t>
            </a:r>
            <a:r>
              <a:rPr lang="fr-FR" sz="4900" b="1" dirty="0"/>
              <a:t>% of the </a:t>
            </a:r>
            <a:r>
              <a:rPr lang="fr-FR" sz="4900" b="1" dirty="0" err="1"/>
              <a:t>prescribed</a:t>
            </a:r>
            <a:r>
              <a:rPr lang="fr-FR" sz="4900" b="1" dirty="0"/>
              <a:t> Elisa </a:t>
            </a:r>
            <a:r>
              <a:rPr lang="fr-FR" sz="4900" b="1" dirty="0" err="1"/>
              <a:t>blood</a:t>
            </a:r>
            <a:r>
              <a:rPr lang="fr-FR" sz="4900" b="1" dirty="0"/>
              <a:t> tests </a:t>
            </a:r>
            <a:r>
              <a:rPr lang="fr-FR" sz="4900" b="1" dirty="0" err="1"/>
              <a:t>were</a:t>
            </a:r>
            <a:r>
              <a:rPr lang="fr-FR" sz="4900" b="1" dirty="0"/>
              <a:t> not </a:t>
            </a:r>
            <a:r>
              <a:rPr lang="fr-FR" sz="4900" b="1" dirty="0" err="1"/>
              <a:t>done</a:t>
            </a:r>
            <a:r>
              <a:rPr lang="fr-FR" sz="4900" b="1" dirty="0"/>
              <a:t> by the patient.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11" y="2206349"/>
            <a:ext cx="5326054" cy="42919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42544" y="6415840"/>
            <a:ext cx="13605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latin typeface="Calibri" panose="020F0502020204030204" pitchFamily="34" charset="0"/>
              </a:rPr>
              <a:t>UKN – </a:t>
            </a:r>
            <a:r>
              <a:rPr lang="fr-FR" sz="1400" dirty="0" err="1">
                <a:latin typeface="Calibri" panose="020F0502020204030204" pitchFamily="34" charset="0"/>
              </a:rPr>
              <a:t>unknown</a:t>
            </a:r>
            <a:endParaRPr lang="fr-FR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968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7657" y="1"/>
            <a:ext cx="2816687" cy="999738"/>
          </a:xfrm>
        </p:spPr>
        <p:txBody>
          <a:bodyPr>
            <a:normAutofit/>
          </a:bodyPr>
          <a:lstStyle/>
          <a:p>
            <a:r>
              <a:rPr lang="fr-FR" sz="2800" b="1" dirty="0"/>
              <a:t>Conclusion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2078" y="1136715"/>
            <a:ext cx="5181600" cy="559125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 err="1"/>
              <a:t>Giving</a:t>
            </a:r>
            <a:r>
              <a:rPr lang="fr-FR" sz="6400" dirty="0"/>
              <a:t> </a:t>
            </a:r>
            <a:r>
              <a:rPr lang="fr-FR" sz="6400" dirty="0" err="1"/>
              <a:t>GPs</a:t>
            </a:r>
            <a:r>
              <a:rPr lang="fr-FR" sz="6400" dirty="0"/>
              <a:t> </a:t>
            </a:r>
            <a:r>
              <a:rPr lang="fr-FR" sz="6400" dirty="0" err="1"/>
              <a:t>several</a:t>
            </a:r>
            <a:r>
              <a:rPr lang="fr-FR" sz="6400" dirty="0"/>
              <a:t> HIV </a:t>
            </a:r>
            <a:r>
              <a:rPr lang="fr-FR" sz="6400" dirty="0" err="1"/>
              <a:t>testing</a:t>
            </a:r>
            <a:r>
              <a:rPr lang="fr-FR" sz="6400" dirty="0"/>
              <a:t> </a:t>
            </a:r>
            <a:r>
              <a:rPr lang="fr-FR" sz="6400" dirty="0" err="1"/>
              <a:t>methods</a:t>
            </a:r>
            <a:r>
              <a:rPr lang="fr-FR" sz="6400" dirty="0"/>
              <a:t> </a:t>
            </a:r>
            <a:r>
              <a:rPr lang="fr-FR" sz="6400" dirty="0" err="1"/>
              <a:t>led</a:t>
            </a:r>
            <a:r>
              <a:rPr lang="fr-FR" sz="6400" dirty="0"/>
              <a:t> to a </a:t>
            </a:r>
            <a:r>
              <a:rPr lang="fr-FR" sz="6400" dirty="0" err="1"/>
              <a:t>significant</a:t>
            </a:r>
            <a:r>
              <a:rPr lang="fr-FR" sz="6400" dirty="0"/>
              <a:t> screening </a:t>
            </a:r>
            <a:r>
              <a:rPr lang="fr-FR" sz="6400" dirty="0" err="1"/>
              <a:t>activity</a:t>
            </a:r>
            <a:r>
              <a:rPr lang="fr-FR" sz="6400" dirty="0"/>
              <a:t> </a:t>
            </a:r>
            <a:r>
              <a:rPr lang="fr-FR" sz="6400" dirty="0" smtClean="0"/>
              <a:t>.</a:t>
            </a:r>
            <a:endParaRPr lang="fr-FR" sz="6400" dirty="0"/>
          </a:p>
          <a:p>
            <a:pPr>
              <a:lnSpc>
                <a:spcPct val="120000"/>
              </a:lnSpc>
            </a:pPr>
            <a:r>
              <a:rPr lang="fr-FR" sz="6400" dirty="0"/>
              <a:t>Elisa </a:t>
            </a:r>
            <a:r>
              <a:rPr lang="fr-FR" sz="6400" dirty="0" err="1"/>
              <a:t>blood</a:t>
            </a:r>
            <a:r>
              <a:rPr lang="fr-FR" sz="6400" dirty="0"/>
              <a:t> test </a:t>
            </a:r>
            <a:r>
              <a:rPr lang="fr-FR" sz="6400" dirty="0" err="1"/>
              <a:t>was</a:t>
            </a:r>
            <a:r>
              <a:rPr lang="fr-FR" sz="6400" dirty="0"/>
              <a:t> the </a:t>
            </a:r>
            <a:r>
              <a:rPr lang="fr-FR" sz="6400" dirty="0" err="1"/>
              <a:t>most</a:t>
            </a:r>
            <a:r>
              <a:rPr lang="fr-FR" sz="6400" dirty="0"/>
              <a:t> </a:t>
            </a:r>
            <a:r>
              <a:rPr lang="fr-FR" sz="6400" dirty="0" err="1"/>
              <a:t>frequently</a:t>
            </a:r>
            <a:r>
              <a:rPr lang="fr-FR" sz="6400" dirty="0"/>
              <a:t> </a:t>
            </a:r>
            <a:r>
              <a:rPr lang="fr-FR" sz="6400" dirty="0" err="1"/>
              <a:t>chosen</a:t>
            </a:r>
            <a:r>
              <a:rPr lang="fr-FR" sz="6400" dirty="0"/>
              <a:t> screening </a:t>
            </a:r>
            <a:r>
              <a:rPr lang="fr-FR" sz="6400" dirty="0" err="1"/>
              <a:t>method</a:t>
            </a:r>
            <a:r>
              <a:rPr lang="fr-FR" sz="6400" dirty="0"/>
              <a:t>, </a:t>
            </a:r>
            <a:r>
              <a:rPr lang="fr-FR" sz="6400" dirty="0" err="1"/>
              <a:t>mainly</a:t>
            </a:r>
            <a:r>
              <a:rPr lang="fr-FR" sz="6400" dirty="0"/>
              <a:t> by </a:t>
            </a:r>
            <a:r>
              <a:rPr lang="fr-FR" sz="6400" dirty="0" err="1"/>
              <a:t>physicians</a:t>
            </a:r>
            <a:r>
              <a:rPr lang="fr-FR" sz="6400" dirty="0"/>
              <a:t>, in </a:t>
            </a:r>
            <a:r>
              <a:rPr lang="fr-FR" sz="6400" dirty="0" err="1"/>
              <a:t>order</a:t>
            </a:r>
            <a:r>
              <a:rPr lang="fr-FR" sz="6400" dirty="0"/>
              <a:t> to </a:t>
            </a:r>
            <a:r>
              <a:rPr lang="fr-FR" sz="6400" dirty="0" err="1"/>
              <a:t>regroup</a:t>
            </a:r>
            <a:r>
              <a:rPr lang="fr-FR" sz="6400" dirty="0"/>
              <a:t> </a:t>
            </a:r>
            <a:r>
              <a:rPr lang="fr-FR" sz="6400" dirty="0" err="1"/>
              <a:t>with</a:t>
            </a:r>
            <a:r>
              <a:rPr lang="fr-FR" sz="6400" dirty="0"/>
              <a:t> </a:t>
            </a:r>
            <a:r>
              <a:rPr lang="fr-FR" sz="6400" dirty="0" err="1"/>
              <a:t>several</a:t>
            </a:r>
            <a:r>
              <a:rPr lang="fr-FR" sz="6400" dirty="0"/>
              <a:t> </a:t>
            </a:r>
            <a:r>
              <a:rPr lang="fr-FR" sz="6400" dirty="0" err="1"/>
              <a:t>blood</a:t>
            </a:r>
            <a:r>
              <a:rPr lang="fr-FR" sz="6400" dirty="0"/>
              <a:t> </a:t>
            </a:r>
            <a:r>
              <a:rPr lang="fr-FR" sz="6400" dirty="0" err="1"/>
              <a:t>analysis</a:t>
            </a:r>
            <a:r>
              <a:rPr lang="fr-FR" sz="6400" dirty="0"/>
              <a:t>.</a:t>
            </a:r>
          </a:p>
          <a:p>
            <a:pPr>
              <a:lnSpc>
                <a:spcPct val="120000"/>
              </a:lnSpc>
            </a:pPr>
            <a:endParaRPr lang="fr-FR" sz="6400" dirty="0"/>
          </a:p>
          <a:p>
            <a:pPr>
              <a:lnSpc>
                <a:spcPct val="120000"/>
              </a:lnSpc>
            </a:pPr>
            <a:r>
              <a:rPr lang="fr-FR" sz="6400" dirty="0"/>
              <a:t>RHT </a:t>
            </a:r>
            <a:r>
              <a:rPr lang="fr-FR" sz="6400" dirty="0" err="1"/>
              <a:t>were</a:t>
            </a:r>
            <a:r>
              <a:rPr lang="fr-FR" sz="6400" dirty="0"/>
              <a:t> </a:t>
            </a:r>
            <a:r>
              <a:rPr lang="fr-FR" sz="6400" dirty="0" err="1"/>
              <a:t>mainly</a:t>
            </a:r>
            <a:r>
              <a:rPr lang="fr-FR" sz="6400" dirty="0"/>
              <a:t> on patient </a:t>
            </a:r>
            <a:r>
              <a:rPr lang="fr-FR" sz="6400" dirty="0" err="1"/>
              <a:t>demand</a:t>
            </a:r>
            <a:r>
              <a:rPr lang="fr-FR" sz="6400" dirty="0"/>
              <a:t> or </a:t>
            </a:r>
            <a:r>
              <a:rPr lang="fr-FR" sz="6400" dirty="0" err="1"/>
              <a:t>after</a:t>
            </a:r>
            <a:r>
              <a:rPr lang="fr-FR" sz="6400" dirty="0"/>
              <a:t> concertation.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6400" dirty="0"/>
              <a:t> 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RHT INSTI </a:t>
            </a:r>
            <a:r>
              <a:rPr lang="fr-FR" sz="6400" dirty="0" err="1"/>
              <a:t>was</a:t>
            </a:r>
            <a:r>
              <a:rPr lang="fr-FR" sz="6400" dirty="0"/>
              <a:t> </a:t>
            </a:r>
            <a:r>
              <a:rPr lang="fr-FR" sz="6400" dirty="0" err="1"/>
              <a:t>preferred</a:t>
            </a:r>
            <a:r>
              <a:rPr lang="fr-FR" sz="6400" dirty="0"/>
              <a:t> due to </a:t>
            </a:r>
            <a:r>
              <a:rPr lang="fr-FR" sz="6400" dirty="0" err="1"/>
              <a:t>its</a:t>
            </a:r>
            <a:r>
              <a:rPr lang="fr-FR" sz="6400" dirty="0"/>
              <a:t> </a:t>
            </a:r>
            <a:r>
              <a:rPr lang="fr-FR" sz="6400" dirty="0" err="1"/>
              <a:t>rapid</a:t>
            </a:r>
            <a:r>
              <a:rPr lang="fr-FR" sz="6400" dirty="0"/>
              <a:t> </a:t>
            </a:r>
            <a:r>
              <a:rPr lang="fr-FR" sz="6400" dirty="0" err="1"/>
              <a:t>result</a:t>
            </a:r>
            <a:r>
              <a:rPr lang="fr-FR" sz="6400" dirty="0"/>
              <a:t> </a:t>
            </a:r>
            <a:r>
              <a:rPr lang="fr-FR" sz="6400" dirty="0" err="1"/>
              <a:t>delivery</a:t>
            </a:r>
            <a:r>
              <a:rPr lang="fr-FR" sz="6400" dirty="0"/>
              <a:t>.</a:t>
            </a:r>
          </a:p>
          <a:p>
            <a:pPr>
              <a:lnSpc>
                <a:spcPct val="120000"/>
              </a:lnSpc>
            </a:pPr>
            <a:endParaRPr lang="fr-FR" sz="6400" dirty="0"/>
          </a:p>
          <a:p>
            <a:pPr>
              <a:lnSpc>
                <a:spcPct val="120000"/>
              </a:lnSpc>
            </a:pPr>
            <a:r>
              <a:rPr lang="fr-FR" sz="6400" dirty="0"/>
              <a:t>Most of the tests </a:t>
            </a:r>
            <a:r>
              <a:rPr lang="fr-FR" sz="6400" dirty="0" err="1"/>
              <a:t>were</a:t>
            </a:r>
            <a:r>
              <a:rPr lang="fr-FR" sz="6400" dirty="0"/>
              <a:t> routine screening </a:t>
            </a:r>
            <a:r>
              <a:rPr lang="fr-FR" sz="6400" dirty="0" err="1"/>
              <a:t>procedures</a:t>
            </a:r>
            <a:r>
              <a:rPr lang="fr-FR" sz="6400" dirty="0"/>
              <a:t>.</a:t>
            </a:r>
          </a:p>
          <a:p>
            <a:pPr>
              <a:lnSpc>
                <a:spcPct val="120000"/>
              </a:lnSpc>
            </a:pPr>
            <a:endParaRPr lang="fr-FR" sz="6400" dirty="0"/>
          </a:p>
          <a:p>
            <a:pPr>
              <a:lnSpc>
                <a:spcPct val="120000"/>
              </a:lnSpc>
            </a:pPr>
            <a:r>
              <a:rPr lang="fr-FR" sz="6400" dirty="0"/>
              <a:t>28.2% </a:t>
            </a:r>
            <a:r>
              <a:rPr lang="fr-FR" sz="6400" dirty="0" err="1"/>
              <a:t>were</a:t>
            </a:r>
            <a:r>
              <a:rPr lang="fr-FR" sz="6400" dirty="0"/>
              <a:t> </a:t>
            </a:r>
            <a:r>
              <a:rPr lang="fr-FR" sz="6400" dirty="0" err="1"/>
              <a:t>targeted</a:t>
            </a:r>
            <a:r>
              <a:rPr lang="fr-FR" sz="6400" dirty="0"/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6400" dirty="0"/>
              <a:t>	- </a:t>
            </a:r>
            <a:r>
              <a:rPr lang="fr-FR" sz="6400" dirty="0" err="1"/>
              <a:t>mainly</a:t>
            </a:r>
            <a:r>
              <a:rPr lang="fr-FR" sz="6400" dirty="0"/>
              <a:t> on HIV </a:t>
            </a:r>
            <a:r>
              <a:rPr lang="fr-FR" sz="6400" dirty="0" err="1"/>
              <a:t>risk</a:t>
            </a:r>
            <a:r>
              <a:rPr lang="fr-FR" sz="6400" dirty="0"/>
              <a:t> </a:t>
            </a:r>
            <a:r>
              <a:rPr lang="fr-FR" sz="6400" dirty="0" err="1"/>
              <a:t>factors</a:t>
            </a:r>
            <a:r>
              <a:rPr lang="fr-FR" sz="6400" dirty="0"/>
              <a:t>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6400" dirty="0"/>
              <a:t>	- in </a:t>
            </a:r>
            <a:r>
              <a:rPr lang="fr-FR" sz="6400" dirty="0" err="1"/>
              <a:t>lesser</a:t>
            </a:r>
            <a:r>
              <a:rPr lang="fr-FR" sz="6400" dirty="0"/>
              <a:t> </a:t>
            </a:r>
            <a:r>
              <a:rPr lang="fr-FR" sz="6400" dirty="0" err="1"/>
              <a:t>degree</a:t>
            </a:r>
            <a:r>
              <a:rPr lang="fr-FR" sz="6400" dirty="0"/>
              <a:t> on HIV </a:t>
            </a:r>
            <a:r>
              <a:rPr lang="fr-FR" sz="6400" dirty="0" err="1"/>
              <a:t>clinical</a:t>
            </a:r>
            <a:r>
              <a:rPr lang="fr-FR" sz="6400" dirty="0"/>
              <a:t> </a:t>
            </a:r>
            <a:r>
              <a:rPr lang="fr-FR" sz="6400" dirty="0" err="1"/>
              <a:t>signs</a:t>
            </a:r>
            <a:r>
              <a:rPr lang="fr-FR" sz="6400" dirty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fr-FR" sz="6400" dirty="0"/>
          </a:p>
          <a:p>
            <a:pPr>
              <a:lnSpc>
                <a:spcPct val="120000"/>
              </a:lnSpc>
            </a:pPr>
            <a:r>
              <a:rPr lang="fr-FR" sz="6400" dirty="0" smtClean="0"/>
              <a:t>The </a:t>
            </a:r>
            <a:r>
              <a:rPr lang="fr-FR" sz="6400" dirty="0" err="1"/>
              <a:t>significant</a:t>
            </a:r>
            <a:r>
              <a:rPr lang="fr-FR" sz="6400" dirty="0"/>
              <a:t> part of the </a:t>
            </a:r>
            <a:r>
              <a:rPr lang="fr-FR" sz="6400" dirty="0" err="1"/>
              <a:t>undone</a:t>
            </a:r>
            <a:r>
              <a:rPr lang="fr-FR" sz="6400" dirty="0"/>
              <a:t> </a:t>
            </a:r>
            <a:r>
              <a:rPr lang="fr-FR" sz="6400" dirty="0" err="1"/>
              <a:t>blood</a:t>
            </a:r>
            <a:r>
              <a:rPr lang="fr-FR" sz="6400" dirty="0"/>
              <a:t> tests </a:t>
            </a:r>
            <a:r>
              <a:rPr lang="fr-FR" sz="6400" dirty="0" err="1"/>
              <a:t>emphasises</a:t>
            </a:r>
            <a:r>
              <a:rPr lang="fr-FR" sz="6400" dirty="0"/>
              <a:t> RHT point of care as an alternative screening </a:t>
            </a:r>
            <a:r>
              <a:rPr lang="fr-FR" sz="6400" dirty="0" err="1"/>
              <a:t>tool</a:t>
            </a:r>
            <a:r>
              <a:rPr lang="fr-FR" sz="6400" dirty="0"/>
              <a:t>.</a:t>
            </a: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50601" y="1231186"/>
            <a:ext cx="5181600" cy="538870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/>
              <a:t>9 NDHI </a:t>
            </a:r>
            <a:r>
              <a:rPr lang="fr-FR" sz="6400" dirty="0" err="1"/>
              <a:t>were</a:t>
            </a:r>
            <a:r>
              <a:rPr lang="fr-FR" sz="6400" dirty="0"/>
              <a:t> made (0.9% of 981 tests)</a:t>
            </a:r>
            <a:r>
              <a:rPr lang="fr-FR" sz="6400" dirty="0" smtClean="0"/>
              <a:t>:</a:t>
            </a:r>
          </a:p>
          <a:p>
            <a:pPr>
              <a:lnSpc>
                <a:spcPct val="120000"/>
              </a:lnSpc>
            </a:pPr>
            <a:endParaRPr lang="fr-FR" sz="6400" dirty="0"/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fr-FR" sz="6400" dirty="0" err="1"/>
              <a:t>After</a:t>
            </a:r>
            <a:r>
              <a:rPr lang="fr-FR" sz="6400" dirty="0"/>
              <a:t> </a:t>
            </a:r>
            <a:r>
              <a:rPr lang="fr-FR" sz="6400" dirty="0" err="1"/>
              <a:t>targeted</a:t>
            </a:r>
            <a:r>
              <a:rPr lang="fr-FR" sz="6400" dirty="0"/>
              <a:t> screening: MSM and migrants; 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fr-FR" sz="6400" dirty="0" smtClean="0"/>
              <a:t>By </a:t>
            </a:r>
            <a:r>
              <a:rPr lang="fr-FR" sz="6400" dirty="0"/>
              <a:t>5 </a:t>
            </a:r>
            <a:r>
              <a:rPr lang="fr-FR" sz="6400" dirty="0" err="1"/>
              <a:t>GPs</a:t>
            </a:r>
            <a:r>
              <a:rPr lang="fr-FR" sz="6400" dirty="0"/>
              <a:t>, </a:t>
            </a:r>
            <a:r>
              <a:rPr lang="fr-FR" sz="6400" dirty="0" err="1"/>
              <a:t>among</a:t>
            </a:r>
            <a:r>
              <a:rPr lang="fr-FR" sz="6400" dirty="0"/>
              <a:t> </a:t>
            </a:r>
            <a:r>
              <a:rPr lang="fr-FR" sz="6400" dirty="0" err="1"/>
              <a:t>whom</a:t>
            </a:r>
            <a:r>
              <a:rPr lang="fr-FR" sz="6400" dirty="0"/>
              <a:t>, 4 </a:t>
            </a:r>
            <a:r>
              <a:rPr lang="fr-FR" sz="6400" dirty="0" err="1"/>
              <a:t>frequently</a:t>
            </a:r>
            <a:r>
              <a:rPr lang="fr-FR" sz="6400" dirty="0"/>
              <a:t> </a:t>
            </a:r>
            <a:r>
              <a:rPr lang="fr-FR" sz="6400" dirty="0" err="1"/>
              <a:t>confronted</a:t>
            </a:r>
            <a:r>
              <a:rPr lang="fr-FR" sz="6400" dirty="0"/>
              <a:t> </a:t>
            </a:r>
            <a:r>
              <a:rPr lang="fr-FR" sz="6400" dirty="0" err="1"/>
              <a:t>with</a:t>
            </a:r>
            <a:r>
              <a:rPr lang="fr-FR" sz="6400" dirty="0"/>
              <a:t> HIV </a:t>
            </a:r>
            <a:r>
              <a:rPr lang="fr-FR" sz="6400" dirty="0" err="1"/>
              <a:t>epidemics</a:t>
            </a:r>
            <a:r>
              <a:rPr lang="fr-FR" sz="6400" dirty="0"/>
              <a:t>;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fr-FR" sz="6400" dirty="0"/>
              <a:t>By RHT as </a:t>
            </a:r>
            <a:r>
              <a:rPr lang="fr-FR" sz="6400" dirty="0" err="1"/>
              <a:t>well</a:t>
            </a:r>
            <a:r>
              <a:rPr lang="fr-FR" sz="6400" dirty="0"/>
              <a:t> as Elisa </a:t>
            </a:r>
            <a:r>
              <a:rPr lang="fr-FR" sz="6400" dirty="0" err="1"/>
              <a:t>blood</a:t>
            </a:r>
            <a:r>
              <a:rPr lang="fr-FR" sz="6400" dirty="0"/>
              <a:t> test.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fr-FR" sz="6400" dirty="0"/>
          </a:p>
          <a:p>
            <a:pPr>
              <a:lnSpc>
                <a:spcPct val="120000"/>
              </a:lnSpc>
            </a:pPr>
            <a:r>
              <a:rPr lang="fr-FR" sz="6400" dirty="0"/>
              <a:t>One </a:t>
            </a:r>
            <a:r>
              <a:rPr lang="fr-FR" sz="6400" dirty="0" err="1"/>
              <a:t>third</a:t>
            </a:r>
            <a:r>
              <a:rPr lang="fr-FR" sz="6400" dirty="0"/>
              <a:t> of the </a:t>
            </a:r>
            <a:r>
              <a:rPr lang="fr-FR" sz="6400" dirty="0" err="1"/>
              <a:t>GPs</a:t>
            </a:r>
            <a:r>
              <a:rPr lang="fr-FR" sz="6400" dirty="0"/>
              <a:t> are more sensitive to HIV screening: 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fr-FR" sz="6400" dirty="0" err="1"/>
              <a:t>Additional</a:t>
            </a:r>
            <a:r>
              <a:rPr lang="fr-FR" sz="6400" dirty="0"/>
              <a:t> </a:t>
            </a:r>
            <a:r>
              <a:rPr lang="fr-FR" sz="6400" dirty="0" err="1"/>
              <a:t>medical</a:t>
            </a:r>
            <a:r>
              <a:rPr lang="fr-FR" sz="6400" dirty="0"/>
              <a:t> </a:t>
            </a:r>
            <a:r>
              <a:rPr lang="fr-FR" sz="6400" dirty="0" err="1"/>
              <a:t>activity</a:t>
            </a:r>
            <a:r>
              <a:rPr lang="fr-FR" sz="6400" dirty="0"/>
              <a:t> in HIV + </a:t>
            </a:r>
            <a:r>
              <a:rPr lang="fr-FR" sz="6400" dirty="0" err="1"/>
              <a:t>follow</a:t>
            </a:r>
            <a:r>
              <a:rPr lang="fr-FR" sz="6400" dirty="0"/>
              <a:t> up ;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fr-FR" sz="6400" dirty="0" err="1"/>
              <a:t>Recent</a:t>
            </a:r>
            <a:r>
              <a:rPr lang="fr-FR" sz="6400" dirty="0"/>
              <a:t> office practice </a:t>
            </a:r>
            <a:r>
              <a:rPr lang="fr-FR" sz="6400" dirty="0" err="1"/>
              <a:t>after</a:t>
            </a:r>
            <a:r>
              <a:rPr lang="fr-FR" sz="6400" dirty="0"/>
              <a:t> 2009 (release of the </a:t>
            </a:r>
            <a:r>
              <a:rPr lang="fr-FR" sz="6400" dirty="0" err="1"/>
              <a:t>current</a:t>
            </a:r>
            <a:r>
              <a:rPr lang="fr-FR" sz="6400" dirty="0"/>
              <a:t> guidelines by National   </a:t>
            </a:r>
            <a:r>
              <a:rPr lang="fr-FR" sz="6400" dirty="0" err="1"/>
              <a:t>Health</a:t>
            </a:r>
            <a:r>
              <a:rPr lang="fr-FR" sz="6400" dirty="0"/>
              <a:t> </a:t>
            </a:r>
            <a:r>
              <a:rPr lang="fr-FR" sz="6400" dirty="0" err="1"/>
              <a:t>Administation</a:t>
            </a:r>
            <a:r>
              <a:rPr lang="fr-FR" sz="6400" dirty="0"/>
              <a:t>) </a:t>
            </a:r>
            <a:r>
              <a:rPr lang="fr-FR" sz="6400" dirty="0" smtClean="0"/>
              <a:t>, </a:t>
            </a:r>
            <a:r>
              <a:rPr lang="fr-FR" sz="6400" dirty="0"/>
              <a:t>more up to </a:t>
            </a:r>
            <a:r>
              <a:rPr lang="fr-FR" sz="6400" dirty="0" smtClean="0"/>
              <a:t>date.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endParaRPr lang="fr-FR" sz="6400" b="1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fr-FR" sz="6400" b="1" i="1" dirty="0" smtClean="0"/>
              <a:t>RHT </a:t>
            </a:r>
            <a:r>
              <a:rPr lang="fr-FR" sz="6400" b="1" i="1" dirty="0" err="1"/>
              <a:t>used</a:t>
            </a:r>
            <a:r>
              <a:rPr lang="fr-FR" sz="6400" b="1" i="1" dirty="0"/>
              <a:t> by </a:t>
            </a:r>
            <a:r>
              <a:rPr lang="fr-FR" sz="6400" b="1" i="1" dirty="0" err="1"/>
              <a:t>GPs</a:t>
            </a:r>
            <a:r>
              <a:rPr lang="fr-FR" sz="6400" b="1" i="1" dirty="0"/>
              <a:t> </a:t>
            </a:r>
            <a:r>
              <a:rPr lang="fr-FR" sz="6400" b="1" i="1" dirty="0" err="1"/>
              <a:t>working</a:t>
            </a:r>
            <a:r>
              <a:rPr lang="fr-FR" sz="6400" b="1" i="1" dirty="0"/>
              <a:t> in high HIV </a:t>
            </a:r>
            <a:r>
              <a:rPr lang="fr-FR" sz="6400" b="1" i="1" dirty="0" err="1"/>
              <a:t>prevalence</a:t>
            </a:r>
            <a:r>
              <a:rPr lang="fr-FR" sz="6400" b="1" i="1" dirty="0"/>
              <a:t> areas: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fr-FR" sz="6400" b="1" i="1" dirty="0" err="1"/>
              <a:t>allow</a:t>
            </a:r>
            <a:r>
              <a:rPr lang="fr-FR" sz="6400" b="1" i="1" dirty="0"/>
              <a:t> screening </a:t>
            </a:r>
            <a:r>
              <a:rPr lang="fr-FR" sz="6400" b="1" i="1" dirty="0" err="1"/>
              <a:t>complementary</a:t>
            </a:r>
            <a:r>
              <a:rPr lang="fr-FR" sz="6400" b="1" i="1" dirty="0"/>
              <a:t> to the </a:t>
            </a:r>
            <a:r>
              <a:rPr lang="fr-FR" sz="6400" b="1" i="1" dirty="0" err="1"/>
              <a:t>classic</a:t>
            </a:r>
            <a:r>
              <a:rPr lang="fr-FR" sz="6400" b="1" i="1" dirty="0"/>
              <a:t> Elisa </a:t>
            </a:r>
            <a:r>
              <a:rPr lang="fr-FR" sz="6400" b="1" i="1" dirty="0" err="1"/>
              <a:t>blood</a:t>
            </a:r>
            <a:r>
              <a:rPr lang="fr-FR" sz="6400" b="1" i="1" dirty="0"/>
              <a:t> test;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fr-FR" sz="6400" b="1" i="1" dirty="0"/>
              <a:t>an </a:t>
            </a:r>
            <a:r>
              <a:rPr lang="fr-FR" sz="6400" b="1" i="1" dirty="0" err="1"/>
              <a:t>interesting</a:t>
            </a:r>
            <a:r>
              <a:rPr lang="fr-FR" sz="6400" b="1" i="1" dirty="0"/>
              <a:t> screening </a:t>
            </a:r>
            <a:r>
              <a:rPr lang="fr-FR" sz="6400" b="1" i="1" dirty="0" err="1"/>
              <a:t>tool</a:t>
            </a:r>
            <a:r>
              <a:rPr lang="fr-FR" sz="6400" b="1" i="1" dirty="0"/>
              <a:t> </a:t>
            </a:r>
            <a:r>
              <a:rPr lang="fr-FR" sz="6400" b="1" i="1" dirty="0" err="1"/>
              <a:t>expanding</a:t>
            </a:r>
            <a:r>
              <a:rPr lang="fr-FR" sz="6400" b="1" i="1" dirty="0"/>
              <a:t> the HIV test </a:t>
            </a:r>
            <a:r>
              <a:rPr lang="fr-FR" sz="6400" b="1" i="1" dirty="0" err="1"/>
              <a:t>offer</a:t>
            </a:r>
            <a:r>
              <a:rPr lang="fr-FR" sz="6400" b="1" i="1" dirty="0"/>
              <a:t>;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506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648677" y="-189140"/>
            <a:ext cx="10515600" cy="1325563"/>
          </a:xfrm>
        </p:spPr>
        <p:txBody>
          <a:bodyPr>
            <a:normAutofit/>
          </a:bodyPr>
          <a:lstStyle/>
          <a:p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participants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19100" y="1352550"/>
            <a:ext cx="11334750" cy="5181599"/>
          </a:xfrm>
        </p:spPr>
        <p:txBody>
          <a:bodyPr numCol="3">
            <a:normAutofit fontScale="70000" lnSpcReduction="20000"/>
          </a:bodyPr>
          <a:lstStyle/>
          <a:p>
            <a:pPr marL="0" lvl="0" indent="0">
              <a:buNone/>
            </a:pPr>
            <a:r>
              <a:rPr lang="fr-FR" dirty="0" smtClean="0"/>
              <a:t>Dr </a:t>
            </a:r>
            <a:r>
              <a:rPr lang="fr-FR" dirty="0" err="1"/>
              <a:t>Catrice</a:t>
            </a:r>
            <a:r>
              <a:rPr lang="fr-FR" dirty="0"/>
              <a:t> </a:t>
            </a:r>
            <a:r>
              <a:rPr lang="fr-FR" dirty="0" smtClean="0"/>
              <a:t>M</a:t>
            </a:r>
          </a:p>
          <a:p>
            <a:pPr marL="0" lvl="0" indent="0">
              <a:buNone/>
            </a:pPr>
            <a:r>
              <a:rPr lang="fr-FR" dirty="0" smtClean="0"/>
              <a:t>Dr </a:t>
            </a:r>
            <a:r>
              <a:rPr lang="fr-FR" dirty="0" err="1"/>
              <a:t>Taulera</a:t>
            </a:r>
            <a:r>
              <a:rPr lang="fr-FR" dirty="0"/>
              <a:t> </a:t>
            </a:r>
            <a:r>
              <a:rPr lang="fr-FR" dirty="0" smtClean="0"/>
              <a:t>O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 </a:t>
            </a:r>
            <a:r>
              <a:rPr lang="fr-FR" dirty="0" err="1"/>
              <a:t>Golfier</a:t>
            </a:r>
            <a:r>
              <a:rPr lang="fr-FR" dirty="0"/>
              <a:t> </a:t>
            </a:r>
            <a:r>
              <a:rPr lang="fr-FR" dirty="0" smtClean="0"/>
              <a:t>JB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Gauffier</a:t>
            </a:r>
            <a:r>
              <a:rPr lang="fr-FR" dirty="0"/>
              <a:t> </a:t>
            </a:r>
            <a:r>
              <a:rPr lang="fr-FR" dirty="0" smtClean="0"/>
              <a:t>N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Kokougan</a:t>
            </a:r>
            <a:r>
              <a:rPr lang="fr-FR" dirty="0"/>
              <a:t> </a:t>
            </a:r>
            <a:r>
              <a:rPr lang="fr-FR" dirty="0"/>
              <a:t>C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Di </a:t>
            </a:r>
            <a:r>
              <a:rPr lang="fr-FR" dirty="0" err="1"/>
              <a:t>Pumpo</a:t>
            </a:r>
            <a:r>
              <a:rPr lang="fr-FR" dirty="0"/>
              <a:t> </a:t>
            </a:r>
            <a:r>
              <a:rPr lang="fr-FR" dirty="0"/>
              <a:t>A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Provost </a:t>
            </a:r>
            <a:r>
              <a:rPr lang="fr-FR" dirty="0" smtClean="0"/>
              <a:t>AG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Salaun</a:t>
            </a:r>
            <a:r>
              <a:rPr lang="fr-FR" dirty="0"/>
              <a:t> </a:t>
            </a:r>
            <a:r>
              <a:rPr lang="fr-FR" dirty="0" smtClean="0"/>
              <a:t>A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Lhuillier</a:t>
            </a:r>
            <a:r>
              <a:rPr lang="fr-FR" dirty="0"/>
              <a:t> </a:t>
            </a:r>
            <a:r>
              <a:rPr lang="fr-FR" dirty="0" smtClean="0"/>
              <a:t>L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Seif</a:t>
            </a:r>
            <a:r>
              <a:rPr lang="fr-FR" dirty="0"/>
              <a:t> </a:t>
            </a:r>
            <a:r>
              <a:rPr lang="fr-FR" dirty="0"/>
              <a:t>A</a:t>
            </a:r>
            <a:endParaRPr lang="fr-FR" dirty="0"/>
          </a:p>
          <a:p>
            <a:pPr marL="0" lvl="0" indent="0">
              <a:buNone/>
            </a:pP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Bacle</a:t>
            </a:r>
            <a:r>
              <a:rPr lang="en-US" dirty="0"/>
              <a:t> </a:t>
            </a:r>
            <a:r>
              <a:rPr lang="en-US" dirty="0" smtClean="0"/>
              <a:t>F</a:t>
            </a:r>
            <a:endParaRPr lang="fr-FR" dirty="0"/>
          </a:p>
          <a:p>
            <a:pPr marL="0" lvl="0" indent="0">
              <a:buNone/>
            </a:pPr>
            <a:r>
              <a:rPr lang="en-US" dirty="0"/>
              <a:t>Dr. </a:t>
            </a:r>
            <a:r>
              <a:rPr lang="en-US" dirty="0" err="1"/>
              <a:t>Nougairede</a:t>
            </a:r>
            <a:r>
              <a:rPr lang="en-US" dirty="0"/>
              <a:t> </a:t>
            </a:r>
            <a:r>
              <a:rPr lang="en-US" dirty="0"/>
              <a:t>M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Cordonnier </a:t>
            </a:r>
          </a:p>
          <a:p>
            <a:pPr marL="0" lvl="0" indent="0">
              <a:buNone/>
            </a:pPr>
            <a:r>
              <a:rPr lang="fr-FR" dirty="0"/>
              <a:t>Dr. Mourier </a:t>
            </a:r>
          </a:p>
          <a:p>
            <a:pPr marL="0" lvl="0" indent="0">
              <a:buNone/>
            </a:pPr>
            <a:r>
              <a:rPr lang="en-US" dirty="0"/>
              <a:t>Dr. </a:t>
            </a:r>
            <a:r>
              <a:rPr lang="en-US" dirty="0" err="1"/>
              <a:t>Pillon</a:t>
            </a:r>
            <a:r>
              <a:rPr lang="en-US" dirty="0"/>
              <a:t> </a:t>
            </a:r>
            <a:r>
              <a:rPr lang="en-US" dirty="0"/>
              <a:t>N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Lalande </a:t>
            </a:r>
            <a:r>
              <a:rPr lang="fr-FR" dirty="0"/>
              <a:t>M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Leymarie</a:t>
            </a:r>
            <a:r>
              <a:rPr lang="fr-FR" dirty="0"/>
              <a:t> </a:t>
            </a:r>
          </a:p>
          <a:p>
            <a:pPr marL="0" lvl="0" indent="0">
              <a:buNone/>
            </a:pPr>
            <a:r>
              <a:rPr lang="fr-FR" dirty="0"/>
              <a:t>Dr. Melchior </a:t>
            </a:r>
            <a:r>
              <a:rPr lang="fr-FR" dirty="0" smtClean="0"/>
              <a:t>Y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 smtClean="0"/>
              <a:t>Majerholc</a:t>
            </a:r>
            <a:r>
              <a:rPr lang="fr-FR" dirty="0" smtClean="0"/>
              <a:t> C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Catusse</a:t>
            </a:r>
            <a:r>
              <a:rPr lang="fr-FR" dirty="0"/>
              <a:t> </a:t>
            </a:r>
          </a:p>
          <a:p>
            <a:pPr marL="0" lvl="0" indent="0">
              <a:buNone/>
            </a:pPr>
            <a:r>
              <a:rPr lang="fr-FR" dirty="0"/>
              <a:t>Dr Philibert </a:t>
            </a:r>
          </a:p>
          <a:p>
            <a:pPr marL="0" lvl="0" indent="0">
              <a:buNone/>
            </a:pPr>
            <a:r>
              <a:rPr lang="fr-FR" dirty="0"/>
              <a:t>Dr. Simon Cohen </a:t>
            </a:r>
            <a:r>
              <a:rPr lang="fr-FR" dirty="0" smtClean="0"/>
              <a:t>A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Cadart</a:t>
            </a:r>
            <a:r>
              <a:rPr lang="fr-FR" dirty="0"/>
              <a:t> </a:t>
            </a:r>
          </a:p>
          <a:p>
            <a:pPr marL="0" lvl="0" indent="0">
              <a:buNone/>
            </a:pPr>
            <a:r>
              <a:rPr lang="fr-FR" dirty="0"/>
              <a:t>Dr </a:t>
            </a:r>
            <a:r>
              <a:rPr lang="fr-FR" dirty="0" err="1"/>
              <a:t>Wajbrot</a:t>
            </a:r>
            <a:r>
              <a:rPr lang="fr-FR" dirty="0"/>
              <a:t> </a:t>
            </a:r>
            <a:r>
              <a:rPr lang="fr-FR" dirty="0"/>
              <a:t>A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 Regard </a:t>
            </a:r>
            <a:r>
              <a:rPr lang="fr-FR" dirty="0" smtClean="0"/>
              <a:t>P</a:t>
            </a:r>
          </a:p>
          <a:p>
            <a:pPr marL="0" lvl="0" indent="0">
              <a:buNone/>
            </a:pPr>
            <a:r>
              <a:rPr lang="fr-FR" dirty="0" smtClean="0"/>
              <a:t>Dr </a:t>
            </a:r>
            <a:r>
              <a:rPr lang="fr-FR" dirty="0" err="1"/>
              <a:t>Zanutini</a:t>
            </a:r>
            <a:r>
              <a:rPr lang="fr-FR" dirty="0"/>
              <a:t> </a:t>
            </a:r>
            <a:r>
              <a:rPr lang="fr-FR" dirty="0" smtClean="0"/>
              <a:t>C</a:t>
            </a:r>
            <a:endParaRPr lang="fr-FR" dirty="0"/>
          </a:p>
          <a:p>
            <a:pPr marL="0" lvl="0" indent="0">
              <a:buNone/>
            </a:pP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Goudilliere</a:t>
            </a:r>
            <a:r>
              <a:rPr lang="en-US" dirty="0"/>
              <a:t> </a:t>
            </a:r>
            <a:r>
              <a:rPr lang="en-US" dirty="0" smtClean="0"/>
              <a:t>B</a:t>
            </a:r>
            <a:endParaRPr lang="fr-FR" dirty="0"/>
          </a:p>
          <a:p>
            <a:pPr marL="0" lvl="0" indent="0">
              <a:buNone/>
            </a:pPr>
            <a:r>
              <a:rPr lang="en-US" dirty="0"/>
              <a:t>Dr. Haag </a:t>
            </a:r>
            <a:r>
              <a:rPr lang="en-US" dirty="0" smtClean="0"/>
              <a:t>H</a:t>
            </a:r>
            <a:endParaRPr lang="fr-FR" dirty="0"/>
          </a:p>
          <a:p>
            <a:pPr marL="0" lvl="0" indent="0">
              <a:buNone/>
            </a:pPr>
            <a:r>
              <a:rPr lang="en-US" dirty="0" smtClean="0"/>
              <a:t>Dr. Pinar M 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Chauveau </a:t>
            </a:r>
            <a:r>
              <a:rPr lang="fr-FR" dirty="0" smtClean="0"/>
              <a:t>M</a:t>
            </a:r>
            <a:endParaRPr lang="fr-FR" dirty="0"/>
          </a:p>
          <a:p>
            <a:pPr marL="0" lvl="0" indent="0">
              <a:buNone/>
            </a:pPr>
            <a:r>
              <a:rPr lang="fr-FR" dirty="0" smtClean="0"/>
              <a:t>Dr. </a:t>
            </a:r>
            <a:r>
              <a:rPr lang="fr-FR" dirty="0" err="1" smtClean="0"/>
              <a:t>Palaz</a:t>
            </a:r>
            <a:r>
              <a:rPr lang="fr-FR" dirty="0" smtClean="0"/>
              <a:t> </a:t>
            </a:r>
            <a:r>
              <a:rPr lang="fr-FR" dirty="0" err="1"/>
              <a:t>Nafnef</a:t>
            </a:r>
            <a:r>
              <a:rPr lang="fr-FR" dirty="0"/>
              <a:t> </a:t>
            </a:r>
            <a:r>
              <a:rPr lang="fr-FR" dirty="0" smtClean="0"/>
              <a:t>M</a:t>
            </a:r>
          </a:p>
          <a:p>
            <a:pPr marL="0" lvl="0" indent="0">
              <a:buNone/>
            </a:pPr>
            <a:r>
              <a:rPr lang="fr-FR" dirty="0" smtClean="0"/>
              <a:t>Dr. </a:t>
            </a:r>
            <a:r>
              <a:rPr lang="fr-FR" dirty="0"/>
              <a:t>Adam </a:t>
            </a:r>
            <a:r>
              <a:rPr lang="fr-FR" dirty="0" smtClean="0"/>
              <a:t>M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Pariente </a:t>
            </a:r>
            <a:r>
              <a:rPr lang="fr-FR" dirty="0" smtClean="0"/>
              <a:t>K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Prevoteau</a:t>
            </a:r>
            <a:r>
              <a:rPr lang="fr-FR" dirty="0"/>
              <a:t> </a:t>
            </a:r>
            <a:r>
              <a:rPr lang="fr-FR" dirty="0" smtClean="0"/>
              <a:t>F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 Wieser </a:t>
            </a:r>
          </a:p>
          <a:p>
            <a:pPr marL="0" lvl="0" indent="0">
              <a:buNone/>
            </a:pPr>
            <a:r>
              <a:rPr lang="fr-FR" dirty="0"/>
              <a:t>Dr </a:t>
            </a:r>
            <a:r>
              <a:rPr lang="fr-FR" dirty="0" err="1"/>
              <a:t>Pellissier</a:t>
            </a:r>
            <a:r>
              <a:rPr lang="fr-FR" dirty="0"/>
              <a:t> </a:t>
            </a:r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Willemain</a:t>
            </a:r>
            <a:r>
              <a:rPr lang="fr-FR" dirty="0"/>
              <a:t> </a:t>
            </a:r>
            <a:r>
              <a:rPr lang="fr-FR" dirty="0" smtClean="0"/>
              <a:t>I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 </a:t>
            </a:r>
            <a:r>
              <a:rPr lang="fr-FR" dirty="0" err="1"/>
              <a:t>Leveque</a:t>
            </a:r>
            <a:r>
              <a:rPr lang="fr-FR" dirty="0"/>
              <a:t> </a:t>
            </a:r>
          </a:p>
          <a:p>
            <a:pPr marL="0" lvl="0" indent="0">
              <a:buNone/>
            </a:pPr>
            <a:r>
              <a:rPr lang="fr-FR" dirty="0"/>
              <a:t>Dr </a:t>
            </a:r>
            <a:r>
              <a:rPr lang="fr-FR" dirty="0" err="1" smtClean="0"/>
              <a:t>Plaum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Dr. </a:t>
            </a:r>
            <a:r>
              <a:rPr lang="fr-FR" dirty="0" err="1"/>
              <a:t>Naessens</a:t>
            </a:r>
            <a:r>
              <a:rPr lang="fr-FR" dirty="0"/>
              <a:t> </a:t>
            </a:r>
            <a:r>
              <a:rPr lang="fr-FR" dirty="0" smtClean="0"/>
              <a:t>M</a:t>
            </a:r>
            <a:endParaRPr lang="fr-FR" dirty="0"/>
          </a:p>
          <a:p>
            <a:pPr marL="0" lvl="0" indent="0">
              <a:buNone/>
            </a:pPr>
            <a:r>
              <a:rPr lang="fr-FR" dirty="0"/>
              <a:t>Dr </a:t>
            </a:r>
            <a:r>
              <a:rPr lang="fr-FR" dirty="0" err="1" smtClean="0"/>
              <a:t>Gueripel</a:t>
            </a:r>
            <a:r>
              <a:rPr lang="fr-FR" dirty="0" smtClean="0"/>
              <a:t> </a:t>
            </a:r>
            <a:r>
              <a:rPr lang="fr-FR" dirty="0"/>
              <a:t>V</a:t>
            </a:r>
            <a:endParaRPr lang="fr-FR" dirty="0"/>
          </a:p>
          <a:p>
            <a:pPr marL="0" lvl="0" indent="0">
              <a:buNone/>
            </a:pPr>
            <a:r>
              <a:rPr lang="en-US" dirty="0"/>
              <a:t>Dr </a:t>
            </a:r>
            <a:r>
              <a:rPr lang="en-US" dirty="0" err="1"/>
              <a:t>Godinot</a:t>
            </a:r>
            <a:r>
              <a:rPr lang="en-US" dirty="0"/>
              <a:t> </a:t>
            </a:r>
            <a:endParaRPr lang="fr-FR" dirty="0" smtClean="0"/>
          </a:p>
          <a:p>
            <a:pPr marL="0" lvl="0" indent="0">
              <a:buNone/>
            </a:pPr>
            <a:r>
              <a:rPr lang="en-US" dirty="0" smtClean="0"/>
              <a:t>Dr </a:t>
            </a:r>
            <a:r>
              <a:rPr lang="en-US" dirty="0" err="1"/>
              <a:t>Chiarello</a:t>
            </a:r>
            <a:r>
              <a:rPr lang="en-US" dirty="0"/>
              <a:t>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31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1695</Words>
  <Application>Microsoft Macintosh PowerPoint</Application>
  <PresentationFormat>Personnalisé</PresentationFormat>
  <Paragraphs>202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Use of 3 HIV testing methods in French primary care setting: ELISA Laboratory Screening versus 2 rapid finger-stick HIV tests with result under 5 minutes (INSTI) and up to 30 minutes (VIKIA)</vt:lpstr>
      <vt:lpstr>Background</vt:lpstr>
      <vt:lpstr>Methods </vt:lpstr>
      <vt:lpstr>Results: use of each screening method </vt:lpstr>
      <vt:lpstr>Results : patients data</vt:lpstr>
      <vt:lpstr>Results: screening circumstances </vt:lpstr>
      <vt:lpstr>HIV Test Results </vt:lpstr>
      <vt:lpstr>Présentation PowerPoint</vt:lpstr>
      <vt:lpstr>Conclusion</vt:lpstr>
      <vt:lpstr>Acknowledgements to all participants: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3 HIV testing methods in French primary care: ELISA Laboratory Screening versus 2 rapid finger-stick HIV tests with result under 5 minutes (INSTI) and up to 30 minutes (VIKIA)</dc:title>
  <dc:creator>DAIANA PA</dc:creator>
  <cp:lastModifiedBy>Raphael Gauthier</cp:lastModifiedBy>
  <cp:revision>25</cp:revision>
  <dcterms:created xsi:type="dcterms:W3CDTF">2015-10-03T17:33:39Z</dcterms:created>
  <dcterms:modified xsi:type="dcterms:W3CDTF">2015-10-08T17:36:38Z</dcterms:modified>
</cp:coreProperties>
</file>