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65" r:id="rId3"/>
    <p:sldId id="295" r:id="rId4"/>
    <p:sldId id="270" r:id="rId5"/>
    <p:sldId id="290" r:id="rId6"/>
    <p:sldId id="268" r:id="rId7"/>
    <p:sldId id="289" r:id="rId8"/>
    <p:sldId id="291" r:id="rId9"/>
    <p:sldId id="273" r:id="rId10"/>
    <p:sldId id="274" r:id="rId11"/>
    <p:sldId id="277" r:id="rId12"/>
    <p:sldId id="276" r:id="rId13"/>
    <p:sldId id="279" r:id="rId14"/>
    <p:sldId id="287" r:id="rId15"/>
    <p:sldId id="293" r:id="rId16"/>
    <p:sldId id="294" r:id="rId17"/>
    <p:sldId id="288" r:id="rId18"/>
    <p:sldId id="264" r:id="rId19"/>
    <p:sldId id="285" r:id="rId20"/>
    <p:sldId id="283" r:id="rId21"/>
    <p:sldId id="284" r:id="rId22"/>
    <p:sldId id="267" r:id="rId23"/>
    <p:sldId id="292" r:id="rId24"/>
    <p:sldId id="286" r:id="rId25"/>
    <p:sldId id="296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xime CATRICE" initials="M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B40"/>
    <a:srgbClr val="F9074C"/>
    <a:srgbClr val="F90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49" autoAdjust="0"/>
  </p:normalViewPr>
  <p:slideViewPr>
    <p:cSldViewPr>
      <p:cViewPr varScale="1">
        <p:scale>
          <a:sx n="117" d="100"/>
          <a:sy n="117" d="100"/>
        </p:scale>
        <p:origin x="-13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-61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1087E-0737-473F-B025-550BC5B197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4466A-9E0C-495F-AE04-1028A21953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23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Comédien : cout /</a:t>
            </a:r>
            <a:r>
              <a:rPr lang="fr-FR" baseline="0" dirty="0" smtClean="0"/>
              <a:t> patient / interne</a:t>
            </a:r>
          </a:p>
          <a:p>
            <a:r>
              <a:rPr lang="fr-FR" baseline="0" dirty="0" smtClean="0"/>
              <a:t>Scénario : complet (motif de </a:t>
            </a:r>
            <a:r>
              <a:rPr lang="fr-FR" baseline="0" dirty="0" err="1" smtClean="0"/>
              <a:t>chgt</a:t>
            </a:r>
            <a:r>
              <a:rPr lang="fr-FR" baseline="0" dirty="0" smtClean="0"/>
              <a:t> MT, oubli CV) / testé / limité en fonction du projet et budget :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unique, thématique adaptée au patient fictif </a:t>
            </a:r>
          </a:p>
          <a:p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: </a:t>
            </a:r>
            <a:r>
              <a:rPr lang="fr-FR" baseline="0" dirty="0" err="1" smtClean="0"/>
              <a:t>reco</a:t>
            </a:r>
            <a:r>
              <a:rPr lang="fr-FR" baseline="0" dirty="0" smtClean="0"/>
              <a:t> / évalué et adaptée avec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test </a:t>
            </a:r>
          </a:p>
          <a:p>
            <a:r>
              <a:rPr lang="fr-FR" baseline="0" dirty="0" smtClean="0"/>
              <a:t>Cs test : affinement du scenario / </a:t>
            </a:r>
          </a:p>
          <a:p>
            <a:r>
              <a:rPr lang="fr-FR" baseline="0" dirty="0" smtClean="0"/>
              <a:t>Recueil (</a:t>
            </a:r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+ audio) : concordance entre le recueil du patient fictif et celui observateur </a:t>
            </a:r>
          </a:p>
          <a:p>
            <a:endParaRPr lang="fr-FR" dirty="0"/>
          </a:p>
          <a:p>
            <a:r>
              <a:rPr lang="fr-FR" dirty="0" smtClean="0"/>
              <a:t>Suivi</a:t>
            </a:r>
            <a:r>
              <a:rPr lang="fr-FR" baseline="0" dirty="0" smtClean="0"/>
              <a:t> d’une rencontre de formation </a:t>
            </a:r>
            <a:r>
              <a:rPr lang="fr-FR" baseline="0" dirty="0" err="1" smtClean="0"/>
              <a:t>pr</a:t>
            </a:r>
            <a:r>
              <a:rPr lang="fr-FR" baseline="0" dirty="0" smtClean="0"/>
              <a:t> présenter </a:t>
            </a:r>
            <a:r>
              <a:rPr lang="fr-FR" baseline="0" smtClean="0"/>
              <a:t>les résultats </a:t>
            </a:r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Comédien : cout /</a:t>
            </a:r>
            <a:r>
              <a:rPr lang="fr-FR" baseline="0" dirty="0" smtClean="0"/>
              <a:t> patient / interne</a:t>
            </a:r>
          </a:p>
          <a:p>
            <a:r>
              <a:rPr lang="fr-FR" baseline="0" dirty="0" smtClean="0"/>
              <a:t>Scénario : complet (motif de </a:t>
            </a:r>
            <a:r>
              <a:rPr lang="fr-FR" baseline="0" dirty="0" err="1" smtClean="0"/>
              <a:t>chgt</a:t>
            </a:r>
            <a:r>
              <a:rPr lang="fr-FR" baseline="0" dirty="0" smtClean="0"/>
              <a:t> MT, oubli CV) / testé / limité en fonction du projet et budget :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unique, thématique adaptée au patient fictif </a:t>
            </a:r>
          </a:p>
          <a:p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: </a:t>
            </a:r>
            <a:r>
              <a:rPr lang="fr-FR" baseline="0" dirty="0" err="1" smtClean="0"/>
              <a:t>reco</a:t>
            </a:r>
            <a:r>
              <a:rPr lang="fr-FR" baseline="0" dirty="0" smtClean="0"/>
              <a:t> / évalué et adaptée avec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test </a:t>
            </a:r>
          </a:p>
          <a:p>
            <a:r>
              <a:rPr lang="fr-FR" baseline="0" dirty="0" smtClean="0"/>
              <a:t>Cs test : affinement du scenario / </a:t>
            </a:r>
          </a:p>
          <a:p>
            <a:r>
              <a:rPr lang="fr-FR" baseline="0" dirty="0" smtClean="0"/>
              <a:t>Recueil (</a:t>
            </a:r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+ audio) : concordance entre le recueil du patient fictif et celui observateur </a:t>
            </a:r>
          </a:p>
          <a:p>
            <a:endParaRPr lang="fr-FR" dirty="0"/>
          </a:p>
          <a:p>
            <a:r>
              <a:rPr lang="fr-FR" dirty="0" smtClean="0"/>
              <a:t>Suivi</a:t>
            </a:r>
            <a:r>
              <a:rPr lang="fr-FR" baseline="0" dirty="0" smtClean="0"/>
              <a:t> d’une rencontre de formation </a:t>
            </a:r>
            <a:r>
              <a:rPr lang="fr-FR" baseline="0" dirty="0" err="1" smtClean="0"/>
              <a:t>pr</a:t>
            </a:r>
            <a:r>
              <a:rPr lang="fr-FR" baseline="0" dirty="0" smtClean="0"/>
              <a:t> présenter </a:t>
            </a:r>
            <a:r>
              <a:rPr lang="fr-FR" baseline="0" smtClean="0"/>
              <a:t>les résultats </a:t>
            </a:r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ADC776-38EA-4ADA-B1F9-941075ECB598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495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Comédien : cout /</a:t>
            </a:r>
            <a:r>
              <a:rPr lang="fr-FR" baseline="0" dirty="0" smtClean="0"/>
              <a:t> patient / interne</a:t>
            </a:r>
          </a:p>
          <a:p>
            <a:r>
              <a:rPr lang="fr-FR" baseline="0" dirty="0" smtClean="0"/>
              <a:t>Scénario : complet (motif de </a:t>
            </a:r>
            <a:r>
              <a:rPr lang="fr-FR" baseline="0" dirty="0" err="1" smtClean="0"/>
              <a:t>chgt</a:t>
            </a:r>
            <a:r>
              <a:rPr lang="fr-FR" baseline="0" dirty="0" smtClean="0"/>
              <a:t> MT, oubli CV) / testé / limité en fonction du projet et budget :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unique, thématique adaptée au patient fictif </a:t>
            </a:r>
          </a:p>
          <a:p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: </a:t>
            </a:r>
            <a:r>
              <a:rPr lang="fr-FR" baseline="0" dirty="0" err="1" smtClean="0"/>
              <a:t>reco</a:t>
            </a:r>
            <a:r>
              <a:rPr lang="fr-FR" baseline="0" dirty="0" smtClean="0"/>
              <a:t> / évalué et adaptée avec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test </a:t>
            </a:r>
          </a:p>
          <a:p>
            <a:r>
              <a:rPr lang="fr-FR" baseline="0" dirty="0" smtClean="0"/>
              <a:t>Cs test : affinement du scenario / </a:t>
            </a:r>
          </a:p>
          <a:p>
            <a:r>
              <a:rPr lang="fr-FR" baseline="0" dirty="0" smtClean="0"/>
              <a:t>Recueil (</a:t>
            </a:r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+ audio) : concordance entre le recueil du patient fictif et celui observateur </a:t>
            </a:r>
          </a:p>
          <a:p>
            <a:endParaRPr lang="fr-FR" dirty="0"/>
          </a:p>
          <a:p>
            <a:r>
              <a:rPr lang="fr-FR" dirty="0" smtClean="0"/>
              <a:t>Suivi</a:t>
            </a:r>
            <a:r>
              <a:rPr lang="fr-FR" baseline="0" dirty="0" smtClean="0"/>
              <a:t> d’une rencontre de formation </a:t>
            </a:r>
            <a:r>
              <a:rPr lang="fr-FR" baseline="0" dirty="0" err="1" smtClean="0"/>
              <a:t>pr</a:t>
            </a:r>
            <a:r>
              <a:rPr lang="fr-FR" baseline="0" dirty="0" smtClean="0"/>
              <a:t> présenter </a:t>
            </a:r>
            <a:r>
              <a:rPr lang="fr-FR" baseline="0" smtClean="0"/>
              <a:t>les résultats </a:t>
            </a:r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>
                <a:solidFill>
                  <a:prstClr val="black"/>
                </a:solidFill>
              </a:rPr>
              <a:pPr/>
              <a:t>18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1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Comédien : cout /</a:t>
            </a:r>
            <a:r>
              <a:rPr lang="fr-FR" baseline="0" dirty="0" smtClean="0"/>
              <a:t> patient / interne</a:t>
            </a:r>
          </a:p>
          <a:p>
            <a:r>
              <a:rPr lang="fr-FR" baseline="0" dirty="0" smtClean="0"/>
              <a:t>Scénario : complet (motif de </a:t>
            </a:r>
            <a:r>
              <a:rPr lang="fr-FR" baseline="0" dirty="0" err="1" smtClean="0"/>
              <a:t>chgt</a:t>
            </a:r>
            <a:r>
              <a:rPr lang="fr-FR" baseline="0" dirty="0" smtClean="0"/>
              <a:t> MT, oubli CV) / testé / limité en fonction du projet et budget :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unique, thématique adaptée au patient fictif </a:t>
            </a:r>
          </a:p>
          <a:p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: </a:t>
            </a:r>
            <a:r>
              <a:rPr lang="fr-FR" baseline="0" dirty="0" err="1" smtClean="0"/>
              <a:t>reco</a:t>
            </a:r>
            <a:r>
              <a:rPr lang="fr-FR" baseline="0" dirty="0" smtClean="0"/>
              <a:t> / évalué et adaptée avec </a:t>
            </a:r>
            <a:r>
              <a:rPr lang="fr-FR" baseline="0" dirty="0" err="1" smtClean="0"/>
              <a:t>cs</a:t>
            </a:r>
            <a:r>
              <a:rPr lang="fr-FR" baseline="0" dirty="0" smtClean="0"/>
              <a:t> test </a:t>
            </a:r>
          </a:p>
          <a:p>
            <a:r>
              <a:rPr lang="fr-FR" baseline="0" dirty="0" smtClean="0"/>
              <a:t>Cs test : affinement du scenario / </a:t>
            </a:r>
          </a:p>
          <a:p>
            <a:r>
              <a:rPr lang="fr-FR" baseline="0" dirty="0" smtClean="0"/>
              <a:t>Recueil (</a:t>
            </a:r>
            <a:r>
              <a:rPr lang="fr-FR" baseline="0" dirty="0" err="1" smtClean="0"/>
              <a:t>chek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+ audio) : concordance entre le recueil du patient fictif et celui observateur </a:t>
            </a:r>
          </a:p>
          <a:p>
            <a:endParaRPr lang="fr-FR" dirty="0"/>
          </a:p>
          <a:p>
            <a:r>
              <a:rPr lang="fr-FR" dirty="0" smtClean="0"/>
              <a:t>Suivi</a:t>
            </a:r>
            <a:r>
              <a:rPr lang="fr-FR" baseline="0" dirty="0" smtClean="0"/>
              <a:t> d’une rencontre de formation </a:t>
            </a:r>
            <a:r>
              <a:rPr lang="fr-FR" baseline="0" dirty="0" err="1" smtClean="0"/>
              <a:t>pr</a:t>
            </a:r>
            <a:r>
              <a:rPr lang="fr-FR" baseline="0" dirty="0" smtClean="0"/>
              <a:t> présenter </a:t>
            </a:r>
            <a:r>
              <a:rPr lang="fr-FR" baseline="0" smtClean="0"/>
              <a:t>les résultats </a:t>
            </a:r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65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14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48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69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60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98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524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28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43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51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47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8157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A79C-FAA7-4B41-9318-3777343569C2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37074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9A7F-E1BF-4B9F-8820-8661FBC9790B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2650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5213-F8F7-44C8-9795-008C13421858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15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5924-3829-48A4-B383-0A0037DCDFAC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1961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CFCCB-8365-4102-8BCE-A328BC2D2AE0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4767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354791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4521-B280-487F-AC7A-A50E70F50773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96280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A95E-8602-4F2A-8952-4F9BF1F9B0B0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1359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22CF-8AB0-4566-B722-BCF6301BAE18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5431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1293-5971-4160-B427-33F4ADF10D06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66136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3AAB-EC7F-4AA3-8DFE-674FF620DE51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2FED2-57D8-40CB-A8F2-BBC5606B7670}" type="datetimeFigureOut">
              <a:rPr lang="fr-FR" smtClean="0"/>
              <a:t>11/28/15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A658A-E37B-4A8D-8FE1-9E1484F9CA94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90" b="28915"/>
          <a:stretch/>
        </p:blipFill>
        <p:spPr bwMode="auto">
          <a:xfrm>
            <a:off x="33338" y="2909455"/>
            <a:ext cx="9077325" cy="38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4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5A108-FB1F-4DE8-80AB-64D43A7598CE}" type="datetime2">
              <a:rPr lang="fr-FR" smtClean="0"/>
              <a:t>Saturday, November 28, 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386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49" r:id="rId12"/>
    <p:sldLayoutId id="214748365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eg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png"/><Relationship Id="rId6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82585"/>
            <a:ext cx="7772400" cy="1817866"/>
          </a:xfrm>
        </p:spPr>
        <p:txBody>
          <a:bodyPr>
            <a:normAutofit/>
          </a:bodyPr>
          <a:lstStyle/>
          <a:p>
            <a:r>
              <a:rPr lang="fr-FR" sz="3100" dirty="0"/>
              <a:t>Simulation </a:t>
            </a:r>
            <a:r>
              <a:rPr lang="fr-FR" sz="3100" dirty="0" smtClean="0"/>
              <a:t>en </a:t>
            </a:r>
            <a:r>
              <a:rPr lang="fr-FR" sz="3100" dirty="0"/>
              <a:t>Santé</a:t>
            </a:r>
            <a:br>
              <a:rPr lang="fr-FR" sz="3100" dirty="0"/>
            </a:br>
            <a:r>
              <a:rPr lang="fr-FR" sz="3100" dirty="0"/>
              <a:t>Mieux soigner grâce à la simulation </a:t>
            </a:r>
            <a:r>
              <a:rPr lang="fr-FR" sz="3100" dirty="0" smtClean="0"/>
              <a:t>médicale </a:t>
            </a:r>
            <a:r>
              <a:rPr lang="fr-FR" sz="3100" dirty="0"/>
              <a:t>E</a:t>
            </a:r>
            <a:r>
              <a:rPr lang="fr-FR" sz="3100" dirty="0" smtClean="0"/>
              <a:t>viter </a:t>
            </a:r>
            <a:r>
              <a:rPr lang="fr-FR" sz="3100" dirty="0"/>
              <a:t>les erreurs </a:t>
            </a:r>
            <a:r>
              <a:rPr lang="fr-FR" sz="3100" dirty="0" smtClean="0"/>
              <a:t>médicales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Pr</a:t>
            </a:r>
            <a:r>
              <a:rPr lang="en-US" dirty="0" smtClean="0"/>
              <a:t> Eric </a:t>
            </a:r>
            <a:r>
              <a:rPr lang="en-US" dirty="0"/>
              <a:t>GALAM</a:t>
            </a:r>
            <a:br>
              <a:rPr lang="en-US" dirty="0"/>
            </a:br>
            <a:r>
              <a:rPr lang="en-US" dirty="0" err="1"/>
              <a:t>Dr</a:t>
            </a:r>
            <a:r>
              <a:rPr lang="en-US" dirty="0"/>
              <a:t> Lucie Bunge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Maxime</a:t>
            </a:r>
            <a:r>
              <a:rPr lang="en-US" dirty="0" smtClean="0"/>
              <a:t> </a:t>
            </a:r>
            <a:r>
              <a:rPr lang="en-US" dirty="0" err="1" smtClean="0"/>
              <a:t>Catrice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egalam@hotmail.com</a:t>
            </a:r>
            <a:br>
              <a:rPr lang="en-US" dirty="0" smtClean="0"/>
            </a:br>
            <a:r>
              <a:rPr lang="en-US" dirty="0" smtClean="0"/>
              <a:t>29 </a:t>
            </a:r>
            <a:r>
              <a:rPr lang="en-US" dirty="0" err="1" smtClean="0"/>
              <a:t>novembre</a:t>
            </a:r>
            <a:r>
              <a:rPr lang="en-US" dirty="0" smtClean="0"/>
              <a:t> 2015</a:t>
            </a:r>
            <a:r>
              <a:rPr lang="en-US" dirty="0"/>
              <a:t> </a:t>
            </a:r>
            <a:r>
              <a:rPr lang="en-US" dirty="0" smtClean="0"/>
              <a:t>Paris </a:t>
            </a: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5" y="15897"/>
            <a:ext cx="3599695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74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 Tell me and I </a:t>
            </a:r>
            <a:r>
              <a:rPr lang="fr-FR" dirty="0" err="1"/>
              <a:t>forget</a:t>
            </a:r>
            <a:r>
              <a:rPr lang="fr-FR" dirty="0"/>
              <a:t>,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dirty="0" err="1" smtClean="0"/>
              <a:t>Teach</a:t>
            </a:r>
            <a:r>
              <a:rPr lang="fr-FR" dirty="0" smtClean="0"/>
              <a:t> </a:t>
            </a:r>
            <a:r>
              <a:rPr lang="fr-FR" dirty="0"/>
              <a:t>me and I </a:t>
            </a:r>
            <a:r>
              <a:rPr lang="fr-FR" dirty="0" err="1" smtClean="0"/>
              <a:t>remember</a:t>
            </a:r>
            <a:r>
              <a:rPr lang="fr-FR" dirty="0" smtClean="0"/>
              <a:t>, </a:t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dirty="0" err="1" smtClean="0"/>
              <a:t>Involve</a:t>
            </a:r>
            <a:r>
              <a:rPr lang="fr-FR" dirty="0" smtClean="0"/>
              <a:t> </a:t>
            </a:r>
            <a:r>
              <a:rPr lang="fr-FR" dirty="0"/>
              <a:t>me and I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 smtClean="0"/>
              <a:t>learn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                   Benjamin </a:t>
            </a:r>
            <a:r>
              <a:rPr lang="fr-FR" dirty="0"/>
              <a:t>Franklin (1750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2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168" y="3248239"/>
            <a:ext cx="3654152" cy="304512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73086"/>
            <a:ext cx="4557632" cy="25202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5" y="15897"/>
            <a:ext cx="3599695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493204" y="393713"/>
            <a:ext cx="8229600" cy="1287016"/>
          </a:xfrm>
        </p:spPr>
        <p:txBody>
          <a:bodyPr>
            <a:normAutofit fontScale="90000"/>
          </a:bodyPr>
          <a:lstStyle/>
          <a:p>
            <a:r>
              <a:rPr lang="fr-FR" dirty="0"/>
              <a:t>Outils de formation </a:t>
            </a:r>
            <a:br>
              <a:rPr lang="fr-FR" dirty="0"/>
            </a:b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232636" y="1017602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Tirer </a:t>
            </a:r>
            <a:r>
              <a:rPr lang="fr-FR" dirty="0"/>
              <a:t>enseignement d’une situation pour en améliorer une autre </a:t>
            </a:r>
            <a:br>
              <a:rPr lang="fr-FR" dirty="0"/>
            </a:br>
            <a:r>
              <a:rPr lang="fr-FR" dirty="0" smtClean="0"/>
              <a:t>Toute mise en situation : vrai médecin mais situation décalée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58718"/>
            <a:ext cx="5688632" cy="335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9872" y="5604162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Patient </a:t>
            </a:r>
            <a:r>
              <a:rPr lang="en-US" dirty="0" err="1" smtClean="0"/>
              <a:t>simulé</a:t>
            </a:r>
            <a:r>
              <a:rPr lang="en-US" dirty="0" smtClean="0"/>
              <a:t>: ECOS</a:t>
            </a:r>
            <a:br>
              <a:rPr lang="en-US" dirty="0" smtClean="0"/>
            </a:br>
            <a:r>
              <a:rPr lang="en-US" dirty="0" smtClean="0"/>
              <a:t>Patient </a:t>
            </a:r>
            <a:r>
              <a:rPr lang="en-US" dirty="0" err="1" smtClean="0"/>
              <a:t>fictif</a:t>
            </a:r>
            <a:r>
              <a:rPr lang="en-US" dirty="0" smtClean="0"/>
              <a:t> : GREPAFI</a:t>
            </a:r>
            <a:br>
              <a:rPr lang="en-US" dirty="0" smtClean="0"/>
            </a:br>
            <a:r>
              <a:rPr lang="en-US" dirty="0" err="1" smtClean="0"/>
              <a:t>Médecin</a:t>
            </a:r>
            <a:r>
              <a:rPr lang="en-US" dirty="0" smtClean="0"/>
              <a:t> </a:t>
            </a:r>
            <a:r>
              <a:rPr lang="en-US" dirty="0" err="1" smtClean="0"/>
              <a:t>réel</a:t>
            </a:r>
            <a:r>
              <a:rPr lang="en-US" dirty="0" smtClean="0"/>
              <a:t> : RSCA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323528" y="4923845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De la simulation au retour d’expérience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063711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et </a:t>
            </a:r>
            <a:r>
              <a:rPr lang="en-US" dirty="0" err="1" smtClean="0"/>
              <a:t>enrichissements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Identité</a:t>
            </a:r>
            <a:r>
              <a:rPr lang="en-US" dirty="0" smtClean="0"/>
              <a:t> : </a:t>
            </a:r>
            <a:r>
              <a:rPr lang="en-US" dirty="0" err="1" smtClean="0"/>
              <a:t>niveaux</a:t>
            </a:r>
            <a:r>
              <a:rPr lang="en-US" dirty="0" smtClean="0"/>
              <a:t> </a:t>
            </a:r>
            <a:r>
              <a:rPr lang="en-US" dirty="0" err="1" smtClean="0"/>
              <a:t>logiques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soignant</a:t>
            </a:r>
            <a:r>
              <a:rPr lang="en-US" dirty="0" smtClean="0"/>
              <a:t>, </a:t>
            </a:r>
            <a:r>
              <a:rPr lang="en-US" dirty="0" err="1" smtClean="0"/>
              <a:t>professionnel</a:t>
            </a:r>
            <a:r>
              <a:rPr lang="en-US" dirty="0" smtClean="0"/>
              <a:t>, </a:t>
            </a:r>
            <a:r>
              <a:rPr lang="en-US" dirty="0" err="1" smtClean="0"/>
              <a:t>personne</a:t>
            </a:r>
            <a:endParaRPr lang="en-US" dirty="0" smtClean="0"/>
          </a:p>
          <a:p>
            <a:r>
              <a:rPr lang="en-US" dirty="0" err="1" smtClean="0"/>
              <a:t>Identité</a:t>
            </a:r>
            <a:r>
              <a:rPr lang="en-US" dirty="0" smtClean="0"/>
              <a:t> </a:t>
            </a:r>
            <a:r>
              <a:rPr lang="en-US" b="1" dirty="0" err="1" smtClean="0"/>
              <a:t>professionnelle</a:t>
            </a:r>
            <a:r>
              <a:rPr lang="en-US" dirty="0" smtClean="0"/>
              <a:t> : </a:t>
            </a:r>
            <a:r>
              <a:rPr lang="en-US" dirty="0" err="1" smtClean="0"/>
              <a:t>registres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docteur</a:t>
            </a:r>
            <a:r>
              <a:rPr lang="en-US" dirty="0" smtClean="0"/>
              <a:t>, </a:t>
            </a:r>
            <a:r>
              <a:rPr lang="en-US" dirty="0" err="1" smtClean="0"/>
              <a:t>clinicien</a:t>
            </a:r>
            <a:r>
              <a:rPr lang="en-US" dirty="0" smtClean="0"/>
              <a:t>, </a:t>
            </a:r>
            <a:r>
              <a:rPr lang="en-US" dirty="0" err="1" smtClean="0"/>
              <a:t>aidant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 err="1" smtClean="0"/>
              <a:t>Compétences</a:t>
            </a:r>
            <a:r>
              <a:rPr lang="en-US" dirty="0" smtClean="0"/>
              <a:t> </a:t>
            </a:r>
            <a:r>
              <a:rPr lang="en-US" dirty="0" err="1" smtClean="0"/>
              <a:t>professionnelles</a:t>
            </a:r>
            <a:r>
              <a:rPr lang="en-US" dirty="0" smtClean="0"/>
              <a:t> : </a:t>
            </a:r>
            <a:br>
              <a:rPr lang="en-US" dirty="0" smtClean="0"/>
            </a:br>
            <a:r>
              <a:rPr lang="en-US" dirty="0" smtClean="0"/>
              <a:t>savoir, faire,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Mises</a:t>
            </a:r>
            <a:r>
              <a:rPr lang="en-US" dirty="0" smtClean="0"/>
              <a:t> en </a:t>
            </a:r>
            <a:r>
              <a:rPr lang="en-US" dirty="0" err="1" smtClean="0"/>
              <a:t>actes</a:t>
            </a:r>
            <a:endParaRPr lang="en-US" dirty="0" smtClean="0"/>
          </a:p>
          <a:p>
            <a:r>
              <a:rPr lang="en-US" dirty="0" smtClean="0"/>
              <a:t>Grilles et narration</a:t>
            </a:r>
          </a:p>
          <a:p>
            <a:r>
              <a:rPr lang="en-US" dirty="0" err="1" smtClean="0"/>
              <a:t>Expériences</a:t>
            </a:r>
            <a:r>
              <a:rPr lang="en-US" dirty="0" smtClean="0"/>
              <a:t> : </a:t>
            </a:r>
            <a:r>
              <a:rPr lang="en-US" dirty="0" err="1" smtClean="0"/>
              <a:t>conséquences</a:t>
            </a:r>
            <a:r>
              <a:rPr lang="en-US" dirty="0" smtClean="0"/>
              <a:t> et </a:t>
            </a:r>
            <a:r>
              <a:rPr lang="en-US" dirty="0" err="1" smtClean="0"/>
              <a:t>enseignements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29957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87016"/>
          </a:xfrm>
        </p:spPr>
        <p:txBody>
          <a:bodyPr>
            <a:normAutofit/>
          </a:bodyPr>
          <a:lstStyle/>
          <a:p>
            <a:r>
              <a:rPr lang="fr-FR" dirty="0"/>
              <a:t>Vie </a:t>
            </a:r>
            <a:r>
              <a:rPr lang="fr-FR" dirty="0" smtClean="0"/>
              <a:t>de médecin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23528" y="1412776"/>
            <a:ext cx="8568952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200" b="1" dirty="0"/>
              <a:t>Erreur</a:t>
            </a:r>
            <a:r>
              <a:rPr lang="fr-FR" sz="3200" dirty="0"/>
              <a:t> dysharmonie …fausse </a:t>
            </a:r>
            <a:r>
              <a:rPr lang="fr-FR" sz="3200" dirty="0" smtClean="0"/>
              <a:t>note</a:t>
            </a:r>
            <a:br>
              <a:rPr lang="fr-FR" sz="3200" dirty="0" smtClean="0"/>
            </a:br>
            <a:r>
              <a:rPr lang="fr-FR" sz="3200" dirty="0" smtClean="0"/>
              <a:t>peurs, honte, inf</a:t>
            </a:r>
            <a:r>
              <a:rPr lang="fr-FR" sz="3200" dirty="0"/>
              <a:t>a</a:t>
            </a:r>
            <a:r>
              <a:rPr lang="fr-FR" sz="3200" dirty="0" smtClean="0"/>
              <a:t>mie, discrédit, disqualification,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200" b="1" dirty="0" err="1" smtClean="0"/>
              <a:t>Burn</a:t>
            </a:r>
            <a:r>
              <a:rPr lang="fr-FR" sz="3200" b="1" dirty="0" smtClean="0"/>
              <a:t> out </a:t>
            </a:r>
            <a:r>
              <a:rPr lang="fr-FR" sz="3200" dirty="0" smtClean="0"/>
              <a:t>se </a:t>
            </a:r>
            <a:r>
              <a:rPr lang="fr-FR" sz="3200" dirty="0"/>
              <a:t>protéger (BOS) assumer quand on est trop</a:t>
            </a:r>
            <a:r>
              <a:rPr lang="fr-FR" sz="3200" b="1" dirty="0"/>
              <a:t> </a:t>
            </a:r>
            <a:r>
              <a:rPr lang="fr-FR" sz="3200" b="1" dirty="0" smtClean="0"/>
              <a:t>impliqué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200" b="1" dirty="0" smtClean="0"/>
              <a:t>Etre malade </a:t>
            </a:r>
            <a:r>
              <a:rPr lang="fr-FR" sz="3200" dirty="0" smtClean="0"/>
              <a:t>soi-même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F</a:t>
            </a:r>
            <a:r>
              <a:rPr lang="fr-FR" sz="3200" dirty="0"/>
              <a:t>aire semblant d’être </a:t>
            </a:r>
            <a:r>
              <a:rPr lang="fr-FR" sz="3200" dirty="0" smtClean="0"/>
              <a:t>bien quand-même : seconde et double victime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“M</a:t>
            </a:r>
            <a:r>
              <a:rPr lang="fr-FR" sz="3200" dirty="0" err="1" smtClean="0"/>
              <a:t>auvaise</a:t>
            </a:r>
            <a:r>
              <a:rPr lang="fr-FR" sz="3200" dirty="0"/>
              <a:t> </a:t>
            </a:r>
            <a:r>
              <a:rPr lang="fr-FR" sz="3200" dirty="0" smtClean="0"/>
              <a:t>nouvelle »  </a:t>
            </a:r>
            <a:r>
              <a:rPr lang="fr-FR" sz="3200" dirty="0"/>
              <a:t>douloureuse et qui change l’idée que je me fais de mon avenir et de mon histoire, et donc de </a:t>
            </a:r>
            <a:r>
              <a:rPr lang="fr-FR" sz="3200" dirty="0" smtClean="0"/>
              <a:t>moi-même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8730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5468"/>
            <a:ext cx="5328592" cy="1267544"/>
          </a:xfrm>
        </p:spPr>
        <p:txBody>
          <a:bodyPr/>
          <a:lstStyle/>
          <a:p>
            <a:r>
              <a:rPr lang="fr-FR" sz="4400" dirty="0" smtClean="0"/>
              <a:t>Quelques exemples</a:t>
            </a:r>
          </a:p>
        </p:txBody>
      </p:sp>
      <p:graphicFrame>
        <p:nvGraphicFramePr>
          <p:cNvPr id="58371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606817"/>
              </p:ext>
            </p:extLst>
          </p:nvPr>
        </p:nvGraphicFramePr>
        <p:xfrm>
          <a:off x="990600" y="1828800"/>
          <a:ext cx="7086600" cy="4322853"/>
        </p:xfrm>
        <a:graphic>
          <a:graphicData uri="http://schemas.openxmlformats.org/drawingml/2006/table">
            <a:tbl>
              <a:tblPr/>
              <a:tblGrid>
                <a:gridCol w="3543300"/>
                <a:gridCol w="3543300"/>
              </a:tblGrid>
              <a:tr h="6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EPR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F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EIG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3A2"/>
                    </a:solidFill>
                  </a:tcPr>
                </a:tc>
              </a:tr>
              <a:tr h="13105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Erreur transfusionnelle arrêtée au moment du contrôle ultime au lit du malade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F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Erreur transfusionnelle ayant occasionné une anurie et une dialyse au long cours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3A2"/>
                    </a:solidFill>
                  </a:tcPr>
                </a:tc>
              </a:tr>
              <a:tr h="10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Erreur de site opératoire détectée avant l’incision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F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Ablation du seul rein fonctionnel d’un patient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3A2"/>
                    </a:solidFill>
                  </a:tcPr>
                </a:tc>
              </a:tr>
              <a:tr h="13105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Mauvaise position opératoire du malade corrigée par l’équipe sans séquelle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F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489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Etirement du plexus brachial dû à une mauvaise position opératoire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3A2"/>
                    </a:solidFill>
                  </a:tcPr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5DE6-8825-7D40-BCE3-7F99662AF09E}" type="slidenum">
              <a:rPr lang="fr-FR" smtClean="0"/>
              <a:t>6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5" y="15897"/>
            <a:ext cx="3599695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94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Stanislavski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7</a:t>
            </a:fld>
            <a:endParaRPr lang="fr-BE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5" y="15897"/>
            <a:ext cx="3599695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9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ECOS : Examens Cliniques Orientés Structurés (ECOS)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M</a:t>
            </a:r>
            <a:r>
              <a:rPr lang="fr-FR" dirty="0" smtClean="0"/>
              <a:t>ises </a:t>
            </a:r>
            <a:r>
              <a:rPr lang="fr-FR" dirty="0"/>
              <a:t>en </a:t>
            </a:r>
            <a:r>
              <a:rPr lang="fr-FR" dirty="0" smtClean="0"/>
              <a:t>situation</a:t>
            </a:r>
            <a:br>
              <a:rPr lang="fr-FR" dirty="0" smtClean="0"/>
            </a:br>
            <a:r>
              <a:rPr lang="fr-FR" dirty="0" smtClean="0"/>
              <a:t>visant </a:t>
            </a:r>
            <a:r>
              <a:rPr lang="fr-FR" dirty="0"/>
              <a:t>à une évaluation formative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à </a:t>
            </a:r>
            <a:r>
              <a:rPr lang="fr-FR" dirty="0"/>
              <a:t>partir d’une grille pondérée des items </a:t>
            </a:r>
            <a:r>
              <a:rPr lang="fr-FR" dirty="0" smtClean="0"/>
              <a:t>attendus</a:t>
            </a:r>
          </a:p>
          <a:p>
            <a:r>
              <a:rPr lang="fr-FR" dirty="0" smtClean="0"/>
              <a:t>Beaucoup d’énergie d’organisation </a:t>
            </a:r>
            <a:br>
              <a:rPr lang="fr-FR" dirty="0" smtClean="0"/>
            </a:br>
            <a:r>
              <a:rPr lang="fr-FR" dirty="0" smtClean="0"/>
              <a:t>Beaucoup d’enseignants</a:t>
            </a:r>
            <a:br>
              <a:rPr lang="fr-FR" dirty="0" smtClean="0"/>
            </a:br>
            <a:r>
              <a:rPr lang="fr-FR" dirty="0" smtClean="0"/>
              <a:t>Maintien dans la durée</a:t>
            </a:r>
          </a:p>
          <a:p>
            <a:r>
              <a:rPr lang="fr-FR" dirty="0" smtClean="0"/>
              <a:t>Artificiel : fait avec art </a:t>
            </a:r>
          </a:p>
          <a:p>
            <a:r>
              <a:rPr lang="fr-FR" dirty="0" smtClean="0"/>
              <a:t>Paris </a:t>
            </a:r>
            <a:r>
              <a:rPr lang="fr-FR" dirty="0"/>
              <a:t>D</a:t>
            </a:r>
            <a:r>
              <a:rPr lang="fr-FR" dirty="0" smtClean="0"/>
              <a:t>iderot </a:t>
            </a:r>
            <a:br>
              <a:rPr lang="fr-FR" dirty="0" smtClean="0"/>
            </a:br>
            <a:r>
              <a:rPr lang="fr-FR" dirty="0" smtClean="0"/>
              <a:t>ECOS à </a:t>
            </a:r>
            <a:r>
              <a:rPr lang="fr-FR" dirty="0"/>
              <a:t>2 reprises (début et fin de </a:t>
            </a:r>
            <a:r>
              <a:rPr lang="fr-FR" dirty="0" smtClean="0"/>
              <a:t>stage ambulatoire) 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à tous les internes (4 séances de 15 internes à chaque fois) </a:t>
            </a:r>
            <a:endParaRPr lang="fr-FR" dirty="0" smtClean="0"/>
          </a:p>
          <a:p>
            <a:r>
              <a:rPr lang="fr-FR" dirty="0" smtClean="0"/>
              <a:t>Source </a:t>
            </a:r>
            <a:r>
              <a:rPr lang="fr-FR" dirty="0"/>
              <a:t>de création </a:t>
            </a:r>
            <a:r>
              <a:rPr lang="fr-FR" dirty="0" smtClean="0"/>
              <a:t>de situations (ECOS) par </a:t>
            </a:r>
            <a:r>
              <a:rPr lang="fr-FR" dirty="0"/>
              <a:t>les internes</a:t>
            </a:r>
          </a:p>
          <a:p>
            <a:r>
              <a:rPr lang="fr-FR" dirty="0"/>
              <a:t>Plusieurs thèses en cours</a:t>
            </a:r>
          </a:p>
          <a:p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1367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fr-FR" dirty="0" smtClean="0"/>
              <a:t>ECOS : concrètement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17 mn </a:t>
            </a:r>
            <a:r>
              <a:rPr lang="fr-FR" dirty="0" smtClean="0"/>
              <a:t>par station (14+3)</a:t>
            </a:r>
          </a:p>
          <a:p>
            <a:r>
              <a:rPr lang="fr-FR" dirty="0" smtClean="0"/>
              <a:t>Chaque interne a 6 </a:t>
            </a:r>
            <a:r>
              <a:rPr lang="fr-FR" dirty="0"/>
              <a:t>stations parmi </a:t>
            </a:r>
            <a:r>
              <a:rPr lang="fr-FR" dirty="0" smtClean="0"/>
              <a:t>7 proposées</a:t>
            </a:r>
            <a:endParaRPr lang="fr-FR" dirty="0"/>
          </a:p>
          <a:p>
            <a:r>
              <a:rPr lang="fr-FR" dirty="0" smtClean="0"/>
              <a:t>Médecin incarné par l’interne</a:t>
            </a:r>
            <a:br>
              <a:rPr lang="fr-FR" dirty="0" smtClean="0"/>
            </a:br>
            <a:r>
              <a:rPr lang="fr-FR" dirty="0" smtClean="0"/>
              <a:t>Patient incarné par l’enseignant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Observateur incarné par autre enseignant ou autre interne </a:t>
            </a:r>
          </a:p>
          <a:p>
            <a:r>
              <a:rPr lang="fr-FR" dirty="0" smtClean="0"/>
              <a:t>Evaluation </a:t>
            </a:r>
            <a:r>
              <a:rPr lang="fr-FR" dirty="0"/>
              <a:t>collective 90 mn</a:t>
            </a:r>
          </a:p>
          <a:p>
            <a:r>
              <a:rPr lang="fr-FR" dirty="0"/>
              <a:t>Grilles pondérées et doc </a:t>
            </a:r>
            <a:r>
              <a:rPr lang="fr-FR" dirty="0" smtClean="0"/>
              <a:t>donnés (points forts, points d’amélioration)</a:t>
            </a:r>
          </a:p>
          <a:p>
            <a:r>
              <a:rPr lang="fr-FR" dirty="0" smtClean="0"/>
              <a:t>Améliorations de l’ECOS proprement dit  </a:t>
            </a:r>
            <a:endParaRPr lang="fr-FR" dirty="0"/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9</a:t>
            </a:fld>
            <a:endParaRPr lang="fr-BE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5" y="15897"/>
            <a:ext cx="3599695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89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032339"/>
              </p:ext>
            </p:extLst>
          </p:nvPr>
        </p:nvGraphicFramePr>
        <p:xfrm>
          <a:off x="899591" y="745653"/>
          <a:ext cx="7056785" cy="5419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5618"/>
                <a:gridCol w="875648"/>
                <a:gridCol w="765519"/>
              </a:tblGrid>
              <a:tr h="13098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dirty="0">
                          <a:effectLst/>
                        </a:rPr>
                        <a:t>Compétences à recueillir les éléments nécessaires au diagnostic  </a:t>
                      </a:r>
                      <a:endParaRPr lang="fr-FR" sz="8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Fait préciser les circonstances d’apparition, les signes ORL associés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Fait préciser les caractéristiques de la toux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la notion d’une respiration sifflante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61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Pose des questions sur le contexte socio-économique de la famille et Enquête sur le degré de compréhension des parents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les signes d’intolérance digestive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61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dirty="0">
                          <a:effectLst/>
                        </a:rPr>
                        <a:t>Demande et recherche les ATCD personnels de l’enfant (prématurité cardiopathie) ( VIH  </a:t>
                      </a:r>
                      <a:r>
                        <a:rPr lang="fr-FR" sz="800" dirty="0" err="1">
                          <a:effectLst/>
                        </a:rPr>
                        <a:t>mucovicidose</a:t>
                      </a:r>
                      <a:r>
                        <a:rPr lang="fr-FR" sz="800" dirty="0">
                          <a:effectLst/>
                        </a:rPr>
                        <a:t>), au moins dans le carnet de santé</a:t>
                      </a:r>
                      <a:endParaRPr lang="fr-FR" sz="8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les signes généraux (fièvre, conscience…)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des signes méningés : hypotonie, raideur de nuque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4675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Compétences à rechercher par l’examen clinique les éléments d’un diagnostic positif et différentiel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Recherche une polypnée en demandant le rythme respiratoire  </a:t>
                      </a:r>
                      <a:endParaRPr lang="fr-FR" sz="600" b="1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600" b="1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10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 u="none" strike="noStrike">
                          <a:effectLst/>
                        </a:rPr>
                        <a:t>Recherche les irrégularités respiratoires</a:t>
                      </a:r>
                      <a:endParaRPr lang="fr-FR" sz="600" b="1" u="sng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600" b="1" u="sng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1 pt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32747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Recherche les signes de lutte (balancement thoraco-abdominal, battement des ailes du nez, tirage…)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freinage expiratoire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le wheezing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3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d’une cyanose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Examen ORL (tympans, gorge)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Compétences prescrire un traitement et à organiser le suivi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Hospitalise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0 pt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Recommande la position proclive dorsale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4pts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Recommande de poursuivre la désinfection rhino-pharyngée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Propose d’augmenter les apports hydriques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3pts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Propose l’administration de biberons épaissis fréquents et fractionnés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3pts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Prescrit la kiné respiratoire tous les jours y compris le week-end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8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Prescrit des examens complémentaires (Radio, bilan sanguin, VRS…)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0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72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Pas de prescription de Ventoline au premier épisode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4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Autres traitements (mucolytiques, corticothérapie, tt anti-reflux, antibiotique)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0 pt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Demande à revoir l’enfant dans quelques jours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05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600" u="none" strike="noStrike">
                          <a:effectLst/>
                          <a:highlight>
                            <a:srgbClr val="FFFF00"/>
                          </a:highlight>
                        </a:rPr>
                        <a:t>Explique les consignes de surveillance au domicile (accélération rythme respiratoire, pauses respiratoire, diarrhée, refus d’alimentation, fièvre, AEG…)</a:t>
                      </a:r>
                      <a:endParaRPr lang="fr-FR" sz="600" b="1" u="sng">
                        <a:solidFill>
                          <a:srgbClr val="FF0000"/>
                        </a:solidFill>
                        <a:effectLst/>
                        <a:latin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8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3062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Explique le diagnostic de bronchiolite, son caractère épidémique et saisonnier</a:t>
                      </a:r>
                      <a:endParaRPr lang="fr-FR" sz="900" b="1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800" u="sng">
                          <a:effectLst/>
                        </a:rPr>
                        <a:t>5pts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48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900">
                          <a:effectLst/>
                        </a:rPr>
                        <a:t>Total</a:t>
                      </a:r>
                      <a:endParaRPr lang="fr-FR" sz="900" b="1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800">
                          <a:effectLst/>
                        </a:rPr>
                        <a:t>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800" u="sng" dirty="0">
                          <a:effectLst/>
                        </a:rPr>
                        <a:t>100 </a:t>
                      </a:r>
                      <a:r>
                        <a:rPr lang="en-GB" sz="800" u="sng" dirty="0" err="1">
                          <a:effectLst/>
                        </a:rPr>
                        <a:t>pts</a:t>
                      </a:r>
                      <a:endParaRPr lang="fr-FR" sz="8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402940"/>
            <a:ext cx="6984776" cy="230832"/>
          </a:xfrm>
          <a:prstGeom prst="rect">
            <a:avLst/>
          </a:prstGeom>
          <a:solidFill>
            <a:srgbClr val="DFDF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331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</a:pP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2. GRILLE D’EVALUATION PONDEREE			Nom du candidat :</a:t>
            </a:r>
            <a:endParaRPr kumimoji="0" lang="fr-FR" alt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14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925937"/>
              </p:ext>
            </p:extLst>
          </p:nvPr>
        </p:nvGraphicFramePr>
        <p:xfrm>
          <a:off x="1043607" y="908713"/>
          <a:ext cx="7128794" cy="5033142"/>
        </p:xfrm>
        <a:graphic>
          <a:graphicData uri="http://schemas.openxmlformats.org/drawingml/2006/table">
            <a:tbl>
              <a:tblPr/>
              <a:tblGrid>
                <a:gridCol w="1000559"/>
                <a:gridCol w="907522"/>
                <a:gridCol w="930376"/>
                <a:gridCol w="810405"/>
                <a:gridCol w="930376"/>
                <a:gridCol w="809590"/>
                <a:gridCol w="809590"/>
                <a:gridCol w="930376"/>
              </a:tblGrid>
              <a:tr h="664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100" b="1" dirty="0" err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Ecos</a:t>
                      </a:r>
                      <a:r>
                        <a:rPr lang="fr-FR" sz="1100" b="1" dirty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/</a:t>
                      </a:r>
                      <a:endParaRPr lang="fr-FR" sz="12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candidats</a:t>
                      </a:r>
                      <a:endParaRPr lang="fr-FR" sz="1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arthro</a:t>
                      </a: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 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 </a:t>
                      </a:r>
                      <a:r>
                        <a:rPr lang="de-DE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Audran</a:t>
                      </a:r>
                      <a:endParaRPr lang="fr-FR" sz="1200" b="1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2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Nodule thy 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 Losheider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3</a:t>
                      </a:r>
                      <a:endParaRPr lang="fr-FR" sz="1800" dirty="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 dirty="0"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 New Roman"/>
                          <a:cs typeface="Times New Roman"/>
                        </a:rPr>
                        <a:t>IVG</a:t>
                      </a:r>
                      <a:endParaRPr lang="fr-FR" sz="1000" b="1" kern="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 dirty="0" err="1"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Grandpier</a:t>
                      </a:r>
                      <a:endParaRPr lang="fr-FR" sz="1200" b="1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 dirty="0"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Baruch</a:t>
                      </a:r>
                      <a:endParaRPr lang="fr-FR" sz="1200" b="1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4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Prév fem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Lalande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5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de-DE" sz="900" b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HTA 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270510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Finelle Lagree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6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Rhino bb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Lambresc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7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Voyage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Cerf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71450" algn="l"/>
                          <a:tab pos="344805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0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1925" algn="l"/>
                          <a:tab pos="344805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44805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dirty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0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0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dirty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11</a:t>
            </a:fld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179512" y="101823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Vous avez dit « complexité »? </a:t>
            </a:r>
            <a:endParaRPr lang="fr-FR" sz="32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5" y="15897"/>
            <a:ext cx="3599695" cy="89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23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Banque ECOS</a:t>
            </a: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903076"/>
              </p:ext>
            </p:extLst>
          </p:nvPr>
        </p:nvGraphicFramePr>
        <p:xfrm>
          <a:off x="683566" y="1600198"/>
          <a:ext cx="7992892" cy="4525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8223"/>
                <a:gridCol w="1998223"/>
                <a:gridCol w="1998223"/>
                <a:gridCol w="1998223"/>
              </a:tblGrid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Nommés-chefs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MDS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Internes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Envoi le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Reçus 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3725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ADENOME PROSTATE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DYSLIPIDEMIE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METRORRAGIES GROSSESSE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ROACCUTANE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ALCOOL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EMPATHIE-2013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MIGRAINE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SCIATIQUE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ARTHROPATHIE INF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EPAULE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NON PRESC AB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SOINS PALLIATIFS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ASTHME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ERREUR-2013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OBESITE ENFANT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THS 2005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3725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AVK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FIEVRE ERUPT SCARLATINE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PHLÉBITE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VACCIN BB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BRONCHIOLITE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FROTTIS CV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PILULE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VARICELLE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BRONCHITE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HBP SUIVI TT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PILULE LENDEMAIN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 dirty="0">
                          <a:effectLst/>
                        </a:rPr>
                        <a:t>VERTIGES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CERTIFICAT SPORT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HTA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PREVENTION FEMME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VIH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3725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COLIQUE NÉPHRETIQUE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IRC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PREVENTION HOMME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VHB-2013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CYSTITE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IVG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PROSTATITE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VIOLENCES ENFANT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DEBUT GROSSESSE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LOMBALGIE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PYELONEPHRITE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VISITE bb 6ème mois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DESIR GROSSESSE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MALAISE PANIQUE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RGO ADULTE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VOYAGE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DIABÈTE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MAMMOGRAPHIE annonce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RGO BB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DIARRHÉE BB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MÉNINGITE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RHINOPHARYNGITE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12</a:t>
            </a:fld>
            <a:endParaRPr lang="fr-BE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5897"/>
            <a:ext cx="2771800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4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ECOS </a:t>
            </a:r>
            <a:r>
              <a:rPr lang="en-US" dirty="0" err="1" smtClean="0"/>
              <a:t>Erreur</a:t>
            </a:r>
            <a:r>
              <a:rPr lang="en-US" dirty="0" smtClean="0"/>
              <a:t> </a:t>
            </a:r>
            <a:r>
              <a:rPr lang="fr-FR" b="1" dirty="0"/>
              <a:t>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Vous </a:t>
            </a:r>
            <a:r>
              <a:rPr lang="fr-FR" dirty="0"/>
              <a:t>êtes Mme R., 32 ans, mariée, 3 enfants, femme de </a:t>
            </a:r>
            <a:r>
              <a:rPr lang="fr-FR" dirty="0" smtClean="0"/>
              <a:t>ménage</a:t>
            </a:r>
            <a:endParaRPr lang="fr-FR" dirty="0"/>
          </a:p>
          <a:p>
            <a:r>
              <a:rPr lang="fr-FR" dirty="0" smtClean="0"/>
              <a:t>Vous </a:t>
            </a:r>
            <a:r>
              <a:rPr lang="fr-FR" dirty="0"/>
              <a:t>êtes en consultation avec le médecin, il vous a examiné, vous lui demandez : « </a:t>
            </a:r>
            <a:r>
              <a:rPr lang="fr-FR" b="1" dirty="0"/>
              <a:t>D’où viennent ces plaques rouges </a:t>
            </a:r>
            <a:r>
              <a:rPr lang="fr-FR" b="1" dirty="0" smtClean="0"/>
              <a:t>docteur</a:t>
            </a:r>
            <a:r>
              <a:rPr lang="fr-FR" dirty="0"/>
              <a:t> </a:t>
            </a:r>
            <a:r>
              <a:rPr lang="fr-FR" dirty="0" smtClean="0"/>
              <a:t>?»</a:t>
            </a:r>
          </a:p>
          <a:p>
            <a:r>
              <a:rPr lang="fr-FR" dirty="0" smtClean="0"/>
              <a:t>Vous </a:t>
            </a:r>
            <a:r>
              <a:rPr lang="fr-FR" dirty="0"/>
              <a:t>avez consulté votre médecin il y a 3 jours. Il a diagnostiqué une sinusite frontale droite et vous a prescrit de </a:t>
            </a:r>
            <a:r>
              <a:rPr lang="fr-FR" b="1" dirty="0" smtClean="0"/>
              <a:t>l’Augmentin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Vous </a:t>
            </a:r>
            <a:r>
              <a:rPr lang="fr-FR" dirty="0"/>
              <a:t>revenez aujourd’hui parce que vous êtes toute </a:t>
            </a:r>
            <a:r>
              <a:rPr lang="fr-FR" dirty="0" smtClean="0"/>
              <a:t>rouge</a:t>
            </a:r>
          </a:p>
          <a:p>
            <a:r>
              <a:rPr lang="fr-FR" b="1" dirty="0" smtClean="0"/>
              <a:t>Vous </a:t>
            </a:r>
            <a:r>
              <a:rPr lang="fr-FR" b="1" dirty="0"/>
              <a:t>avez une allergie à la Pénicilline connue, que vous avez déjà mentionnée au </a:t>
            </a:r>
            <a:r>
              <a:rPr lang="fr-FR" b="1" dirty="0" smtClean="0"/>
              <a:t>médecin</a:t>
            </a:r>
          </a:p>
          <a:p>
            <a:r>
              <a:rPr lang="fr-FR" dirty="0" smtClean="0"/>
              <a:t>Ce </a:t>
            </a:r>
            <a:r>
              <a:rPr lang="fr-FR" dirty="0"/>
              <a:t>médecin est votre médecin </a:t>
            </a:r>
            <a:r>
              <a:rPr lang="fr-FR" dirty="0" smtClean="0"/>
              <a:t>traitant</a:t>
            </a:r>
            <a:br>
              <a:rPr lang="fr-FR" dirty="0" smtClean="0"/>
            </a:br>
            <a:r>
              <a:rPr lang="fr-FR" dirty="0" smtClean="0"/>
              <a:t>vous </a:t>
            </a:r>
            <a:r>
              <a:rPr lang="fr-FR" dirty="0"/>
              <a:t>le voyez environ 1 fois par </a:t>
            </a:r>
            <a:r>
              <a:rPr lang="fr-FR" dirty="0" smtClean="0"/>
              <a:t>an</a:t>
            </a:r>
            <a:endParaRPr lang="fr-FR" dirty="0"/>
          </a:p>
          <a:p>
            <a:r>
              <a:rPr lang="fr-FR" dirty="0" smtClean="0"/>
              <a:t>votre </a:t>
            </a:r>
            <a:r>
              <a:rPr lang="fr-FR" dirty="0"/>
              <a:t>impression globale du </a:t>
            </a:r>
            <a:r>
              <a:rPr lang="fr-FR" dirty="0" smtClean="0"/>
              <a:t>médecin</a:t>
            </a:r>
            <a:br>
              <a:rPr lang="fr-FR" dirty="0" smtClean="0"/>
            </a:br>
            <a:r>
              <a:rPr lang="fr-FR" dirty="0" smtClean="0"/>
              <a:t>à </a:t>
            </a:r>
            <a:r>
              <a:rPr lang="fr-FR" dirty="0"/>
              <a:t>la fin de </a:t>
            </a:r>
            <a:r>
              <a:rPr lang="fr-FR" dirty="0" smtClean="0"/>
              <a:t>l’ECOS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13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184" y="4168074"/>
            <a:ext cx="3586567" cy="26899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897"/>
            <a:ext cx="3059832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62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ECOS Annonce VIH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2400" dirty="0" smtClean="0"/>
              <a:t>LE PATIENT SIMULE</a:t>
            </a:r>
            <a:br>
              <a:rPr lang="fr-FR" sz="2400" dirty="0" smtClean="0"/>
            </a:br>
            <a:r>
              <a:rPr lang="fr-FR" sz="2400" dirty="0" smtClean="0"/>
              <a:t>Votre </a:t>
            </a:r>
            <a:r>
              <a:rPr lang="fr-FR" sz="2400" dirty="0"/>
              <a:t>nom est </a:t>
            </a:r>
            <a:r>
              <a:rPr lang="fr-FR" sz="2400" b="1" dirty="0"/>
              <a:t>Jean </a:t>
            </a:r>
            <a:r>
              <a:rPr lang="fr-FR" sz="2400" b="1" dirty="0" err="1"/>
              <a:t>Naymar</a:t>
            </a:r>
            <a:r>
              <a:rPr lang="fr-FR" sz="2400" b="1" dirty="0"/>
              <a:t>. Vous avez 42 ans, vous êtes marié </a:t>
            </a:r>
            <a:r>
              <a:rPr lang="fr-FR" sz="2400" dirty="0"/>
              <a:t>depuis 4 ans avec Aline 32 ans qui n’a pas d’enfant, vous êtes père de 3 enfants de 18, 15 et 10 ans d’un premier mariage, vous êtes cadre </a:t>
            </a:r>
            <a:r>
              <a:rPr lang="fr-FR" sz="2400" dirty="0" smtClean="0"/>
              <a:t>EDF</a:t>
            </a:r>
            <a:br>
              <a:rPr lang="fr-FR" sz="2400" dirty="0" smtClean="0"/>
            </a:br>
            <a:r>
              <a:rPr lang="fr-FR" sz="2200" dirty="0" smtClean="0"/>
              <a:t>Au </a:t>
            </a:r>
            <a:r>
              <a:rPr lang="fr-FR" sz="2200" dirty="0"/>
              <a:t>dernier rendez-vous, à l’issue de la consultation, vous aviez raconté à votre médecin avoir eu une </a:t>
            </a:r>
            <a:r>
              <a:rPr lang="fr-FR" sz="2200" b="1" dirty="0"/>
              <a:t>aventure avec une de vos collègues</a:t>
            </a:r>
            <a:r>
              <a:rPr lang="fr-FR" sz="2200" dirty="0"/>
              <a:t> à la suite d’une mission en province, il y a 4 </a:t>
            </a:r>
            <a:r>
              <a:rPr lang="fr-FR" sz="2200" dirty="0" smtClean="0"/>
              <a:t>mois. Vous </a:t>
            </a:r>
            <a:r>
              <a:rPr lang="fr-FR" sz="2200" dirty="0"/>
              <a:t>n’avez pas mis de </a:t>
            </a:r>
            <a:r>
              <a:rPr lang="fr-FR" sz="2200" dirty="0" smtClean="0"/>
              <a:t>préservatifs</a:t>
            </a:r>
            <a:br>
              <a:rPr lang="fr-FR" sz="2200" dirty="0" smtClean="0"/>
            </a:br>
            <a:r>
              <a:rPr lang="fr-FR" sz="2200" dirty="0" smtClean="0"/>
              <a:t>Vous venez chercher les </a:t>
            </a:r>
            <a:r>
              <a:rPr lang="fr-FR" sz="2200" b="1" dirty="0" smtClean="0"/>
              <a:t>résultats de la prise de sang </a:t>
            </a:r>
          </a:p>
          <a:p>
            <a:r>
              <a:rPr lang="fr-FR" sz="2400" dirty="0" smtClean="0"/>
              <a:t>LE MEDECIN</a:t>
            </a:r>
            <a:br>
              <a:rPr lang="fr-FR" sz="2400" dirty="0" smtClean="0"/>
            </a:br>
            <a:r>
              <a:rPr lang="fr-FR" sz="2400" dirty="0" smtClean="0"/>
              <a:t>Le </a:t>
            </a:r>
            <a:r>
              <a:rPr lang="fr-FR" sz="2400" dirty="0"/>
              <a:t>laboratoire vous a téléphoné pour vous informer que le résultat du test était positif. </a:t>
            </a:r>
            <a:br>
              <a:rPr lang="fr-FR" sz="2400" dirty="0"/>
            </a:br>
            <a:r>
              <a:rPr lang="fr-FR" sz="2400" dirty="0"/>
              <a:t>Vous avez reçu par courrier ce résultat du test confirmé </a:t>
            </a:r>
            <a:r>
              <a:rPr lang="fr-FR" sz="2400" dirty="0" smtClean="0"/>
              <a:t> </a:t>
            </a:r>
            <a:br>
              <a:rPr lang="fr-FR" sz="2400" dirty="0" smtClean="0"/>
            </a:br>
            <a:r>
              <a:rPr lang="fr-FR" sz="2400" dirty="0" smtClean="0"/>
              <a:t>Vous </a:t>
            </a:r>
            <a:r>
              <a:rPr lang="fr-FR" sz="2400" dirty="0"/>
              <a:t>devrez lui annoncer les résultats.</a:t>
            </a:r>
          </a:p>
          <a:p>
            <a:endParaRPr lang="fr-FR" sz="2200" b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7314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ECOS Négociation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 fontScale="70000" lnSpcReduction="20000"/>
          </a:bodyPr>
          <a:lstStyle/>
          <a:p>
            <a:r>
              <a:rPr lang="fr-FR" b="1" dirty="0"/>
              <a:t>1.2. Consignes pour le début de </a:t>
            </a:r>
            <a:r>
              <a:rPr lang="fr-FR" b="1" dirty="0" smtClean="0"/>
              <a:t>l’entretien</a:t>
            </a:r>
            <a:r>
              <a:rPr lang="fr-FR" dirty="0"/>
              <a:t>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«</a:t>
            </a:r>
            <a:r>
              <a:rPr lang="fr-FR" dirty="0"/>
              <a:t> Je suis enrhumée depuis deux jours, j’ai très mal à la gorge, je viens pour une prescription d’antibiotiques car je ne guéris jamais sans AB. »  </a:t>
            </a:r>
          </a:p>
          <a:p>
            <a:r>
              <a:rPr lang="fr-FR" b="1" dirty="0"/>
              <a:t>1.3. Histoire de la maladie </a:t>
            </a:r>
            <a:r>
              <a:rPr lang="fr-FR" b="1" dirty="0" smtClean="0"/>
              <a:t>actuelle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Vous </a:t>
            </a:r>
            <a:r>
              <a:rPr lang="fr-FR" dirty="0"/>
              <a:t>vous appelez Marie TEYTOIS et depuis deux jours, vous avez 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Un </a:t>
            </a:r>
            <a:r>
              <a:rPr lang="fr-FR" dirty="0"/>
              <a:t>écoulement quasi permanent du nez, clair et très </a:t>
            </a:r>
            <a:r>
              <a:rPr lang="fr-FR" dirty="0" smtClean="0"/>
              <a:t>liquide.</a:t>
            </a:r>
            <a:br>
              <a:rPr lang="fr-FR" dirty="0" smtClean="0"/>
            </a:br>
            <a:r>
              <a:rPr lang="fr-FR" dirty="0" smtClean="0"/>
              <a:t>Une </a:t>
            </a:r>
            <a:r>
              <a:rPr lang="fr-FR" dirty="0"/>
              <a:t>toux tantôt sèche, tantôt </a:t>
            </a:r>
            <a:r>
              <a:rPr lang="fr-FR" dirty="0" smtClean="0"/>
              <a:t>grasse</a:t>
            </a:r>
            <a:br>
              <a:rPr lang="fr-FR" dirty="0" smtClean="0"/>
            </a:br>
            <a:r>
              <a:rPr lang="fr-FR" dirty="0" smtClean="0"/>
              <a:t>Le </a:t>
            </a:r>
            <a:r>
              <a:rPr lang="fr-FR" dirty="0"/>
              <a:t>nez bouché, vous avez cru mourir étouffé cette nuit,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Vous </a:t>
            </a:r>
            <a:r>
              <a:rPr lang="fr-FR" dirty="0"/>
              <a:t>aviez surement de la fièvre, vous aviez chaud, mais vous ne l’avez pas </a:t>
            </a:r>
            <a:r>
              <a:rPr lang="fr-FR" dirty="0" smtClean="0"/>
              <a:t>mesurée</a:t>
            </a:r>
            <a:br>
              <a:rPr lang="fr-FR" dirty="0" smtClean="0"/>
            </a:br>
            <a:r>
              <a:rPr lang="fr-FR" dirty="0" smtClean="0"/>
              <a:t>Vous </a:t>
            </a:r>
            <a:r>
              <a:rPr lang="fr-FR" dirty="0"/>
              <a:t>avez souvent eu des épisodes de ce type dans le </a:t>
            </a:r>
            <a:r>
              <a:rPr lang="fr-FR" dirty="0" smtClean="0"/>
              <a:t>passé</a:t>
            </a:r>
          </a:p>
          <a:p>
            <a:r>
              <a:rPr lang="fr-FR" dirty="0"/>
              <a:t>V</a:t>
            </a:r>
            <a:r>
              <a:rPr lang="fr-FR" dirty="0" smtClean="0"/>
              <a:t>ous </a:t>
            </a:r>
            <a:r>
              <a:rPr lang="fr-FR" dirty="0"/>
              <a:t>êtes </a:t>
            </a:r>
            <a:r>
              <a:rPr lang="fr-FR" dirty="0" smtClean="0"/>
              <a:t>persuadée </a:t>
            </a:r>
            <a:r>
              <a:rPr lang="fr-FR" dirty="0"/>
              <a:t>que « </a:t>
            </a:r>
            <a:r>
              <a:rPr lang="fr-FR" b="1" dirty="0"/>
              <a:t>cela ne guérit que quand vous prenez des antibiotiques </a:t>
            </a:r>
            <a:r>
              <a:rPr lang="fr-FR" dirty="0" smtClean="0"/>
              <a:t>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15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5897"/>
            <a:ext cx="2483768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90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260648"/>
            <a:ext cx="95405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ECOS AES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fr-FR" dirty="0" smtClean="0"/>
          </a:p>
          <a:p>
            <a:pPr lvl="0" fontAlgn="base"/>
            <a:r>
              <a:rPr lang="fr-FR" sz="3500" dirty="0" smtClean="0"/>
              <a:t>LE PATIENT SIMULE</a:t>
            </a:r>
            <a:r>
              <a:rPr lang="fr-FR" sz="3500" b="1" dirty="0" smtClean="0"/>
              <a:t/>
            </a:r>
            <a:br>
              <a:rPr lang="fr-FR" sz="3500" b="1" dirty="0" smtClean="0"/>
            </a:br>
            <a:r>
              <a:rPr lang="fr-FR" sz="3500" dirty="0" smtClean="0"/>
              <a:t>Vous </a:t>
            </a:r>
            <a:r>
              <a:rPr lang="fr-FR" sz="3500" dirty="0"/>
              <a:t>vous appelez Fréderic(que) </a:t>
            </a:r>
            <a:r>
              <a:rPr lang="fr-FR" sz="3500" dirty="0" smtClean="0"/>
              <a:t>Hure. Vous avez 25 ans </a:t>
            </a:r>
            <a:br>
              <a:rPr lang="fr-FR" sz="3500" dirty="0" smtClean="0"/>
            </a:br>
            <a:r>
              <a:rPr lang="fr-FR" sz="3500" dirty="0" smtClean="0"/>
              <a:t>Vous </a:t>
            </a:r>
            <a:r>
              <a:rPr lang="fr-FR" sz="3500" dirty="0"/>
              <a:t>êtes interne en stage de niveau 1 chez le Dr Aimé </a:t>
            </a:r>
            <a:r>
              <a:rPr lang="fr-FR" sz="3500" dirty="0" smtClean="0"/>
              <a:t>Sue</a:t>
            </a:r>
            <a:br>
              <a:rPr lang="fr-FR" sz="3500" dirty="0" smtClean="0"/>
            </a:br>
            <a:r>
              <a:rPr lang="fr-FR" sz="3500" dirty="0" smtClean="0"/>
              <a:t>Vous </a:t>
            </a:r>
            <a:r>
              <a:rPr lang="fr-FR" sz="3500" dirty="0"/>
              <a:t>venez de faire un rappel du vaccin DTPC chez un patient d’une vingtaine d’années. </a:t>
            </a:r>
            <a:r>
              <a:rPr lang="fr-FR" sz="3500" dirty="0" smtClean="0"/>
              <a:t/>
            </a:r>
            <a:br>
              <a:rPr lang="fr-FR" sz="3500" dirty="0" smtClean="0"/>
            </a:br>
            <a:r>
              <a:rPr lang="fr-FR" sz="3500" dirty="0" smtClean="0"/>
              <a:t>Il </a:t>
            </a:r>
            <a:r>
              <a:rPr lang="fr-FR" sz="3500" dirty="0"/>
              <a:t>n’y avait plus de place dans la boite à aiguilles. Vous avez alors voulu </a:t>
            </a:r>
            <a:r>
              <a:rPr lang="fr-FR" sz="3500" dirty="0" err="1"/>
              <a:t>recapuchonner</a:t>
            </a:r>
            <a:r>
              <a:rPr lang="fr-FR" sz="3500" dirty="0"/>
              <a:t> le vaccin et vous vous êtes piqué. Ça a </a:t>
            </a:r>
            <a:r>
              <a:rPr lang="fr-FR" sz="3500" dirty="0" smtClean="0"/>
              <a:t>saigné</a:t>
            </a:r>
            <a:r>
              <a:rPr lang="fr-FR" sz="3500" dirty="0"/>
              <a:t/>
            </a:r>
            <a:br>
              <a:rPr lang="fr-FR" sz="3500" dirty="0"/>
            </a:br>
            <a:r>
              <a:rPr lang="fr-FR" sz="3500" dirty="0"/>
              <a:t>Vous êtes très angoissé(e).</a:t>
            </a:r>
            <a:br>
              <a:rPr lang="fr-FR" sz="3500" dirty="0"/>
            </a:br>
            <a:r>
              <a:rPr lang="fr-FR" sz="3500" dirty="0"/>
              <a:t>Vous allez vous marier dans 6 mois et vous avez très peur d’avoir attrapé le VIH ou le VHC</a:t>
            </a:r>
            <a:br>
              <a:rPr lang="fr-FR" sz="3500" dirty="0"/>
            </a:br>
            <a:r>
              <a:rPr lang="fr-FR" sz="3500" dirty="0" smtClean="0"/>
              <a:t>Vous allez voir votre maître de stage</a:t>
            </a:r>
            <a:br>
              <a:rPr lang="fr-FR" sz="3500" dirty="0" smtClean="0"/>
            </a:br>
            <a:r>
              <a:rPr lang="fr-FR" sz="3500" dirty="0" smtClean="0"/>
              <a:t>Le </a:t>
            </a:r>
            <a:r>
              <a:rPr lang="fr-FR" sz="3500" dirty="0"/>
              <a:t>patient est toujours dans le box à </a:t>
            </a:r>
            <a:r>
              <a:rPr lang="fr-FR" sz="3500" dirty="0" smtClean="0"/>
              <a:t>coté</a:t>
            </a:r>
            <a:r>
              <a:rPr lang="fr-FR" sz="3500" dirty="0"/>
              <a:t/>
            </a:r>
            <a:br>
              <a:rPr lang="fr-FR" sz="3500" dirty="0"/>
            </a:br>
            <a:r>
              <a:rPr lang="fr-FR" sz="3500" dirty="0"/>
              <a:t> </a:t>
            </a:r>
            <a:endParaRPr lang="fr-FR" sz="3500" dirty="0" smtClean="0"/>
          </a:p>
          <a:p>
            <a:r>
              <a:rPr lang="fr-FR" sz="3500" dirty="0" smtClean="0"/>
              <a:t>LE MEDECIN ACTEUR (Maître de stage)</a:t>
            </a:r>
            <a:endParaRPr lang="fr-FR" sz="35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16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897"/>
            <a:ext cx="3275856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8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28701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GREPAFI</a:t>
            </a:r>
            <a:br>
              <a:rPr lang="fr-FR" dirty="0" smtClean="0"/>
            </a:br>
            <a:r>
              <a:rPr lang="fr-FR" sz="3600" dirty="0" smtClean="0"/>
              <a:t>Observation et amélioration des pratiques avec la méthodologie du patient standardisé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539552" y="2359913"/>
            <a:ext cx="381642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buClr>
                <a:schemeClr val="accent1"/>
              </a:buClr>
              <a:buNone/>
            </a:pPr>
            <a:r>
              <a:rPr lang="fr-FR" sz="2000" dirty="0" smtClean="0"/>
              <a:t>« T</a:t>
            </a:r>
            <a:r>
              <a:rPr lang="en-US" sz="2000" dirty="0" smtClean="0"/>
              <a:t>here is general consensus that a </a:t>
            </a:r>
            <a:r>
              <a:rPr lang="en-US" sz="2000" dirty="0" err="1" smtClean="0"/>
              <a:t>standardised</a:t>
            </a:r>
            <a:r>
              <a:rPr lang="en-US" sz="2000" dirty="0" smtClean="0"/>
              <a:t> patient is a </a:t>
            </a:r>
            <a:r>
              <a:rPr lang="en-US" sz="2000" b="1" dirty="0" smtClean="0">
                <a:solidFill>
                  <a:schemeClr val="accent6"/>
                </a:solidFill>
              </a:rPr>
              <a:t>healthy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chemeClr val="accent6"/>
                </a:solidFill>
              </a:rPr>
              <a:t>subject</a:t>
            </a:r>
            <a:r>
              <a:rPr lang="en-US" sz="2000" dirty="0" smtClean="0"/>
              <a:t>, or an actual patient who has been </a:t>
            </a:r>
            <a:r>
              <a:rPr lang="en-US" sz="2000" b="1" dirty="0" smtClean="0">
                <a:solidFill>
                  <a:schemeClr val="accent5"/>
                </a:solidFill>
              </a:rPr>
              <a:t>trained to</a:t>
            </a:r>
            <a:r>
              <a:rPr lang="en-US" sz="2000" dirty="0" smtClean="0">
                <a:solidFill>
                  <a:schemeClr val="accent5"/>
                </a:solidFill>
              </a:rPr>
              <a:t> </a:t>
            </a:r>
            <a:r>
              <a:rPr lang="en-US" sz="2000" b="1" dirty="0" smtClean="0">
                <a:solidFill>
                  <a:schemeClr val="accent5"/>
                </a:solidFill>
              </a:rPr>
              <a:t>portray </a:t>
            </a:r>
            <a:r>
              <a:rPr lang="en-US" sz="2000" dirty="0" smtClean="0"/>
              <a:t>accurately and consistently a particular </a:t>
            </a:r>
            <a:r>
              <a:rPr lang="en-US" sz="2000" b="1" dirty="0" smtClean="0">
                <a:solidFill>
                  <a:schemeClr val="accent4"/>
                </a:solidFill>
              </a:rPr>
              <a:t>patient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4"/>
                </a:solidFill>
              </a:rPr>
              <a:t>case</a:t>
            </a:r>
            <a:r>
              <a:rPr lang="en-US" sz="2000" dirty="0" smtClean="0"/>
              <a:t>, and who is also </a:t>
            </a:r>
            <a:r>
              <a:rPr lang="en-US" sz="2000" b="1" dirty="0" smtClean="0">
                <a:solidFill>
                  <a:schemeClr val="accent3"/>
                </a:solidFill>
              </a:rPr>
              <a:t>trained to assess </a:t>
            </a:r>
            <a:r>
              <a:rPr lang="en-US" sz="2000" dirty="0" smtClean="0"/>
              <a:t>the performance of </a:t>
            </a:r>
            <a:r>
              <a:rPr lang="en-US" sz="2000" b="1" dirty="0" smtClean="0"/>
              <a:t>students or doctors </a:t>
            </a:r>
            <a:r>
              <a:rPr lang="en-US" sz="2000" dirty="0" smtClean="0"/>
              <a:t>based on </a:t>
            </a:r>
            <a:r>
              <a:rPr lang="en-US" sz="2000" b="1" dirty="0" smtClean="0">
                <a:solidFill>
                  <a:schemeClr val="accent2"/>
                </a:solidFill>
              </a:rPr>
              <a:t>pre-defined criteria </a:t>
            </a:r>
            <a:r>
              <a:rPr lang="fr-FR" sz="2000" dirty="0" smtClean="0"/>
              <a:t>»</a:t>
            </a:r>
          </a:p>
          <a:p>
            <a:pPr marL="708660" lvl="2" algn="r">
              <a:buClr>
                <a:schemeClr val="accent1"/>
              </a:buClr>
              <a:buNone/>
            </a:pPr>
            <a:r>
              <a:rPr lang="fr-FR" sz="1400" dirty="0" err="1" smtClean="0"/>
              <a:t>Rethans</a:t>
            </a:r>
            <a:r>
              <a:rPr lang="fr-FR" sz="1400" dirty="0" smtClean="0"/>
              <a:t> et al 2007</a:t>
            </a:r>
            <a:endParaRPr lang="fr-FR" sz="1400" dirty="0"/>
          </a:p>
        </p:txBody>
      </p:sp>
      <p:sp>
        <p:nvSpPr>
          <p:cNvPr id="24" name="ZoneTexte 23"/>
          <p:cNvSpPr txBox="1"/>
          <p:nvPr/>
        </p:nvSpPr>
        <p:spPr>
          <a:xfrm>
            <a:off x="4868416" y="2350621"/>
            <a:ext cx="32319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/>
                </a:solidFill>
              </a:rPr>
              <a:t>comédien</a:t>
            </a:r>
            <a:endParaRPr lang="fr-FR" b="1" dirty="0">
              <a:solidFill>
                <a:schemeClr val="accent6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860032" y="3584049"/>
            <a:ext cx="32319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2"/>
                </a:solidFill>
              </a:rPr>
              <a:t>check-list</a:t>
            </a:r>
            <a:endParaRPr lang="fr-FR" b="1" dirty="0">
              <a:solidFill>
                <a:schemeClr val="accent2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860032" y="4016097"/>
            <a:ext cx="32403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5"/>
                </a:solidFill>
              </a:rPr>
              <a:t>formation au jeu</a:t>
            </a:r>
            <a:endParaRPr lang="fr-FR" b="1" dirty="0">
              <a:solidFill>
                <a:schemeClr val="accent5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860032" y="4520153"/>
            <a:ext cx="32319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3"/>
                </a:solidFill>
              </a:rPr>
              <a:t>formation au recueil</a:t>
            </a:r>
            <a:endParaRPr lang="fr-FR" b="1" dirty="0">
              <a:solidFill>
                <a:schemeClr val="accent3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860032" y="3142709"/>
            <a:ext cx="32403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4"/>
                </a:solidFill>
              </a:rPr>
              <a:t>scénario clinique</a:t>
            </a:r>
            <a:endParaRPr lang="fr-FR" b="1" dirty="0">
              <a:solidFill>
                <a:schemeClr val="accent4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868416" y="5374957"/>
            <a:ext cx="32319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Investigateurs </a:t>
            </a:r>
            <a:r>
              <a:rPr lang="fr-FR" b="1" u="sng" dirty="0" smtClean="0"/>
              <a:t>consentants</a:t>
            </a:r>
            <a:r>
              <a:rPr lang="fr-FR" b="1" dirty="0" smtClean="0"/>
              <a:t> en aveugle</a:t>
            </a:r>
            <a:endParaRPr lang="fr-FR" b="1" dirty="0"/>
          </a:p>
        </p:txBody>
      </p:sp>
      <p:sp>
        <p:nvSpPr>
          <p:cNvPr id="30" name="Rectangle 29"/>
          <p:cNvSpPr/>
          <p:nvPr/>
        </p:nvSpPr>
        <p:spPr>
          <a:xfrm>
            <a:off x="1944216" y="6166465"/>
            <a:ext cx="5940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>
              <a:buClr>
                <a:schemeClr val="accent1"/>
              </a:buClr>
            </a:pPr>
            <a:r>
              <a:rPr lang="fr-FR" sz="2200" b="1" dirty="0" smtClean="0"/>
              <a:t>Contrôle qualité à chaque étape</a:t>
            </a:r>
          </a:p>
        </p:txBody>
      </p:sp>
    </p:spTree>
    <p:extLst>
      <p:ext uri="{BB962C8B-B14F-4D97-AF65-F5344CB8AC3E}">
        <p14:creationId xmlns:p14="http://schemas.microsoft.com/office/powerpoint/2010/main" val="119641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prstClr val="white"/>
                </a:solidFill>
              </a:rPr>
              <a:t>P7       D</a:t>
            </a:r>
            <a:endParaRPr lang="fr-FR" b="1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287016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GrEPaFi</a:t>
            </a:r>
            <a:r>
              <a:rPr lang="fr-FR" dirty="0" smtClean="0"/>
              <a:t> : Groupes d’étude par des patients fictifs 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39552" y="2359913"/>
            <a:ext cx="7992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258763">
              <a:buClr>
                <a:srgbClr val="4F81BD"/>
              </a:buClr>
            </a:pPr>
            <a:r>
              <a:rPr lang="fr-FR" b="1" dirty="0" smtClean="0">
                <a:solidFill>
                  <a:prstClr val="black"/>
                </a:solidFill>
              </a:rPr>
              <a:t>Objectif de recherche </a:t>
            </a:r>
          </a:p>
          <a:p>
            <a:pPr marL="628650" lvl="1" indent="-285750">
              <a:buClr>
                <a:srgbClr val="4F81BD"/>
              </a:buClr>
              <a:buFont typeface="Arial"/>
              <a:buChar char="•"/>
            </a:pPr>
            <a:r>
              <a:rPr lang="fr-FR" b="1" dirty="0" smtClean="0">
                <a:solidFill>
                  <a:prstClr val="black"/>
                </a:solidFill>
              </a:rPr>
              <a:t>Descriptif </a:t>
            </a:r>
            <a:r>
              <a:rPr lang="fr-FR" b="1" dirty="0">
                <a:solidFill>
                  <a:prstClr val="black"/>
                </a:solidFill>
              </a:rPr>
              <a:t>: </a:t>
            </a:r>
          </a:p>
          <a:p>
            <a:pPr marL="1028700" lvl="2">
              <a:buClr>
                <a:srgbClr val="4F81BD"/>
              </a:buClr>
            </a:pPr>
            <a:r>
              <a:rPr lang="fr-FR" dirty="0">
                <a:solidFill>
                  <a:prstClr val="black"/>
                </a:solidFill>
              </a:rPr>
              <a:t>Évaluation des pratiques </a:t>
            </a:r>
            <a:r>
              <a:rPr lang="fr-FR" dirty="0" smtClean="0">
                <a:solidFill>
                  <a:prstClr val="black"/>
                </a:solidFill>
              </a:rPr>
              <a:t>professionnelles des MSU </a:t>
            </a:r>
            <a:r>
              <a:rPr lang="fr-FR" dirty="0">
                <a:solidFill>
                  <a:prstClr val="black"/>
                </a:solidFill>
              </a:rPr>
              <a:t>= Etudes patients </a:t>
            </a:r>
            <a:r>
              <a:rPr lang="fr-FR" dirty="0" smtClean="0">
                <a:solidFill>
                  <a:prstClr val="black"/>
                </a:solidFill>
              </a:rPr>
              <a:t>standardisés </a:t>
            </a:r>
            <a:r>
              <a:rPr lang="fr-FR" dirty="0">
                <a:solidFill>
                  <a:prstClr val="black"/>
                </a:solidFill>
              </a:rPr>
              <a:t>:</a:t>
            </a:r>
            <a:r>
              <a:rPr lang="fr-FR" dirty="0" smtClean="0">
                <a:solidFill>
                  <a:prstClr val="black"/>
                </a:solidFill>
              </a:rPr>
              <a:t> consultations fictives en aveugle chez des MSU volontaire : un interne formé joue le rôle du patient</a:t>
            </a:r>
            <a:endParaRPr lang="fr-FR" dirty="0">
              <a:solidFill>
                <a:prstClr val="black"/>
              </a:solidFill>
            </a:endParaRPr>
          </a:p>
          <a:p>
            <a:pPr marL="628650" lvl="1" indent="-285750">
              <a:buClr>
                <a:srgbClr val="4F81BD"/>
              </a:buClr>
              <a:buFont typeface="Arial"/>
              <a:buChar char="•"/>
            </a:pPr>
            <a:r>
              <a:rPr lang="fr-FR" b="1" dirty="0">
                <a:solidFill>
                  <a:prstClr val="black"/>
                </a:solidFill>
              </a:rPr>
              <a:t>Formation : </a:t>
            </a:r>
          </a:p>
          <a:p>
            <a:pPr marL="1028700" lvl="2">
              <a:buClr>
                <a:srgbClr val="4F81BD"/>
              </a:buClr>
            </a:pPr>
            <a:r>
              <a:rPr lang="fr-FR" dirty="0">
                <a:solidFill>
                  <a:prstClr val="black"/>
                </a:solidFill>
              </a:rPr>
              <a:t>Amélioration des pratiques professionnelles = </a:t>
            </a:r>
          </a:p>
          <a:p>
            <a:pPr marL="1485900" lvl="3">
              <a:buClr>
                <a:srgbClr val="4F81BD"/>
              </a:buClr>
            </a:pPr>
            <a:r>
              <a:rPr lang="fr-FR" dirty="0">
                <a:solidFill>
                  <a:prstClr val="black"/>
                </a:solidFill>
              </a:rPr>
              <a:t>Rapport </a:t>
            </a:r>
            <a:r>
              <a:rPr lang="fr-FR" dirty="0" smtClean="0">
                <a:solidFill>
                  <a:prstClr val="black"/>
                </a:solidFill>
              </a:rPr>
              <a:t>personnalisé pour chaque investigateur</a:t>
            </a:r>
            <a:endParaRPr lang="fr-FR" dirty="0">
              <a:solidFill>
                <a:prstClr val="black"/>
              </a:solidFill>
            </a:endParaRPr>
          </a:p>
          <a:p>
            <a:pPr marL="1485900" lvl="3">
              <a:buClr>
                <a:srgbClr val="4F81BD"/>
              </a:buClr>
            </a:pPr>
            <a:r>
              <a:rPr lang="fr-FR" dirty="0">
                <a:solidFill>
                  <a:prstClr val="black"/>
                </a:solidFill>
              </a:rPr>
              <a:t>FMC à chaque fin d’étude : séance </a:t>
            </a:r>
            <a:r>
              <a:rPr lang="fr-FR" dirty="0" smtClean="0">
                <a:solidFill>
                  <a:prstClr val="black"/>
                </a:solidFill>
              </a:rPr>
              <a:t>retour pour le groupe d’investigateurs</a:t>
            </a:r>
          </a:p>
          <a:p>
            <a:pPr marL="1485900" lvl="3">
              <a:buClr>
                <a:srgbClr val="4F81BD"/>
              </a:buClr>
            </a:pPr>
            <a:endParaRPr lang="fr-FR" dirty="0">
              <a:solidFill>
                <a:prstClr val="black"/>
              </a:solidFill>
            </a:endParaRPr>
          </a:p>
          <a:p>
            <a:pPr marL="114300">
              <a:buClr>
                <a:srgbClr val="4F81BD"/>
              </a:buClr>
            </a:pPr>
            <a:r>
              <a:rPr lang="fr-FR" b="1" dirty="0" smtClean="0">
                <a:solidFill>
                  <a:prstClr val="black"/>
                </a:solidFill>
              </a:rPr>
              <a:t>Etude menée : </a:t>
            </a:r>
          </a:p>
          <a:p>
            <a:pPr marL="635000" indent="-274638">
              <a:buClr>
                <a:srgbClr val="4F81BD"/>
              </a:buClr>
              <a:buFont typeface="Arial"/>
              <a:buChar char="•"/>
            </a:pPr>
            <a:r>
              <a:rPr lang="fr-FR" dirty="0" smtClean="0">
                <a:solidFill>
                  <a:prstClr val="black"/>
                </a:solidFill>
              </a:rPr>
              <a:t>Consultation du voyageur</a:t>
            </a:r>
          </a:p>
          <a:p>
            <a:pPr marL="635000" indent="-274638">
              <a:buClr>
                <a:srgbClr val="4F81BD"/>
              </a:buClr>
              <a:buFont typeface="Arial"/>
              <a:buChar char="•"/>
            </a:pPr>
            <a:r>
              <a:rPr lang="fr-FR" dirty="0" smtClean="0">
                <a:solidFill>
                  <a:prstClr val="black"/>
                </a:solidFill>
              </a:rPr>
              <a:t>Consultation pré </a:t>
            </a:r>
            <a:r>
              <a:rPr lang="fr-FR" dirty="0" err="1" smtClean="0">
                <a:solidFill>
                  <a:prstClr val="black"/>
                </a:solidFill>
              </a:rPr>
              <a:t>conceptionnelle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86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latin typeface="Calibri" charset="0"/>
              </a:rPr>
              <a:t>Récit de Situation </a:t>
            </a:r>
            <a:r>
              <a:rPr lang="fr-FR" sz="4000" dirty="0" smtClean="0">
                <a:latin typeface="Calibri" charset="0"/>
              </a:rPr>
              <a:t/>
            </a:r>
            <a:br>
              <a:rPr lang="fr-FR" sz="4000" dirty="0" smtClean="0">
                <a:latin typeface="Calibri" charset="0"/>
              </a:rPr>
            </a:br>
            <a:r>
              <a:rPr lang="fr-FR" sz="4000" dirty="0" smtClean="0">
                <a:latin typeface="Calibri" charset="0"/>
              </a:rPr>
              <a:t>Complexe </a:t>
            </a:r>
            <a:r>
              <a:rPr lang="fr-FR" sz="4000" dirty="0">
                <a:latin typeface="Calibri" charset="0"/>
              </a:rPr>
              <a:t>Authentique </a:t>
            </a:r>
            <a:r>
              <a:rPr lang="fr-FR" sz="4000" dirty="0" smtClean="0">
                <a:latin typeface="Calibri" charset="0"/>
              </a:rPr>
              <a:t>: RSCA </a:t>
            </a:r>
            <a:endParaRPr lang="fr-FR" sz="4000" dirty="0">
              <a:latin typeface="Calibri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sz="3000" dirty="0">
                <a:latin typeface="Calibri" charset="0"/>
              </a:rPr>
              <a:t>Récit écrit impliqué, descriptif et analytique</a:t>
            </a:r>
          </a:p>
          <a:p>
            <a:pPr>
              <a:lnSpc>
                <a:spcPct val="80000"/>
              </a:lnSpc>
            </a:pPr>
            <a:r>
              <a:rPr lang="fr-FR" sz="3000" dirty="0">
                <a:latin typeface="Calibri" charset="0"/>
              </a:rPr>
              <a:t>Situation professionnelle complexe vécue par l</a:t>
            </a:r>
            <a:r>
              <a:rPr lang="ja-JP" altLang="fr-FR" sz="3000" dirty="0">
                <a:latin typeface="Calibri" charset="0"/>
              </a:rPr>
              <a:t>’</a:t>
            </a:r>
            <a:r>
              <a:rPr lang="fr-FR" sz="3000" dirty="0">
                <a:latin typeface="Calibri" charset="0"/>
              </a:rPr>
              <a:t>interne</a:t>
            </a:r>
          </a:p>
          <a:p>
            <a:pPr>
              <a:lnSpc>
                <a:spcPct val="80000"/>
              </a:lnSpc>
            </a:pPr>
            <a:r>
              <a:rPr lang="fr-FR" sz="3000" dirty="0">
                <a:latin typeface="Calibri" charset="0"/>
              </a:rPr>
              <a:t>Analyse critique de la situation :</a:t>
            </a:r>
            <a:br>
              <a:rPr lang="fr-FR" sz="3000" dirty="0">
                <a:latin typeface="Calibri" charset="0"/>
              </a:rPr>
            </a:br>
            <a:r>
              <a:rPr lang="fr-FR" sz="3000" dirty="0">
                <a:latin typeface="Calibri" charset="0"/>
              </a:rPr>
              <a:t>questions induites et leur hiérarchisation</a:t>
            </a:r>
            <a:br>
              <a:rPr lang="fr-FR" sz="3000" dirty="0">
                <a:latin typeface="Calibri" charset="0"/>
              </a:rPr>
            </a:br>
            <a:r>
              <a:rPr lang="fr-FR" sz="3000" dirty="0">
                <a:latin typeface="Calibri" charset="0"/>
              </a:rPr>
              <a:t>réponses apportées</a:t>
            </a:r>
            <a:br>
              <a:rPr lang="fr-FR" sz="3000" dirty="0">
                <a:latin typeface="Calibri" charset="0"/>
              </a:rPr>
            </a:br>
            <a:r>
              <a:rPr lang="fr-FR" sz="3000" dirty="0">
                <a:latin typeface="Calibri" charset="0"/>
              </a:rPr>
              <a:t>modalités d</a:t>
            </a:r>
            <a:r>
              <a:rPr lang="ja-JP" altLang="fr-FR" sz="3000" dirty="0">
                <a:latin typeface="Calibri" charset="0"/>
              </a:rPr>
              <a:t>’</a:t>
            </a:r>
            <a:r>
              <a:rPr lang="fr-FR" sz="3000" dirty="0">
                <a:latin typeface="Calibri" charset="0"/>
              </a:rPr>
              <a:t>obtention</a:t>
            </a:r>
            <a:br>
              <a:rPr lang="fr-FR" sz="3000" dirty="0">
                <a:latin typeface="Calibri" charset="0"/>
              </a:rPr>
            </a:br>
            <a:r>
              <a:rPr lang="fr-FR" sz="3000" dirty="0">
                <a:latin typeface="Calibri" charset="0"/>
              </a:rPr>
              <a:t>recherche d</a:t>
            </a:r>
            <a:r>
              <a:rPr lang="ja-JP" altLang="fr-FR" sz="3000" dirty="0">
                <a:latin typeface="Calibri" charset="0"/>
              </a:rPr>
              <a:t>’</a:t>
            </a:r>
            <a:r>
              <a:rPr lang="fr-FR" sz="3000" dirty="0">
                <a:latin typeface="Calibri" charset="0"/>
              </a:rPr>
              <a:t>informations complémentaires</a:t>
            </a:r>
            <a:br>
              <a:rPr lang="fr-FR" sz="3000" dirty="0">
                <a:latin typeface="Calibri" charset="0"/>
              </a:rPr>
            </a:br>
            <a:r>
              <a:rPr lang="fr-FR" sz="3000" dirty="0">
                <a:latin typeface="Calibri" charset="0"/>
              </a:rPr>
              <a:t>bibliographie </a:t>
            </a:r>
            <a:r>
              <a:rPr lang="fr-FR" sz="3000" dirty="0" err="1">
                <a:latin typeface="Calibri" charset="0"/>
              </a:rPr>
              <a:t>succinte</a:t>
            </a:r>
            <a:r>
              <a:rPr lang="fr-FR" sz="3000" dirty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fr-FR" sz="3000" dirty="0">
                <a:latin typeface="Calibri" charset="0"/>
              </a:rPr>
              <a:t>Différentes parties variables </a:t>
            </a:r>
            <a:br>
              <a:rPr lang="fr-FR" sz="3000" dirty="0">
                <a:latin typeface="Calibri" charset="0"/>
              </a:rPr>
            </a:br>
            <a:r>
              <a:rPr lang="fr-FR" sz="3000" dirty="0">
                <a:latin typeface="Calibri" charset="0"/>
              </a:rPr>
              <a:t>en fonction de la situation traitée et de </a:t>
            </a:r>
            <a:r>
              <a:rPr lang="fr-FR" sz="3000" dirty="0" smtClean="0">
                <a:latin typeface="Calibri" charset="0"/>
              </a:rPr>
              <a:t>l’interne</a:t>
            </a:r>
            <a:endParaRPr lang="fr-FR" sz="3000" dirty="0">
              <a:latin typeface="Calibri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5897"/>
            <a:ext cx="2339752" cy="96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1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charset="0"/>
              </a:rPr>
              <a:t>Gestion</a:t>
            </a:r>
            <a:endParaRPr lang="fr-FR" dirty="0">
              <a:latin typeface="Calibri" charset="0"/>
            </a:endParaRP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latin typeface="Calibri" charset="0"/>
              </a:rPr>
              <a:t>Un portfolio électronique</a:t>
            </a:r>
          </a:p>
          <a:p>
            <a:r>
              <a:rPr lang="fr-FR" dirty="0" smtClean="0">
                <a:latin typeface="Calibri" charset="0"/>
              </a:rPr>
              <a:t>Titre </a:t>
            </a:r>
            <a:r>
              <a:rPr lang="fr-FR" dirty="0">
                <a:latin typeface="Calibri" charset="0"/>
              </a:rPr>
              <a:t>et mots clés</a:t>
            </a:r>
          </a:p>
          <a:p>
            <a:r>
              <a:rPr lang="fr-FR" dirty="0">
                <a:latin typeface="Calibri" charset="0"/>
              </a:rPr>
              <a:t>Accessible à l'interne concerné, son tuteur et les responsables du DMG</a:t>
            </a:r>
          </a:p>
          <a:p>
            <a:r>
              <a:rPr lang="fr-FR" dirty="0">
                <a:latin typeface="Calibri" charset="0"/>
              </a:rPr>
              <a:t>Certaines traces dites « remarquables » sont publiées et accessibles à tous </a:t>
            </a:r>
            <a:r>
              <a:rPr lang="fr-FR" dirty="0" smtClean="0">
                <a:latin typeface="Calibri" charset="0"/>
              </a:rPr>
              <a:t>les internes et maîtres de stage</a:t>
            </a:r>
            <a:endParaRPr lang="fr-FR" dirty="0">
              <a:latin typeface="Calibri" charset="0"/>
            </a:endParaRPr>
          </a:p>
          <a:p>
            <a:r>
              <a:rPr lang="fr-FR" dirty="0">
                <a:latin typeface="Calibri" charset="0"/>
              </a:rPr>
              <a:t>Exemples et base de </a:t>
            </a:r>
            <a:r>
              <a:rPr lang="fr-FR" dirty="0" smtClean="0">
                <a:latin typeface="Calibri" charset="0"/>
              </a:rPr>
              <a:t>données</a:t>
            </a:r>
          </a:p>
          <a:p>
            <a:r>
              <a:rPr lang="fr-FR" dirty="0" smtClean="0">
                <a:latin typeface="Calibri" charset="0"/>
              </a:rPr>
              <a:t>Source de thèses  </a:t>
            </a:r>
            <a:endParaRPr lang="fr-FR" dirty="0">
              <a:latin typeface="Calibri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5897"/>
            <a:ext cx="3347864" cy="1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08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63133" y="1340768"/>
            <a:ext cx="122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P7       D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287016"/>
          </a:xfrm>
        </p:spPr>
        <p:txBody>
          <a:bodyPr>
            <a:normAutofit/>
          </a:bodyPr>
          <a:lstStyle/>
          <a:p>
            <a:r>
              <a:rPr lang="fr-FR" dirty="0" smtClean="0"/>
              <a:t>Vous avez dit « Authenticité » ?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791580" y="2147547"/>
            <a:ext cx="756084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200" dirty="0" smtClean="0"/>
              <a:t>Paradigme constructiviste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200" dirty="0" smtClean="0"/>
              <a:t>Jouer </a:t>
            </a:r>
            <a:r>
              <a:rPr lang="fr-FR" sz="3200" dirty="0"/>
              <a:t>au docteur tout en l’étant </a:t>
            </a:r>
            <a:r>
              <a:rPr lang="fr-FR" sz="3200" dirty="0" smtClean="0"/>
              <a:t>vraiment</a:t>
            </a:r>
            <a:r>
              <a:rPr lang="fr-FR" sz="3200" b="1" dirty="0" smtClean="0"/>
              <a:t/>
            </a:r>
            <a:br>
              <a:rPr lang="fr-FR" sz="3200" b="1" dirty="0" smtClean="0"/>
            </a:br>
            <a:endParaRPr lang="fr-FR" sz="3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200" dirty="0" smtClean="0"/>
              <a:t>Faire </a:t>
            </a:r>
            <a:r>
              <a:rPr lang="fr-FR" sz="3200" dirty="0"/>
              <a:t>semblant d’y </a:t>
            </a:r>
            <a:r>
              <a:rPr lang="fr-FR" sz="3200" dirty="0" smtClean="0"/>
              <a:t>croire</a:t>
            </a:r>
            <a:r>
              <a:rPr lang="fr-FR" dirty="0"/>
              <a:t/>
            </a:r>
            <a:br>
              <a:rPr lang="fr-F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314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/>
          <a:lstStyle/>
          <a:p>
            <a:r>
              <a:rPr lang="en-US" dirty="0" err="1" smtClean="0"/>
              <a:t>Vérité</a:t>
            </a:r>
            <a:r>
              <a:rPr lang="en-US" dirty="0" smtClean="0"/>
              <a:t> et </a:t>
            </a:r>
            <a:r>
              <a:rPr lang="en-US" dirty="0" err="1" smtClean="0"/>
              <a:t>humanité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 descr="Golem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6" b="14266"/>
          <a:stretch>
            <a:fillRect/>
          </a:stretch>
        </p:blipFill>
        <p:spPr>
          <a:xfrm>
            <a:off x="395536" y="1196752"/>
            <a:ext cx="82296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22</a:t>
            </a:fld>
            <a:endParaRPr lang="fr-BE"/>
          </a:p>
        </p:txBody>
      </p:sp>
      <p:pic>
        <p:nvPicPr>
          <p:cNvPr id="6" name="Picture 5" descr="Me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628800"/>
            <a:ext cx="2857500" cy="2736304"/>
          </a:xfrm>
          <a:prstGeom prst="rect">
            <a:avLst/>
          </a:prstGeom>
        </p:spPr>
      </p:pic>
      <p:pic>
        <p:nvPicPr>
          <p:cNvPr id="7" name="Picture 6" descr="Tav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628800"/>
            <a:ext cx="2997200" cy="2705100"/>
          </a:xfrm>
          <a:prstGeom prst="rect">
            <a:avLst/>
          </a:prstGeom>
        </p:spPr>
      </p:pic>
      <p:pic>
        <p:nvPicPr>
          <p:cNvPr id="8" name="Picture 7" descr="Aleph....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2857500" cy="2736304"/>
          </a:xfrm>
          <a:prstGeom prst="rect">
            <a:avLst/>
          </a:prstGeom>
        </p:spPr>
      </p:pic>
      <p:pic>
        <p:nvPicPr>
          <p:cNvPr id="10" name="Picture 9" descr="Ciel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280831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84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beurre</a:t>
            </a:r>
            <a:r>
              <a:rPr lang="en-US" dirty="0" smtClean="0"/>
              <a:t>, sans </a:t>
            </a:r>
            <a:r>
              <a:rPr lang="en-US" dirty="0" err="1" smtClean="0"/>
              <a:t>l’argent</a:t>
            </a:r>
            <a:r>
              <a:rPr lang="en-US" dirty="0" smtClean="0"/>
              <a:t> du </a:t>
            </a:r>
            <a:r>
              <a:rPr lang="en-US" dirty="0" err="1" smtClean="0"/>
              <a:t>beurre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……</a:t>
            </a:r>
            <a:r>
              <a:rPr lang="en-US" dirty="0" err="1" smtClean="0"/>
              <a:t>mais</a:t>
            </a:r>
            <a:r>
              <a:rPr lang="en-US" dirty="0" smtClean="0"/>
              <a:t> avec la </a:t>
            </a:r>
            <a:r>
              <a:rPr lang="en-US" dirty="0" err="1" smtClean="0"/>
              <a:t>crémière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 descr="crémièr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" b="1289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9905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7414" y="3501008"/>
            <a:ext cx="8229600" cy="1468760"/>
          </a:xfrm>
        </p:spPr>
        <p:txBody>
          <a:bodyPr/>
          <a:lstStyle/>
          <a:p>
            <a:r>
              <a:rPr lang="fr-FR" dirty="0" smtClean="0"/>
              <a:t>Merci d’être vraiment là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24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149080"/>
            <a:ext cx="31432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94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1536</Words>
  <Application>Microsoft Macintosh PowerPoint</Application>
  <PresentationFormat>On-screen Show (4:3)</PresentationFormat>
  <Paragraphs>495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Conception personnalisée</vt:lpstr>
      <vt:lpstr>Thème Office</vt:lpstr>
      <vt:lpstr>Simulation en Santé Mieux soigner grâce à la simulation médicale Eviter les erreurs médicales</vt:lpstr>
      <vt:lpstr>PowerPoint Presentation</vt:lpstr>
      <vt:lpstr>Outils de formation  </vt:lpstr>
      <vt:lpstr>Implications et enrichissements </vt:lpstr>
      <vt:lpstr>Vie de médecin</vt:lpstr>
      <vt:lpstr>Quelques exemples</vt:lpstr>
      <vt:lpstr>PowerPoint Presentation</vt:lpstr>
      <vt:lpstr>ECOS : Examens Cliniques Orientés Structurés (ECOS) </vt:lpstr>
      <vt:lpstr>ECOS : concrètement </vt:lpstr>
      <vt:lpstr>PowerPoint Presentation</vt:lpstr>
      <vt:lpstr>PowerPoint Presentation</vt:lpstr>
      <vt:lpstr>Banque ECOS</vt:lpstr>
      <vt:lpstr>ECOS Erreur  </vt:lpstr>
      <vt:lpstr>ECOS Annonce VIH</vt:lpstr>
      <vt:lpstr>ECOS Négociation</vt:lpstr>
      <vt:lpstr>ECOS AES</vt:lpstr>
      <vt:lpstr>GREPAFI Observation et amélioration des pratiques avec la méthodologie du patient standardisé :</vt:lpstr>
      <vt:lpstr>GrEPaFi : Groupes d’étude par des patients fictifs </vt:lpstr>
      <vt:lpstr>Récit de Situation  Complexe Authentique : RSCA </vt:lpstr>
      <vt:lpstr>Gestion</vt:lpstr>
      <vt:lpstr>Vous avez dit « Authenticité » ?</vt:lpstr>
      <vt:lpstr>Vérité et humanité </vt:lpstr>
      <vt:lpstr>Le beurre, sans l’argent du beurre ……mais avec la crémière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Gelly</dc:creator>
  <cp:lastModifiedBy>Erico</cp:lastModifiedBy>
  <cp:revision>84</cp:revision>
  <dcterms:created xsi:type="dcterms:W3CDTF">2015-10-15T13:29:47Z</dcterms:created>
  <dcterms:modified xsi:type="dcterms:W3CDTF">2015-11-28T22:42:50Z</dcterms:modified>
</cp:coreProperties>
</file>