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56" r:id="rId3"/>
    <p:sldId id="264" r:id="rId4"/>
    <p:sldId id="286" r:id="rId5"/>
    <p:sldId id="273" r:id="rId6"/>
    <p:sldId id="285" r:id="rId7"/>
    <p:sldId id="287" r:id="rId8"/>
    <p:sldId id="288" r:id="rId9"/>
    <p:sldId id="289" r:id="rId10"/>
    <p:sldId id="290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xime CATRICE" initials="M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320"/>
    <a:srgbClr val="C30B40"/>
    <a:srgbClr val="F9074C"/>
    <a:srgbClr val="F90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02" autoAdjust="0"/>
  </p:normalViewPr>
  <p:slideViewPr>
    <p:cSldViewPr>
      <p:cViewPr>
        <p:scale>
          <a:sx n="72" d="100"/>
          <a:sy n="72" d="100"/>
        </p:scale>
        <p:origin x="-18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commentAuthors" Target="commentAuthor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1087E-0737-473F-B025-550BC5B197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4466A-9E0C-495F-AE04-1028A21953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23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65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14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48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69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60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98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524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28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43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51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47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8157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A79C-FAA7-4B41-9318-3777343569C2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37074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9A7F-E1BF-4B9F-8820-8661FBC9790B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2650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5213-F8F7-44C8-9795-008C13421858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15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5924-3829-48A4-B383-0A0037DCDFAC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1961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CFCCB-8365-4102-8BCE-A328BC2D2AE0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4767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354791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4521-B280-487F-AC7A-A50E70F50773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96280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A95E-8602-4F2A-8952-4F9BF1F9B0B0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1359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22CF-8AB0-4566-B722-BCF6301BAE18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5431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1293-5971-4160-B427-33F4ADF10D06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66136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3AAB-EC7F-4AA3-8DFE-674FF620DE51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2FED2-57D8-40CB-A8F2-BBC5606B7670}" type="datetimeFigureOut">
              <a:rPr lang="fr-FR" smtClean="0"/>
              <a:t>03/12/15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90" b="28915"/>
          <a:stretch/>
        </p:blipFill>
        <p:spPr bwMode="auto">
          <a:xfrm>
            <a:off x="33338" y="2909455"/>
            <a:ext cx="9077325" cy="38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4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5A108-FB1F-4DE8-80AB-64D43A7598CE}" type="datetime2">
              <a:rPr lang="fr-FR" smtClean="0"/>
              <a:t>jeudi 3 décembre 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386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49" r:id="rId12"/>
    <p:sldLayoutId id="214748365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24" y="44624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1" y="498300"/>
            <a:ext cx="2108957" cy="84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ctrTitle"/>
          </p:nvPr>
        </p:nvSpPr>
        <p:spPr>
          <a:xfrm>
            <a:off x="-216024" y="1628800"/>
            <a:ext cx="9468544" cy="3096344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FF0000"/>
                </a:solidFill>
                <a:cs typeface="Arial"/>
              </a:rPr>
              <a:t>Rôle d’un département de médecine générale dans le développement </a:t>
            </a:r>
            <a:r>
              <a:rPr lang="fr-FR" sz="3600" b="1" dirty="0" smtClean="0">
                <a:solidFill>
                  <a:srgbClr val="FF0000"/>
                </a:solidFill>
                <a:cs typeface="Arial"/>
              </a:rPr>
              <a:t/>
            </a:r>
            <a:br>
              <a:rPr lang="fr-FR" sz="3600" b="1" dirty="0" smtClean="0">
                <a:solidFill>
                  <a:srgbClr val="FF0000"/>
                </a:solidFill>
                <a:cs typeface="Arial"/>
              </a:rPr>
            </a:br>
            <a:r>
              <a:rPr lang="fr-FR" sz="3600" b="1" dirty="0" smtClean="0">
                <a:solidFill>
                  <a:srgbClr val="FF0000"/>
                </a:solidFill>
                <a:cs typeface="Arial"/>
              </a:rPr>
              <a:t>des </a:t>
            </a:r>
            <a:r>
              <a:rPr lang="fr-FR" sz="3600" b="1" dirty="0">
                <a:solidFill>
                  <a:srgbClr val="FF0000"/>
                </a:solidFill>
                <a:cs typeface="Arial"/>
              </a:rPr>
              <a:t>structures d’exercice pluriprofessionnel </a:t>
            </a:r>
            <a:r>
              <a:rPr lang="fr-FR" sz="3600" b="1" dirty="0" smtClean="0">
                <a:solidFill>
                  <a:srgbClr val="FF0000"/>
                </a:solidFill>
                <a:cs typeface="Arial"/>
              </a:rPr>
              <a:t/>
            </a:r>
            <a:br>
              <a:rPr lang="fr-FR" sz="3600" b="1" dirty="0" smtClean="0">
                <a:solidFill>
                  <a:srgbClr val="FF0000"/>
                </a:solidFill>
                <a:cs typeface="Arial"/>
              </a:rPr>
            </a:br>
            <a:r>
              <a:rPr lang="fr-FR" sz="3600" b="1" dirty="0" smtClean="0">
                <a:solidFill>
                  <a:srgbClr val="FF0000"/>
                </a:solidFill>
                <a:cs typeface="Arial"/>
              </a:rPr>
              <a:t>sur </a:t>
            </a:r>
            <a:r>
              <a:rPr lang="fr-FR" sz="3600" b="1" dirty="0">
                <a:solidFill>
                  <a:srgbClr val="FF0000"/>
                </a:solidFill>
                <a:cs typeface="Arial"/>
              </a:rPr>
              <a:t>son territoire </a:t>
            </a:r>
          </a:p>
        </p:txBody>
      </p:sp>
      <p:sp>
        <p:nvSpPr>
          <p:cNvPr id="14" name="Sous-titre 13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78368" cy="504056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</a:rPr>
              <a:t>Le Bel J, Catrice M, </a:t>
            </a:r>
            <a:r>
              <a:rPr lang="fr-FR" sz="2000" dirty="0" err="1">
                <a:solidFill>
                  <a:schemeClr val="tx1"/>
                </a:solidFill>
              </a:rPr>
              <a:t>Cussac</a:t>
            </a:r>
            <a:r>
              <a:rPr lang="fr-FR" sz="2000" dirty="0">
                <a:solidFill>
                  <a:schemeClr val="tx1"/>
                </a:solidFill>
              </a:rPr>
              <a:t> F, Cherif-Allain D, Gauthier R, Nougairède M, Aubert JP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9512" y="4653136"/>
            <a:ext cx="8748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400" b="1" dirty="0"/>
              <a:t>3</a:t>
            </a:r>
            <a:r>
              <a:rPr lang="fr-FR" sz="2400" b="1" baseline="30000" dirty="0"/>
              <a:t>émes</a:t>
            </a:r>
            <a:r>
              <a:rPr lang="fr-FR" sz="2400" b="1" dirty="0"/>
              <a:t> Etats Généraux de la Formation et de la Recherche Médicales</a:t>
            </a:r>
          </a:p>
          <a:p>
            <a:pPr algn="ctr">
              <a:defRPr/>
            </a:pPr>
            <a:r>
              <a:rPr lang="fr-FR" sz="2400" b="1" dirty="0"/>
              <a:t>Université Paris 13 Bobigny - 3 &amp; 4 décembre 2015</a:t>
            </a: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1027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Contexte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251520" y="1412776"/>
            <a:ext cx="8712968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Restructuration des soins primaires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Dynamique territoriale spécifique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DMG local très impliqué sur la pluriprofessionnalité</a:t>
            </a:r>
          </a:p>
          <a:p>
            <a:pPr lvl="1" indent="-457200" algn="just">
              <a:lnSpc>
                <a:spcPct val="200000"/>
              </a:lnSpc>
              <a:buClr>
                <a:schemeClr val="accent1"/>
              </a:buClr>
              <a:buFont typeface="Arial"/>
              <a:buChar char="•"/>
            </a:pPr>
            <a:endParaRPr lang="fr-FR" sz="2800" dirty="0" smtClean="0"/>
          </a:p>
          <a:p>
            <a:pPr lvl="1" indent="-457200" algn="just">
              <a:buClr>
                <a:schemeClr val="accent1"/>
              </a:buClr>
              <a:buFont typeface="Arial"/>
              <a:buChar char="•"/>
            </a:pPr>
            <a:endParaRPr lang="fr-FR" sz="2800" dirty="0" smtClean="0"/>
          </a:p>
          <a:p>
            <a:pPr marL="0" lvl="1" algn="ctr">
              <a:buClr>
                <a:schemeClr val="accent1"/>
              </a:buClr>
            </a:pPr>
            <a:r>
              <a:rPr lang="fr-FR" sz="2800" dirty="0">
                <a:cs typeface="Calibri"/>
              </a:rPr>
              <a:t>Fédérer les structures pluriprofessionnelles en lien avec l’Université Paris Diderot</a:t>
            </a:r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 smtClean="0"/>
          </a:p>
        </p:txBody>
      </p:sp>
      <p:sp>
        <p:nvSpPr>
          <p:cNvPr id="2" name="Flèche vers le bas 1"/>
          <p:cNvSpPr/>
          <p:nvPr/>
        </p:nvSpPr>
        <p:spPr>
          <a:xfrm>
            <a:off x="4355976" y="4365104"/>
            <a:ext cx="504056" cy="762384"/>
          </a:xfrm>
          <a:prstGeom prst="downArrow">
            <a:avLst/>
          </a:prstGeom>
          <a:solidFill>
            <a:srgbClr val="B103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41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Méthode 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251520" y="1412776"/>
            <a:ext cx="87129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Identification d’un chef de projet (chef de clinique MG) 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Recensement des structures (listing MSU DMG)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Contact individuel et présentation du projet </a:t>
            </a:r>
          </a:p>
          <a:p>
            <a:pPr lvl="1" indent="-457200" algn="just">
              <a:lnSpc>
                <a:spcPct val="200000"/>
              </a:lnSpc>
              <a:buClr>
                <a:schemeClr val="accent1"/>
              </a:buClr>
              <a:buFont typeface="Arial"/>
              <a:buChar char="•"/>
            </a:pPr>
            <a:endParaRPr lang="fr-FR" sz="2800" dirty="0" smtClean="0"/>
          </a:p>
          <a:p>
            <a:pPr lvl="1" indent="-457200" algn="just">
              <a:buClr>
                <a:schemeClr val="accent1"/>
              </a:buClr>
              <a:buFont typeface="Arial"/>
              <a:buChar char="•"/>
            </a:pPr>
            <a:endParaRPr lang="fr-FR" sz="2800" dirty="0" smtClean="0"/>
          </a:p>
          <a:p>
            <a:pPr marL="0" lvl="1" algn="ctr">
              <a:buClr>
                <a:schemeClr val="accent1"/>
              </a:buClr>
            </a:pPr>
            <a:r>
              <a:rPr lang="fr-FR" sz="2800" dirty="0" smtClean="0">
                <a:cs typeface="Calibri"/>
              </a:rPr>
              <a:t>1ère réunion au DMG Paris Diderot le 6 mai 2014</a:t>
            </a:r>
            <a:endParaRPr lang="fr-FR" sz="2800" dirty="0" smtClean="0"/>
          </a:p>
        </p:txBody>
      </p:sp>
      <p:sp>
        <p:nvSpPr>
          <p:cNvPr id="2" name="Flèche vers le bas 1"/>
          <p:cNvSpPr/>
          <p:nvPr/>
        </p:nvSpPr>
        <p:spPr>
          <a:xfrm>
            <a:off x="4355976" y="4365104"/>
            <a:ext cx="504056" cy="762384"/>
          </a:xfrm>
          <a:prstGeom prst="downArrow">
            <a:avLst/>
          </a:prstGeom>
          <a:solidFill>
            <a:srgbClr val="B103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415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/>
          </a:bodyPr>
          <a:lstStyle/>
          <a:p>
            <a:r>
              <a:rPr lang="fr-FR" b="1" dirty="0" smtClean="0"/>
              <a:t>Les structures participantes</a:t>
            </a:r>
            <a:endParaRPr lang="fr-FR" b="1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02027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fr-FR" sz="1800" b="1" dirty="0" smtClean="0">
                <a:latin typeface="Calibri" charset="0"/>
                <a:cs typeface="Calibri" charset="0"/>
              </a:rPr>
              <a:t>14 équipes pluriprofessionnelles et/ou pluridisciplinaires (salariées ou libérales)</a:t>
            </a:r>
          </a:p>
          <a:p>
            <a:pPr eaLnBrk="1" hangingPunct="1"/>
            <a:r>
              <a:rPr lang="fr-FR" sz="1800" dirty="0" smtClean="0">
                <a:latin typeface="Calibri" charset="0"/>
                <a:cs typeface="Calibri" charset="0"/>
              </a:rPr>
              <a:t>Centre </a:t>
            </a:r>
            <a:r>
              <a:rPr lang="fr-FR" sz="1800" dirty="0">
                <a:latin typeface="Calibri" charset="0"/>
                <a:cs typeface="Calibri" charset="0"/>
              </a:rPr>
              <a:t>de santé de Nanterre</a:t>
            </a: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Centre de santé de Gennevilliers</a:t>
            </a:r>
          </a:p>
          <a:p>
            <a:pPr eaLnBrk="1" hangingPunct="1"/>
            <a:r>
              <a:rPr lang="fr-FR" sz="1800" dirty="0">
                <a:solidFill>
                  <a:srgbClr val="000000"/>
                </a:solidFill>
                <a:latin typeface="Calibri" charset="0"/>
                <a:cs typeface="Calibri" charset="0"/>
              </a:rPr>
              <a:t>Centre de santé Villeneuve-la-Garenne (Croix rouge)</a:t>
            </a:r>
          </a:p>
          <a:p>
            <a:pPr eaLnBrk="1" hangingPunct="1"/>
            <a:r>
              <a:rPr lang="fr-FR" sz="1800" dirty="0">
                <a:solidFill>
                  <a:srgbClr val="000000"/>
                </a:solidFill>
                <a:latin typeface="Calibri" charset="0"/>
                <a:cs typeface="Calibri" charset="0"/>
              </a:rPr>
              <a:t>Centre municipal de santé Colombes</a:t>
            </a:r>
            <a:endParaRPr lang="fr-FR" sz="1800" dirty="0">
              <a:latin typeface="Calibri" charset="0"/>
              <a:cs typeface="Calibri" charset="0"/>
            </a:endParaRP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Pole de santé Gennevilliers Villeneuve La Garenne</a:t>
            </a: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Centre de santé de Saint-Ouen </a:t>
            </a: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Pole de santé Franc-</a:t>
            </a:r>
            <a:r>
              <a:rPr lang="fr-FR" sz="1800" dirty="0" err="1" smtClean="0">
                <a:latin typeface="Calibri" charset="0"/>
                <a:cs typeface="Calibri" charset="0"/>
              </a:rPr>
              <a:t>Moisins</a:t>
            </a:r>
            <a:r>
              <a:rPr lang="fr-FR" sz="1800" dirty="0" smtClean="0">
                <a:latin typeface="Calibri" charset="0"/>
                <a:cs typeface="Calibri" charset="0"/>
              </a:rPr>
              <a:t> (</a:t>
            </a:r>
            <a:r>
              <a:rPr lang="fr-FR" sz="1800" dirty="0" err="1" smtClean="0">
                <a:latin typeface="Calibri" charset="0"/>
                <a:cs typeface="Calibri" charset="0"/>
              </a:rPr>
              <a:t>Saint_denis</a:t>
            </a:r>
            <a:r>
              <a:rPr lang="fr-FR" sz="1800" dirty="0" smtClean="0">
                <a:latin typeface="Calibri" charset="0"/>
                <a:cs typeface="Calibri" charset="0"/>
              </a:rPr>
              <a:t>)</a:t>
            </a:r>
            <a:endParaRPr lang="fr-FR" sz="1800" dirty="0">
              <a:latin typeface="Calibri" charset="0"/>
              <a:cs typeface="Calibri" charset="0"/>
            </a:endParaRP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Centre de santé de Saint-Denis</a:t>
            </a: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Pôle de santé Paris 18éme Nord</a:t>
            </a: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Maison de santé Goutte d’Or Paris 18éme</a:t>
            </a: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Maison de santé Michelet </a:t>
            </a:r>
            <a:r>
              <a:rPr lang="fr-FR" sz="1800" dirty="0" smtClean="0">
                <a:latin typeface="Calibri" charset="0"/>
                <a:cs typeface="Calibri" charset="0"/>
              </a:rPr>
              <a:t>(Paris 19éme)</a:t>
            </a:r>
            <a:endParaRPr lang="fr-FR" sz="1800" dirty="0">
              <a:latin typeface="Calibri" charset="0"/>
              <a:cs typeface="Calibri" charset="0"/>
            </a:endParaRPr>
          </a:p>
          <a:p>
            <a:pPr eaLnBrk="1" hangingPunct="1"/>
            <a:r>
              <a:rPr lang="fr-FR" sz="1800" dirty="0">
                <a:latin typeface="Calibri" charset="0"/>
                <a:cs typeface="Calibri" charset="0"/>
              </a:rPr>
              <a:t>Maison de santé Jean Jaurès </a:t>
            </a:r>
            <a:r>
              <a:rPr lang="fr-FR" sz="1800" dirty="0" smtClean="0">
                <a:latin typeface="Calibri" charset="0"/>
                <a:cs typeface="Calibri" charset="0"/>
              </a:rPr>
              <a:t>(Paris 19éme)</a:t>
            </a:r>
          </a:p>
          <a:p>
            <a:pPr eaLnBrk="1" hangingPunct="1"/>
            <a:r>
              <a:rPr lang="fr-FR" sz="1800" dirty="0" smtClean="0">
                <a:latin typeface="Calibri" charset="0"/>
                <a:cs typeface="Calibri" charset="0"/>
              </a:rPr>
              <a:t>Pôle de santé </a:t>
            </a:r>
            <a:r>
              <a:rPr lang="fr-FR" sz="1800" dirty="0" err="1" smtClean="0">
                <a:latin typeface="Calibri" charset="0"/>
                <a:cs typeface="Calibri" charset="0"/>
              </a:rPr>
              <a:t>Villaumed</a:t>
            </a:r>
            <a:r>
              <a:rPr lang="fr-FR" sz="1800" dirty="0" smtClean="0">
                <a:latin typeface="Calibri" charset="0"/>
                <a:cs typeface="Calibri" charset="0"/>
              </a:rPr>
              <a:t> (Paris 19éme)</a:t>
            </a:r>
          </a:p>
          <a:p>
            <a:pPr eaLnBrk="1" hangingPunct="1"/>
            <a:r>
              <a:rPr lang="fr-FR" sz="1800" dirty="0" smtClean="0">
                <a:latin typeface="Calibri" charset="0"/>
                <a:cs typeface="Calibri" charset="0"/>
              </a:rPr>
              <a:t>Centre municipal de santé de Montreuil</a:t>
            </a:r>
            <a:endParaRPr lang="fr-FR" sz="1800" dirty="0">
              <a:latin typeface="Calibri" charset="0"/>
              <a:cs typeface="Calibri" charset="0"/>
            </a:endParaRPr>
          </a:p>
          <a:p>
            <a:pPr eaLnBrk="1" hangingPunct="1"/>
            <a:endParaRPr lang="fr-FR" dirty="0">
              <a:latin typeface="Tw Cen MT" charset="0"/>
            </a:endParaRPr>
          </a:p>
          <a:p>
            <a:pPr eaLnBrk="1" hangingPunct="1"/>
            <a:endParaRPr lang="fr-FR" dirty="0">
              <a:latin typeface="Tw Cen MT" charset="0"/>
            </a:endParaRPr>
          </a:p>
          <a:p>
            <a:pPr eaLnBrk="1" hangingPunct="1"/>
            <a:endParaRPr lang="fr-FR" dirty="0">
              <a:latin typeface="Tw Cen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647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re 1"/>
          <p:cNvSpPr>
            <a:spLocks noGrp="1"/>
          </p:cNvSpPr>
          <p:nvPr>
            <p:ph type="title"/>
          </p:nvPr>
        </p:nvSpPr>
        <p:spPr>
          <a:xfrm>
            <a:off x="612775" y="566192"/>
            <a:ext cx="8153400" cy="990600"/>
          </a:xfrm>
        </p:spPr>
        <p:txBody>
          <a:bodyPr/>
          <a:lstStyle/>
          <a:p>
            <a:pPr algn="ctr" eaLnBrk="1" hangingPunct="1"/>
            <a:r>
              <a:rPr lang="fr-FR" b="1" dirty="0" smtClean="0">
                <a:latin typeface="+mn-lt"/>
              </a:rPr>
              <a:t>Une logique territoriale</a:t>
            </a:r>
            <a:endParaRPr lang="fr-FR" b="1" dirty="0">
              <a:latin typeface="+mn-lt"/>
            </a:endParaRPr>
          </a:p>
        </p:txBody>
      </p:sp>
      <p:pic>
        <p:nvPicPr>
          <p:cNvPr id="29698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9" b="6949"/>
          <a:stretch>
            <a:fillRect/>
          </a:stretch>
        </p:blipFill>
        <p:spPr>
          <a:xfrm>
            <a:off x="684213" y="1557338"/>
            <a:ext cx="8153400" cy="4495800"/>
          </a:xfrm>
        </p:spPr>
      </p:pic>
      <p:sp>
        <p:nvSpPr>
          <p:cNvPr id="5" name="Ellipse 4"/>
          <p:cNvSpPr/>
          <p:nvPr/>
        </p:nvSpPr>
        <p:spPr>
          <a:xfrm>
            <a:off x="7667625" y="4508500"/>
            <a:ext cx="195263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8316913" y="5084763"/>
            <a:ext cx="193675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 flipH="1">
            <a:off x="755650" y="4365625"/>
            <a:ext cx="215900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 flipH="1">
            <a:off x="4427538" y="2133600"/>
            <a:ext cx="215900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4284663" y="2924175"/>
            <a:ext cx="215900" cy="207963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443663" y="4652963"/>
            <a:ext cx="215900" cy="20796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 flipH="1">
            <a:off x="6875463" y="1916113"/>
            <a:ext cx="217487" cy="21748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 flipH="1">
            <a:off x="7235825" y="2636838"/>
            <a:ext cx="207963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 flipH="1">
            <a:off x="5867400" y="3789363"/>
            <a:ext cx="217488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 flipH="1">
            <a:off x="2771775" y="2997200"/>
            <a:ext cx="215900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 flipH="1">
            <a:off x="5364163" y="2276475"/>
            <a:ext cx="215900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 flipH="1">
            <a:off x="6948488" y="4868863"/>
            <a:ext cx="215900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 flipH="1">
            <a:off x="8100516" y="5589240"/>
            <a:ext cx="215900" cy="215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 flipH="1">
            <a:off x="6082704" y="4437236"/>
            <a:ext cx="217488" cy="215900"/>
          </a:xfrm>
          <a:prstGeom prst="ellipse">
            <a:avLst/>
          </a:prstGeom>
          <a:solidFill>
            <a:srgbClr val="01FF1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01FF1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98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Résultats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251520" y="1196752"/>
            <a:ext cx="8712968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Identification de 2 représentants par structure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Réunion trimestrielle / Liste de diffusion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Consensus autour de 6 axes prioritaires </a:t>
            </a:r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 smtClean="0"/>
          </a:p>
        </p:txBody>
      </p:sp>
      <p:sp>
        <p:nvSpPr>
          <p:cNvPr id="12" name="ZoneTexte 11"/>
          <p:cNvSpPr txBox="1"/>
          <p:nvPr/>
        </p:nvSpPr>
        <p:spPr>
          <a:xfrm>
            <a:off x="179512" y="4077072"/>
            <a:ext cx="8784976" cy="2308324"/>
          </a:xfrm>
          <a:prstGeom prst="rect">
            <a:avLst/>
          </a:prstGeom>
          <a:noFill/>
          <a:ln w="25400">
            <a:solidFill>
              <a:srgbClr val="C30B4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fr-FR" sz="2400" dirty="0" smtClean="0">
                <a:latin typeface="Calibri"/>
                <a:cs typeface="Calibri"/>
              </a:rPr>
              <a:t>Développement </a:t>
            </a:r>
            <a:r>
              <a:rPr lang="fr-FR" sz="2400" dirty="0">
                <a:latin typeface="Calibri"/>
                <a:cs typeface="Calibri"/>
              </a:rPr>
              <a:t>des protocoles de soins </a:t>
            </a:r>
            <a:r>
              <a:rPr lang="fr-FR" sz="2400" dirty="0" smtClean="0">
                <a:latin typeface="Calibri"/>
                <a:cs typeface="Calibri"/>
              </a:rPr>
              <a:t>communs</a:t>
            </a:r>
          </a:p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fr-FR" sz="2400" dirty="0" smtClean="0">
                <a:latin typeface="Calibri"/>
                <a:cs typeface="Calibri"/>
              </a:rPr>
              <a:t>Harmonisation des pratiques </a:t>
            </a:r>
            <a:r>
              <a:rPr lang="fr-FR" sz="2400" dirty="0">
                <a:latin typeface="Calibri"/>
                <a:cs typeface="Calibri"/>
              </a:rPr>
              <a:t>/</a:t>
            </a:r>
            <a:r>
              <a:rPr lang="fr-FR" sz="2400" dirty="0" smtClean="0">
                <a:latin typeface="Calibri"/>
                <a:cs typeface="Calibri"/>
              </a:rPr>
              <a:t> amélioration de la </a:t>
            </a:r>
            <a:r>
              <a:rPr lang="fr-FR" sz="2400" dirty="0">
                <a:latin typeface="Calibri"/>
                <a:cs typeface="Calibri"/>
              </a:rPr>
              <a:t>qualité des </a:t>
            </a:r>
            <a:r>
              <a:rPr lang="fr-FR" sz="2400" dirty="0" smtClean="0">
                <a:latin typeface="Calibri"/>
                <a:cs typeface="Calibri"/>
              </a:rPr>
              <a:t>soins</a:t>
            </a:r>
            <a:endParaRPr lang="fr-FR" sz="2400" dirty="0">
              <a:latin typeface="Calibri"/>
              <a:cs typeface="Calibri"/>
            </a:endParaRPr>
          </a:p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fr-FR" sz="2400" dirty="0" smtClean="0">
                <a:latin typeface="Calibri"/>
                <a:cs typeface="Calibri"/>
              </a:rPr>
              <a:t>Harmonisation </a:t>
            </a:r>
            <a:r>
              <a:rPr lang="fr-FR" sz="2400" dirty="0">
                <a:latin typeface="Calibri"/>
                <a:cs typeface="Calibri"/>
              </a:rPr>
              <a:t>d</a:t>
            </a:r>
            <a:r>
              <a:rPr lang="fr-FR" sz="2400" dirty="0" smtClean="0">
                <a:latin typeface="Calibri"/>
                <a:cs typeface="Calibri"/>
              </a:rPr>
              <a:t>es </a:t>
            </a:r>
            <a:r>
              <a:rPr lang="fr-FR" sz="2400" dirty="0">
                <a:latin typeface="Calibri"/>
                <a:cs typeface="Calibri"/>
              </a:rPr>
              <a:t>systèmes d’information </a:t>
            </a:r>
          </a:p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fr-FR" sz="2400" dirty="0" smtClean="0">
                <a:latin typeface="Calibri"/>
                <a:cs typeface="Calibri"/>
              </a:rPr>
              <a:t>Recueil </a:t>
            </a:r>
            <a:r>
              <a:rPr lang="fr-FR" sz="2400" dirty="0">
                <a:latin typeface="Calibri"/>
                <a:cs typeface="Calibri"/>
              </a:rPr>
              <a:t>des données </a:t>
            </a:r>
            <a:r>
              <a:rPr lang="fr-FR" sz="2400" dirty="0" smtClean="0">
                <a:latin typeface="Calibri"/>
                <a:cs typeface="Calibri"/>
              </a:rPr>
              <a:t>épidémiologiques en </a:t>
            </a:r>
            <a:r>
              <a:rPr lang="fr-FR" sz="2400" dirty="0">
                <a:latin typeface="Calibri"/>
                <a:cs typeface="Calibri"/>
              </a:rPr>
              <a:t>soins </a:t>
            </a:r>
            <a:r>
              <a:rPr lang="fr-FR" sz="2400" dirty="0" smtClean="0">
                <a:latin typeface="Calibri"/>
                <a:cs typeface="Calibri"/>
              </a:rPr>
              <a:t>primaires</a:t>
            </a:r>
            <a:r>
              <a:rPr lang="fr-FR" sz="2400" dirty="0">
                <a:latin typeface="Calibri"/>
                <a:cs typeface="Calibri"/>
              </a:rPr>
              <a:t> </a:t>
            </a:r>
            <a:endParaRPr lang="fr-FR" sz="2400" dirty="0" smtClean="0">
              <a:latin typeface="Calibri"/>
              <a:cs typeface="Calibri"/>
            </a:endParaRPr>
          </a:p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fr-FR" sz="2400" dirty="0" smtClean="0">
                <a:latin typeface="Calibri"/>
                <a:cs typeface="Calibri"/>
              </a:rPr>
              <a:t>Augmentation du </a:t>
            </a:r>
            <a:r>
              <a:rPr lang="fr-FR" sz="2400" dirty="0">
                <a:latin typeface="Calibri"/>
                <a:cs typeface="Calibri"/>
              </a:rPr>
              <a:t>nombre d’étudiants accueillis en stage </a:t>
            </a:r>
            <a:endParaRPr lang="fr-FR" sz="2400" dirty="0" smtClean="0">
              <a:latin typeface="Calibri"/>
              <a:cs typeface="Calibri"/>
            </a:endParaRPr>
          </a:p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fr-FR" sz="2400" dirty="0" smtClean="0">
                <a:latin typeface="Calibri"/>
                <a:cs typeface="Calibri"/>
              </a:rPr>
              <a:t>Installation de </a:t>
            </a:r>
            <a:r>
              <a:rPr lang="fr-FR" sz="2400" dirty="0">
                <a:latin typeface="Calibri"/>
                <a:cs typeface="Calibri"/>
              </a:rPr>
              <a:t>professionnels de santé sur ces </a:t>
            </a:r>
            <a:r>
              <a:rPr lang="fr-FR" sz="2400" dirty="0" smtClean="0">
                <a:latin typeface="Calibri"/>
                <a:cs typeface="Calibri"/>
              </a:rPr>
              <a:t>territoires</a:t>
            </a:r>
            <a:endParaRPr lang="fr-FR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8903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Résultats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251520" y="1196752"/>
            <a:ext cx="8712968" cy="7602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6 réunions en 18 mois</a:t>
            </a:r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r>
              <a:rPr lang="fr-FR" sz="2800" dirty="0" smtClean="0"/>
              <a:t>Thèmes abordés :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Organisation de la continuité des soins 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Présentation des programmes d’éducation thérapeutique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Mise en place du protocole ASALEE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Coopération avec les pharmaciens d’officine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Mutualisation d’un protocole d’automesure tensionnelle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Rédaction de protocoles pluriprofessionnels communs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Mise en place d’un protocole de recherche </a:t>
            </a:r>
            <a:endParaRPr lang="fr-FR" sz="2400" dirty="0"/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Organisation des réunions de coordination </a:t>
            </a:r>
            <a:r>
              <a:rPr lang="fr-FR" sz="2400" dirty="0" err="1" smtClean="0"/>
              <a:t>pluripro</a:t>
            </a:r>
            <a:r>
              <a:rPr lang="fr-FR" sz="2400" dirty="0" smtClean="0"/>
              <a:t>.</a:t>
            </a:r>
          </a:p>
          <a:p>
            <a:pPr lvl="2" indent="-457200" algn="just">
              <a:buClr>
                <a:srgbClr val="C30B40"/>
              </a:buClr>
              <a:buFont typeface="Arial"/>
              <a:buChar char="•"/>
            </a:pPr>
            <a:r>
              <a:rPr lang="fr-FR" sz="2400" dirty="0" smtClean="0"/>
              <a:t>Choix des codes CISP prioritaires </a:t>
            </a:r>
          </a:p>
          <a:p>
            <a:pPr lvl="2" indent="-457200" algn="just">
              <a:buClr>
                <a:schemeClr val="accent1"/>
              </a:buClr>
              <a:buFont typeface="Arial"/>
              <a:buChar char="•"/>
            </a:pPr>
            <a:endParaRPr lang="fr-FR" sz="2400" dirty="0" smtClean="0"/>
          </a:p>
          <a:p>
            <a:pPr lvl="2" indent="-457200" algn="just">
              <a:buClr>
                <a:schemeClr val="accent1"/>
              </a:buClr>
              <a:buFont typeface="Arial"/>
              <a:buChar char="•"/>
            </a:pPr>
            <a:endParaRPr lang="fr-FR" sz="2400" dirty="0" smtClean="0"/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endParaRPr lang="fr-FR" sz="2800" dirty="0" smtClean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216744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Réflexions et Perspectives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179512" y="1988840"/>
            <a:ext cx="871296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Forte implication des équipes pluriprofessionnelles</a:t>
            </a: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Format et contenu adaptés aux besoins des équipes</a:t>
            </a: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Renforcement de la dynamique territoriale</a:t>
            </a: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Rôle de l’Université dans l’organisation des soins sur son territoire</a:t>
            </a: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endParaRPr lang="fr-FR" sz="2400" dirty="0">
              <a:ea typeface="ＭＳ Ｐゴシック" charset="0"/>
            </a:endParaRP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endParaRPr lang="fr-FR" sz="2400" dirty="0" smtClean="0">
              <a:ea typeface="ＭＳ Ｐゴシック" charset="0"/>
            </a:endParaRP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Bases de données </a:t>
            </a:r>
            <a:r>
              <a:rPr lang="fr-FR" sz="2400" dirty="0" smtClean="0">
                <a:ea typeface="ＭＳ Ｐゴシック" charset="0"/>
              </a:rPr>
              <a:t>structurées (recherche </a:t>
            </a:r>
            <a:r>
              <a:rPr lang="fr-FR" sz="2400" dirty="0" smtClean="0">
                <a:ea typeface="ＭＳ Ｐゴシック" charset="0"/>
              </a:rPr>
              <a:t>/ évaluation </a:t>
            </a:r>
            <a:r>
              <a:rPr lang="fr-FR" sz="2400" dirty="0" smtClean="0">
                <a:ea typeface="ＭＳ Ｐゴシック" charset="0"/>
              </a:rPr>
              <a:t>pratique)</a:t>
            </a:r>
            <a:endParaRPr lang="fr-FR" sz="2400" dirty="0" smtClean="0">
              <a:ea typeface="ＭＳ Ｐゴシック" charset="0"/>
            </a:endParaRP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Points d’appui </a:t>
            </a:r>
            <a:r>
              <a:rPr lang="fr-FR" sz="2400" dirty="0" smtClean="0">
                <a:ea typeface="ＭＳ Ｐゴシック" charset="0"/>
              </a:rPr>
              <a:t>/ relations </a:t>
            </a:r>
            <a:r>
              <a:rPr lang="fr-FR" sz="2400" dirty="0" smtClean="0">
                <a:ea typeface="ＭＳ Ｐゴシック" charset="0"/>
              </a:rPr>
              <a:t>ville-hôpital </a:t>
            </a: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Favoriser le développement de nouvelles équipes (AUMG</a:t>
            </a:r>
            <a:r>
              <a:rPr lang="fr-FR" sz="2400" dirty="0" smtClean="0">
                <a:ea typeface="ＭＳ Ｐゴシック" charset="0"/>
              </a:rPr>
              <a:t>)</a:t>
            </a: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smtClean="0">
                <a:ea typeface="ＭＳ Ｐゴシック" charset="0"/>
              </a:rPr>
              <a:t>Développer le ma</a:t>
            </a:r>
            <a:r>
              <a:rPr lang="fr-FR" sz="2400" dirty="0" smtClean="0">
                <a:ea typeface="ＭＳ Ｐゴシック" charset="0"/>
              </a:rPr>
              <a:t>î</a:t>
            </a:r>
            <a:r>
              <a:rPr lang="fr-FR" sz="2400" dirty="0" smtClean="0">
                <a:ea typeface="ＭＳ Ｐゴシック" charset="0"/>
              </a:rPr>
              <a:t>trise</a:t>
            </a:r>
            <a:r>
              <a:rPr lang="fr-FR" sz="2400" dirty="0" smtClean="0">
                <a:ea typeface="ＭＳ Ｐゴシック" charset="0"/>
              </a:rPr>
              <a:t> de stage</a:t>
            </a:r>
            <a:endParaRPr lang="fr-FR" sz="2400" dirty="0" smtClean="0">
              <a:ea typeface="ＭＳ Ｐゴシック" charset="0"/>
            </a:endParaRPr>
          </a:p>
          <a:p>
            <a:pPr marL="285750" indent="-285750">
              <a:buClr>
                <a:srgbClr val="FF0000"/>
              </a:buClr>
              <a:buFont typeface="Arial"/>
              <a:buChar char="•"/>
            </a:pPr>
            <a:r>
              <a:rPr lang="fr-FR" sz="2400" dirty="0" err="1" smtClean="0">
                <a:ea typeface="ＭＳ Ｐゴシック" charset="0"/>
              </a:rPr>
              <a:t>Universitarisation</a:t>
            </a:r>
            <a:r>
              <a:rPr lang="fr-FR" sz="2400" dirty="0" smtClean="0">
                <a:ea typeface="ＭＳ Ｐゴシック" charset="0"/>
              </a:rPr>
              <a:t> des structures pluriprofessionnelles </a:t>
            </a:r>
            <a:r>
              <a:rPr lang="fr-FR" sz="2400" dirty="0" smtClean="0">
                <a:ea typeface="ＭＳ Ｐゴシック" charset="0"/>
              </a:rPr>
              <a:t>(Loi santé) </a:t>
            </a:r>
            <a:endParaRPr lang="fr-FR" sz="2400" dirty="0">
              <a:ea typeface="ＭＳ Ｐゴシック" charset="0"/>
            </a:endParaRPr>
          </a:p>
          <a:p>
            <a:pPr lvl="2" indent="-457200" algn="just">
              <a:buClr>
                <a:schemeClr val="accent1"/>
              </a:buClr>
              <a:buFont typeface="Arial"/>
              <a:buChar char="•"/>
            </a:pPr>
            <a:endParaRPr lang="fr-FR" sz="2400" dirty="0" smtClean="0"/>
          </a:p>
          <a:p>
            <a:pPr lvl="2" indent="-457200" algn="just">
              <a:buClr>
                <a:schemeClr val="accent1"/>
              </a:buClr>
              <a:buFont typeface="Arial"/>
              <a:buChar char="•"/>
            </a:pPr>
            <a:endParaRPr lang="fr-FR" sz="2400" dirty="0" smtClean="0"/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endParaRPr lang="fr-FR" sz="2800" dirty="0" smtClean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190353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179512" y="1988840"/>
            <a:ext cx="87129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-457200" algn="just">
              <a:buClr>
                <a:schemeClr val="accent1"/>
              </a:buClr>
              <a:buFont typeface="Arial"/>
              <a:buChar char="•"/>
            </a:pPr>
            <a:endParaRPr lang="fr-FR" sz="2400" dirty="0" smtClean="0"/>
          </a:p>
          <a:p>
            <a:pPr lvl="2" indent="-457200" algn="just">
              <a:buClr>
                <a:schemeClr val="accent1"/>
              </a:buClr>
              <a:buFont typeface="Arial"/>
              <a:buChar char="•"/>
            </a:pPr>
            <a:endParaRPr lang="fr-FR" sz="2400" dirty="0" smtClean="0"/>
          </a:p>
          <a:p>
            <a:pPr marL="457200" lvl="2" algn="just">
              <a:lnSpc>
                <a:spcPct val="200000"/>
              </a:lnSpc>
              <a:buClr>
                <a:schemeClr val="accent1"/>
              </a:buClr>
            </a:pPr>
            <a:endParaRPr lang="fr-FR" sz="2800" dirty="0" smtClean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/>
          </a:p>
          <a:p>
            <a:pPr marL="0" lvl="1" algn="just">
              <a:buClr>
                <a:schemeClr val="accent1"/>
              </a:buClr>
              <a:buNone/>
            </a:pPr>
            <a:endParaRPr lang="fr-FR" sz="2800" dirty="0" smtClean="0"/>
          </a:p>
        </p:txBody>
      </p:sp>
      <p:pic>
        <p:nvPicPr>
          <p:cNvPr id="12" name="Picture 5" descr="C:\Documents and Settings\Sophie\Mes documents\mes documents PSPR\rapport de stage\ques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412875"/>
            <a:ext cx="3902075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79512" y="5517232"/>
            <a:ext cx="81369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Contact</a:t>
            </a:r>
            <a:r>
              <a:rPr lang="fr-FR" sz="3200" dirty="0" smtClean="0"/>
              <a:t> : </a:t>
            </a:r>
            <a:r>
              <a:rPr lang="fr-FR" sz="3200" dirty="0" err="1" smtClean="0"/>
              <a:t>josselin.lebel</a:t>
            </a:r>
            <a:r>
              <a:rPr lang="fr-FR" sz="3200" dirty="0" err="1"/>
              <a:t>@univ-paris-</a:t>
            </a:r>
            <a:r>
              <a:rPr lang="fr-FR" sz="3200" dirty="0" err="1" smtClean="0"/>
              <a:t>diderot.fr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146887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457</Words>
  <Application>Microsoft Macintosh PowerPoint</Application>
  <PresentationFormat>Présentation à l'écran (4:3)</PresentationFormat>
  <Paragraphs>96</Paragraphs>
  <Slides>9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1" baseType="lpstr">
      <vt:lpstr>Conception personnalisée</vt:lpstr>
      <vt:lpstr>Thème Office</vt:lpstr>
      <vt:lpstr>Rôle d’un département de médecine générale dans le développement  des structures d’exercice pluriprofessionnel  sur son territoire </vt:lpstr>
      <vt:lpstr>Contexte </vt:lpstr>
      <vt:lpstr>Méthode </vt:lpstr>
      <vt:lpstr>Les structures participantes</vt:lpstr>
      <vt:lpstr>Une logique territoriale</vt:lpstr>
      <vt:lpstr>Résultats</vt:lpstr>
      <vt:lpstr>Résultats</vt:lpstr>
      <vt:lpstr>Réflexions et Perspectives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Gelly</dc:creator>
  <cp:lastModifiedBy>Josselin Le Bel</cp:lastModifiedBy>
  <cp:revision>111</cp:revision>
  <dcterms:created xsi:type="dcterms:W3CDTF">2015-10-15T13:29:47Z</dcterms:created>
  <dcterms:modified xsi:type="dcterms:W3CDTF">2015-12-03T12:21:24Z</dcterms:modified>
</cp:coreProperties>
</file>