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2" r:id="rId4"/>
    <p:sldId id="264" r:id="rId5"/>
    <p:sldId id="269" r:id="rId6"/>
    <p:sldId id="263" r:id="rId7"/>
    <p:sldId id="261" r:id="rId8"/>
    <p:sldId id="260" r:id="rId9"/>
    <p:sldId id="257" r:id="rId10"/>
    <p:sldId id="265" r:id="rId11"/>
    <p:sldId id="259" r:id="rId12"/>
    <p:sldId id="271" r:id="rId13"/>
    <p:sldId id="272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93" d="100"/>
          <a:sy n="93" d="100"/>
        </p:scale>
        <p:origin x="3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66DE9-BF07-4E20-AC30-7B0F844AC331}" type="datetimeFigureOut">
              <a:rPr lang="fr-FR" smtClean="0"/>
              <a:t>07/12/2015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DDFA-15BD-478F-9F16-18AECD215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1707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66DE9-BF07-4E20-AC30-7B0F844AC331}" type="datetimeFigureOut">
              <a:rPr lang="fr-FR" smtClean="0"/>
              <a:t>07/12/2015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DDFA-15BD-478F-9F16-18AECD215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4619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66DE9-BF07-4E20-AC30-7B0F844AC331}" type="datetimeFigureOut">
              <a:rPr lang="fr-FR" smtClean="0"/>
              <a:t>07/12/2015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DDFA-15BD-478F-9F16-18AECD215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056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66DE9-BF07-4E20-AC30-7B0F844AC331}" type="datetimeFigureOut">
              <a:rPr lang="fr-FR" smtClean="0"/>
              <a:t>07/12/2015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DDFA-15BD-478F-9F16-18AECD215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3740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66DE9-BF07-4E20-AC30-7B0F844AC331}" type="datetimeFigureOut">
              <a:rPr lang="fr-FR" smtClean="0"/>
              <a:t>07/12/2015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DDFA-15BD-478F-9F16-18AECD215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3385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66DE9-BF07-4E20-AC30-7B0F844AC331}" type="datetimeFigureOut">
              <a:rPr lang="fr-FR" smtClean="0"/>
              <a:t>07/12/2015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DDFA-15BD-478F-9F16-18AECD215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549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66DE9-BF07-4E20-AC30-7B0F844AC331}" type="datetimeFigureOut">
              <a:rPr lang="fr-FR" smtClean="0"/>
              <a:t>07/12/2015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DDFA-15BD-478F-9F16-18AECD215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037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66DE9-BF07-4E20-AC30-7B0F844AC331}" type="datetimeFigureOut">
              <a:rPr lang="fr-FR" smtClean="0"/>
              <a:t>07/12/2015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DDFA-15BD-478F-9F16-18AECD215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579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66DE9-BF07-4E20-AC30-7B0F844AC331}" type="datetimeFigureOut">
              <a:rPr lang="fr-FR" smtClean="0"/>
              <a:t>07/12/2015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DDFA-15BD-478F-9F16-18AECD215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423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66DE9-BF07-4E20-AC30-7B0F844AC331}" type="datetimeFigureOut">
              <a:rPr lang="fr-FR" smtClean="0"/>
              <a:t>07/12/2015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DDFA-15BD-478F-9F16-18AECD215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534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66DE9-BF07-4E20-AC30-7B0F844AC331}" type="datetimeFigureOut">
              <a:rPr lang="fr-FR" smtClean="0"/>
              <a:t>07/12/2015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DDFA-15BD-478F-9F16-18AECD215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9537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66DE9-BF07-4E20-AC30-7B0F844AC331}" type="datetimeFigureOut">
              <a:rPr lang="fr-FR" smtClean="0"/>
              <a:t>07/12/2015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8DDFA-15BD-478F-9F16-18AECD215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650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3200" b="1" dirty="0"/>
              <a:t>Le </a:t>
            </a:r>
            <a:r>
              <a:rPr lang="fr-FR" sz="3200" b="1" dirty="0" smtClean="0"/>
              <a:t>recours des migrants à la médecine traditionnelle:</a:t>
            </a:r>
            <a:br>
              <a:rPr lang="fr-FR" sz="3200" b="1" dirty="0" smtClean="0"/>
            </a:br>
            <a:r>
              <a:rPr lang="fr-FR" sz="3200" b="1" dirty="0" smtClean="0"/>
              <a:t>Ayurveda et migrants du sous-continent indien</a:t>
            </a:r>
            <a:endParaRPr lang="fr-FR" sz="3200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4911047"/>
            <a:ext cx="10496764" cy="1654140"/>
          </a:xfrm>
        </p:spPr>
        <p:txBody>
          <a:bodyPr anchor="b">
            <a:norm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fr-FR" sz="2000" dirty="0" smtClean="0"/>
              <a:t>Soutenance du 10 décembre 2015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fr-FR" sz="2000" dirty="0" smtClean="0"/>
              <a:t>Thèse de médecine générale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fr-FR" sz="2000" dirty="0" smtClean="0"/>
              <a:t>Sivanandamoorthy Sivanthiny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fr-FR" sz="2000" dirty="0" smtClean="0"/>
              <a:t>Président : Pr Alberti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fr-FR" sz="2000" dirty="0" smtClean="0"/>
              <a:t>Directeur : Pr Lepoutre</a:t>
            </a:r>
          </a:p>
        </p:txBody>
      </p:sp>
      <p:pic>
        <p:nvPicPr>
          <p:cNvPr id="1026" name="Picture 2" descr="Logo de l'Université Paris Dider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35" y="91621"/>
            <a:ext cx="1339065" cy="244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34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 smtClean="0"/>
              <a:t>Ayurveda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Recours à la médecine traditionnelle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Anthropologie médicale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Etude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890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Ayurveda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« Science de la vie »</a:t>
            </a:r>
          </a:p>
          <a:p>
            <a:r>
              <a:rPr lang="fr-FR" dirty="0" smtClean="0"/>
              <a:t>Origine :</a:t>
            </a:r>
          </a:p>
          <a:p>
            <a:pPr lvl="1"/>
            <a:r>
              <a:rPr lang="fr-FR" dirty="0" smtClean="0"/>
              <a:t>XIIème siècle avant notre ère</a:t>
            </a:r>
          </a:p>
          <a:p>
            <a:pPr lvl="1"/>
            <a:r>
              <a:rPr lang="fr-FR" dirty="0" smtClean="0"/>
              <a:t>la </a:t>
            </a:r>
            <a:r>
              <a:rPr lang="fr-FR" dirty="0"/>
              <a:t>religion </a:t>
            </a:r>
            <a:r>
              <a:rPr lang="fr-FR" dirty="0" smtClean="0"/>
              <a:t>hindouiste</a:t>
            </a:r>
          </a:p>
          <a:p>
            <a:pPr lvl="1"/>
            <a:r>
              <a:rPr lang="fr-FR" dirty="0" smtClean="0"/>
              <a:t>le </a:t>
            </a:r>
            <a:r>
              <a:rPr lang="fr-FR" dirty="0"/>
              <a:t>système des Vedas</a:t>
            </a:r>
            <a:endParaRPr lang="fr-FR" dirty="0" smtClean="0"/>
          </a:p>
          <a:p>
            <a:pPr marL="228600" lvl="1">
              <a:spcBef>
                <a:spcPts val="1000"/>
              </a:spcBef>
            </a:pPr>
            <a:r>
              <a:rPr lang="fr-FR" dirty="0" smtClean="0"/>
              <a:t>Principe: le corps </a:t>
            </a:r>
            <a:r>
              <a:rPr lang="fr-FR" dirty="0"/>
              <a:t>humain est composé des 5 éléments qui constituent l’univers </a:t>
            </a:r>
            <a:r>
              <a:rPr lang="fr-FR" dirty="0" smtClean="0"/>
              <a:t>correspondant </a:t>
            </a:r>
            <a:r>
              <a:rPr lang="fr-FR" dirty="0"/>
              <a:t>aux parties solides du corps, aux liquides, à la chaleur animale, au souffle et au vide des organes </a:t>
            </a:r>
            <a:r>
              <a:rPr lang="fr-FR" dirty="0" smtClean="0"/>
              <a:t>creux: </a:t>
            </a:r>
          </a:p>
          <a:p>
            <a:pPr lvl="1"/>
            <a:r>
              <a:rPr lang="fr-FR" dirty="0" smtClean="0"/>
              <a:t>la </a:t>
            </a:r>
            <a:r>
              <a:rPr lang="fr-FR" dirty="0"/>
              <a:t>terre (</a:t>
            </a:r>
            <a:r>
              <a:rPr lang="fr-FR" i="1" dirty="0" smtClean="0"/>
              <a:t>prthivi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l’eau </a:t>
            </a:r>
            <a:r>
              <a:rPr lang="fr-FR" dirty="0"/>
              <a:t>(</a:t>
            </a:r>
            <a:r>
              <a:rPr lang="fr-FR" i="1" dirty="0" smtClean="0"/>
              <a:t>ap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le </a:t>
            </a:r>
            <a:r>
              <a:rPr lang="fr-FR" dirty="0"/>
              <a:t>feu (</a:t>
            </a:r>
            <a:r>
              <a:rPr lang="fr-FR" i="1" dirty="0" smtClean="0"/>
              <a:t>tejas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le </a:t>
            </a:r>
            <a:r>
              <a:rPr lang="fr-FR" dirty="0"/>
              <a:t>vent (</a:t>
            </a:r>
            <a:r>
              <a:rPr lang="fr-FR" i="1" dirty="0" smtClean="0"/>
              <a:t>vayu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le </a:t>
            </a:r>
            <a:r>
              <a:rPr lang="fr-FR" dirty="0"/>
              <a:t>vide (</a:t>
            </a:r>
            <a:r>
              <a:rPr lang="fr-FR" i="1" dirty="0"/>
              <a:t>akasa</a:t>
            </a:r>
            <a:r>
              <a:rPr lang="fr-FR" dirty="0" smtClean="0"/>
              <a:t>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734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74901" y="4089322"/>
            <a:ext cx="11347275" cy="4351338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36701" y="2263697"/>
            <a:ext cx="1315626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38" y="926655"/>
            <a:ext cx="3693074" cy="406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75" y="170032"/>
            <a:ext cx="6269226" cy="603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62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Recours à la médecine traditionnelle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Médecine à deux vitesses</a:t>
            </a:r>
          </a:p>
          <a:p>
            <a:r>
              <a:rPr lang="fr-FR" dirty="0"/>
              <a:t>Recherche d’une médecine globale avec un retour à la conception spirituelle et religieuse de la santé et de la maladie</a:t>
            </a:r>
          </a:p>
          <a:p>
            <a:pPr lvl="3"/>
            <a:r>
              <a:rPr lang="fr-FR" dirty="0"/>
              <a:t>« l’utilisation des « médecines parallèles » obéit à une recherche de séduction thérapeutique (…) une quête de sens, d’identité, d’originalité et d’authenticité. » </a:t>
            </a:r>
            <a:r>
              <a:rPr lang="fr-FR" i="1" dirty="0" err="1"/>
              <a:t>Sakoyan</a:t>
            </a:r>
            <a:endParaRPr lang="fr-FR" i="1" dirty="0"/>
          </a:p>
          <a:p>
            <a:r>
              <a:rPr lang="fr-FR" dirty="0"/>
              <a:t>Trans-nationalisme</a:t>
            </a:r>
          </a:p>
          <a:p>
            <a:pPr lvl="3"/>
            <a:r>
              <a:rPr lang="fr-FR" dirty="0"/>
              <a:t>Concept défini en 1994 par </a:t>
            </a:r>
            <a:r>
              <a:rPr lang="fr-FR" dirty="0" err="1"/>
              <a:t>L.Bash</a:t>
            </a:r>
            <a:r>
              <a:rPr lang="fr-FR" dirty="0"/>
              <a:t> </a:t>
            </a:r>
          </a:p>
          <a:p>
            <a:pPr lvl="3"/>
            <a:r>
              <a:rPr lang="fr-FR" dirty="0"/>
              <a:t>« [l'] ensemble des processus par lesquels les immigrés tissent et entretiennent des relations sociales de nature multiple reliant leurs sociétés d’origine et d’accueil »</a:t>
            </a:r>
          </a:p>
          <a:p>
            <a:r>
              <a:rPr lang="fr-FR" dirty="0" smtClean="0"/>
              <a:t>Phénomène </a:t>
            </a:r>
            <a:r>
              <a:rPr lang="fr-FR" dirty="0"/>
              <a:t>croissant de médecine intégrative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060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Recours à la médecine traditionnelle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Au sein de la population générale:	</a:t>
            </a:r>
          </a:p>
          <a:p>
            <a:pPr lvl="2"/>
            <a:r>
              <a:rPr lang="fr-FR" dirty="0" smtClean="0"/>
              <a:t>Aux Etats Unis : 39%</a:t>
            </a:r>
          </a:p>
          <a:p>
            <a:pPr lvl="2"/>
            <a:r>
              <a:rPr lang="fr-FR" dirty="0" smtClean="0"/>
              <a:t>En Suisse : 49%</a:t>
            </a:r>
          </a:p>
          <a:p>
            <a:pPr lvl="2"/>
            <a:r>
              <a:rPr lang="fr-FR" dirty="0" smtClean="0"/>
              <a:t>En France : 36%</a:t>
            </a:r>
          </a:p>
          <a:p>
            <a:r>
              <a:rPr lang="fr-FR" dirty="0" smtClean="0"/>
              <a:t>Au sein des populations migrantes en Angleterre</a:t>
            </a:r>
          </a:p>
          <a:p>
            <a:pPr lvl="2"/>
            <a:r>
              <a:rPr lang="fr-FR" dirty="0" smtClean="0"/>
              <a:t>Immigrés colombiens </a:t>
            </a:r>
          </a:p>
          <a:p>
            <a:pPr lvl="2"/>
            <a:r>
              <a:rPr lang="fr-FR" dirty="0" smtClean="0"/>
              <a:t>Immigrés pakistanais: 2/3 des interviewés préfèrent recourir à la médecine traditionnelle</a:t>
            </a:r>
          </a:p>
          <a:p>
            <a:pPr lvl="2"/>
            <a:r>
              <a:rPr lang="fr-FR" dirty="0" smtClean="0"/>
              <a:t>Immigrés africains:</a:t>
            </a:r>
          </a:p>
          <a:p>
            <a:r>
              <a:rPr lang="fr-FR" dirty="0" smtClean="0"/>
              <a:t>Facteurs explicatifs</a:t>
            </a:r>
          </a:p>
          <a:p>
            <a:pPr lvl="2"/>
            <a:r>
              <a:rPr lang="fr-FR" dirty="0" smtClean="0"/>
              <a:t>Confiance</a:t>
            </a:r>
          </a:p>
          <a:p>
            <a:pPr lvl="2"/>
            <a:r>
              <a:rPr lang="fr-FR" dirty="0" smtClean="0"/>
              <a:t>Efficacité</a:t>
            </a:r>
          </a:p>
          <a:p>
            <a:pPr lvl="2"/>
            <a:r>
              <a:rPr lang="fr-FR" dirty="0" smtClean="0"/>
              <a:t>Meilleur explication des maladies</a:t>
            </a:r>
          </a:p>
          <a:p>
            <a:pPr lvl="2"/>
            <a:r>
              <a:rPr lang="fr-FR" dirty="0" smtClean="0"/>
              <a:t>Difficultés d’accès du système de santé national</a:t>
            </a:r>
            <a:endParaRPr lang="fr-FR" dirty="0"/>
          </a:p>
          <a:p>
            <a:r>
              <a:rPr lang="fr-FR" dirty="0" smtClean="0"/>
              <a:t>En France, les études s’intéressent aux populations migrantes depuis le début des années 2000 ( problèmes éthiques)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263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Anthropologie médicale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20450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Représentation de la maladie</a:t>
            </a:r>
          </a:p>
          <a:p>
            <a:pPr lvl="2"/>
            <a:r>
              <a:rPr lang="fr-FR" dirty="0"/>
              <a:t>V</a:t>
            </a:r>
            <a:r>
              <a:rPr lang="fr-FR" dirty="0" smtClean="0"/>
              <a:t>ariabilité </a:t>
            </a:r>
            <a:r>
              <a:rPr lang="fr-FR" dirty="0"/>
              <a:t>de perception et de réaction par rapport à la douleur selon l'origine </a:t>
            </a:r>
            <a:r>
              <a:rPr lang="fr-FR" dirty="0" smtClean="0"/>
              <a:t>culturelle: </a:t>
            </a:r>
            <a:r>
              <a:rPr lang="fr-FR" sz="1600" i="1" dirty="0" smtClean="0"/>
              <a:t>Travaux de </a:t>
            </a:r>
            <a:r>
              <a:rPr lang="fr-FR" sz="1600" i="1" dirty="0" err="1" smtClean="0"/>
              <a:t>Zborowsky</a:t>
            </a:r>
            <a:r>
              <a:rPr lang="fr-FR" sz="1600" i="1" dirty="0" smtClean="0"/>
              <a:t> sur l’expérience de la douleur 1952</a:t>
            </a:r>
          </a:p>
          <a:p>
            <a:pPr lvl="2"/>
            <a:r>
              <a:rPr lang="fr-FR" dirty="0" smtClean="0"/>
              <a:t>Le </a:t>
            </a:r>
            <a:r>
              <a:rPr lang="fr-FR" dirty="0"/>
              <a:t>modelage culturel </a:t>
            </a:r>
            <a:r>
              <a:rPr lang="fr-FR" dirty="0" smtClean="0"/>
              <a:t>définit la maladie </a:t>
            </a:r>
            <a:r>
              <a:rPr lang="fr-FR" dirty="0"/>
              <a:t>dans une société </a:t>
            </a:r>
            <a:r>
              <a:rPr lang="fr-FR" dirty="0" smtClean="0"/>
              <a:t>donnée  </a:t>
            </a:r>
          </a:p>
          <a:p>
            <a:pPr lvl="2"/>
            <a:r>
              <a:rPr lang="fr-FR" dirty="0" smtClean="0"/>
              <a:t>Importance </a:t>
            </a:r>
            <a:r>
              <a:rPr lang="fr-FR" dirty="0"/>
              <a:t>conférée à chaque organe </a:t>
            </a:r>
            <a:r>
              <a:rPr lang="fr-FR" dirty="0" smtClean="0"/>
              <a:t>différente</a:t>
            </a:r>
            <a:r>
              <a:rPr lang="fr-FR" dirty="0"/>
              <a:t>. </a:t>
            </a:r>
            <a:endParaRPr lang="fr-FR" dirty="0" smtClean="0"/>
          </a:p>
          <a:p>
            <a:r>
              <a:rPr lang="fr-FR" dirty="0" smtClean="0"/>
              <a:t>Prise en charge spécifique des migrants</a:t>
            </a:r>
          </a:p>
          <a:p>
            <a:pPr lvl="2"/>
            <a:r>
              <a:rPr lang="fr-FR" dirty="0" smtClean="0"/>
              <a:t>Activité médicale interprétative : </a:t>
            </a:r>
            <a:r>
              <a:rPr lang="fr-FR" sz="1600" i="1" dirty="0" smtClean="0"/>
              <a:t>Travaux de Irving Zola</a:t>
            </a:r>
            <a:endParaRPr lang="fr-FR" dirty="0" smtClean="0"/>
          </a:p>
          <a:p>
            <a:pPr lvl="2"/>
            <a:r>
              <a:rPr lang="fr-FR" dirty="0" smtClean="0"/>
              <a:t>Exemple: la prise en charge psychiatrique des migrants </a:t>
            </a:r>
          </a:p>
          <a:p>
            <a:pPr lvl="2"/>
            <a:r>
              <a:rPr lang="fr-FR" dirty="0" smtClean="0"/>
              <a:t>La </a:t>
            </a:r>
            <a:r>
              <a:rPr lang="fr-FR" dirty="0"/>
              <a:t>pluralité de la médecine commence </a:t>
            </a:r>
            <a:r>
              <a:rPr lang="fr-FR" dirty="0" smtClean="0"/>
              <a:t>à </a:t>
            </a:r>
            <a:r>
              <a:rPr lang="fr-FR" dirty="0"/>
              <a:t>se manifester dans la vie quotidienne dans les services de soins</a:t>
            </a:r>
          </a:p>
          <a:p>
            <a:r>
              <a:rPr lang="fr-FR" dirty="0"/>
              <a:t>C</a:t>
            </a:r>
            <a:r>
              <a:rPr lang="fr-FR" dirty="0" smtClean="0"/>
              <a:t>omprendre </a:t>
            </a:r>
            <a:r>
              <a:rPr lang="fr-FR" dirty="0"/>
              <a:t>les représentations des </a:t>
            </a:r>
            <a:r>
              <a:rPr lang="fr-FR" dirty="0" smtClean="0"/>
              <a:t>maladies :</a:t>
            </a:r>
          </a:p>
          <a:p>
            <a:pPr lvl="2"/>
            <a:r>
              <a:rPr lang="fr-FR" dirty="0" smtClean="0"/>
              <a:t>Cerner </a:t>
            </a:r>
            <a:r>
              <a:rPr lang="fr-FR" dirty="0"/>
              <a:t>les attentes des patients </a:t>
            </a:r>
            <a:endParaRPr lang="fr-FR" dirty="0" smtClean="0"/>
          </a:p>
          <a:p>
            <a:pPr lvl="2"/>
            <a:r>
              <a:rPr lang="fr-FR" dirty="0" smtClean="0"/>
              <a:t>Adapter la prise en charge à leurs besoins</a:t>
            </a:r>
            <a:endParaRPr lang="fr-FR" dirty="0"/>
          </a:p>
          <a:p>
            <a:pPr lvl="2"/>
            <a:r>
              <a:rPr lang="fr-FR" dirty="0" smtClean="0"/>
              <a:t>Evaluer </a:t>
            </a:r>
            <a:r>
              <a:rPr lang="fr-FR" dirty="0"/>
              <a:t>l'état de santé de ces populations 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772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ETUDE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Objectif : </a:t>
            </a:r>
          </a:p>
          <a:p>
            <a:pPr lvl="1"/>
            <a:r>
              <a:rPr lang="fr-FR" sz="2600" dirty="0"/>
              <a:t>les </a:t>
            </a:r>
            <a:r>
              <a:rPr lang="fr-FR" sz="2600" dirty="0" smtClean="0"/>
              <a:t>raisons pour </a:t>
            </a:r>
            <a:r>
              <a:rPr lang="fr-FR" sz="2600" dirty="0"/>
              <a:t>lesquels les migrants d’origine indienne ont moins recours à la médecine ayurvédique en France que dans leur pays d’origine </a:t>
            </a:r>
          </a:p>
          <a:p>
            <a:pPr lvl="1"/>
            <a:r>
              <a:rPr lang="fr-FR" sz="2600" dirty="0" smtClean="0"/>
              <a:t>les </a:t>
            </a:r>
            <a:r>
              <a:rPr lang="fr-FR" sz="2600" dirty="0"/>
              <a:t>facteurs expliquant leur intégration ou absence d’intégration dans le système de santé national. </a:t>
            </a:r>
            <a:endParaRPr lang="fr-FR" sz="2600" dirty="0" smtClean="0"/>
          </a:p>
          <a:p>
            <a:pPr marL="457200" lvl="1" indent="0">
              <a:buNone/>
            </a:pPr>
            <a:r>
              <a:rPr lang="fr-FR" sz="2600" dirty="0" smtClean="0"/>
              <a:t>Meilleure </a:t>
            </a:r>
            <a:r>
              <a:rPr lang="fr-FR" sz="2600" dirty="0"/>
              <a:t>connaissance des pratiques de consommation en matière de </a:t>
            </a:r>
            <a:r>
              <a:rPr lang="fr-FR" sz="2600" dirty="0" smtClean="0"/>
              <a:t>dans </a:t>
            </a:r>
            <a:r>
              <a:rPr lang="fr-FR" sz="2600" dirty="0"/>
              <a:t>un environnement culturel </a:t>
            </a:r>
            <a:r>
              <a:rPr lang="fr-FR" sz="2600" dirty="0" smtClean="0"/>
              <a:t>différent</a:t>
            </a:r>
            <a:endParaRPr lang="fr-FR" sz="2600" dirty="0"/>
          </a:p>
        </p:txBody>
      </p:sp>
      <p:sp>
        <p:nvSpPr>
          <p:cNvPr id="4" name="Flèche droite 3"/>
          <p:cNvSpPr/>
          <p:nvPr/>
        </p:nvSpPr>
        <p:spPr>
          <a:xfrm>
            <a:off x="318499" y="4284323"/>
            <a:ext cx="821933" cy="2774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893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Matériels et méthodes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Enquête qualitative</a:t>
            </a:r>
          </a:p>
          <a:p>
            <a:pPr lvl="1"/>
            <a:r>
              <a:rPr lang="fr-FR" dirty="0" smtClean="0"/>
              <a:t>Données non quantifiables</a:t>
            </a:r>
          </a:p>
          <a:p>
            <a:pPr lvl="1"/>
            <a:r>
              <a:rPr lang="fr-FR" dirty="0" smtClean="0"/>
              <a:t>Etude de comportement</a:t>
            </a:r>
          </a:p>
          <a:p>
            <a:r>
              <a:rPr lang="fr-FR" dirty="0" smtClean="0"/>
              <a:t>Echantillon homogène de patients couvrant toutes les caractéristiques possibles</a:t>
            </a:r>
          </a:p>
          <a:p>
            <a:r>
              <a:rPr lang="fr-FR" dirty="0" smtClean="0"/>
              <a:t>Entretien jusqu’à saturation des données</a:t>
            </a:r>
          </a:p>
          <a:p>
            <a:r>
              <a:rPr lang="fr-FR" dirty="0" smtClean="0"/>
              <a:t>Transcription des entretiens et analyse des thèmes par 2 personnes différentes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04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285728"/>
            <a:ext cx="8229600" cy="885150"/>
          </a:xfrm>
        </p:spPr>
        <p:txBody>
          <a:bodyPr/>
          <a:lstStyle/>
          <a:p>
            <a:pPr algn="ctr"/>
            <a:r>
              <a:rPr lang="fr-FR" dirty="0" smtClean="0"/>
              <a:t>Résultats</a:t>
            </a:r>
            <a:endParaRPr lang="fr-F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2705434"/>
              </p:ext>
            </p:extLst>
          </p:nvPr>
        </p:nvGraphicFramePr>
        <p:xfrm>
          <a:off x="1237786" y="1170878"/>
          <a:ext cx="9479669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2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9573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CARACTERISTIQUES DE L ECHANTILLON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r>
                        <a:rPr lang="fr-FR" dirty="0" smtClean="0"/>
                        <a:t>Sexe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9 femmes</a:t>
                      </a:r>
                      <a:r>
                        <a:rPr lang="fr-FR" baseline="0" dirty="0" smtClean="0"/>
                        <a:t> / </a:t>
                      </a:r>
                      <a:r>
                        <a:rPr lang="fr-FR" dirty="0" smtClean="0"/>
                        <a:t> 8 hommes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r>
                        <a:rPr lang="fr-FR" dirty="0" smtClean="0"/>
                        <a:t>Age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21ans</a:t>
                      </a:r>
                      <a:r>
                        <a:rPr lang="fr-FR" baseline="0" dirty="0" smtClean="0"/>
                        <a:t> à 68ans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8931">
                <a:tc>
                  <a:txBody>
                    <a:bodyPr/>
                    <a:lstStyle/>
                    <a:p>
                      <a:r>
                        <a:rPr lang="fr-FR" dirty="0" smtClean="0"/>
                        <a:t>Durée d’immigration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3 /17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sont nés en France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10/17  résidence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depuis plus de 10 ans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4 /17  résidence depuis moins de 10 ans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8931">
                <a:tc>
                  <a:txBody>
                    <a:bodyPr/>
                    <a:lstStyle/>
                    <a:p>
                      <a:r>
                        <a:rPr lang="fr-FR" dirty="0" smtClean="0"/>
                        <a:t>Maitrise de la langue française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5/17 : bonne maîtrise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5/17 : compréhension correcte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avec des difficultés d’expression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7/17 : faible maîtrise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8931">
                <a:tc>
                  <a:txBody>
                    <a:bodyPr/>
                    <a:lstStyle/>
                    <a:p>
                      <a:r>
                        <a:rPr lang="fr-FR" dirty="0" smtClean="0"/>
                        <a:t>Statut civil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2/17 personnes ne sont pas en situation régulière</a:t>
                      </a:r>
                    </a:p>
                    <a:p>
                      <a:r>
                        <a:rPr lang="fr-FR" dirty="0" smtClean="0"/>
                        <a:t>8/17 la nationalité française </a:t>
                      </a:r>
                    </a:p>
                    <a:p>
                      <a:r>
                        <a:rPr lang="fr-FR" dirty="0" smtClean="0"/>
                        <a:t>7/17 réfugiés politiques soit immigrés pour raison économique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58290">
                <a:tc>
                  <a:txBody>
                    <a:bodyPr/>
                    <a:lstStyle/>
                    <a:p>
                      <a:r>
                        <a:rPr lang="fr-FR" dirty="0" smtClean="0"/>
                        <a:t>Statut professionnel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 étudiants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résidants</a:t>
                      </a:r>
                      <a:r>
                        <a:rPr lang="fr-FR" baseline="0" dirty="0" smtClean="0"/>
                        <a:t> au domicile parental</a:t>
                      </a:r>
                      <a:r>
                        <a:rPr lang="fr-FR" dirty="0" smtClean="0"/>
                        <a:t> </a:t>
                      </a:r>
                    </a:p>
                    <a:p>
                      <a:r>
                        <a:rPr lang="fr-FR" dirty="0" smtClean="0"/>
                        <a:t>2 travailleurs</a:t>
                      </a:r>
                      <a:r>
                        <a:rPr lang="fr-FR" baseline="0" dirty="0" smtClean="0"/>
                        <a:t> clandestins</a:t>
                      </a:r>
                      <a:r>
                        <a:rPr lang="fr-FR" dirty="0" smtClean="0"/>
                        <a:t>  </a:t>
                      </a:r>
                    </a:p>
                    <a:p>
                      <a:r>
                        <a:rPr lang="fr-FR" dirty="0" smtClean="0"/>
                        <a:t>3 femmes au foyer</a:t>
                      </a:r>
                    </a:p>
                    <a:p>
                      <a:r>
                        <a:rPr lang="fr-FR" dirty="0" smtClean="0"/>
                        <a:t>1 homme invalide</a:t>
                      </a:r>
                    </a:p>
                    <a:p>
                      <a:r>
                        <a:rPr lang="fr-FR" dirty="0" smtClean="0"/>
                        <a:t>8 salariés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r>
                        <a:rPr lang="fr-FR" dirty="0" smtClean="0"/>
                        <a:t>Revenu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3/17</a:t>
                      </a:r>
                      <a:r>
                        <a:rPr lang="fr-FR" baseline="0" dirty="0" smtClean="0"/>
                        <a:t> foyers imposables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993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Résultats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Médecine ayurvédique</a:t>
            </a:r>
          </a:p>
          <a:p>
            <a:pPr lvl="1" fontAlgn="t"/>
            <a:r>
              <a:rPr lang="fr-FR" dirty="0"/>
              <a:t>Médecine en prévention primaire et secondaire</a:t>
            </a:r>
          </a:p>
          <a:p>
            <a:pPr lvl="1" fontAlgn="t"/>
            <a:r>
              <a:rPr lang="fr-FR" dirty="0"/>
              <a:t>Pathologie chronique avec échec de la médecine expérimentale</a:t>
            </a:r>
          </a:p>
          <a:p>
            <a:pPr lvl="1" fontAlgn="t"/>
            <a:r>
              <a:rPr lang="fr-FR" dirty="0" smtClean="0"/>
              <a:t>Innocuité</a:t>
            </a:r>
            <a:endParaRPr lang="fr-FR" dirty="0"/>
          </a:p>
          <a:p>
            <a:pPr lvl="1" fontAlgn="t"/>
            <a:r>
              <a:rPr lang="fr-FR" dirty="0"/>
              <a:t>Médecine de premier recours en attendant l’accès à la consultation</a:t>
            </a:r>
          </a:p>
          <a:p>
            <a:pPr lvl="1" fontAlgn="t"/>
            <a:r>
              <a:rPr lang="fr-FR" dirty="0"/>
              <a:t>C</a:t>
            </a:r>
            <a:r>
              <a:rPr lang="fr-FR" dirty="0" smtClean="0"/>
              <a:t>onfiance</a:t>
            </a:r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Médecine expérimentale</a:t>
            </a:r>
          </a:p>
          <a:p>
            <a:pPr lvl="1" fontAlgn="t"/>
            <a:r>
              <a:rPr lang="fr-FR" dirty="0"/>
              <a:t>Médecine aigue</a:t>
            </a:r>
          </a:p>
          <a:p>
            <a:pPr lvl="1" fontAlgn="t"/>
            <a:r>
              <a:rPr lang="fr-FR" dirty="0"/>
              <a:t>Accessibilité</a:t>
            </a:r>
          </a:p>
          <a:p>
            <a:pPr lvl="1" fontAlgn="t"/>
            <a:r>
              <a:rPr lang="fr-FR" dirty="0"/>
              <a:t>« </a:t>
            </a:r>
            <a:r>
              <a:rPr lang="fr-FR" dirty="0" smtClean="0"/>
              <a:t>Gratuité</a:t>
            </a:r>
            <a:r>
              <a:rPr lang="fr-FR" dirty="0"/>
              <a:t> »</a:t>
            </a:r>
          </a:p>
          <a:p>
            <a:pPr lvl="1" fontAlgn="t"/>
            <a:r>
              <a:rPr lang="fr-FR" dirty="0"/>
              <a:t>Confiance</a:t>
            </a:r>
          </a:p>
          <a:p>
            <a:pPr lvl="1" fontAlgn="t"/>
            <a:r>
              <a:rPr lang="fr-FR" dirty="0"/>
              <a:t>Pédiatrie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100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Médecine ayurvédique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Limites de la médecine ayurvédique</a:t>
            </a:r>
          </a:p>
          <a:p>
            <a:pPr lvl="1"/>
            <a:r>
              <a:rPr lang="fr-FR" dirty="0" smtClean="0"/>
              <a:t>Pas de thérapeute référent</a:t>
            </a:r>
          </a:p>
          <a:p>
            <a:pPr lvl="1"/>
            <a:r>
              <a:rPr lang="fr-FR" dirty="0" smtClean="0"/>
              <a:t>Utilisation en prévention</a:t>
            </a:r>
          </a:p>
          <a:p>
            <a:pPr marL="457200" lvl="1" indent="0">
              <a:buNone/>
            </a:pPr>
            <a:endParaRPr lang="fr-FR" dirty="0" smtClean="0"/>
          </a:p>
          <a:p>
            <a:r>
              <a:rPr lang="fr-FR" dirty="0" smtClean="0"/>
              <a:t>Méthode de pratique</a:t>
            </a:r>
          </a:p>
          <a:p>
            <a:pPr lvl="1"/>
            <a:r>
              <a:rPr lang="fr-FR" dirty="0" smtClean="0"/>
              <a:t>Pas de recours aux thérapeutes ayurvédiques : remise en question de leur légitimité</a:t>
            </a:r>
          </a:p>
          <a:p>
            <a:pPr lvl="1"/>
            <a:r>
              <a:rPr lang="fr-FR" dirty="0" smtClean="0"/>
              <a:t>Médicaments importés lors des voyages de retour au pays</a:t>
            </a:r>
          </a:p>
          <a:p>
            <a:pPr lvl="1"/>
            <a:r>
              <a:rPr lang="fr-FR" dirty="0" smtClean="0"/>
              <a:t>Remèdes naturels à base d’épices et de plantes</a:t>
            </a:r>
          </a:p>
          <a:p>
            <a:pPr marL="457200" lvl="1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9584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Pluralisme médicale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pluralisme médical est nécessaire:</a:t>
            </a:r>
          </a:p>
          <a:p>
            <a:pPr lvl="1"/>
            <a:r>
              <a:rPr lang="fr-FR" dirty="0" smtClean="0"/>
              <a:t>La représentation de la maladie et de ses causes conditionnent l’adhésion au traitement</a:t>
            </a:r>
          </a:p>
          <a:p>
            <a:r>
              <a:rPr lang="fr-FR" dirty="0" smtClean="0"/>
              <a:t>Absence de sentiments de non intégration dans le système de santé français</a:t>
            </a:r>
          </a:p>
          <a:p>
            <a:r>
              <a:rPr lang="fr-FR" dirty="0" smtClean="0"/>
              <a:t>L’expérience migratoire :</a:t>
            </a:r>
          </a:p>
          <a:p>
            <a:pPr lvl="1"/>
            <a:r>
              <a:rPr lang="fr-FR" dirty="0" smtClean="0"/>
              <a:t>Ceux né en France : aucun recours à la médecine ayurvédique</a:t>
            </a:r>
          </a:p>
          <a:p>
            <a:pPr lvl="1"/>
            <a:r>
              <a:rPr lang="fr-FR" dirty="0" smtClean="0"/>
              <a:t>Ceux immigrés : favorable à une système mixte</a:t>
            </a:r>
          </a:p>
          <a:p>
            <a:pPr lvl="2"/>
            <a:r>
              <a:rPr lang="fr-FR" dirty="0" smtClean="0"/>
              <a:t>Traitements moins agressifs</a:t>
            </a:r>
          </a:p>
          <a:p>
            <a:pPr lvl="2"/>
            <a:r>
              <a:rPr lang="fr-FR" dirty="0" smtClean="0"/>
              <a:t>Accès plus facile aux traitements ayurvédiques</a:t>
            </a:r>
          </a:p>
        </p:txBody>
      </p:sp>
    </p:spTree>
    <p:extLst>
      <p:ext uri="{BB962C8B-B14F-4D97-AF65-F5344CB8AC3E}">
        <p14:creationId xmlns:p14="http://schemas.microsoft.com/office/powerpoint/2010/main" val="1994584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Discussion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Intérêt</a:t>
            </a:r>
          </a:p>
          <a:p>
            <a:pPr lvl="1"/>
            <a:r>
              <a:rPr lang="fr-FR" dirty="0"/>
              <a:t>Enquête qualitative</a:t>
            </a:r>
          </a:p>
          <a:p>
            <a:pPr lvl="1"/>
            <a:r>
              <a:rPr lang="fr-FR" dirty="0"/>
              <a:t>Population étudiée</a:t>
            </a:r>
          </a:p>
          <a:p>
            <a:pPr lvl="1"/>
            <a:r>
              <a:rPr lang="fr-FR" dirty="0"/>
              <a:t>Absence d’obstacle éthique</a:t>
            </a:r>
          </a:p>
          <a:p>
            <a:pPr lvl="1"/>
            <a:r>
              <a:rPr lang="fr-FR" dirty="0"/>
              <a:t>Ouverture vers une enquête quantitative plus large</a:t>
            </a:r>
          </a:p>
          <a:p>
            <a:pPr lvl="1"/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Limites</a:t>
            </a:r>
          </a:p>
          <a:p>
            <a:pPr lvl="1"/>
            <a:r>
              <a:rPr lang="fr-FR" dirty="0"/>
              <a:t>Méthode de recueil de donnée</a:t>
            </a:r>
          </a:p>
          <a:p>
            <a:pPr lvl="1"/>
            <a:r>
              <a:rPr lang="fr-FR" dirty="0"/>
              <a:t>Saturation des données</a:t>
            </a:r>
          </a:p>
          <a:p>
            <a:pPr lvl="1"/>
            <a:r>
              <a:rPr lang="fr-FR" dirty="0"/>
              <a:t>Faible </a:t>
            </a:r>
            <a:r>
              <a:rPr lang="fr-FR" dirty="0" smtClean="0"/>
              <a:t>échantillonnage</a:t>
            </a:r>
            <a:endParaRPr lang="fr-FR" dirty="0"/>
          </a:p>
          <a:p>
            <a:pPr lvl="1"/>
            <a:r>
              <a:rPr lang="fr-FR" dirty="0"/>
              <a:t>Biais lié aux intervenants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543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Discussion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Comparaison avec les études au sein des migrants dans les pays </a:t>
            </a:r>
            <a:r>
              <a:rPr lang="fr-FR" dirty="0" err="1"/>
              <a:t>anglo</a:t>
            </a:r>
            <a:r>
              <a:rPr lang="fr-FR" dirty="0"/>
              <a:t> saxons </a:t>
            </a:r>
          </a:p>
          <a:p>
            <a:pPr lvl="2"/>
            <a:r>
              <a:rPr lang="fr-FR" dirty="0"/>
              <a:t>Recours à la médecine traditionnelle est moins importante </a:t>
            </a:r>
          </a:p>
          <a:p>
            <a:pPr lvl="2"/>
            <a:r>
              <a:rPr lang="fr-FR" dirty="0"/>
              <a:t>Système de soins universelle en France </a:t>
            </a:r>
          </a:p>
          <a:p>
            <a:pPr lvl="2"/>
            <a:r>
              <a:rPr lang="fr-FR" dirty="0"/>
              <a:t>Accessibilité aux soins moins difficile </a:t>
            </a:r>
          </a:p>
          <a:p>
            <a:pPr lvl="2"/>
            <a:r>
              <a:rPr lang="fr-FR" dirty="0"/>
              <a:t>Prévention et maladie chronique</a:t>
            </a:r>
          </a:p>
          <a:p>
            <a:r>
              <a:rPr lang="fr-FR" dirty="0"/>
              <a:t>L’attente en terme d’efficacité est différente selon le type de médecine à laquelle ils ont recours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107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Médecine à 2 vitesses à vocation intégrative</a:t>
            </a:r>
          </a:p>
          <a:p>
            <a:r>
              <a:rPr lang="fr-FR" dirty="0"/>
              <a:t>Accessibilité du système de santé français</a:t>
            </a:r>
          </a:p>
          <a:p>
            <a:r>
              <a:rPr lang="fr-FR" dirty="0"/>
              <a:t>Pluralisme médical</a:t>
            </a:r>
          </a:p>
          <a:p>
            <a:r>
              <a:rPr lang="fr-FR" dirty="0"/>
              <a:t>Début de sensibilisation dans certains centres de santé et service à l’approche ethno-centrée de la prise en charge médicale</a:t>
            </a:r>
          </a:p>
          <a:p>
            <a:r>
              <a:rPr lang="fr-FR" dirty="0"/>
              <a:t>Pluralisme médical et législation : Intérêt?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700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665</Words>
  <Application>Microsoft Office PowerPoint</Application>
  <PresentationFormat>Grand écran</PresentationFormat>
  <Paragraphs>152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Thème Office</vt:lpstr>
      <vt:lpstr>Le recours des migrants à la médecine traditionnelle: Ayurveda et migrants du sous-continent indien</vt:lpstr>
      <vt:lpstr>Plan</vt:lpstr>
      <vt:lpstr>Ayurveda</vt:lpstr>
      <vt:lpstr>Présentation PowerPoint</vt:lpstr>
      <vt:lpstr>Recours à la médecine traditionnelle</vt:lpstr>
      <vt:lpstr>Recours à la médecine traditionnelle</vt:lpstr>
      <vt:lpstr>Anthropologie médicale</vt:lpstr>
      <vt:lpstr>ETUDE</vt:lpstr>
      <vt:lpstr>Matériels et méthodes</vt:lpstr>
      <vt:lpstr>Résultats</vt:lpstr>
      <vt:lpstr>Résultats</vt:lpstr>
      <vt:lpstr>Médecine ayurvédique</vt:lpstr>
      <vt:lpstr>Pluralisme médicale</vt:lpstr>
      <vt:lpstr>Discussion</vt:lpstr>
      <vt:lpstr>Discussion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recours des migrants à la médecine traditionnelle: Ayurveda et migrants du sous-continent indien</dc:title>
  <dc:creator>Yogaraj</dc:creator>
  <cp:lastModifiedBy>Yogaraj</cp:lastModifiedBy>
  <cp:revision>32</cp:revision>
  <dcterms:created xsi:type="dcterms:W3CDTF">2015-11-23T22:02:52Z</dcterms:created>
  <dcterms:modified xsi:type="dcterms:W3CDTF">2015-12-07T19:17:47Z</dcterms:modified>
</cp:coreProperties>
</file>