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31"/>
  </p:notesMasterIdLst>
  <p:sldIdLst>
    <p:sldId id="256" r:id="rId2"/>
    <p:sldId id="286" r:id="rId3"/>
    <p:sldId id="285" r:id="rId4"/>
    <p:sldId id="288" r:id="rId5"/>
    <p:sldId id="289" r:id="rId6"/>
    <p:sldId id="290" r:id="rId7"/>
    <p:sldId id="261" r:id="rId8"/>
    <p:sldId id="262" r:id="rId9"/>
    <p:sldId id="263" r:id="rId10"/>
    <p:sldId id="264" r:id="rId11"/>
    <p:sldId id="265" r:id="rId12"/>
    <p:sldId id="266" r:id="rId13"/>
    <p:sldId id="268" r:id="rId14"/>
    <p:sldId id="267" r:id="rId15"/>
    <p:sldId id="276" r:id="rId16"/>
    <p:sldId id="270" r:id="rId17"/>
    <p:sldId id="271" r:id="rId18"/>
    <p:sldId id="272" r:id="rId19"/>
    <p:sldId id="273" r:id="rId20"/>
    <p:sldId id="274" r:id="rId21"/>
    <p:sldId id="277" r:id="rId22"/>
    <p:sldId id="279" r:id="rId23"/>
    <p:sldId id="278" r:id="rId24"/>
    <p:sldId id="284" r:id="rId25"/>
    <p:sldId id="282" r:id="rId26"/>
    <p:sldId id="280" r:id="rId27"/>
    <p:sldId id="283" r:id="rId28"/>
    <p:sldId id="291" r:id="rId29"/>
    <p:sldId id="292"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684" autoAdjust="0"/>
  </p:normalViewPr>
  <p:slideViewPr>
    <p:cSldViewPr snapToGrid="0">
      <p:cViewPr varScale="1">
        <p:scale>
          <a:sx n="50" d="100"/>
          <a:sy n="50" d="100"/>
        </p:scale>
        <p:origin x="147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79" b="0" i="0" u="none" strike="noStrike" kern="1200" spc="0" baseline="0">
                <a:solidFill>
                  <a:schemeClr val="tx1">
                    <a:lumMod val="65000"/>
                    <a:lumOff val="35000"/>
                  </a:schemeClr>
                </a:solidFill>
                <a:latin typeface="+mn-lt"/>
                <a:ea typeface="+mn-ea"/>
                <a:cs typeface="+mn-cs"/>
              </a:defRPr>
            </a:pPr>
            <a:r>
              <a:rPr lang="en-US"/>
              <a:t>Nombre</a:t>
            </a:r>
            <a:r>
              <a:rPr lang="en-US" baseline="0"/>
              <a:t> d'inclusions par médecin investigateur</a:t>
            </a:r>
            <a:endParaRPr lang="en-US"/>
          </a:p>
        </c:rich>
      </c:tx>
      <c:layout/>
      <c:overlay val="0"/>
      <c:spPr>
        <a:noFill/>
        <a:ln w="25194">
          <a:noFill/>
        </a:ln>
      </c:spPr>
    </c:title>
    <c:autoTitleDeleted val="0"/>
    <c:plotArea>
      <c:layout/>
      <c:barChart>
        <c:barDir val="col"/>
        <c:grouping val="clustered"/>
        <c:varyColors val="0"/>
        <c:ser>
          <c:idx val="1"/>
          <c:order val="0"/>
          <c:tx>
            <c:strRef>
              <c:f>Feuil1!$B$1</c:f>
              <c:strCache>
                <c:ptCount val="1"/>
                <c:pt idx="0">
                  <c:v>nb_pat</c:v>
                </c:pt>
              </c:strCache>
            </c:strRef>
          </c:tx>
          <c:spPr>
            <a:solidFill>
              <a:srgbClr val="C0504D"/>
            </a:solidFill>
            <a:ln w="25194">
              <a:noFill/>
            </a:ln>
          </c:spPr>
          <c:invertIfNegative val="0"/>
          <c:cat>
            <c:numRef>
              <c:f>Feuil1!$A$2:$A$44</c:f>
              <c:numCache>
                <c:formatCode>General</c:formatCode>
                <c:ptCount val="4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23</c:v>
                </c:pt>
                <c:pt idx="21">
                  <c:v>26</c:v>
                </c:pt>
                <c:pt idx="22">
                  <c:v>30</c:v>
                </c:pt>
                <c:pt idx="23">
                  <c:v>34</c:v>
                </c:pt>
                <c:pt idx="24">
                  <c:v>36</c:v>
                </c:pt>
                <c:pt idx="25">
                  <c:v>37</c:v>
                </c:pt>
                <c:pt idx="26">
                  <c:v>38</c:v>
                </c:pt>
                <c:pt idx="27">
                  <c:v>41</c:v>
                </c:pt>
                <c:pt idx="28">
                  <c:v>42</c:v>
                </c:pt>
                <c:pt idx="29">
                  <c:v>45</c:v>
                </c:pt>
                <c:pt idx="30">
                  <c:v>47</c:v>
                </c:pt>
                <c:pt idx="31">
                  <c:v>48</c:v>
                </c:pt>
                <c:pt idx="32">
                  <c:v>49</c:v>
                </c:pt>
                <c:pt idx="33">
                  <c:v>50</c:v>
                </c:pt>
                <c:pt idx="34">
                  <c:v>51</c:v>
                </c:pt>
                <c:pt idx="35">
                  <c:v>52</c:v>
                </c:pt>
                <c:pt idx="36">
                  <c:v>53</c:v>
                </c:pt>
                <c:pt idx="37">
                  <c:v>54</c:v>
                </c:pt>
                <c:pt idx="38">
                  <c:v>55</c:v>
                </c:pt>
                <c:pt idx="39">
                  <c:v>56</c:v>
                </c:pt>
                <c:pt idx="40">
                  <c:v>57</c:v>
                </c:pt>
                <c:pt idx="41">
                  <c:v>58</c:v>
                </c:pt>
                <c:pt idx="42">
                  <c:v>59</c:v>
                </c:pt>
              </c:numCache>
            </c:numRef>
          </c:cat>
          <c:val>
            <c:numRef>
              <c:f>Feuil1!$B$2:$B$44</c:f>
              <c:numCache>
                <c:formatCode>General</c:formatCode>
                <c:ptCount val="43"/>
                <c:pt idx="0">
                  <c:v>50</c:v>
                </c:pt>
                <c:pt idx="1">
                  <c:v>50</c:v>
                </c:pt>
                <c:pt idx="2">
                  <c:v>50</c:v>
                </c:pt>
                <c:pt idx="3">
                  <c:v>50</c:v>
                </c:pt>
                <c:pt idx="4">
                  <c:v>40</c:v>
                </c:pt>
                <c:pt idx="5">
                  <c:v>23</c:v>
                </c:pt>
                <c:pt idx="6">
                  <c:v>30</c:v>
                </c:pt>
                <c:pt idx="7">
                  <c:v>49</c:v>
                </c:pt>
                <c:pt idx="8">
                  <c:v>12</c:v>
                </c:pt>
                <c:pt idx="9">
                  <c:v>3</c:v>
                </c:pt>
                <c:pt idx="10">
                  <c:v>13</c:v>
                </c:pt>
                <c:pt idx="11">
                  <c:v>7</c:v>
                </c:pt>
                <c:pt idx="12">
                  <c:v>15</c:v>
                </c:pt>
                <c:pt idx="13">
                  <c:v>25</c:v>
                </c:pt>
                <c:pt idx="14">
                  <c:v>5</c:v>
                </c:pt>
                <c:pt idx="15">
                  <c:v>16</c:v>
                </c:pt>
                <c:pt idx="16">
                  <c:v>19</c:v>
                </c:pt>
                <c:pt idx="17">
                  <c:v>8</c:v>
                </c:pt>
                <c:pt idx="18">
                  <c:v>13</c:v>
                </c:pt>
                <c:pt idx="19">
                  <c:v>21</c:v>
                </c:pt>
                <c:pt idx="20">
                  <c:v>12</c:v>
                </c:pt>
                <c:pt idx="21">
                  <c:v>4</c:v>
                </c:pt>
                <c:pt idx="22">
                  <c:v>47</c:v>
                </c:pt>
                <c:pt idx="23">
                  <c:v>34</c:v>
                </c:pt>
                <c:pt idx="24">
                  <c:v>14</c:v>
                </c:pt>
                <c:pt idx="25">
                  <c:v>7</c:v>
                </c:pt>
                <c:pt idx="26">
                  <c:v>4</c:v>
                </c:pt>
                <c:pt idx="27">
                  <c:v>50</c:v>
                </c:pt>
                <c:pt idx="28">
                  <c:v>17</c:v>
                </c:pt>
                <c:pt idx="29">
                  <c:v>3</c:v>
                </c:pt>
                <c:pt idx="30">
                  <c:v>37</c:v>
                </c:pt>
                <c:pt idx="31">
                  <c:v>4</c:v>
                </c:pt>
                <c:pt idx="32">
                  <c:v>50</c:v>
                </c:pt>
                <c:pt idx="33">
                  <c:v>50</c:v>
                </c:pt>
                <c:pt idx="34">
                  <c:v>5</c:v>
                </c:pt>
                <c:pt idx="35">
                  <c:v>1</c:v>
                </c:pt>
                <c:pt idx="36">
                  <c:v>4</c:v>
                </c:pt>
                <c:pt idx="37">
                  <c:v>8</c:v>
                </c:pt>
                <c:pt idx="38">
                  <c:v>7</c:v>
                </c:pt>
                <c:pt idx="39">
                  <c:v>37</c:v>
                </c:pt>
                <c:pt idx="40">
                  <c:v>20</c:v>
                </c:pt>
                <c:pt idx="41">
                  <c:v>36</c:v>
                </c:pt>
                <c:pt idx="42">
                  <c:v>37</c:v>
                </c:pt>
              </c:numCache>
            </c:numRef>
          </c:val>
        </c:ser>
        <c:dLbls>
          <c:showLegendKey val="0"/>
          <c:showVal val="0"/>
          <c:showCatName val="0"/>
          <c:showSerName val="0"/>
          <c:showPercent val="0"/>
          <c:showBubbleSize val="0"/>
        </c:dLbls>
        <c:gapWidth val="219"/>
        <c:overlap val="-27"/>
        <c:axId val="401941656"/>
        <c:axId val="401942440"/>
      </c:barChart>
      <c:catAx>
        <c:axId val="401941656"/>
        <c:scaling>
          <c:orientation val="minMax"/>
        </c:scaling>
        <c:delete val="0"/>
        <c:axPos val="b"/>
        <c:numFmt formatCode="General" sourceLinked="1"/>
        <c:majorTickMark val="none"/>
        <c:minorTickMark val="none"/>
        <c:tickLblPos val="nextTo"/>
        <c:spPr>
          <a:ln w="3148">
            <a:solidFill>
              <a:srgbClr val="C0C0C0"/>
            </a:solidFill>
            <a:prstDash val="solid"/>
          </a:ln>
        </c:spPr>
        <c:txPr>
          <a:bodyPr rot="-60000000" spcFirstLastPara="1" vertOverflow="ellipsis" vert="horz" wrap="square" anchor="ctr" anchorCtr="1"/>
          <a:lstStyle/>
          <a:p>
            <a:pPr>
              <a:defRPr sz="886" b="0" i="0" u="none" strike="noStrike" kern="1200" baseline="0">
                <a:solidFill>
                  <a:schemeClr val="tx1">
                    <a:lumMod val="65000"/>
                    <a:lumOff val="35000"/>
                  </a:schemeClr>
                </a:solidFill>
                <a:latin typeface="+mn-lt"/>
                <a:ea typeface="+mn-ea"/>
                <a:cs typeface="+mn-cs"/>
              </a:defRPr>
            </a:pPr>
            <a:endParaRPr lang="fr-FR"/>
          </a:p>
        </c:txPr>
        <c:crossAx val="401942440"/>
        <c:crosses val="autoZero"/>
        <c:auto val="1"/>
        <c:lblAlgn val="ctr"/>
        <c:lblOffset val="100"/>
        <c:noMultiLvlLbl val="0"/>
      </c:catAx>
      <c:valAx>
        <c:axId val="401942440"/>
        <c:scaling>
          <c:orientation val="minMax"/>
        </c:scaling>
        <c:delete val="0"/>
        <c:axPos val="l"/>
        <c:majorGridlines>
          <c:spPr>
            <a:ln w="3148">
              <a:solidFill>
                <a:srgbClr val="C0C0C0"/>
              </a:solidFill>
              <a:prstDash val="solid"/>
            </a:ln>
          </c:spPr>
        </c:majorGridlines>
        <c:numFmt formatCode="General" sourceLinked="1"/>
        <c:majorTickMark val="none"/>
        <c:minorTickMark val="none"/>
        <c:tickLblPos val="nextTo"/>
        <c:spPr>
          <a:ln w="6299">
            <a:noFill/>
          </a:ln>
        </c:spPr>
        <c:txPr>
          <a:bodyPr rot="-60000000" spcFirstLastPara="1" vertOverflow="ellipsis" vert="horz" wrap="square" anchor="ctr" anchorCtr="1"/>
          <a:lstStyle/>
          <a:p>
            <a:pPr>
              <a:defRPr sz="886" b="0" i="0" u="none" strike="noStrike" kern="1200" baseline="0">
                <a:solidFill>
                  <a:schemeClr val="tx1">
                    <a:lumMod val="65000"/>
                    <a:lumOff val="35000"/>
                  </a:schemeClr>
                </a:solidFill>
                <a:latin typeface="+mn-lt"/>
                <a:ea typeface="+mn-ea"/>
                <a:cs typeface="+mn-cs"/>
              </a:defRPr>
            </a:pPr>
            <a:endParaRPr lang="fr-FR"/>
          </a:p>
        </c:txPr>
        <c:crossAx val="401941656"/>
        <c:crosses val="autoZero"/>
        <c:crossBetween val="between"/>
      </c:valAx>
      <c:spPr>
        <a:noFill/>
        <a:ln w="25361">
          <a:noFill/>
        </a:ln>
      </c:spPr>
    </c:plotArea>
    <c:legend>
      <c:legendPos val="r"/>
      <c:layout>
        <c:manualLayout>
          <c:xMode val="edge"/>
          <c:yMode val="edge"/>
          <c:x val="0.45738940658339899"/>
          <c:y val="0.84923060626390301"/>
          <c:w val="7.3355052951382102E-2"/>
          <c:h val="0.15076939373609699"/>
        </c:manualLayout>
      </c:layout>
      <c:overlay val="0"/>
      <c:spPr>
        <a:noFill/>
        <a:ln w="25194">
          <a:noFill/>
        </a:ln>
      </c:spPr>
      <c:txPr>
        <a:bodyPr rot="0" spcFirstLastPara="1" vertOverflow="ellipsis" vert="horz" wrap="square" anchor="ctr" anchorCtr="1"/>
        <a:lstStyle/>
        <a:p>
          <a:pPr>
            <a:defRPr sz="886"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c:spPr>
  <c:txPr>
    <a:bodyPr/>
    <a:lstStyle/>
    <a:p>
      <a:pPr>
        <a:defRPr/>
      </a:pPr>
      <a:endParaRPr lang="fr-F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D08C47-6FC2-4C75-9709-658D7C7867BE}"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fr-FR"/>
        </a:p>
      </dgm:t>
    </dgm:pt>
    <dgm:pt modelId="{2CD53B3E-2E4B-44E5-8439-8615939FEDE3}">
      <dgm:prSet phldrT="[Texte]"/>
      <dgm:spPr/>
      <dgm:t>
        <a:bodyPr/>
        <a:lstStyle/>
        <a:p>
          <a:r>
            <a:rPr lang="fr-FR" dirty="0" smtClean="0"/>
            <a:t>Fusionner 3 temps au sein d’une seule consultation</a:t>
          </a:r>
          <a:endParaRPr lang="fr-FR" dirty="0"/>
        </a:p>
      </dgm:t>
    </dgm:pt>
    <dgm:pt modelId="{CE7B1F26-29E6-46DB-917F-B12BF59C1535}" type="parTrans" cxnId="{C36E2CE6-7A58-4F86-B15A-E90A3BB18384}">
      <dgm:prSet/>
      <dgm:spPr/>
      <dgm:t>
        <a:bodyPr/>
        <a:lstStyle/>
        <a:p>
          <a:endParaRPr lang="fr-FR"/>
        </a:p>
      </dgm:t>
    </dgm:pt>
    <dgm:pt modelId="{3E8004D5-EE1F-4500-BCBB-F137770A7F58}" type="sibTrans" cxnId="{C36E2CE6-7A58-4F86-B15A-E90A3BB18384}">
      <dgm:prSet/>
      <dgm:spPr/>
      <dgm:t>
        <a:bodyPr/>
        <a:lstStyle/>
        <a:p>
          <a:endParaRPr lang="fr-FR"/>
        </a:p>
      </dgm:t>
    </dgm:pt>
    <dgm:pt modelId="{8CC18BC2-7CC9-476E-ADA0-6708FDF7650B}">
      <dgm:prSet phldrT="[Texte]" custT="1"/>
      <dgm:spPr/>
      <dgm:t>
        <a:bodyPr/>
        <a:lstStyle/>
        <a:p>
          <a:r>
            <a:rPr lang="fr-FR" sz="2400" dirty="0" smtClean="0"/>
            <a:t>Conseil personnalisé </a:t>
          </a:r>
          <a:endParaRPr lang="fr-FR" sz="2400" dirty="0"/>
        </a:p>
      </dgm:t>
    </dgm:pt>
    <dgm:pt modelId="{3229F225-967C-484B-B50E-AE0F87232977}" type="parTrans" cxnId="{34992099-37B7-4E2C-A811-5074F651F2CD}">
      <dgm:prSet/>
      <dgm:spPr/>
      <dgm:t>
        <a:bodyPr/>
        <a:lstStyle/>
        <a:p>
          <a:endParaRPr lang="fr-FR"/>
        </a:p>
      </dgm:t>
    </dgm:pt>
    <dgm:pt modelId="{266DD25C-5E1D-472B-B38D-E3CC54D1F3B6}" type="sibTrans" cxnId="{34992099-37B7-4E2C-A811-5074F651F2CD}">
      <dgm:prSet/>
      <dgm:spPr/>
      <dgm:t>
        <a:bodyPr/>
        <a:lstStyle/>
        <a:p>
          <a:endParaRPr lang="fr-FR"/>
        </a:p>
      </dgm:t>
    </dgm:pt>
    <dgm:pt modelId="{AA7DBB32-AEB4-46F3-91B3-1767D25CB8AE}">
      <dgm:prSet/>
      <dgm:spPr/>
      <dgm:t>
        <a:bodyPr/>
        <a:lstStyle/>
        <a:p>
          <a:endParaRPr lang="fr-FR"/>
        </a:p>
      </dgm:t>
    </dgm:pt>
    <dgm:pt modelId="{A218F0E0-6840-4010-B715-DF51FBA18AA1}" type="parTrans" cxnId="{7FDE258E-DBD1-41EF-AD65-60A5AF7CA439}">
      <dgm:prSet/>
      <dgm:spPr/>
      <dgm:t>
        <a:bodyPr/>
        <a:lstStyle/>
        <a:p>
          <a:endParaRPr lang="fr-FR"/>
        </a:p>
      </dgm:t>
    </dgm:pt>
    <dgm:pt modelId="{348DDC6B-98A2-4EE0-9DE6-0AEFB27B8CA3}" type="sibTrans" cxnId="{7FDE258E-DBD1-41EF-AD65-60A5AF7CA439}">
      <dgm:prSet/>
      <dgm:spPr/>
      <dgm:t>
        <a:bodyPr/>
        <a:lstStyle/>
        <a:p>
          <a:endParaRPr lang="fr-FR"/>
        </a:p>
      </dgm:t>
    </dgm:pt>
    <dgm:pt modelId="{EFDDFEA4-036C-4ECF-A78D-FC28859502D5}">
      <dgm:prSet custT="1"/>
      <dgm:spPr/>
      <dgm:t>
        <a:bodyPr/>
        <a:lstStyle/>
        <a:p>
          <a:r>
            <a:rPr lang="fr-FR" sz="2000" dirty="0" smtClean="0"/>
            <a:t>Prélèvement pour la détection des marqueurs virologiques de l’infection</a:t>
          </a:r>
          <a:endParaRPr lang="fr-FR" sz="2000" dirty="0"/>
        </a:p>
      </dgm:t>
    </dgm:pt>
    <dgm:pt modelId="{7A700315-2F2C-4D9F-A185-9C27CE9D770D}" type="parTrans" cxnId="{4EDB68E8-33FE-4DFA-B4D7-221ED7F8F54F}">
      <dgm:prSet/>
      <dgm:spPr/>
      <dgm:t>
        <a:bodyPr/>
        <a:lstStyle/>
        <a:p>
          <a:endParaRPr lang="fr-FR"/>
        </a:p>
      </dgm:t>
    </dgm:pt>
    <dgm:pt modelId="{7049B7FF-5C0F-40C2-9F0A-DBA868CCC587}" type="sibTrans" cxnId="{4EDB68E8-33FE-4DFA-B4D7-221ED7F8F54F}">
      <dgm:prSet/>
      <dgm:spPr/>
      <dgm:t>
        <a:bodyPr/>
        <a:lstStyle/>
        <a:p>
          <a:endParaRPr lang="fr-FR"/>
        </a:p>
      </dgm:t>
    </dgm:pt>
    <dgm:pt modelId="{AE613461-419D-457E-B0EB-1F77E06CF28E}">
      <dgm:prSet custT="1"/>
      <dgm:spPr/>
      <dgm:t>
        <a:bodyPr/>
        <a:lstStyle/>
        <a:p>
          <a:r>
            <a:rPr lang="fr-FR" sz="2000" dirty="0" smtClean="0"/>
            <a:t>Consultation médicale de remise du résultat du test</a:t>
          </a:r>
          <a:r>
            <a:rPr lang="fr-FR" sz="1800" dirty="0" smtClean="0"/>
            <a:t>.</a:t>
          </a:r>
          <a:endParaRPr lang="fr-FR" sz="1800" dirty="0"/>
        </a:p>
      </dgm:t>
    </dgm:pt>
    <dgm:pt modelId="{5D7E2C31-A330-46C5-A933-B47C493DFDF4}" type="parTrans" cxnId="{562D57A7-423A-428D-BC49-E52498485338}">
      <dgm:prSet/>
      <dgm:spPr/>
      <dgm:t>
        <a:bodyPr/>
        <a:lstStyle/>
        <a:p>
          <a:endParaRPr lang="fr-FR"/>
        </a:p>
      </dgm:t>
    </dgm:pt>
    <dgm:pt modelId="{03FAA850-948E-403C-A1B9-EC4CB66CDE99}" type="sibTrans" cxnId="{562D57A7-423A-428D-BC49-E52498485338}">
      <dgm:prSet/>
      <dgm:spPr/>
      <dgm:t>
        <a:bodyPr/>
        <a:lstStyle/>
        <a:p>
          <a:endParaRPr lang="fr-FR"/>
        </a:p>
      </dgm:t>
    </dgm:pt>
    <dgm:pt modelId="{ED6550D6-19EC-4008-991C-86A25786A364}" type="pres">
      <dgm:prSet presAssocID="{D5D08C47-6FC2-4C75-9709-658D7C7867BE}" presName="Name0" presStyleCnt="0">
        <dgm:presLayoutVars>
          <dgm:chMax val="1"/>
          <dgm:chPref val="1"/>
          <dgm:dir/>
          <dgm:animOne val="branch"/>
          <dgm:animLvl val="lvl"/>
        </dgm:presLayoutVars>
      </dgm:prSet>
      <dgm:spPr/>
      <dgm:t>
        <a:bodyPr/>
        <a:lstStyle/>
        <a:p>
          <a:endParaRPr lang="fr-FR"/>
        </a:p>
      </dgm:t>
    </dgm:pt>
    <dgm:pt modelId="{39FAF175-E3AA-439E-A5CD-97639116DC0B}" type="pres">
      <dgm:prSet presAssocID="{2CD53B3E-2E4B-44E5-8439-8615939FEDE3}" presName="singleCycle" presStyleCnt="0"/>
      <dgm:spPr/>
    </dgm:pt>
    <dgm:pt modelId="{35A1A4C6-AFE2-474F-B635-93461F8CBD6C}" type="pres">
      <dgm:prSet presAssocID="{2CD53B3E-2E4B-44E5-8439-8615939FEDE3}" presName="singleCenter" presStyleLbl="node1" presStyleIdx="0" presStyleCnt="4" custScaleX="155350" custScaleY="112620" custLinFactNeighborY="-2163">
        <dgm:presLayoutVars>
          <dgm:chMax val="7"/>
          <dgm:chPref val="7"/>
        </dgm:presLayoutVars>
      </dgm:prSet>
      <dgm:spPr/>
      <dgm:t>
        <a:bodyPr/>
        <a:lstStyle/>
        <a:p>
          <a:endParaRPr lang="fr-FR"/>
        </a:p>
      </dgm:t>
    </dgm:pt>
    <dgm:pt modelId="{4D16EDBC-BB4A-4C3F-A4E7-4EEADF00EB1B}" type="pres">
      <dgm:prSet presAssocID="{3229F225-967C-484B-B50E-AE0F87232977}" presName="Name56" presStyleLbl="parChTrans1D2" presStyleIdx="0" presStyleCnt="3"/>
      <dgm:spPr/>
      <dgm:t>
        <a:bodyPr/>
        <a:lstStyle/>
        <a:p>
          <a:endParaRPr lang="fr-FR"/>
        </a:p>
      </dgm:t>
    </dgm:pt>
    <dgm:pt modelId="{765308E6-ABAC-49B5-B71F-573976EB58F5}" type="pres">
      <dgm:prSet presAssocID="{8CC18BC2-7CC9-476E-ADA0-6708FDF7650B}" presName="text0" presStyleLbl="node1" presStyleIdx="1" presStyleCnt="4" custScaleX="193356" custScaleY="93718" custRadScaleRad="81983" custRadScaleInc="772">
        <dgm:presLayoutVars>
          <dgm:bulletEnabled val="1"/>
        </dgm:presLayoutVars>
      </dgm:prSet>
      <dgm:spPr/>
      <dgm:t>
        <a:bodyPr/>
        <a:lstStyle/>
        <a:p>
          <a:endParaRPr lang="fr-FR"/>
        </a:p>
      </dgm:t>
    </dgm:pt>
    <dgm:pt modelId="{CD26ACB7-89DD-42F3-9489-4051DFC91D00}" type="pres">
      <dgm:prSet presAssocID="{5D7E2C31-A330-46C5-A933-B47C493DFDF4}" presName="Name56" presStyleLbl="parChTrans1D2" presStyleIdx="1" presStyleCnt="3"/>
      <dgm:spPr/>
      <dgm:t>
        <a:bodyPr/>
        <a:lstStyle/>
        <a:p>
          <a:endParaRPr lang="fr-FR"/>
        </a:p>
      </dgm:t>
    </dgm:pt>
    <dgm:pt modelId="{114CC5AF-5CAA-4D88-A36A-4806C898315E}" type="pres">
      <dgm:prSet presAssocID="{AE613461-419D-457E-B0EB-1F77E06CF28E}" presName="text0" presStyleLbl="node1" presStyleIdx="2" presStyleCnt="4" custScaleX="200400" custScaleY="121741" custRadScaleRad="125286" custRadScaleInc="-2687">
        <dgm:presLayoutVars>
          <dgm:bulletEnabled val="1"/>
        </dgm:presLayoutVars>
      </dgm:prSet>
      <dgm:spPr/>
      <dgm:t>
        <a:bodyPr/>
        <a:lstStyle/>
        <a:p>
          <a:endParaRPr lang="fr-FR"/>
        </a:p>
      </dgm:t>
    </dgm:pt>
    <dgm:pt modelId="{BEB88312-E64D-49D5-A348-BA9B3449BB9C}" type="pres">
      <dgm:prSet presAssocID="{7A700315-2F2C-4D9F-A185-9C27CE9D770D}" presName="Name56" presStyleLbl="parChTrans1D2" presStyleIdx="2" presStyleCnt="3"/>
      <dgm:spPr/>
      <dgm:t>
        <a:bodyPr/>
        <a:lstStyle/>
        <a:p>
          <a:endParaRPr lang="fr-FR"/>
        </a:p>
      </dgm:t>
    </dgm:pt>
    <dgm:pt modelId="{BBC82D48-3A78-4C5A-8ACD-926D99B5C432}" type="pres">
      <dgm:prSet presAssocID="{EFDDFEA4-036C-4ECF-A78D-FC28859502D5}" presName="text0" presStyleLbl="node1" presStyleIdx="3" presStyleCnt="4" custScaleX="233308" custScaleY="123140" custRadScaleRad="126651" custRadScaleInc="3013">
        <dgm:presLayoutVars>
          <dgm:bulletEnabled val="1"/>
        </dgm:presLayoutVars>
      </dgm:prSet>
      <dgm:spPr/>
      <dgm:t>
        <a:bodyPr/>
        <a:lstStyle/>
        <a:p>
          <a:endParaRPr lang="fr-FR"/>
        </a:p>
      </dgm:t>
    </dgm:pt>
  </dgm:ptLst>
  <dgm:cxnLst>
    <dgm:cxn modelId="{0CF2A190-97F4-A948-8AD1-11042570D3D9}" type="presOf" srcId="{D5D08C47-6FC2-4C75-9709-658D7C7867BE}" destId="{ED6550D6-19EC-4008-991C-86A25786A364}" srcOrd="0" destOrd="0" presId="urn:microsoft.com/office/officeart/2008/layout/RadialCluster"/>
    <dgm:cxn modelId="{F0B0C6CC-4FE9-FF4F-85CF-3ED740B2C208}" type="presOf" srcId="{EFDDFEA4-036C-4ECF-A78D-FC28859502D5}" destId="{BBC82D48-3A78-4C5A-8ACD-926D99B5C432}" srcOrd="0" destOrd="0" presId="urn:microsoft.com/office/officeart/2008/layout/RadialCluster"/>
    <dgm:cxn modelId="{34582C3E-989D-3348-9EE6-B8C37718E806}" type="presOf" srcId="{5D7E2C31-A330-46C5-A933-B47C493DFDF4}" destId="{CD26ACB7-89DD-42F3-9489-4051DFC91D00}" srcOrd="0" destOrd="0" presId="urn:microsoft.com/office/officeart/2008/layout/RadialCluster"/>
    <dgm:cxn modelId="{7BCB8B0C-74EF-9446-A3B8-C632706900ED}" type="presOf" srcId="{3229F225-967C-484B-B50E-AE0F87232977}" destId="{4D16EDBC-BB4A-4C3F-A4E7-4EEADF00EB1B}" srcOrd="0" destOrd="0" presId="urn:microsoft.com/office/officeart/2008/layout/RadialCluster"/>
    <dgm:cxn modelId="{31D11005-71EB-EB4B-B4D2-E4C89A2B9DBF}" type="presOf" srcId="{8CC18BC2-7CC9-476E-ADA0-6708FDF7650B}" destId="{765308E6-ABAC-49B5-B71F-573976EB58F5}" srcOrd="0" destOrd="0" presId="urn:microsoft.com/office/officeart/2008/layout/RadialCluster"/>
    <dgm:cxn modelId="{7FDE258E-DBD1-41EF-AD65-60A5AF7CA439}" srcId="{D5D08C47-6FC2-4C75-9709-658D7C7867BE}" destId="{AA7DBB32-AEB4-46F3-91B3-1767D25CB8AE}" srcOrd="1" destOrd="0" parTransId="{A218F0E0-6840-4010-B715-DF51FBA18AA1}" sibTransId="{348DDC6B-98A2-4EE0-9DE6-0AEFB27B8CA3}"/>
    <dgm:cxn modelId="{34992099-37B7-4E2C-A811-5074F651F2CD}" srcId="{2CD53B3E-2E4B-44E5-8439-8615939FEDE3}" destId="{8CC18BC2-7CC9-476E-ADA0-6708FDF7650B}" srcOrd="0" destOrd="0" parTransId="{3229F225-967C-484B-B50E-AE0F87232977}" sibTransId="{266DD25C-5E1D-472B-B38D-E3CC54D1F3B6}"/>
    <dgm:cxn modelId="{F1A57CF9-8242-374E-BC60-4D519296AEB2}" type="presOf" srcId="{2CD53B3E-2E4B-44E5-8439-8615939FEDE3}" destId="{35A1A4C6-AFE2-474F-B635-93461F8CBD6C}" srcOrd="0" destOrd="0" presId="urn:microsoft.com/office/officeart/2008/layout/RadialCluster"/>
    <dgm:cxn modelId="{4EDB68E8-33FE-4DFA-B4D7-221ED7F8F54F}" srcId="{2CD53B3E-2E4B-44E5-8439-8615939FEDE3}" destId="{EFDDFEA4-036C-4ECF-A78D-FC28859502D5}" srcOrd="2" destOrd="0" parTransId="{7A700315-2F2C-4D9F-A185-9C27CE9D770D}" sibTransId="{7049B7FF-5C0F-40C2-9F0A-DBA868CCC587}"/>
    <dgm:cxn modelId="{C36E2CE6-7A58-4F86-B15A-E90A3BB18384}" srcId="{D5D08C47-6FC2-4C75-9709-658D7C7867BE}" destId="{2CD53B3E-2E4B-44E5-8439-8615939FEDE3}" srcOrd="0" destOrd="0" parTransId="{CE7B1F26-29E6-46DB-917F-B12BF59C1535}" sibTransId="{3E8004D5-EE1F-4500-BCBB-F137770A7F58}"/>
    <dgm:cxn modelId="{F9CF1814-DD21-9349-A0C2-98536E10F4C5}" type="presOf" srcId="{7A700315-2F2C-4D9F-A185-9C27CE9D770D}" destId="{BEB88312-E64D-49D5-A348-BA9B3449BB9C}" srcOrd="0" destOrd="0" presId="urn:microsoft.com/office/officeart/2008/layout/RadialCluster"/>
    <dgm:cxn modelId="{562D57A7-423A-428D-BC49-E52498485338}" srcId="{2CD53B3E-2E4B-44E5-8439-8615939FEDE3}" destId="{AE613461-419D-457E-B0EB-1F77E06CF28E}" srcOrd="1" destOrd="0" parTransId="{5D7E2C31-A330-46C5-A933-B47C493DFDF4}" sibTransId="{03FAA850-948E-403C-A1B9-EC4CB66CDE99}"/>
    <dgm:cxn modelId="{72380CEB-F70E-C842-8253-6211A38E06A5}" type="presOf" srcId="{AE613461-419D-457E-B0EB-1F77E06CF28E}" destId="{114CC5AF-5CAA-4D88-A36A-4806C898315E}" srcOrd="0" destOrd="0" presId="urn:microsoft.com/office/officeart/2008/layout/RadialCluster"/>
    <dgm:cxn modelId="{4CBD86CA-473E-B642-BBBD-DD6619E87315}" type="presParOf" srcId="{ED6550D6-19EC-4008-991C-86A25786A364}" destId="{39FAF175-E3AA-439E-A5CD-97639116DC0B}" srcOrd="0" destOrd="0" presId="urn:microsoft.com/office/officeart/2008/layout/RadialCluster"/>
    <dgm:cxn modelId="{0E722ED2-46CA-6048-A93B-A4D838B65F05}" type="presParOf" srcId="{39FAF175-E3AA-439E-A5CD-97639116DC0B}" destId="{35A1A4C6-AFE2-474F-B635-93461F8CBD6C}" srcOrd="0" destOrd="0" presId="urn:microsoft.com/office/officeart/2008/layout/RadialCluster"/>
    <dgm:cxn modelId="{6815F956-C2CD-7746-A2EE-87829EDEDC61}" type="presParOf" srcId="{39FAF175-E3AA-439E-A5CD-97639116DC0B}" destId="{4D16EDBC-BB4A-4C3F-A4E7-4EEADF00EB1B}" srcOrd="1" destOrd="0" presId="urn:microsoft.com/office/officeart/2008/layout/RadialCluster"/>
    <dgm:cxn modelId="{650C6D70-F987-6A42-8ED3-89B3029919FE}" type="presParOf" srcId="{39FAF175-E3AA-439E-A5CD-97639116DC0B}" destId="{765308E6-ABAC-49B5-B71F-573976EB58F5}" srcOrd="2" destOrd="0" presId="urn:microsoft.com/office/officeart/2008/layout/RadialCluster"/>
    <dgm:cxn modelId="{06BFC56A-BF8A-BE46-8EF1-1618457F4315}" type="presParOf" srcId="{39FAF175-E3AA-439E-A5CD-97639116DC0B}" destId="{CD26ACB7-89DD-42F3-9489-4051DFC91D00}" srcOrd="3" destOrd="0" presId="urn:microsoft.com/office/officeart/2008/layout/RadialCluster"/>
    <dgm:cxn modelId="{3BD14D23-7589-864B-9557-CDF132E8CC5E}" type="presParOf" srcId="{39FAF175-E3AA-439E-A5CD-97639116DC0B}" destId="{114CC5AF-5CAA-4D88-A36A-4806C898315E}" srcOrd="4" destOrd="0" presId="urn:microsoft.com/office/officeart/2008/layout/RadialCluster"/>
    <dgm:cxn modelId="{09EB176F-33C2-9147-A361-10755329ACBB}" type="presParOf" srcId="{39FAF175-E3AA-439E-A5CD-97639116DC0B}" destId="{BEB88312-E64D-49D5-A348-BA9B3449BB9C}" srcOrd="5" destOrd="0" presId="urn:microsoft.com/office/officeart/2008/layout/RadialCluster"/>
    <dgm:cxn modelId="{B3BC9CED-6884-1240-98C2-B9ABA287074D}" type="presParOf" srcId="{39FAF175-E3AA-439E-A5CD-97639116DC0B}" destId="{BBC82D48-3A78-4C5A-8ACD-926D99B5C432}"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AAFD37-08CE-4426-9A52-AAC4EA039F0B}" type="doc">
      <dgm:prSet loTypeId="urn:microsoft.com/office/officeart/2005/8/layout/process1" loCatId="process" qsTypeId="urn:microsoft.com/office/officeart/2005/8/quickstyle/simple1" qsCatId="simple" csTypeId="urn:microsoft.com/office/officeart/2005/8/colors/accent1_2" csCatId="accent1" phldr="1"/>
      <dgm:spPr/>
    </dgm:pt>
    <dgm:pt modelId="{A6606AC0-FB99-4E58-B888-5733F6EFE4F9}">
      <dgm:prSet phldrT="[Texte]" custT="1"/>
      <dgm:spPr/>
      <dgm:t>
        <a:bodyPr/>
        <a:lstStyle/>
        <a:p>
          <a:r>
            <a:rPr lang="fr-FR" sz="1600" b="1" dirty="0" smtClean="0"/>
            <a:t>43 médecins investigateurs  </a:t>
          </a:r>
          <a:endParaRPr lang="fr-FR" sz="1600" b="1" dirty="0"/>
        </a:p>
      </dgm:t>
    </dgm:pt>
    <dgm:pt modelId="{802A0213-B415-4616-91B6-450307CCE4CA}" type="parTrans" cxnId="{73600261-6E0B-47ED-9577-0D2FBCD018C3}">
      <dgm:prSet/>
      <dgm:spPr/>
      <dgm:t>
        <a:bodyPr/>
        <a:lstStyle/>
        <a:p>
          <a:endParaRPr lang="fr-FR" sz="1800"/>
        </a:p>
      </dgm:t>
    </dgm:pt>
    <dgm:pt modelId="{7622D9B7-D9B2-4838-929E-6200DCE53174}" type="sibTrans" cxnId="{73600261-6E0B-47ED-9577-0D2FBCD018C3}">
      <dgm:prSet custT="1"/>
      <dgm:spPr/>
      <dgm:t>
        <a:bodyPr/>
        <a:lstStyle/>
        <a:p>
          <a:endParaRPr lang="fr-FR" sz="1800"/>
        </a:p>
      </dgm:t>
    </dgm:pt>
    <dgm:pt modelId="{0D6F86B9-A029-4400-9571-6F196D272B23}">
      <dgm:prSet phldrT="[Texte]" custT="1"/>
      <dgm:spPr/>
      <dgm:t>
        <a:bodyPr/>
        <a:lstStyle/>
        <a:p>
          <a:r>
            <a:rPr lang="fr-FR" sz="1600" b="1" dirty="0" smtClean="0"/>
            <a:t>981 patients dépistés</a:t>
          </a:r>
          <a:endParaRPr lang="fr-FR" sz="1600" b="1" dirty="0"/>
        </a:p>
      </dgm:t>
    </dgm:pt>
    <dgm:pt modelId="{AE38378F-B0A0-42EB-9E35-79D8953D2FA8}" type="parTrans" cxnId="{C8AB8568-5DB2-4E8D-9F28-939014DF7C8B}">
      <dgm:prSet/>
      <dgm:spPr/>
      <dgm:t>
        <a:bodyPr/>
        <a:lstStyle/>
        <a:p>
          <a:endParaRPr lang="fr-FR" sz="1800"/>
        </a:p>
      </dgm:t>
    </dgm:pt>
    <dgm:pt modelId="{4FA5A0E9-0F84-402E-A497-95C7E2328458}" type="sibTrans" cxnId="{C8AB8568-5DB2-4E8D-9F28-939014DF7C8B}">
      <dgm:prSet custT="1"/>
      <dgm:spPr/>
      <dgm:t>
        <a:bodyPr/>
        <a:lstStyle/>
        <a:p>
          <a:endParaRPr lang="fr-FR" sz="1800"/>
        </a:p>
      </dgm:t>
    </dgm:pt>
    <dgm:pt modelId="{6D6E113C-5EEA-439E-B083-6C6C0B534A92}">
      <dgm:prSet phldrT="[Texte]" custT="1"/>
      <dgm:spPr/>
      <dgm:t>
        <a:bodyPr/>
        <a:lstStyle/>
        <a:p>
          <a:r>
            <a:rPr lang="fr-FR" sz="1600" b="1" dirty="0" smtClean="0"/>
            <a:t>Taux de dépistage moyen: </a:t>
          </a:r>
        </a:p>
        <a:p>
          <a:r>
            <a:rPr lang="fr-FR" sz="1600" b="1" dirty="0" smtClean="0"/>
            <a:t>1,1% des adultes consultants</a:t>
          </a:r>
        </a:p>
        <a:p>
          <a:r>
            <a:rPr lang="fr-FR" sz="1600" b="1" dirty="0" smtClean="0"/>
            <a:t> (durée moyenne d’inclusion: 7 mois)</a:t>
          </a:r>
          <a:endParaRPr lang="fr-FR" sz="1600" b="1" dirty="0"/>
        </a:p>
      </dgm:t>
    </dgm:pt>
    <dgm:pt modelId="{830865C1-54E6-4FAC-B922-EDA063A591A4}" type="parTrans" cxnId="{CBC2329D-6C8D-4B5E-A1F3-DCBC6F5D5005}">
      <dgm:prSet/>
      <dgm:spPr/>
      <dgm:t>
        <a:bodyPr/>
        <a:lstStyle/>
        <a:p>
          <a:endParaRPr lang="fr-FR" sz="1800"/>
        </a:p>
      </dgm:t>
    </dgm:pt>
    <dgm:pt modelId="{083A9B70-92A5-4E95-9C93-6FD494D4990A}" type="sibTrans" cxnId="{CBC2329D-6C8D-4B5E-A1F3-DCBC6F5D5005}">
      <dgm:prSet/>
      <dgm:spPr/>
      <dgm:t>
        <a:bodyPr/>
        <a:lstStyle/>
        <a:p>
          <a:endParaRPr lang="fr-FR" sz="1800"/>
        </a:p>
      </dgm:t>
    </dgm:pt>
    <dgm:pt modelId="{2E0FEDF3-F6CB-466E-B3C4-97DC79A79361}" type="pres">
      <dgm:prSet presAssocID="{9FAAFD37-08CE-4426-9A52-AAC4EA039F0B}" presName="Name0" presStyleCnt="0">
        <dgm:presLayoutVars>
          <dgm:dir/>
          <dgm:resizeHandles val="exact"/>
        </dgm:presLayoutVars>
      </dgm:prSet>
      <dgm:spPr/>
    </dgm:pt>
    <dgm:pt modelId="{3EC827BE-264D-420E-BC8B-B102CDCEBE64}" type="pres">
      <dgm:prSet presAssocID="{A6606AC0-FB99-4E58-B888-5733F6EFE4F9}" presName="node" presStyleLbl="node1" presStyleIdx="0" presStyleCnt="3" custScaleX="87969" custScaleY="94905" custLinFactNeighborX="296" custLinFactNeighborY="4547">
        <dgm:presLayoutVars>
          <dgm:bulletEnabled val="1"/>
        </dgm:presLayoutVars>
      </dgm:prSet>
      <dgm:spPr/>
      <dgm:t>
        <a:bodyPr/>
        <a:lstStyle/>
        <a:p>
          <a:endParaRPr lang="fr-FR"/>
        </a:p>
      </dgm:t>
    </dgm:pt>
    <dgm:pt modelId="{E9B54E5B-6A3B-4886-90F0-61B704132735}" type="pres">
      <dgm:prSet presAssocID="{7622D9B7-D9B2-4838-929E-6200DCE53174}" presName="sibTrans" presStyleLbl="sibTrans2D1" presStyleIdx="0" presStyleCnt="2" custLinFactNeighborX="-3616" custLinFactNeighborY="-10077"/>
      <dgm:spPr/>
      <dgm:t>
        <a:bodyPr/>
        <a:lstStyle/>
        <a:p>
          <a:endParaRPr lang="fr-FR"/>
        </a:p>
      </dgm:t>
    </dgm:pt>
    <dgm:pt modelId="{C1802D06-AC54-4098-8422-88674CBD0011}" type="pres">
      <dgm:prSet presAssocID="{7622D9B7-D9B2-4838-929E-6200DCE53174}" presName="connectorText" presStyleLbl="sibTrans2D1" presStyleIdx="0" presStyleCnt="2"/>
      <dgm:spPr/>
      <dgm:t>
        <a:bodyPr/>
        <a:lstStyle/>
        <a:p>
          <a:endParaRPr lang="fr-FR"/>
        </a:p>
      </dgm:t>
    </dgm:pt>
    <dgm:pt modelId="{A7A94667-78B7-477C-8A7B-43C12C599F22}" type="pres">
      <dgm:prSet presAssocID="{0D6F86B9-A029-4400-9571-6F196D272B23}" presName="node" presStyleLbl="node1" presStyleIdx="1" presStyleCnt="3" custLinFactNeighborX="-18738" custLinFactNeighborY="-1388">
        <dgm:presLayoutVars>
          <dgm:bulletEnabled val="1"/>
        </dgm:presLayoutVars>
      </dgm:prSet>
      <dgm:spPr/>
      <dgm:t>
        <a:bodyPr/>
        <a:lstStyle/>
        <a:p>
          <a:endParaRPr lang="fr-FR"/>
        </a:p>
      </dgm:t>
    </dgm:pt>
    <dgm:pt modelId="{DFF5ADF4-E04F-462B-A583-344692F0A65D}" type="pres">
      <dgm:prSet presAssocID="{4FA5A0E9-0F84-402E-A497-95C7E2328458}" presName="sibTrans" presStyleLbl="sibTrans2D1" presStyleIdx="1" presStyleCnt="2"/>
      <dgm:spPr/>
      <dgm:t>
        <a:bodyPr/>
        <a:lstStyle/>
        <a:p>
          <a:endParaRPr lang="fr-FR"/>
        </a:p>
      </dgm:t>
    </dgm:pt>
    <dgm:pt modelId="{7FC7846E-7681-4043-91A4-A39A50E4D262}" type="pres">
      <dgm:prSet presAssocID="{4FA5A0E9-0F84-402E-A497-95C7E2328458}" presName="connectorText" presStyleLbl="sibTrans2D1" presStyleIdx="1" presStyleCnt="2"/>
      <dgm:spPr/>
      <dgm:t>
        <a:bodyPr/>
        <a:lstStyle/>
        <a:p>
          <a:endParaRPr lang="fr-FR"/>
        </a:p>
      </dgm:t>
    </dgm:pt>
    <dgm:pt modelId="{45362E26-6F3C-4346-9C4A-9BB2D8B7C5C4}" type="pres">
      <dgm:prSet presAssocID="{6D6E113C-5EEA-439E-B083-6C6C0B534A92}" presName="node" presStyleLbl="node1" presStyleIdx="2" presStyleCnt="3" custScaleX="183627" custScaleY="115376" custLinFactNeighborX="-39558" custLinFactNeighborY="-2776">
        <dgm:presLayoutVars>
          <dgm:bulletEnabled val="1"/>
        </dgm:presLayoutVars>
      </dgm:prSet>
      <dgm:spPr/>
      <dgm:t>
        <a:bodyPr/>
        <a:lstStyle/>
        <a:p>
          <a:endParaRPr lang="fr-FR"/>
        </a:p>
      </dgm:t>
    </dgm:pt>
  </dgm:ptLst>
  <dgm:cxnLst>
    <dgm:cxn modelId="{C8AB8568-5DB2-4E8D-9F28-939014DF7C8B}" srcId="{9FAAFD37-08CE-4426-9A52-AAC4EA039F0B}" destId="{0D6F86B9-A029-4400-9571-6F196D272B23}" srcOrd="1" destOrd="0" parTransId="{AE38378F-B0A0-42EB-9E35-79D8953D2FA8}" sibTransId="{4FA5A0E9-0F84-402E-A497-95C7E2328458}"/>
    <dgm:cxn modelId="{027006EB-96DA-484B-A71F-4935ED565679}" type="presOf" srcId="{7622D9B7-D9B2-4838-929E-6200DCE53174}" destId="{E9B54E5B-6A3B-4886-90F0-61B704132735}" srcOrd="0" destOrd="0" presId="urn:microsoft.com/office/officeart/2005/8/layout/process1"/>
    <dgm:cxn modelId="{CBC2329D-6C8D-4B5E-A1F3-DCBC6F5D5005}" srcId="{9FAAFD37-08CE-4426-9A52-AAC4EA039F0B}" destId="{6D6E113C-5EEA-439E-B083-6C6C0B534A92}" srcOrd="2" destOrd="0" parTransId="{830865C1-54E6-4FAC-B922-EDA063A591A4}" sibTransId="{083A9B70-92A5-4E95-9C93-6FD494D4990A}"/>
    <dgm:cxn modelId="{2EF14134-1656-4E77-9859-AF975492B938}" type="presOf" srcId="{7622D9B7-D9B2-4838-929E-6200DCE53174}" destId="{C1802D06-AC54-4098-8422-88674CBD0011}" srcOrd="1" destOrd="0" presId="urn:microsoft.com/office/officeart/2005/8/layout/process1"/>
    <dgm:cxn modelId="{73600261-6E0B-47ED-9577-0D2FBCD018C3}" srcId="{9FAAFD37-08CE-4426-9A52-AAC4EA039F0B}" destId="{A6606AC0-FB99-4E58-B888-5733F6EFE4F9}" srcOrd="0" destOrd="0" parTransId="{802A0213-B415-4616-91B6-450307CCE4CA}" sibTransId="{7622D9B7-D9B2-4838-929E-6200DCE53174}"/>
    <dgm:cxn modelId="{6F4385A6-E83E-4A5B-B674-0D957BE969E4}" type="presOf" srcId="{4FA5A0E9-0F84-402E-A497-95C7E2328458}" destId="{DFF5ADF4-E04F-462B-A583-344692F0A65D}" srcOrd="0" destOrd="0" presId="urn:microsoft.com/office/officeart/2005/8/layout/process1"/>
    <dgm:cxn modelId="{D9D25BD5-F76B-4222-9790-409CA66CFA2F}" type="presOf" srcId="{0D6F86B9-A029-4400-9571-6F196D272B23}" destId="{A7A94667-78B7-477C-8A7B-43C12C599F22}" srcOrd="0" destOrd="0" presId="urn:microsoft.com/office/officeart/2005/8/layout/process1"/>
    <dgm:cxn modelId="{04135415-5133-4DFA-A343-BDF0C9415FE5}" type="presOf" srcId="{9FAAFD37-08CE-4426-9A52-AAC4EA039F0B}" destId="{2E0FEDF3-F6CB-466E-B3C4-97DC79A79361}" srcOrd="0" destOrd="0" presId="urn:microsoft.com/office/officeart/2005/8/layout/process1"/>
    <dgm:cxn modelId="{2C99F443-B8E7-48C7-A807-4D4DA52785B0}" type="presOf" srcId="{A6606AC0-FB99-4E58-B888-5733F6EFE4F9}" destId="{3EC827BE-264D-420E-BC8B-B102CDCEBE64}" srcOrd="0" destOrd="0" presId="urn:microsoft.com/office/officeart/2005/8/layout/process1"/>
    <dgm:cxn modelId="{21762CA3-B222-4627-9571-B38C04DC6ADE}" type="presOf" srcId="{6D6E113C-5EEA-439E-B083-6C6C0B534A92}" destId="{45362E26-6F3C-4346-9C4A-9BB2D8B7C5C4}" srcOrd="0" destOrd="0" presId="urn:microsoft.com/office/officeart/2005/8/layout/process1"/>
    <dgm:cxn modelId="{7FDA9C41-0B6F-41EC-B8C8-65A132EB091C}" type="presOf" srcId="{4FA5A0E9-0F84-402E-A497-95C7E2328458}" destId="{7FC7846E-7681-4043-91A4-A39A50E4D262}" srcOrd="1" destOrd="0" presId="urn:microsoft.com/office/officeart/2005/8/layout/process1"/>
    <dgm:cxn modelId="{57D8A572-0E6C-4122-B78E-F762684B4A28}" type="presParOf" srcId="{2E0FEDF3-F6CB-466E-B3C4-97DC79A79361}" destId="{3EC827BE-264D-420E-BC8B-B102CDCEBE64}" srcOrd="0" destOrd="0" presId="urn:microsoft.com/office/officeart/2005/8/layout/process1"/>
    <dgm:cxn modelId="{676A299D-5BB1-4DF2-BCC5-9AFE9AD0CFA3}" type="presParOf" srcId="{2E0FEDF3-F6CB-466E-B3C4-97DC79A79361}" destId="{E9B54E5B-6A3B-4886-90F0-61B704132735}" srcOrd="1" destOrd="0" presId="urn:microsoft.com/office/officeart/2005/8/layout/process1"/>
    <dgm:cxn modelId="{3FD1E82C-C870-40C1-90DD-A9820E300EBF}" type="presParOf" srcId="{E9B54E5B-6A3B-4886-90F0-61B704132735}" destId="{C1802D06-AC54-4098-8422-88674CBD0011}" srcOrd="0" destOrd="0" presId="urn:microsoft.com/office/officeart/2005/8/layout/process1"/>
    <dgm:cxn modelId="{4899E60C-BDD2-4A3D-A992-24263901F0A1}" type="presParOf" srcId="{2E0FEDF3-F6CB-466E-B3C4-97DC79A79361}" destId="{A7A94667-78B7-477C-8A7B-43C12C599F22}" srcOrd="2" destOrd="0" presId="urn:microsoft.com/office/officeart/2005/8/layout/process1"/>
    <dgm:cxn modelId="{54F22A9F-D029-4891-9BF0-D424630DC7F2}" type="presParOf" srcId="{2E0FEDF3-F6CB-466E-B3C4-97DC79A79361}" destId="{DFF5ADF4-E04F-462B-A583-344692F0A65D}" srcOrd="3" destOrd="0" presId="urn:microsoft.com/office/officeart/2005/8/layout/process1"/>
    <dgm:cxn modelId="{ADDF34C2-7DE7-4729-AA2C-93B5CFC80F8E}" type="presParOf" srcId="{DFF5ADF4-E04F-462B-A583-344692F0A65D}" destId="{7FC7846E-7681-4043-91A4-A39A50E4D262}" srcOrd="0" destOrd="0" presId="urn:microsoft.com/office/officeart/2005/8/layout/process1"/>
    <dgm:cxn modelId="{B64B0A92-731E-4FD5-A8D8-043C8B4A17C9}" type="presParOf" srcId="{2E0FEDF3-F6CB-466E-B3C4-97DC79A79361}" destId="{45362E26-6F3C-4346-9C4A-9BB2D8B7C5C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541EF7-86E4-406E-8C95-1DA1EAB28F3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9BE0F6BD-D635-44DC-A365-F38D55F74EA5}">
      <dgm:prSet phldrT="[Texte]" custT="1"/>
      <dgm:spPr/>
      <dgm:t>
        <a:bodyPr/>
        <a:lstStyle/>
        <a:p>
          <a:pPr algn="ctr"/>
          <a:r>
            <a:rPr lang="fr-FR" sz="1800" b="1" dirty="0" smtClean="0"/>
            <a:t>23 tests de dépistage du VIH par médecin investigateur, 18 sérologies et 5 TROD.</a:t>
          </a:r>
        </a:p>
        <a:p>
          <a:pPr algn="ctr"/>
          <a:r>
            <a:rPr lang="fr-FR" sz="1800" dirty="0" smtClean="0"/>
            <a:t>(moyenne sur la période d’étude)</a:t>
          </a:r>
          <a:endParaRPr lang="fr-FR" sz="1800" dirty="0"/>
        </a:p>
      </dgm:t>
    </dgm:pt>
    <dgm:pt modelId="{3F3D4F9A-5836-40E9-8E5D-93A108CC3ACA}" type="parTrans" cxnId="{51FC5077-9F27-423D-8B9D-92922D3D6E24}">
      <dgm:prSet/>
      <dgm:spPr/>
      <dgm:t>
        <a:bodyPr/>
        <a:lstStyle/>
        <a:p>
          <a:endParaRPr lang="fr-FR"/>
        </a:p>
      </dgm:t>
    </dgm:pt>
    <dgm:pt modelId="{EAA6D76B-F47D-48A9-A3D4-EB937AD4816B}" type="sibTrans" cxnId="{51FC5077-9F27-423D-8B9D-92922D3D6E24}">
      <dgm:prSet/>
      <dgm:spPr/>
      <dgm:t>
        <a:bodyPr/>
        <a:lstStyle/>
        <a:p>
          <a:endParaRPr lang="fr-FR"/>
        </a:p>
      </dgm:t>
    </dgm:pt>
    <dgm:pt modelId="{F9D765AB-9C70-4DDD-88F8-B9AC0BF92D38}" type="pres">
      <dgm:prSet presAssocID="{1E541EF7-86E4-406E-8C95-1DA1EAB28F32}" presName="linear" presStyleCnt="0">
        <dgm:presLayoutVars>
          <dgm:animLvl val="lvl"/>
          <dgm:resizeHandles val="exact"/>
        </dgm:presLayoutVars>
      </dgm:prSet>
      <dgm:spPr/>
      <dgm:t>
        <a:bodyPr/>
        <a:lstStyle/>
        <a:p>
          <a:endParaRPr lang="fr-FR"/>
        </a:p>
      </dgm:t>
    </dgm:pt>
    <dgm:pt modelId="{51F8A1E2-68EB-42F6-9C30-84546526A771}" type="pres">
      <dgm:prSet presAssocID="{9BE0F6BD-D635-44DC-A365-F38D55F74EA5}" presName="parentText" presStyleLbl="node1" presStyleIdx="0" presStyleCnt="1" custLinFactY="92156" custLinFactNeighborX="-11702" custLinFactNeighborY="100000">
        <dgm:presLayoutVars>
          <dgm:chMax val="0"/>
          <dgm:bulletEnabled val="1"/>
        </dgm:presLayoutVars>
      </dgm:prSet>
      <dgm:spPr/>
      <dgm:t>
        <a:bodyPr/>
        <a:lstStyle/>
        <a:p>
          <a:endParaRPr lang="fr-FR"/>
        </a:p>
      </dgm:t>
    </dgm:pt>
  </dgm:ptLst>
  <dgm:cxnLst>
    <dgm:cxn modelId="{72E7EEA7-DA9A-4849-9D72-B6605B6FEE3A}" type="presOf" srcId="{9BE0F6BD-D635-44DC-A365-F38D55F74EA5}" destId="{51F8A1E2-68EB-42F6-9C30-84546526A771}" srcOrd="0" destOrd="0" presId="urn:microsoft.com/office/officeart/2005/8/layout/vList2"/>
    <dgm:cxn modelId="{51FC5077-9F27-423D-8B9D-92922D3D6E24}" srcId="{1E541EF7-86E4-406E-8C95-1DA1EAB28F32}" destId="{9BE0F6BD-D635-44DC-A365-F38D55F74EA5}" srcOrd="0" destOrd="0" parTransId="{3F3D4F9A-5836-40E9-8E5D-93A108CC3ACA}" sibTransId="{EAA6D76B-F47D-48A9-A3D4-EB937AD4816B}"/>
    <dgm:cxn modelId="{A1ADCB88-FC03-45B5-801D-7B2840723BA2}" type="presOf" srcId="{1E541EF7-86E4-406E-8C95-1DA1EAB28F32}" destId="{F9D765AB-9C70-4DDD-88F8-B9AC0BF92D38}" srcOrd="0" destOrd="0" presId="urn:microsoft.com/office/officeart/2005/8/layout/vList2"/>
    <dgm:cxn modelId="{AC1FA62F-8B55-4B03-ACD8-CE1C60AF85A1}" type="presParOf" srcId="{F9D765AB-9C70-4DDD-88F8-B9AC0BF92D38}" destId="{51F8A1E2-68EB-42F6-9C30-84546526A771}"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1A4C6-AFE2-474F-B635-93461F8CBD6C}">
      <dsp:nvSpPr>
        <dsp:cNvPr id="0" name=""/>
        <dsp:cNvSpPr/>
      </dsp:nvSpPr>
      <dsp:spPr>
        <a:xfrm>
          <a:off x="3056532" y="2369600"/>
          <a:ext cx="2683204" cy="19451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fr-FR" sz="2800" kern="1200" dirty="0" smtClean="0"/>
            <a:t>Fusionner 3 temps au sein d’une seule consultation</a:t>
          </a:r>
          <a:endParaRPr lang="fr-FR" sz="2800" kern="1200" dirty="0"/>
        </a:p>
      </dsp:txBody>
      <dsp:txXfrm>
        <a:off x="3151487" y="2464555"/>
        <a:ext cx="2493294" cy="1755262"/>
      </dsp:txXfrm>
    </dsp:sp>
    <dsp:sp modelId="{4D16EDBC-BB4A-4C3F-A4E7-4EEADF00EB1B}">
      <dsp:nvSpPr>
        <dsp:cNvPr id="0" name=""/>
        <dsp:cNvSpPr/>
      </dsp:nvSpPr>
      <dsp:spPr>
        <a:xfrm rot="16229340">
          <a:off x="4135796" y="2096641"/>
          <a:ext cx="545937" cy="0"/>
        </a:xfrm>
        <a:custGeom>
          <a:avLst/>
          <a:gdLst/>
          <a:ahLst/>
          <a:cxnLst/>
          <a:rect l="0" t="0" r="0" b="0"/>
          <a:pathLst>
            <a:path>
              <a:moveTo>
                <a:pt x="0" y="0"/>
              </a:moveTo>
              <a:lnTo>
                <a:pt x="54593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5308E6-ABAC-49B5-B71F-573976EB58F5}">
      <dsp:nvSpPr>
        <dsp:cNvPr id="0" name=""/>
        <dsp:cNvSpPr/>
      </dsp:nvSpPr>
      <dsp:spPr>
        <a:xfrm>
          <a:off x="3296942" y="739156"/>
          <a:ext cx="2237561" cy="108452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fr-FR" sz="2400" kern="1200" dirty="0" smtClean="0"/>
            <a:t>Conseil personnalisé </a:t>
          </a:r>
          <a:endParaRPr lang="fr-FR" sz="2400" kern="1200" dirty="0"/>
        </a:p>
      </dsp:txBody>
      <dsp:txXfrm>
        <a:off x="3349884" y="792098"/>
        <a:ext cx="2131677" cy="978642"/>
      </dsp:txXfrm>
    </dsp:sp>
    <dsp:sp modelId="{CD26ACB7-89DD-42F3-9489-4051DFC91D00}">
      <dsp:nvSpPr>
        <dsp:cNvPr id="0" name=""/>
        <dsp:cNvSpPr/>
      </dsp:nvSpPr>
      <dsp:spPr>
        <a:xfrm rot="1805979">
          <a:off x="5706705" y="4242723"/>
          <a:ext cx="489917" cy="0"/>
        </a:xfrm>
        <a:custGeom>
          <a:avLst/>
          <a:gdLst/>
          <a:ahLst/>
          <a:cxnLst/>
          <a:rect l="0" t="0" r="0" b="0"/>
          <a:pathLst>
            <a:path>
              <a:moveTo>
                <a:pt x="0" y="0"/>
              </a:moveTo>
              <a:lnTo>
                <a:pt x="48991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4CC5AF-5CAA-4D88-A36A-4806C898315E}">
      <dsp:nvSpPr>
        <dsp:cNvPr id="0" name=""/>
        <dsp:cNvSpPr/>
      </dsp:nvSpPr>
      <dsp:spPr>
        <a:xfrm>
          <a:off x="6163590" y="4333314"/>
          <a:ext cx="2319076" cy="1408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fr-FR" sz="2000" kern="1200" dirty="0" smtClean="0"/>
            <a:t>Consultation médicale de remise du résultat du test</a:t>
          </a:r>
          <a:r>
            <a:rPr lang="fr-FR" sz="1800" kern="1200" dirty="0" smtClean="0"/>
            <a:t>.</a:t>
          </a:r>
          <a:endParaRPr lang="fr-FR" sz="1800" kern="1200" dirty="0"/>
        </a:p>
      </dsp:txBody>
      <dsp:txXfrm>
        <a:off x="6232363" y="4402087"/>
        <a:ext cx="2181530" cy="1271269"/>
      </dsp:txXfrm>
    </dsp:sp>
    <dsp:sp modelId="{BEB88312-E64D-49D5-A348-BA9B3449BB9C}">
      <dsp:nvSpPr>
        <dsp:cNvPr id="0" name=""/>
        <dsp:cNvSpPr/>
      </dsp:nvSpPr>
      <dsp:spPr>
        <a:xfrm rot="9006659">
          <a:off x="2646233" y="4222813"/>
          <a:ext cx="439528" cy="0"/>
        </a:xfrm>
        <a:custGeom>
          <a:avLst/>
          <a:gdLst/>
          <a:ahLst/>
          <a:cxnLst/>
          <a:rect l="0" t="0" r="0" b="0"/>
          <a:pathLst>
            <a:path>
              <a:moveTo>
                <a:pt x="0" y="0"/>
              </a:moveTo>
              <a:lnTo>
                <a:pt x="43952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C82D48-3A78-4C5A-8ACD-926D99B5C432}">
      <dsp:nvSpPr>
        <dsp:cNvPr id="0" name=""/>
        <dsp:cNvSpPr/>
      </dsp:nvSpPr>
      <dsp:spPr>
        <a:xfrm>
          <a:off x="85886" y="4332326"/>
          <a:ext cx="2699895" cy="14250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fr-FR" sz="2000" kern="1200" dirty="0" smtClean="0"/>
            <a:t>Prélèvement pour la détection des marqueurs virologiques de l’infection</a:t>
          </a:r>
          <a:endParaRPr lang="fr-FR" sz="2000" kern="1200" dirty="0"/>
        </a:p>
      </dsp:txBody>
      <dsp:txXfrm>
        <a:off x="155449" y="4401889"/>
        <a:ext cx="2560769" cy="12858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827BE-264D-420E-BC8B-B102CDCEBE64}">
      <dsp:nvSpPr>
        <dsp:cNvPr id="0" name=""/>
        <dsp:cNvSpPr/>
      </dsp:nvSpPr>
      <dsp:spPr>
        <a:xfrm>
          <a:off x="6453" y="788101"/>
          <a:ext cx="1667555" cy="10804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t>43 médecins investigateurs  </a:t>
          </a:r>
          <a:endParaRPr lang="fr-FR" sz="1600" b="1" kern="1200" dirty="0"/>
        </a:p>
      </dsp:txBody>
      <dsp:txXfrm>
        <a:off x="38099" y="819747"/>
        <a:ext cx="1604263" cy="1017184"/>
      </dsp:txXfrm>
    </dsp:sp>
    <dsp:sp modelId="{E9B54E5B-6A3B-4886-90F0-61B704132735}">
      <dsp:nvSpPr>
        <dsp:cNvPr id="0" name=""/>
        <dsp:cNvSpPr/>
      </dsp:nvSpPr>
      <dsp:spPr>
        <a:xfrm rot="21503059">
          <a:off x="1815655" y="1013474"/>
          <a:ext cx="325508" cy="4701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fr-FR" sz="1800" kern="1200"/>
        </a:p>
      </dsp:txBody>
      <dsp:txXfrm>
        <a:off x="1815674" y="1108874"/>
        <a:ext cx="227856" cy="282067"/>
      </dsp:txXfrm>
    </dsp:sp>
    <dsp:sp modelId="{A7A94667-78B7-477C-8A7B-43C12C599F22}">
      <dsp:nvSpPr>
        <dsp:cNvPr id="0" name=""/>
        <dsp:cNvSpPr/>
      </dsp:nvSpPr>
      <dsp:spPr>
        <a:xfrm>
          <a:off x="2287931" y="691530"/>
          <a:ext cx="1895617" cy="11384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t>981 patients dépistés</a:t>
          </a:r>
          <a:endParaRPr lang="fr-FR" sz="1600" b="1" kern="1200" dirty="0"/>
        </a:p>
      </dsp:txBody>
      <dsp:txXfrm>
        <a:off x="2321276" y="724875"/>
        <a:ext cx="1828927" cy="1071792"/>
      </dsp:txXfrm>
    </dsp:sp>
    <dsp:sp modelId="{DFF5ADF4-E04F-462B-A583-344692F0A65D}">
      <dsp:nvSpPr>
        <dsp:cNvPr id="0" name=""/>
        <dsp:cNvSpPr/>
      </dsp:nvSpPr>
      <dsp:spPr>
        <a:xfrm rot="21583481">
          <a:off x="4333642" y="1019674"/>
          <a:ext cx="318205" cy="4701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fr-FR" sz="1800" kern="1200"/>
        </a:p>
      </dsp:txBody>
      <dsp:txXfrm>
        <a:off x="4333643" y="1113926"/>
        <a:ext cx="222744" cy="282067"/>
      </dsp:txXfrm>
    </dsp:sp>
    <dsp:sp modelId="{45362E26-6F3C-4346-9C4A-9BB2D8B7C5C4}">
      <dsp:nvSpPr>
        <dsp:cNvPr id="0" name=""/>
        <dsp:cNvSpPr/>
      </dsp:nvSpPr>
      <dsp:spPr>
        <a:xfrm>
          <a:off x="4783929" y="588201"/>
          <a:ext cx="3480865" cy="13135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t>Taux de dépistage moyen: </a:t>
          </a:r>
        </a:p>
        <a:p>
          <a:pPr lvl="0" algn="ctr" defTabSz="711200">
            <a:lnSpc>
              <a:spcPct val="90000"/>
            </a:lnSpc>
            <a:spcBef>
              <a:spcPct val="0"/>
            </a:spcBef>
            <a:spcAft>
              <a:spcPct val="35000"/>
            </a:spcAft>
          </a:pPr>
          <a:r>
            <a:rPr lang="fr-FR" sz="1600" b="1" kern="1200" dirty="0" smtClean="0"/>
            <a:t>1,1% des adultes consultants</a:t>
          </a:r>
        </a:p>
        <a:p>
          <a:pPr lvl="0" algn="ctr" defTabSz="711200">
            <a:lnSpc>
              <a:spcPct val="90000"/>
            </a:lnSpc>
            <a:spcBef>
              <a:spcPct val="0"/>
            </a:spcBef>
            <a:spcAft>
              <a:spcPct val="35000"/>
            </a:spcAft>
          </a:pPr>
          <a:r>
            <a:rPr lang="fr-FR" sz="1600" b="1" kern="1200" dirty="0" smtClean="0"/>
            <a:t> (durée moyenne d’inclusion: 7 mois)</a:t>
          </a:r>
          <a:endParaRPr lang="fr-FR" sz="1600" b="1" kern="1200" dirty="0"/>
        </a:p>
      </dsp:txBody>
      <dsp:txXfrm>
        <a:off x="4822401" y="626673"/>
        <a:ext cx="3403921" cy="12365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8A1E2-68EB-42F6-9C30-84546526A771}">
      <dsp:nvSpPr>
        <dsp:cNvPr id="0" name=""/>
        <dsp:cNvSpPr/>
      </dsp:nvSpPr>
      <dsp:spPr>
        <a:xfrm>
          <a:off x="0" y="2975"/>
          <a:ext cx="8339666" cy="8611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b="1" kern="1200" dirty="0" smtClean="0"/>
            <a:t>23 tests de dépistage du VIH par médecin investigateur, 18 sérologies et 5 TROD.</a:t>
          </a:r>
        </a:p>
        <a:p>
          <a:pPr lvl="0" algn="ctr" defTabSz="800100">
            <a:lnSpc>
              <a:spcPct val="90000"/>
            </a:lnSpc>
            <a:spcBef>
              <a:spcPct val="0"/>
            </a:spcBef>
            <a:spcAft>
              <a:spcPct val="35000"/>
            </a:spcAft>
          </a:pPr>
          <a:r>
            <a:rPr lang="fr-FR" sz="1800" kern="1200" dirty="0" smtClean="0"/>
            <a:t>(moyenne sur la période d’étude)</a:t>
          </a:r>
          <a:endParaRPr lang="fr-FR" sz="1800" kern="1200" dirty="0"/>
        </a:p>
      </dsp:txBody>
      <dsp:txXfrm>
        <a:off x="42036" y="45011"/>
        <a:ext cx="8255594" cy="777048"/>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F84902-8606-4AE4-A149-360F105CFAD8}" type="datetimeFigureOut">
              <a:rPr lang="fr-FR" smtClean="0"/>
              <a:t>04/03/2016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70282D-98DC-4C4F-B173-4661A999C90E}" type="slidenum">
              <a:rPr lang="fr-FR" smtClean="0"/>
              <a:t>‹N°›</a:t>
            </a:fld>
            <a:endParaRPr lang="fr-FR"/>
          </a:p>
        </p:txBody>
      </p:sp>
    </p:spTree>
    <p:extLst>
      <p:ext uri="{BB962C8B-B14F-4D97-AF65-F5344CB8AC3E}">
        <p14:creationId xmlns:p14="http://schemas.microsoft.com/office/powerpoint/2010/main" val="3088972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Monsieur le Président, madame et messieurs les</a:t>
            </a:r>
            <a:r>
              <a:rPr lang="fr-FR" baseline="0" dirty="0" smtClean="0"/>
              <a:t> jurés, </a:t>
            </a:r>
          </a:p>
          <a:p>
            <a:r>
              <a:rPr lang="fr-FR" baseline="0" dirty="0" smtClean="0"/>
              <a:t>Mon sujet de thèse porte sur l’étude DEPIVIH 2: </a:t>
            </a:r>
            <a:r>
              <a:rPr lang="fr-FR" baseline="0" dirty="0" err="1" smtClean="0"/>
              <a:t>etude</a:t>
            </a:r>
            <a:r>
              <a:rPr lang="fr-FR" baseline="0" dirty="0" smtClean="0"/>
              <a:t> comparative en situation réelle de 3 méthodes de dépistage du VIH en médecine générale en France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1</a:t>
            </a:fld>
            <a:endParaRPr lang="fr-FR"/>
          </a:p>
        </p:txBody>
      </p:sp>
    </p:spTree>
    <p:extLst>
      <p:ext uri="{BB962C8B-B14F-4D97-AF65-F5344CB8AC3E}">
        <p14:creationId xmlns:p14="http://schemas.microsoft.com/office/powerpoint/2010/main" val="3504428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Face au constat du retard au diagnostic et à la proportion de personnes séropositives ignorant leur statut, le Plan national de lutte contre le VIH/sida et les infections sexuellement transmissibles 2010-2014 a recommandé de proposer le dépistage du VIH à l’ensemble de la population hors notion d’exposition à risque, de répéter cette proposition pour les populations les plus exposées et de développer des actions de dépistage communautaire au moyen de tests rapides d’orientation diagnostique (TROD)</a:t>
            </a:r>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2</a:t>
            </a:fld>
            <a:endParaRPr lang="fr-FR"/>
          </a:p>
        </p:txBody>
      </p:sp>
    </p:spTree>
    <p:extLst>
      <p:ext uri="{BB962C8B-B14F-4D97-AF65-F5344CB8AC3E}">
        <p14:creationId xmlns:p14="http://schemas.microsoft.com/office/powerpoint/2010/main" val="3906916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 avantage du TROD est</a:t>
            </a:r>
            <a:r>
              <a:rPr lang="fr-FR" baseline="0" dirty="0" smtClean="0"/>
              <a:t> la remise rapide du résultat! </a:t>
            </a:r>
            <a:r>
              <a:rPr lang="fr-FR" dirty="0" smtClean="0"/>
              <a:t>Ca</a:t>
            </a:r>
            <a:r>
              <a:rPr lang="fr-FR" baseline="0" dirty="0" smtClean="0"/>
              <a:t> permet de proposer, réaliser et donner le résultat au sein d’une seule consultation et donc limite les pertes de vue.</a:t>
            </a:r>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3</a:t>
            </a:fld>
            <a:endParaRPr lang="fr-FR"/>
          </a:p>
        </p:txBody>
      </p:sp>
    </p:spTree>
    <p:extLst>
      <p:ext uri="{BB962C8B-B14F-4D97-AF65-F5344CB8AC3E}">
        <p14:creationId xmlns:p14="http://schemas.microsoft.com/office/powerpoint/2010/main" val="3906916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t>
            </a:r>
            <a:r>
              <a:rPr lang="fr-FR" baseline="0" dirty="0" smtClean="0"/>
              <a:t> impact des </a:t>
            </a:r>
            <a:r>
              <a:rPr lang="fr-FR" baseline="0" dirty="0" err="1" smtClean="0"/>
              <a:t>Reccos</a:t>
            </a:r>
            <a:r>
              <a:rPr lang="fr-FR" baseline="0" dirty="0" smtClean="0"/>
              <a:t> HAS 2009 a été faible sur l’activité dé dépistage entre 2010-2014. Après une augmentation discrète de 5% de 2010 à 2011, on observe une stabilisation du no de sérologies VIH aux alentours de 5,2 mil/an. Donc le dépistage systématique est peu pratiqué en soins primaires, malgré une bonne acceptabilité et faisabilité aux services des urgences et un ratio coût efficacité favorable, l’</a:t>
            </a:r>
            <a:r>
              <a:rPr lang="fr-FR" baseline="0" dirty="0" err="1" smtClean="0"/>
              <a:t>intêrèt</a:t>
            </a:r>
            <a:r>
              <a:rPr lang="fr-FR" baseline="0" dirty="0" smtClean="0"/>
              <a:t> du dépistage en routine est mineur car toutes les découvertes ont été faites parmi des populations à risque (</a:t>
            </a:r>
            <a:r>
              <a:rPr lang="fr-FR" baseline="0" dirty="0" err="1" smtClean="0"/>
              <a:t>etude</a:t>
            </a:r>
            <a:r>
              <a:rPr lang="fr-FR" baseline="0" dirty="0" smtClean="0"/>
              <a:t> ARNS URDEP – France). Pour cela le CNGE et le groupe d’experts du Rapport </a:t>
            </a:r>
            <a:r>
              <a:rPr lang="fr-FR" baseline="0" dirty="0" err="1" smtClean="0"/>
              <a:t>Morlat</a:t>
            </a:r>
            <a:r>
              <a:rPr lang="fr-FR" baseline="0" dirty="0" smtClean="0"/>
              <a:t> sont en faveur d’un renforcement de l’offre de </a:t>
            </a:r>
            <a:r>
              <a:rPr lang="fr-FR" baseline="0" dirty="0" err="1" smtClean="0"/>
              <a:t>dépisage</a:t>
            </a:r>
            <a:r>
              <a:rPr lang="fr-FR" baseline="0" dirty="0" smtClean="0"/>
              <a:t> ciblé régulièrement en fonction de la présence des  FDR et signes cliniques évocateurs du VIH. </a:t>
            </a:r>
          </a:p>
          <a:p>
            <a:r>
              <a:rPr lang="fr-FR" baseline="0" dirty="0" smtClean="0"/>
              <a:t>Cette incitation peut être responsable de l’augmentation de découvertes de séropositivités parmi des groupes à risque ~82% (</a:t>
            </a:r>
            <a:r>
              <a:rPr lang="fr-FR" b="1" baseline="0" dirty="0" smtClean="0"/>
              <a:t>HSH- au stade précoce-dépistage </a:t>
            </a:r>
            <a:r>
              <a:rPr lang="fr-FR" b="1" baseline="0" dirty="0" err="1" smtClean="0"/>
              <a:t>repetitif</a:t>
            </a:r>
            <a:r>
              <a:rPr lang="fr-FR" baseline="0" dirty="0" smtClean="0"/>
              <a:t>, originaires d’ASS et UDI).</a:t>
            </a:r>
          </a:p>
          <a:p>
            <a:r>
              <a:rPr lang="fr-FR" baseline="0" dirty="0" smtClean="0"/>
              <a:t>Il existe un essor d’utilisation des TROD en milieu associatif: des actions hors murs type flash test, consultations type kiosque check POINT et des </a:t>
            </a:r>
            <a:r>
              <a:rPr lang="fr-FR" baseline="0" dirty="0" err="1" smtClean="0"/>
              <a:t>etudes</a:t>
            </a:r>
            <a:r>
              <a:rPr lang="fr-FR" baseline="0" dirty="0" smtClean="0"/>
              <a:t> en milieu </a:t>
            </a:r>
            <a:r>
              <a:rPr lang="fr-FR" baseline="0" dirty="0" err="1" smtClean="0"/>
              <a:t>comm</a:t>
            </a:r>
            <a:r>
              <a:rPr lang="fr-FR" baseline="0" dirty="0" smtClean="0"/>
              <a:t> (</a:t>
            </a:r>
            <a:r>
              <a:rPr lang="fr-FR" baseline="0" dirty="0" err="1" smtClean="0"/>
              <a:t>Commtests</a:t>
            </a:r>
            <a:r>
              <a:rPr lang="fr-FR" baseline="0" dirty="0" smtClean="0"/>
              <a:t>, </a:t>
            </a:r>
            <a:r>
              <a:rPr lang="fr-FR" baseline="0" dirty="0" err="1" smtClean="0"/>
              <a:t>DrAG</a:t>
            </a:r>
            <a:r>
              <a:rPr lang="fr-FR" baseline="0" dirty="0" smtClean="0"/>
              <a:t> test)ont permis l’</a:t>
            </a:r>
            <a:r>
              <a:rPr lang="fr-FR" baseline="0" dirty="0" err="1" smtClean="0"/>
              <a:t>acces</a:t>
            </a:r>
            <a:r>
              <a:rPr lang="fr-FR" baseline="0" dirty="0" smtClean="0"/>
              <a:t> aux soins des pop </a:t>
            </a:r>
            <a:r>
              <a:rPr lang="fr-FR" baseline="0" dirty="0" err="1" smtClean="0"/>
              <a:t>eloignées</a:t>
            </a:r>
            <a:r>
              <a:rPr lang="fr-FR" baseline="0" dirty="0" smtClean="0"/>
              <a:t> du </a:t>
            </a:r>
            <a:r>
              <a:rPr lang="fr-FR" baseline="0" dirty="0" err="1" smtClean="0"/>
              <a:t>dep</a:t>
            </a:r>
            <a:r>
              <a:rPr lang="fr-FR" baseline="0" dirty="0" smtClean="0"/>
              <a:t> classique. Au total entre 2012-2014 environ 149800 TROD ont été réalisés dont 0,9% +; destinés initialement qu’aux publics éloignés des structures de soins conventionnelles et le plus exposés au risque d’infection, les TROD commencent à toucher également des autres publics.</a:t>
            </a:r>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4</a:t>
            </a:fld>
            <a:endParaRPr lang="fr-FR"/>
          </a:p>
        </p:txBody>
      </p:sp>
    </p:spTree>
    <p:extLst>
      <p:ext uri="{BB962C8B-B14F-4D97-AF65-F5344CB8AC3E}">
        <p14:creationId xmlns:p14="http://schemas.microsoft.com/office/powerpoint/2010/main" val="1334022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Peu d ’étude</a:t>
            </a:r>
            <a:r>
              <a:rPr lang="fr-FR" baseline="0" dirty="0" smtClean="0"/>
              <a:t> sur les TROD ont été menées en médecine générale. Deux études menées en Angleterre, </a:t>
            </a:r>
            <a:r>
              <a:rPr lang="fr-FR" baseline="0" dirty="0" err="1" smtClean="0"/>
              <a:t>suggérent</a:t>
            </a:r>
            <a:r>
              <a:rPr lang="fr-FR" baseline="0" dirty="0" smtClean="0"/>
              <a:t> une bonne acceptabilité, une meilleure intégration du dépistage si part d’un bilan général et montre un profil populationnel différent des CDAG.</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En Espagne en 2014 les TROD du VIH ont été utilisés pour comparer 2 stratégies de dépistage systématique vs orienté. Les résultats de ces études de faible niveau de preuve, ne montrent pas de supériorité d’un dépistage systématique qui s’avère également très coûteux.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En France en 2011 DEPIVIH 1 montre une bonne acceptabilité de la réalisation des </a:t>
            </a:r>
            <a:r>
              <a:rPr lang="fr-FR" baseline="0" dirty="0" err="1" smtClean="0"/>
              <a:t>TRODs</a:t>
            </a:r>
            <a:r>
              <a:rPr lang="fr-FR" baseline="0" dirty="0" smtClean="0"/>
              <a:t> en consultation de MG par les patients mais la faisabilité de ces tests est apparue basse car aspect chronophage du TROD utilisé.</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En 2012 une expérimentation des TROD INSTI en GUYANE en soins primaires a montré que la pratique des TROD du VIH est pertinente et faisable, sans freins </a:t>
            </a:r>
            <a:r>
              <a:rPr lang="fr-FR" baseline="0" dirty="0" err="1" smtClean="0"/>
              <a:t>pb</a:t>
            </a:r>
            <a:r>
              <a:rPr lang="fr-FR" baseline="0" dirty="0" smtClean="0"/>
              <a:t> </a:t>
            </a:r>
            <a:r>
              <a:rPr lang="fr-FR" baseline="0" dirty="0" err="1" smtClean="0"/>
              <a:t>pr</a:t>
            </a:r>
            <a:r>
              <a:rPr lang="fr-FR" baseline="0" dirty="0" smtClean="0"/>
              <a:t> aborder la sexualité mais juste des limites liées au prélèvement capillaire qui peut s’</a:t>
            </a:r>
            <a:r>
              <a:rPr lang="fr-FR" baseline="0" dirty="0" err="1" smtClean="0"/>
              <a:t>averer</a:t>
            </a:r>
            <a:r>
              <a:rPr lang="fr-FR" baseline="0" dirty="0" smtClean="0"/>
              <a:t> des fois problématique et l’</a:t>
            </a:r>
            <a:r>
              <a:rPr lang="fr-FR" baseline="0" dirty="0" err="1" smtClean="0"/>
              <a:t>integration</a:t>
            </a:r>
            <a:r>
              <a:rPr lang="fr-FR" baseline="0" dirty="0" smtClean="0"/>
              <a:t> optimale d’une telle consultation, qui peut durer au moins 40 min en cas de test + dans une journée avec flux élevé de </a:t>
            </a:r>
            <a:r>
              <a:rPr lang="fr-FR" baseline="0" dirty="0" err="1" smtClean="0"/>
              <a:t>cs</a:t>
            </a:r>
            <a:r>
              <a:rPr lang="fr-FR" baseline="0" dirty="0" smtClean="0"/>
              <a:t>. Mais il s’agit de la zone avec la prévalence la plus forte et où il existe une prise en charge par l’ARS pour le TROD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En 2011, le GERVIH a élaboré un nouveau projet d’étude: donner au MG le choix entre plusieurs outils de dépistage – </a:t>
            </a:r>
            <a:r>
              <a:rPr lang="fr-FR" baseline="0" dirty="0" err="1" smtClean="0"/>
              <a:t>sero</a:t>
            </a:r>
            <a:r>
              <a:rPr lang="fr-FR" baseline="0" dirty="0" smtClean="0"/>
              <a:t> VIH, TROD VIKIA a réponse retardée et TROD INSTI à réponse immédiate</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5</a:t>
            </a:fld>
            <a:endParaRPr lang="fr-FR"/>
          </a:p>
        </p:txBody>
      </p:sp>
    </p:spTree>
    <p:extLst>
      <p:ext uri="{BB962C8B-B14F-4D97-AF65-F5344CB8AC3E}">
        <p14:creationId xmlns:p14="http://schemas.microsoft.com/office/powerpoint/2010/main" val="2680702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Dans ce contexte d’évolution , En 2011, le GERVIH a élaboré un nouveau projet d’étude: l’</a:t>
            </a:r>
            <a:r>
              <a:rPr lang="fr-FR" baseline="0" dirty="0" err="1" smtClean="0"/>
              <a:t>etude</a:t>
            </a:r>
            <a:r>
              <a:rPr lang="fr-FR" baseline="0" dirty="0" smtClean="0"/>
              <a:t> </a:t>
            </a:r>
            <a:r>
              <a:rPr lang="fr-FR" baseline="0" dirty="0" err="1" smtClean="0"/>
              <a:t>depivih</a:t>
            </a:r>
            <a:r>
              <a:rPr lang="fr-FR" baseline="0" dirty="0" smtClean="0"/>
              <a:t> 2 d’</a:t>
            </a:r>
            <a:r>
              <a:rPr lang="fr-FR" baseline="0" dirty="0" err="1" smtClean="0"/>
              <a:t>evaluation</a:t>
            </a:r>
            <a:r>
              <a:rPr lang="fr-FR" baseline="0" dirty="0" smtClean="0"/>
              <a:t> en situation réelle des pratiques de </a:t>
            </a:r>
            <a:r>
              <a:rPr lang="fr-FR" baseline="0" dirty="0" err="1" smtClean="0"/>
              <a:t>dep</a:t>
            </a:r>
            <a:r>
              <a:rPr lang="fr-FR" baseline="0" dirty="0" smtClean="0"/>
              <a:t> du VIH des MG qui ont le choix entre le </a:t>
            </a:r>
            <a:r>
              <a:rPr lang="fr-FR" baseline="0" dirty="0" err="1" smtClean="0"/>
              <a:t>sero</a:t>
            </a:r>
            <a:r>
              <a:rPr lang="fr-FR" baseline="0" dirty="0" smtClean="0"/>
              <a:t> VIH et 2 types de </a:t>
            </a:r>
            <a:r>
              <a:rPr lang="fr-FR" baseline="0" dirty="0" err="1" smtClean="0"/>
              <a:t>trod</a:t>
            </a:r>
            <a:r>
              <a:rPr lang="fr-FR"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fr-FR" strike="sngStrike" baseline="0" dirty="0" smtClean="0"/>
              <a:t>donner au MG le choix entre plusieurs outils de dépistage – </a:t>
            </a:r>
            <a:r>
              <a:rPr lang="fr-FR" strike="sngStrike" baseline="0" dirty="0" err="1" smtClean="0"/>
              <a:t>sero</a:t>
            </a:r>
            <a:r>
              <a:rPr lang="fr-FR" strike="sngStrike" baseline="0" dirty="0" smtClean="0"/>
              <a:t> VIH, TROD VIKIA a réponse retardée et TROD INSTI à réponse immédiate</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6</a:t>
            </a:fld>
            <a:endParaRPr lang="fr-FR"/>
          </a:p>
        </p:txBody>
      </p:sp>
    </p:spTree>
    <p:extLst>
      <p:ext uri="{BB962C8B-B14F-4D97-AF65-F5344CB8AC3E}">
        <p14:creationId xmlns:p14="http://schemas.microsoft.com/office/powerpoint/2010/main" val="3640386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L’objectif principal</a:t>
            </a:r>
            <a:r>
              <a:rPr lang="fr-FR" baseline="0" dirty="0" smtClean="0"/>
              <a:t> était de mesurer les proportions relatives d’utilisation de chaque méthode de </a:t>
            </a:r>
            <a:r>
              <a:rPr lang="fr-FR" baseline="0" dirty="0" err="1" smtClean="0"/>
              <a:t>dépsitage</a:t>
            </a:r>
            <a:r>
              <a:rPr lang="fr-FR" baseline="0" dirty="0" smtClean="0"/>
              <a:t> : </a:t>
            </a:r>
            <a:r>
              <a:rPr lang="fr-FR" baseline="0" dirty="0" err="1" smtClean="0"/>
              <a:t>sero</a:t>
            </a:r>
            <a:r>
              <a:rPr lang="fr-FR" baseline="0" dirty="0" smtClean="0"/>
              <a:t> </a:t>
            </a:r>
            <a:r>
              <a:rPr lang="fr-FR" baseline="0" dirty="0" err="1" smtClean="0"/>
              <a:t>vih</a:t>
            </a:r>
            <a:r>
              <a:rPr lang="fr-FR" baseline="0" dirty="0" smtClean="0"/>
              <a:t> au labo, TROD a </a:t>
            </a:r>
            <a:r>
              <a:rPr lang="fr-FR" baseline="0" dirty="0" err="1" smtClean="0"/>
              <a:t>reponse</a:t>
            </a:r>
            <a:r>
              <a:rPr lang="fr-FR" baseline="0" dirty="0" smtClean="0"/>
              <a:t> </a:t>
            </a:r>
            <a:r>
              <a:rPr lang="fr-FR" baseline="0" dirty="0" err="1" smtClean="0"/>
              <a:t>immediate</a:t>
            </a:r>
            <a:r>
              <a:rPr lang="fr-FR" baseline="0" dirty="0" smtClean="0"/>
              <a:t> et </a:t>
            </a:r>
            <a:r>
              <a:rPr lang="fr-FR" baseline="0" dirty="0" err="1" smtClean="0"/>
              <a:t>et</a:t>
            </a:r>
            <a:r>
              <a:rPr lang="fr-FR" baseline="0" dirty="0" smtClean="0"/>
              <a:t> TROD a </a:t>
            </a:r>
            <a:r>
              <a:rPr lang="fr-FR" baseline="0" dirty="0" err="1" smtClean="0"/>
              <a:t>reponse</a:t>
            </a:r>
            <a:r>
              <a:rPr lang="fr-FR" baseline="0" dirty="0" smtClean="0"/>
              <a:t> différée </a:t>
            </a:r>
          </a:p>
          <a:p>
            <a:r>
              <a:rPr lang="fr-FR" baseline="0" dirty="0" smtClean="0"/>
              <a:t>Les objectifs secondaires étaient: </a:t>
            </a:r>
          </a:p>
          <a:p>
            <a:r>
              <a:rPr lang="fr-FR" sz="1200" dirty="0" smtClean="0"/>
              <a:t>Taux de dépistage de la population non connue comme séropositive vue en consultation pendant la durée de l’étude</a:t>
            </a:r>
          </a:p>
          <a:p>
            <a:r>
              <a:rPr lang="fr-FR" sz="1200" dirty="0" smtClean="0"/>
              <a:t>Circonstances de dépistage</a:t>
            </a:r>
          </a:p>
          <a:p>
            <a:r>
              <a:rPr lang="fr-FR" sz="1200" dirty="0" smtClean="0"/>
              <a:t>La personne à l’origine du choix de la méthode de dépistage</a:t>
            </a:r>
          </a:p>
          <a:p>
            <a:r>
              <a:rPr lang="fr-FR" sz="1200" dirty="0" smtClean="0"/>
              <a:t>Problèmes rencontrés </a:t>
            </a:r>
          </a:p>
          <a:p>
            <a:r>
              <a:rPr lang="fr-FR" sz="1200" dirty="0" smtClean="0"/>
              <a:t>Satisfaction des médecins vis-à-vis du TROD</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7</a:t>
            </a:fld>
            <a:endParaRPr lang="fr-FR"/>
          </a:p>
        </p:txBody>
      </p:sp>
    </p:spTree>
    <p:extLst>
      <p:ext uri="{BB962C8B-B14F-4D97-AF65-F5344CB8AC3E}">
        <p14:creationId xmlns:p14="http://schemas.microsoft.com/office/powerpoint/2010/main" val="2687225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DEPIVIH 2 est une étude prospective d’intervention et d’observation en soins primaires, multicentrique, </a:t>
            </a:r>
            <a:r>
              <a:rPr lang="fr-FR" baseline="0" dirty="0" smtClean="0"/>
              <a:t>dans plusieurs régions de France, </a:t>
            </a:r>
            <a:r>
              <a:rPr lang="fr-FR" dirty="0" smtClean="0"/>
              <a:t>menée de </a:t>
            </a:r>
            <a:r>
              <a:rPr lang="fr-FR" dirty="0" err="1" smtClean="0"/>
              <a:t>dec</a:t>
            </a:r>
            <a:r>
              <a:rPr lang="fr-FR" baseline="0" dirty="0" smtClean="0"/>
              <a:t> 2013 a </a:t>
            </a:r>
            <a:r>
              <a:rPr lang="fr-FR" baseline="0" dirty="0" err="1" smtClean="0"/>
              <a:t>dec</a:t>
            </a:r>
            <a:r>
              <a:rPr lang="fr-FR" baseline="0" dirty="0" smtClean="0"/>
              <a:t> 2014.</a:t>
            </a:r>
          </a:p>
          <a:p>
            <a:r>
              <a:rPr lang="fr-FR" baseline="0" dirty="0" smtClean="0"/>
              <a:t>Les investigateurs étaient des MG </a:t>
            </a:r>
            <a:r>
              <a:rPr lang="fr-FR" baseline="0" dirty="0" err="1" smtClean="0"/>
              <a:t>exercant</a:t>
            </a:r>
            <a:r>
              <a:rPr lang="fr-FR" baseline="0" dirty="0" smtClean="0"/>
              <a:t> en cabinet individuel ou en centres de santé dans IDF, PACA, </a:t>
            </a:r>
            <a:r>
              <a:rPr lang="fr-FR" baseline="0" dirty="0" err="1" smtClean="0"/>
              <a:t>Rhon</a:t>
            </a:r>
            <a:r>
              <a:rPr lang="fr-FR" baseline="0" dirty="0" smtClean="0"/>
              <a:t> Alpes, Midi </a:t>
            </a:r>
            <a:r>
              <a:rPr lang="fr-FR" baseline="0" dirty="0" err="1" smtClean="0"/>
              <a:t>Pyrénés</a:t>
            </a:r>
            <a:r>
              <a:rPr lang="fr-FR" baseline="0" dirty="0" smtClean="0"/>
              <a:t> et Alsace, formés au dépistage du VIH et à la pratique des TROD du VIH au préalable.</a:t>
            </a:r>
          </a:p>
          <a:p>
            <a:r>
              <a:rPr lang="fr-FR" baseline="0" dirty="0" smtClean="0"/>
              <a:t>Ils pouvaient inclure tous les patients </a:t>
            </a:r>
            <a:r>
              <a:rPr lang="fr-FR" baseline="0" dirty="0" err="1" smtClean="0"/>
              <a:t>ages</a:t>
            </a:r>
            <a:r>
              <a:rPr lang="fr-FR" baseline="0" dirty="0" smtClean="0"/>
              <a:t> de 18 ans ou plus consentants et non connus comme séropositifs</a:t>
            </a:r>
          </a:p>
          <a:p>
            <a:r>
              <a:rPr lang="fr-FR" baseline="0" dirty="0" smtClean="0"/>
              <a:t>N’étaient pas éligibles à l’inclusion les patients ne pouvant pas donner leur consentement oral.</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8</a:t>
            </a:fld>
            <a:endParaRPr lang="fr-FR"/>
          </a:p>
        </p:txBody>
      </p:sp>
    </p:spTree>
    <p:extLst>
      <p:ext uri="{BB962C8B-B14F-4D97-AF65-F5344CB8AC3E}">
        <p14:creationId xmlns:p14="http://schemas.microsoft.com/office/powerpoint/2010/main" val="1844825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latin typeface="+mn-lt"/>
                <a:ea typeface="+mn-ea"/>
                <a:cs typeface="+mn-cs"/>
              </a:rPr>
              <a:t>Voici la procédure que nous avons mise en place.</a:t>
            </a: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Les patients pouvaient prendre connaissance de la possibilité d’un dépistage du VIH et</a:t>
            </a:r>
            <a:r>
              <a:rPr lang="fr-FR" sz="1200" kern="1200" baseline="0" dirty="0" smtClean="0">
                <a:solidFill>
                  <a:schemeClr val="tx1"/>
                </a:solidFill>
                <a:latin typeface="+mn-lt"/>
                <a:ea typeface="+mn-ea"/>
                <a:cs typeface="+mn-cs"/>
              </a:rPr>
              <a:t> du choix de la méthode de dépistage </a:t>
            </a:r>
            <a:r>
              <a:rPr lang="fr-FR" sz="1200" kern="1200" dirty="0" smtClean="0">
                <a:solidFill>
                  <a:schemeClr val="tx1"/>
                </a:solidFill>
                <a:latin typeface="+mn-lt"/>
                <a:ea typeface="+mn-ea"/>
                <a:cs typeface="+mn-cs"/>
              </a:rPr>
              <a:t> grâce à une affiche placée en salle d’attente.</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9</a:t>
            </a:fld>
            <a:endParaRPr lang="fr-FR"/>
          </a:p>
        </p:txBody>
      </p:sp>
    </p:spTree>
    <p:extLst>
      <p:ext uri="{BB962C8B-B14F-4D97-AF65-F5344CB8AC3E}">
        <p14:creationId xmlns:p14="http://schemas.microsoft.com/office/powerpoint/2010/main" val="3577299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 médecin lui expliquait alors le principe de l’étude:  le déroulement, les limites et les av de chaque méthode de</a:t>
            </a:r>
            <a:r>
              <a:rPr lang="fr-FR" sz="1200" kern="1200" baseline="0" dirty="0" smtClean="0">
                <a:solidFill>
                  <a:schemeClr val="tx1"/>
                </a:solidFill>
                <a:latin typeface="+mn-lt"/>
                <a:ea typeface="+mn-ea"/>
                <a:cs typeface="+mn-cs"/>
              </a:rPr>
              <a:t> dépistage du VIH. </a:t>
            </a:r>
            <a:r>
              <a:rPr lang="fr-FR" sz="1200" kern="1200" dirty="0" smtClean="0">
                <a:solidFill>
                  <a:schemeClr val="tx1"/>
                </a:solidFill>
                <a:latin typeface="+mn-lt"/>
                <a:ea typeface="+mn-ea"/>
                <a:cs typeface="+mn-cs"/>
              </a:rPr>
              <a:t>notamment la fenêtre de 3 mois d’incertitude sérologique.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 patient pouvait alors refuser la réalisation du test.</a:t>
            </a:r>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11</a:t>
            </a:fld>
            <a:endParaRPr lang="fr-FR"/>
          </a:p>
        </p:txBody>
      </p:sp>
    </p:spTree>
    <p:extLst>
      <p:ext uri="{BB962C8B-B14F-4D97-AF65-F5344CB8AC3E}">
        <p14:creationId xmlns:p14="http://schemas.microsoft.com/office/powerpoint/2010/main" val="420591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choix de la méthode était</a:t>
            </a:r>
            <a:r>
              <a:rPr lang="fr-FR" baseline="0" dirty="0" smtClean="0"/>
              <a:t> libre de contraints soit sur proposition médicale soit a la demande du patient soit après concertation</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Lorsque le patient avait accepté</a:t>
            </a:r>
            <a:r>
              <a:rPr lang="fr-FR" sz="1200" kern="1200" baseline="0" dirty="0" smtClean="0">
                <a:solidFill>
                  <a:schemeClr val="tx1"/>
                </a:solidFill>
                <a:latin typeface="+mn-lt"/>
                <a:ea typeface="+mn-ea"/>
                <a:cs typeface="+mn-cs"/>
              </a:rPr>
              <a:t> de participer à l’étude</a:t>
            </a:r>
            <a:r>
              <a:rPr lang="fr-FR" sz="1200" kern="1200" dirty="0" smtClean="0">
                <a:solidFill>
                  <a:schemeClr val="tx1"/>
                </a:solidFill>
                <a:latin typeface="+mn-lt"/>
                <a:ea typeface="+mn-ea"/>
                <a:cs typeface="+mn-cs"/>
              </a:rPr>
              <a:t>, le test choisi était réalisé.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12</a:t>
            </a:fld>
            <a:endParaRPr lang="fr-FR"/>
          </a:p>
        </p:txBody>
      </p:sp>
    </p:spTree>
    <p:extLst>
      <p:ext uri="{BB962C8B-B14F-4D97-AF65-F5344CB8AC3E}">
        <p14:creationId xmlns:p14="http://schemas.microsoft.com/office/powerpoint/2010/main" val="1756352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Soit il recevait une</a:t>
            </a:r>
            <a:r>
              <a:rPr lang="fr-FR" baseline="0" dirty="0" smtClean="0"/>
              <a:t> ordonnance pour une sérologie VIH à réaliser au laboratoire</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Soit </a:t>
            </a:r>
            <a:r>
              <a:rPr lang="fr-FR" sz="1200" kern="1200" dirty="0" smtClean="0">
                <a:solidFill>
                  <a:schemeClr val="tx1"/>
                </a:solidFill>
                <a:latin typeface="+mn-lt"/>
                <a:ea typeface="+mn-ea"/>
                <a:cs typeface="+mn-cs"/>
              </a:rPr>
              <a:t>en utilisant la ponction de sang capillaire au bout du doigt</a:t>
            </a:r>
            <a:r>
              <a:rPr lang="fr-FR" sz="1200" kern="1200" baseline="0" dirty="0" smtClean="0">
                <a:solidFill>
                  <a:schemeClr val="tx1"/>
                </a:solidFill>
                <a:latin typeface="+mn-lt"/>
                <a:ea typeface="+mn-ea"/>
                <a:cs typeface="+mn-cs"/>
              </a:rPr>
              <a:t> on faisait le TROD VIKIA ou le TROD INSTI et un formulaire de traçabilité du test était rempli par le médecin </a:t>
            </a:r>
            <a:endParaRPr lang="fr-FR" sz="1200" kern="1200" dirty="0" smtClean="0">
              <a:solidFill>
                <a:schemeClr val="tx1"/>
              </a:solidFill>
              <a:latin typeface="+mn-lt"/>
              <a:ea typeface="+mn-ea"/>
              <a:cs typeface="+mn-cs"/>
            </a:endParaRP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13</a:t>
            </a:fld>
            <a:endParaRPr lang="fr-FR"/>
          </a:p>
        </p:txBody>
      </p:sp>
    </p:spTree>
    <p:extLst>
      <p:ext uri="{BB962C8B-B14F-4D97-AF65-F5344CB8AC3E}">
        <p14:creationId xmlns:p14="http://schemas.microsoft.com/office/powerpoint/2010/main" val="3416421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Pour chaque patient inclus on recueillait les données suivants:</a:t>
            </a:r>
            <a:r>
              <a:rPr lang="fr-FR" baseline="0" dirty="0" smtClean="0"/>
              <a:t> </a:t>
            </a:r>
          </a:p>
          <a:p>
            <a:pPr marL="171450" indent="-171450">
              <a:buFontTx/>
              <a:buChar char="-"/>
            </a:pPr>
            <a:r>
              <a:rPr lang="fr-FR" baseline="0" dirty="0" smtClean="0"/>
              <a:t>Données bio </a:t>
            </a:r>
            <a:r>
              <a:rPr lang="fr-FR" baseline="0" dirty="0" err="1" smtClean="0"/>
              <a:t>age</a:t>
            </a:r>
            <a:r>
              <a:rPr lang="fr-FR" baseline="0" dirty="0" smtClean="0"/>
              <a:t> </a:t>
            </a:r>
            <a:r>
              <a:rPr lang="fr-FR" baseline="0" dirty="0" err="1" smtClean="0"/>
              <a:t>sex</a:t>
            </a:r>
            <a:r>
              <a:rPr lang="fr-FR" baseline="0" dirty="0" smtClean="0"/>
              <a:t>, notion de dépistage </a:t>
            </a:r>
            <a:r>
              <a:rPr lang="fr-FR" baseline="0" dirty="0" err="1" smtClean="0"/>
              <a:t>ant</a:t>
            </a:r>
            <a:r>
              <a:rPr lang="fr-FR" baseline="0" dirty="0" smtClean="0"/>
              <a:t> </a:t>
            </a:r>
          </a:p>
          <a:p>
            <a:pPr marL="171450" indent="-171450">
              <a:buFontTx/>
              <a:buChar char="-"/>
            </a:pPr>
            <a:r>
              <a:rPr lang="fr-FR" baseline="0" dirty="0" smtClean="0"/>
              <a:t>Circonstances de réalisation du test : systématique, </a:t>
            </a:r>
            <a:r>
              <a:rPr lang="fr-FR" baseline="0" dirty="0" err="1" smtClean="0"/>
              <a:t>fdr</a:t>
            </a:r>
            <a:r>
              <a:rPr lang="fr-FR" baseline="0" dirty="0" smtClean="0"/>
              <a:t>, signes cliniques</a:t>
            </a:r>
          </a:p>
          <a:p>
            <a:pPr marL="171450" indent="-171450">
              <a:buFontTx/>
              <a:buChar char="-"/>
            </a:pPr>
            <a:r>
              <a:rPr lang="fr-FR" baseline="0" dirty="0" smtClean="0"/>
              <a:t>La personne qui choisi la méthode </a:t>
            </a:r>
          </a:p>
          <a:p>
            <a:pPr marL="171450" indent="-171450">
              <a:buFontTx/>
              <a:buChar char="-"/>
            </a:pPr>
            <a:r>
              <a:rPr lang="fr-FR" baseline="0" dirty="0" smtClean="0"/>
              <a:t>Et les motifs de ce choix </a:t>
            </a:r>
          </a:p>
          <a:p>
            <a:pPr marL="171450" indent="-171450">
              <a:buFontTx/>
              <a:buChar char="-"/>
            </a:pPr>
            <a:r>
              <a:rPr lang="fr-FR" baseline="0" dirty="0" smtClean="0"/>
              <a:t>Les </a:t>
            </a:r>
            <a:r>
              <a:rPr lang="fr-FR" baseline="0" dirty="0" err="1" smtClean="0"/>
              <a:t>pb</a:t>
            </a:r>
            <a:r>
              <a:rPr lang="fr-FR" baseline="0" dirty="0" smtClean="0"/>
              <a:t> rencontrés a la </a:t>
            </a:r>
            <a:r>
              <a:rPr lang="fr-FR" baseline="0" dirty="0" err="1" smtClean="0"/>
              <a:t>realisation</a:t>
            </a:r>
            <a:r>
              <a:rPr lang="fr-FR" baseline="0" dirty="0" smtClean="0"/>
              <a:t> du TROD </a:t>
            </a:r>
          </a:p>
          <a:p>
            <a:pPr marL="171450" indent="-171450">
              <a:buFontTx/>
              <a:buChar char="-"/>
            </a:pPr>
            <a:r>
              <a:rPr lang="fr-FR" baseline="0" dirty="0" smtClean="0"/>
              <a:t>Les </a:t>
            </a:r>
            <a:r>
              <a:rPr lang="fr-FR" baseline="0" dirty="0" err="1" smtClean="0"/>
              <a:t>resultats</a:t>
            </a:r>
            <a:r>
              <a:rPr lang="fr-FR" baseline="0" dirty="0" smtClean="0"/>
              <a:t> des tests </a:t>
            </a:r>
          </a:p>
          <a:p>
            <a:pPr marL="0" indent="0">
              <a:buFontTx/>
              <a:buNone/>
            </a:pPr>
            <a:endParaRPr lang="fr-FR" baseline="0" dirty="0" smtClean="0"/>
          </a:p>
          <a:p>
            <a:pPr marL="0" indent="0">
              <a:buFontTx/>
              <a:buNone/>
            </a:pPr>
            <a:r>
              <a:rPr lang="fr-FR" altLang="fr-FR" baseline="0" dirty="0" smtClean="0"/>
              <a:t>En fin d’étude chaque MG renseignait un </a:t>
            </a:r>
            <a:r>
              <a:rPr lang="fr-FR" altLang="fr-FR" baseline="0" dirty="0" err="1" smtClean="0"/>
              <a:t>autoquestionnaire</a:t>
            </a:r>
            <a:r>
              <a:rPr lang="fr-FR" altLang="fr-FR" baseline="0" dirty="0" smtClean="0"/>
              <a:t> : données </a:t>
            </a:r>
            <a:r>
              <a:rPr lang="fr-FR" altLang="fr-FR" baseline="0" dirty="0" err="1" smtClean="0"/>
              <a:t>demo</a:t>
            </a:r>
            <a:r>
              <a:rPr lang="fr-FR" altLang="fr-FR" baseline="0" dirty="0" smtClean="0"/>
              <a:t> d </a:t>
            </a:r>
            <a:r>
              <a:rPr lang="fr-FR" altLang="fr-FR" baseline="0" dirty="0" err="1" smtClean="0"/>
              <a:t>activite</a:t>
            </a:r>
            <a:r>
              <a:rPr lang="fr-FR" altLang="fr-FR" baseline="0" dirty="0" smtClean="0"/>
              <a:t> d’exercice </a:t>
            </a:r>
            <a:r>
              <a:rPr lang="fr-FR" baseline="0" dirty="0" smtClean="0"/>
              <a:t>Et les </a:t>
            </a:r>
            <a:r>
              <a:rPr lang="fr-FR" baseline="0" dirty="0" err="1" smtClean="0"/>
              <a:t>diff</a:t>
            </a:r>
            <a:r>
              <a:rPr lang="fr-FR" baseline="0" dirty="0" smtClean="0"/>
              <a:t> rencontrés et le </a:t>
            </a:r>
            <a:r>
              <a:rPr lang="fr-FR" baseline="0" dirty="0" err="1" smtClean="0"/>
              <a:t>degre</a:t>
            </a:r>
            <a:r>
              <a:rPr lang="fr-FR" baseline="0" dirty="0" smtClean="0"/>
              <a:t> de satisfaction des mg vis-à-vis du </a:t>
            </a:r>
            <a:r>
              <a:rPr lang="fr-FR" baseline="0" dirty="0" err="1" smtClean="0"/>
              <a:t>trod</a:t>
            </a:r>
            <a:r>
              <a:rPr lang="fr-FR" baseline="0" dirty="0" smtClean="0"/>
              <a:t> </a:t>
            </a:r>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14</a:t>
            </a:fld>
            <a:endParaRPr lang="fr-FR"/>
          </a:p>
        </p:txBody>
      </p:sp>
    </p:spTree>
    <p:extLst>
      <p:ext uri="{BB962C8B-B14F-4D97-AF65-F5344CB8AC3E}">
        <p14:creationId xmlns:p14="http://schemas.microsoft.com/office/powerpoint/2010/main" val="2324706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435"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altLang="fr-FR" dirty="0" smtClean="0"/>
              <a:t>En début d’étude</a:t>
            </a:r>
            <a:r>
              <a:rPr lang="fr-FR" altLang="fr-FR" baseline="0" dirty="0" smtClean="0"/>
              <a:t> </a:t>
            </a:r>
            <a:r>
              <a:rPr lang="fr-FR" altLang="fr-FR" dirty="0" smtClean="0"/>
              <a:t>69</a:t>
            </a:r>
            <a:r>
              <a:rPr lang="fr-FR" altLang="fr-FR" baseline="0" dirty="0" smtClean="0"/>
              <a:t> MG on été recrutés,</a:t>
            </a:r>
          </a:p>
          <a:p>
            <a:r>
              <a:rPr lang="fr-FR" altLang="fr-FR" baseline="0" dirty="0" smtClean="0"/>
              <a:t>A la fin 43 ont effectivement participé à l’étude, réalisant au moins une inclusion</a:t>
            </a:r>
          </a:p>
          <a:p>
            <a:r>
              <a:rPr lang="fr-FR" altLang="fr-FR" baseline="0" dirty="0" smtClean="0"/>
              <a:t>Ils étaient âgés en moyenne de 46 ans, 48,8% des femmes et 30% installées après 2010, surtout en milieu urbain </a:t>
            </a:r>
          </a:p>
          <a:p>
            <a:r>
              <a:rPr lang="fr-FR" altLang="fr-FR" baseline="0" dirty="0" smtClean="0"/>
              <a:t>Un peu moins de la moitié </a:t>
            </a:r>
            <a:r>
              <a:rPr lang="fr-FR" altLang="fr-FR" baseline="0" dirty="0" err="1" smtClean="0"/>
              <a:t>exercait</a:t>
            </a:r>
            <a:r>
              <a:rPr lang="fr-FR" altLang="fr-FR" baseline="0" dirty="0" smtClean="0"/>
              <a:t> en milieu hospitalier à temps partiel et voyait en moyenne 18 patients VIH + par mois, </a:t>
            </a:r>
            <a:r>
              <a:rPr lang="fr-FR" altLang="fr-FR" baseline="0" dirty="0" err="1" smtClean="0"/>
              <a:t>mediane</a:t>
            </a:r>
            <a:r>
              <a:rPr lang="fr-FR" altLang="fr-FR" baseline="0" dirty="0" smtClean="0"/>
              <a:t> 4</a:t>
            </a:r>
          </a:p>
          <a:p>
            <a:r>
              <a:rPr lang="fr-FR" altLang="fr-FR" baseline="0" dirty="0" smtClean="0"/>
              <a:t>Moyenne 55/Médiane 10</a:t>
            </a:r>
            <a:endParaRPr lang="fr-FR" altLang="fr-FR" dirty="0" smtClean="0"/>
          </a:p>
          <a:p>
            <a:endParaRPr lang="fr-FR" altLang="fr-FR" dirty="0" smtClean="0"/>
          </a:p>
        </p:txBody>
      </p:sp>
      <p:sp>
        <p:nvSpPr>
          <p:cNvPr id="18436"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916F45F-1892-46ED-9372-00CF2835F985}" type="slidenum">
              <a:rPr lang="fr-FR" altLang="fr-FR" smtClean="0"/>
              <a:pPr/>
              <a:t>15</a:t>
            </a:fld>
            <a:endParaRPr lang="fr-FR" altLang="fr-FR" smtClean="0"/>
          </a:p>
        </p:txBody>
      </p:sp>
    </p:spTree>
    <p:extLst>
      <p:ext uri="{BB962C8B-B14F-4D97-AF65-F5344CB8AC3E}">
        <p14:creationId xmlns:p14="http://schemas.microsoft.com/office/powerpoint/2010/main" val="2420508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dirty="0" smtClean="0"/>
              <a:t>Mettre accent sur l’objectif principal </a:t>
            </a:r>
          </a:p>
          <a:p>
            <a:r>
              <a:rPr lang="fr-FR" b="1" dirty="0" smtClean="0"/>
              <a:t>Voici le </a:t>
            </a:r>
            <a:r>
              <a:rPr lang="fr-FR" b="1" dirty="0" err="1" smtClean="0"/>
              <a:t>resultat</a:t>
            </a:r>
            <a:r>
              <a:rPr lang="fr-FR" b="1" dirty="0" smtClean="0"/>
              <a:t> principal de notre </a:t>
            </a:r>
            <a:r>
              <a:rPr lang="fr-FR" b="1" dirty="0" err="1" smtClean="0"/>
              <a:t>etude</a:t>
            </a:r>
            <a:r>
              <a:rPr lang="fr-FR" b="1" baseline="0" dirty="0" smtClean="0"/>
              <a:t> : </a:t>
            </a:r>
          </a:p>
          <a:p>
            <a:r>
              <a:rPr lang="fr-FR" dirty="0" smtClean="0"/>
              <a:t>Au total les 43 MG ont dépisté 981 patients pendant une durée moyenne d’étude</a:t>
            </a:r>
            <a:r>
              <a:rPr lang="fr-FR" baseline="0" dirty="0" smtClean="0"/>
              <a:t> de 7 mois, réalisant un taux de dépistage moyen de 1,1% </a:t>
            </a:r>
          </a:p>
          <a:p>
            <a:r>
              <a:rPr lang="fr-FR" baseline="0" dirty="0" smtClean="0"/>
              <a:t>78% des tests étaient de sérologies et 22% des TROD reparties majoritairement en 19% des TROD a réponse immédiate et 3% de TROD à réponse différée </a:t>
            </a:r>
          </a:p>
          <a:p>
            <a:r>
              <a:rPr lang="fr-FR" baseline="0" dirty="0" smtClean="0"/>
              <a:t>L’</a:t>
            </a:r>
            <a:r>
              <a:rPr lang="fr-FR" baseline="0" dirty="0" err="1" smtClean="0"/>
              <a:t>activite</a:t>
            </a:r>
            <a:r>
              <a:rPr lang="fr-FR" baseline="0" dirty="0" smtClean="0"/>
              <a:t> de dépistage par médecin investigateur a été de 23 tests; soit 18 </a:t>
            </a:r>
            <a:r>
              <a:rPr lang="fr-FR" baseline="0" dirty="0" err="1" smtClean="0"/>
              <a:t>sero</a:t>
            </a:r>
            <a:r>
              <a:rPr lang="fr-FR" baseline="0" dirty="0" smtClean="0"/>
              <a:t> et 5 TROD </a:t>
            </a:r>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16</a:t>
            </a:fld>
            <a:endParaRPr lang="fr-FR"/>
          </a:p>
        </p:txBody>
      </p:sp>
    </p:spTree>
    <p:extLst>
      <p:ext uri="{BB962C8B-B14F-4D97-AF65-F5344CB8AC3E}">
        <p14:creationId xmlns:p14="http://schemas.microsoft.com/office/powerpoint/2010/main" val="279904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4339"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fr-FR" altLang="fr-FR" dirty="0" smtClean="0"/>
              <a:t>981 patients inclus: 54,5% femmes; Agés en moyenne de 34,5 ans, jamais de test de dépistage antérieur pour un tiers des patients  et pour un quart test de dépistage ancien </a:t>
            </a:r>
          </a:p>
          <a:p>
            <a:pPr eaLnBrk="1" hangingPunct="1"/>
            <a:r>
              <a:rPr lang="fr-FR" altLang="fr-FR" dirty="0" smtClean="0"/>
              <a:t>- Aucune différence significative en termes de sexe, âge et dépistage </a:t>
            </a:r>
            <a:r>
              <a:rPr lang="fr-FR" altLang="fr-FR" dirty="0" err="1" smtClean="0"/>
              <a:t>anterieur</a:t>
            </a:r>
            <a:r>
              <a:rPr lang="fr-FR" altLang="fr-FR" dirty="0" smtClean="0"/>
              <a:t> entre les 2 groupes TROD/Sérologie</a:t>
            </a:r>
          </a:p>
          <a:p>
            <a:pPr eaLnBrk="1" hangingPunct="1"/>
            <a:endParaRPr lang="fr-FR" altLang="fr-FR" dirty="0" smtClean="0"/>
          </a:p>
        </p:txBody>
      </p:sp>
      <p:sp>
        <p:nvSpPr>
          <p:cNvPr id="14340"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28000B9-9D78-4FBB-8B8B-8BD618864F8C}" type="slidenum">
              <a:rPr lang="fr-FR" altLang="fr-FR" smtClean="0"/>
              <a:pPr/>
              <a:t>17</a:t>
            </a:fld>
            <a:endParaRPr lang="fr-FR" altLang="fr-FR" smtClean="0"/>
          </a:p>
        </p:txBody>
      </p:sp>
    </p:spTree>
    <p:extLst>
      <p:ext uri="{BB962C8B-B14F-4D97-AF65-F5344CB8AC3E}">
        <p14:creationId xmlns:p14="http://schemas.microsoft.com/office/powerpoint/2010/main" val="3107126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253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altLang="fr-FR" dirty="0" smtClean="0"/>
              <a:t>En termes de circonstances de </a:t>
            </a:r>
            <a:r>
              <a:rPr lang="fr-FR" altLang="fr-FR" dirty="0" err="1" smtClean="0"/>
              <a:t>depistage</a:t>
            </a:r>
            <a:r>
              <a:rPr lang="fr-FR" altLang="fr-FR" dirty="0" smtClean="0"/>
              <a:t> 71,8% des</a:t>
            </a:r>
            <a:r>
              <a:rPr lang="fr-FR" altLang="fr-FR" baseline="0" dirty="0" smtClean="0"/>
              <a:t> tests sont réalisés à titre systématique et 28.2% des tests orientés par des FDR ou signes cliniques </a:t>
            </a:r>
          </a:p>
          <a:p>
            <a:r>
              <a:rPr lang="fr-FR" altLang="fr-FR" baseline="0" dirty="0" smtClean="0"/>
              <a:t>La </a:t>
            </a:r>
            <a:r>
              <a:rPr lang="fr-FR" altLang="fr-FR" baseline="0" dirty="0" err="1" smtClean="0"/>
              <a:t>repartition</a:t>
            </a:r>
            <a:r>
              <a:rPr lang="fr-FR" altLang="fr-FR" baseline="0" dirty="0" smtClean="0"/>
              <a:t> des circonstances selon le type de test choisi montre des différences significatives: si 75%  des sérologies sont réalisées à visée </a:t>
            </a:r>
            <a:r>
              <a:rPr lang="fr-FR" altLang="fr-FR" baseline="0" dirty="0" err="1" smtClean="0"/>
              <a:t>syst</a:t>
            </a:r>
            <a:r>
              <a:rPr lang="fr-FR" altLang="fr-FR" baseline="0" dirty="0" smtClean="0"/>
              <a:t> alors 39,7% des TROD ont été ciblés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personne à l’origine du choix du type de test réalisée est significativement différente selon que TROD ou une sérologie ait été réalisée:</a:t>
            </a:r>
            <a:r>
              <a:rPr lang="fr-FR" sz="1200" kern="1200" baseline="0" dirty="0" smtClean="0">
                <a:solidFill>
                  <a:schemeClr val="tx1"/>
                </a:solidFill>
                <a:effectLst/>
                <a:latin typeface="+mn-lt"/>
                <a:ea typeface="+mn-ea"/>
                <a:cs typeface="+mn-cs"/>
              </a:rPr>
              <a:t> pour la maj des sérologies 62% le médecin fait le choix et pour presque un tiers des TROD c’est le patient qui choisi. </a:t>
            </a:r>
            <a:r>
              <a:rPr lang="fr-FR" sz="1200" kern="1200" baseline="0" dirty="0" err="1" smtClean="0">
                <a:solidFill>
                  <a:schemeClr val="tx1"/>
                </a:solidFill>
                <a:effectLst/>
                <a:latin typeface="+mn-lt"/>
                <a:ea typeface="+mn-ea"/>
                <a:cs typeface="+mn-cs"/>
              </a:rPr>
              <a:t>Meme</a:t>
            </a:r>
            <a:r>
              <a:rPr lang="fr-FR" sz="1200" kern="1200" baseline="0" dirty="0" smtClean="0">
                <a:solidFill>
                  <a:schemeClr val="tx1"/>
                </a:solidFill>
                <a:effectLst/>
                <a:latin typeface="+mn-lt"/>
                <a:ea typeface="+mn-ea"/>
                <a:cs typeface="+mn-cs"/>
              </a:rPr>
              <a:t> après concertation médecin patient une proportion plus significative des TROD sont choisis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baseline="0" dirty="0" smtClean="0">
                <a:solidFill>
                  <a:schemeClr val="tx1"/>
                </a:solidFill>
                <a:effectLst/>
                <a:latin typeface="+mn-lt"/>
                <a:ea typeface="+mn-ea"/>
                <a:cs typeface="+mn-cs"/>
              </a:rPr>
              <a:t>Concernant les motifs spécifiques au chaque type de test se dégage: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baseline="0" dirty="0" smtClean="0">
                <a:solidFill>
                  <a:schemeClr val="tx1"/>
                </a:solidFill>
                <a:effectLst/>
                <a:latin typeface="+mn-lt"/>
                <a:ea typeface="+mn-ea"/>
                <a:cs typeface="+mn-cs"/>
              </a:rPr>
              <a:t>Pour la sérologie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baseline="0" dirty="0" smtClean="0">
                <a:solidFill>
                  <a:schemeClr val="tx1"/>
                </a:solidFill>
                <a:effectLst/>
                <a:latin typeface="+mn-lt"/>
                <a:ea typeface="+mn-ea"/>
                <a:cs typeface="+mn-cs"/>
              </a:rPr>
              <a:t>Pour les TROD </a:t>
            </a:r>
            <a:endParaRPr lang="fr-FR" altLang="fr-FR" dirty="0" smtClean="0"/>
          </a:p>
          <a:p>
            <a:r>
              <a:rPr lang="fr-FR" altLang="fr-FR" dirty="0" smtClean="0"/>
              <a:t> Ce qui paraitre surprenant est que 54 TROD ont été fait dans un délais &lt; 3 mois mais j en reparlerai a la discussion</a:t>
            </a:r>
          </a:p>
        </p:txBody>
      </p:sp>
      <p:sp>
        <p:nvSpPr>
          <p:cNvPr id="2253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711975D-00DF-4B51-9F13-54BA11F474C8}" type="slidenum">
              <a:rPr lang="fr-FR" altLang="fr-FR" smtClean="0"/>
              <a:pPr/>
              <a:t>18</a:t>
            </a:fld>
            <a:endParaRPr lang="fr-FR" altLang="fr-FR" smtClean="0"/>
          </a:p>
        </p:txBody>
      </p:sp>
    </p:spTree>
    <p:extLst>
      <p:ext uri="{BB962C8B-B14F-4D97-AF65-F5344CB8AC3E}">
        <p14:creationId xmlns:p14="http://schemas.microsoft.com/office/powerpoint/2010/main" val="2147472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4579"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fr-FR" altLang="fr-FR" b="1" dirty="0" smtClean="0"/>
              <a:t>Ce n était pas l objectif principal et on a été surpris du</a:t>
            </a:r>
            <a:r>
              <a:rPr lang="fr-FR" altLang="fr-FR" b="1" baseline="0" dirty="0" smtClean="0"/>
              <a:t> % des </a:t>
            </a:r>
            <a:r>
              <a:rPr lang="fr-FR" altLang="fr-FR" b="1" baseline="0" dirty="0" err="1" smtClean="0"/>
              <a:t>res</a:t>
            </a:r>
            <a:r>
              <a:rPr lang="fr-FR" altLang="fr-FR" b="1" baseline="0" dirty="0" smtClean="0"/>
              <a:t> + et a donné lieu à une action </a:t>
            </a:r>
            <a:r>
              <a:rPr lang="fr-FR" altLang="fr-FR" b="1" baseline="0" dirty="0" err="1" smtClean="0"/>
              <a:t>complementaire</a:t>
            </a:r>
            <a:r>
              <a:rPr lang="fr-FR" altLang="fr-FR" b="1" baseline="0" dirty="0" smtClean="0"/>
              <a:t>: contact de tous les MG  avec dépistage </a:t>
            </a:r>
            <a:r>
              <a:rPr lang="fr-FR" altLang="fr-FR" baseline="0" dirty="0" smtClean="0"/>
              <a:t>+ </a:t>
            </a:r>
          </a:p>
          <a:p>
            <a:pPr eaLnBrk="1" hangingPunct="1">
              <a:spcBef>
                <a:spcPct val="0"/>
              </a:spcBef>
            </a:pPr>
            <a:r>
              <a:rPr lang="fr-FR" altLang="fr-FR" dirty="0" smtClean="0"/>
              <a:t>2/3 d’entre eux avec ATCD de dépistage négatif du VIH et pour 3 d’entre eux le dernier remontait à 2013.</a:t>
            </a:r>
          </a:p>
          <a:p>
            <a:pPr eaLnBrk="1" hangingPunct="1">
              <a:spcBef>
                <a:spcPct val="0"/>
              </a:spcBef>
            </a:pPr>
            <a:r>
              <a:rPr lang="fr-FR" altLang="fr-FR" dirty="0" smtClean="0"/>
              <a:t>3 patients étaient connus et suivis pour hépatite chronique virale diagnostiqués par TROD. </a:t>
            </a:r>
          </a:p>
          <a:p>
            <a:pPr eaLnBrk="1" hangingPunct="1">
              <a:spcBef>
                <a:spcPct val="0"/>
              </a:spcBef>
            </a:pPr>
            <a:endParaRPr lang="fr-FR" altLang="fr-FR" dirty="0" smtClean="0"/>
          </a:p>
          <a:p>
            <a:pPr eaLnBrk="1" hangingPunct="1">
              <a:spcBef>
                <a:spcPct val="0"/>
              </a:spcBef>
            </a:pPr>
            <a:endParaRPr lang="fr-FR" altLang="fr-FR" dirty="0" smtClean="0"/>
          </a:p>
          <a:p>
            <a:pPr eaLnBrk="1" hangingPunct="1">
              <a:spcBef>
                <a:spcPct val="0"/>
              </a:spcBef>
            </a:pPr>
            <a:r>
              <a:rPr lang="fr-FR" altLang="fr-FR" dirty="0" smtClean="0"/>
              <a:t>Plus de la moitié des patients séropositifs ont été dépistés à Toulouse dans la consultation de Permanence d’accès aux soins de santé (PASS). </a:t>
            </a:r>
          </a:p>
          <a:p>
            <a:pPr marL="0" lvl="1" eaLnBrk="1" hangingPunct="1">
              <a:spcBef>
                <a:spcPct val="0"/>
              </a:spcBef>
            </a:pPr>
            <a:r>
              <a:rPr lang="fr-FR" altLang="fr-FR" sz="2500" dirty="0" smtClean="0"/>
              <a:t>(trois fois supérieur au taux de dépistage global moyen).</a:t>
            </a:r>
          </a:p>
          <a:p>
            <a:pPr eaLnBrk="1" hangingPunct="1">
              <a:spcBef>
                <a:spcPct val="0"/>
              </a:spcBef>
            </a:pPr>
            <a:endParaRPr lang="fr-FR" altLang="fr-FR" dirty="0" smtClean="0"/>
          </a:p>
        </p:txBody>
      </p:sp>
      <p:sp>
        <p:nvSpPr>
          <p:cNvPr id="24580"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C94A56A-A13C-47AB-AD4D-D04E854B0316}" type="slidenum">
              <a:rPr lang="fr-FR" altLang="fr-FR" smtClean="0"/>
              <a:pPr/>
              <a:t>19</a:t>
            </a:fld>
            <a:endParaRPr lang="fr-FR" altLang="fr-FR" smtClean="0"/>
          </a:p>
        </p:txBody>
      </p:sp>
    </p:spTree>
    <p:extLst>
      <p:ext uri="{BB962C8B-B14F-4D97-AF65-F5344CB8AC3E}">
        <p14:creationId xmlns:p14="http://schemas.microsoft.com/office/powerpoint/2010/main" val="181073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Dire vite !</a:t>
            </a:r>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20</a:t>
            </a:fld>
            <a:endParaRPr lang="fr-FR"/>
          </a:p>
        </p:txBody>
      </p:sp>
    </p:spTree>
    <p:extLst>
      <p:ext uri="{BB962C8B-B14F-4D97-AF65-F5344CB8AC3E}">
        <p14:creationId xmlns:p14="http://schemas.microsoft.com/office/powerpoint/2010/main" val="1164351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Dispositif innovant </a:t>
            </a:r>
          </a:p>
          <a:p>
            <a:r>
              <a:rPr lang="fr-FR" dirty="0" smtClean="0"/>
              <a:t>Il</a:t>
            </a:r>
            <a:r>
              <a:rPr lang="fr-FR" baseline="0" dirty="0" smtClean="0"/>
              <a:t> </a:t>
            </a:r>
            <a:r>
              <a:rPr lang="fr-FR" baseline="0" dirty="0" smtClean="0"/>
              <a:t>s’agit d’une </a:t>
            </a:r>
            <a:r>
              <a:rPr lang="fr-FR" baseline="0" dirty="0" err="1" smtClean="0"/>
              <a:t>prémière</a:t>
            </a:r>
            <a:r>
              <a:rPr lang="fr-FR" baseline="0" dirty="0" smtClean="0"/>
              <a:t> étude française sur </a:t>
            </a:r>
            <a:r>
              <a:rPr lang="fr-FR" sz="1200" dirty="0" smtClean="0"/>
              <a:t>l’utilisation comparative de 3 méthodes de dépistage du VIH en médecine générale. La méthode la plus utilisée</a:t>
            </a:r>
            <a:r>
              <a:rPr lang="fr-FR" sz="1200" baseline="0" dirty="0" smtClean="0"/>
              <a:t> a été la </a:t>
            </a:r>
            <a:r>
              <a:rPr lang="fr-FR" sz="1200" baseline="0" dirty="0" err="1" smtClean="0"/>
              <a:t>serologie</a:t>
            </a:r>
            <a:r>
              <a:rPr lang="fr-FR" sz="1200" baseline="0" dirty="0" smtClean="0"/>
              <a:t> au laboratoire mais ce qui n’est pas négligeable c’est qu’un test sur 5 était un TROD, avec une préférence pour le TROD à réponse immédiate! </a:t>
            </a:r>
          </a:p>
          <a:p>
            <a:r>
              <a:rPr lang="fr-FR" sz="1200" baseline="0" dirty="0" smtClean="0"/>
              <a:t>L’activité de dépistage a été importante faisant un taux de dépistage global de 1,1%,  approchant le T</a:t>
            </a:r>
            <a:r>
              <a:rPr lang="fr-FR" dirty="0" smtClean="0"/>
              <a:t>aux de dépistage</a:t>
            </a:r>
            <a:r>
              <a:rPr lang="fr-FR" baseline="0" dirty="0" smtClean="0"/>
              <a:t> d’une étude de faisabilité des TROD en MG, DEPIVIH 1 de 1,5%.</a:t>
            </a:r>
          </a:p>
          <a:p>
            <a:r>
              <a:rPr lang="fr-FR" baseline="0" dirty="0" smtClean="0"/>
              <a:t>Comparant notre activité de dépistage avec une étude réalisée en IDF –l étude SHIVA où les MG réalisaient en moyenne par an 17 sérologies du VIH ( données issues de la base des données de la sécurité sociale) notre activité de </a:t>
            </a:r>
            <a:r>
              <a:rPr lang="fr-FR" baseline="0" dirty="0" err="1" smtClean="0"/>
              <a:t>dép</a:t>
            </a:r>
            <a:r>
              <a:rPr lang="fr-FR" baseline="0" dirty="0" smtClean="0"/>
              <a:t> a été </a:t>
            </a:r>
            <a:r>
              <a:rPr lang="fr-FR" baseline="0" dirty="0" err="1" smtClean="0"/>
              <a:t>bcp</a:t>
            </a:r>
            <a:r>
              <a:rPr lang="fr-FR" baseline="0" dirty="0" smtClean="0"/>
              <a:t> plus importante de 23 tests/7 mois. Comparant  à une étude guyanaise portée sur les TROD: leur no moyen de TROD/4mois a été 3 fois sup à notre no de TROD ( 14TROD/mois vs 18 </a:t>
            </a:r>
            <a:r>
              <a:rPr lang="fr-FR" baseline="0" dirty="0" err="1" smtClean="0"/>
              <a:t>sero</a:t>
            </a:r>
            <a:r>
              <a:rPr lang="fr-FR" baseline="0" dirty="0" smtClean="0"/>
              <a:t>/7 mois) mais la méthodologie était différente.</a:t>
            </a:r>
          </a:p>
          <a:p>
            <a:r>
              <a:rPr lang="fr-FR" dirty="0" smtClean="0"/>
              <a:t>Le</a:t>
            </a:r>
            <a:r>
              <a:rPr lang="fr-FR" baseline="0" dirty="0" smtClean="0"/>
              <a:t> taux de récupération des sérologies a été  </a:t>
            </a:r>
            <a:r>
              <a:rPr lang="fr-FR" baseline="0" dirty="0" err="1" smtClean="0"/>
              <a:t>inf</a:t>
            </a:r>
            <a:r>
              <a:rPr lang="fr-FR" baseline="0" dirty="0" smtClean="0"/>
              <a:t> a 100% (84,5%) mais </a:t>
            </a:r>
            <a:r>
              <a:rPr lang="fr-FR" baseline="0" dirty="0" err="1" smtClean="0"/>
              <a:t>qd</a:t>
            </a:r>
            <a:r>
              <a:rPr lang="fr-FR" baseline="0" dirty="0" smtClean="0"/>
              <a:t> mm sup aux </a:t>
            </a:r>
            <a:r>
              <a:rPr lang="fr-FR" baseline="0" dirty="0" err="1" smtClean="0"/>
              <a:t>etudes</a:t>
            </a:r>
            <a:r>
              <a:rPr lang="fr-FR" baseline="0" dirty="0" smtClean="0"/>
              <a:t> similaires: dans</a:t>
            </a:r>
            <a:r>
              <a:rPr lang="fr-FR" dirty="0" smtClean="0"/>
              <a:t> la </a:t>
            </a:r>
            <a:r>
              <a:rPr lang="fr-FR" dirty="0" err="1" smtClean="0"/>
              <a:t>these</a:t>
            </a:r>
            <a:r>
              <a:rPr lang="fr-FR" dirty="0" smtClean="0"/>
              <a:t> de </a:t>
            </a:r>
            <a:r>
              <a:rPr lang="fr-FR" dirty="0" err="1" smtClean="0"/>
              <a:t>demorat</a:t>
            </a:r>
            <a:r>
              <a:rPr lang="fr-FR" baseline="0" dirty="0" smtClean="0"/>
              <a:t> le taux de récupération a été &lt; 40%, expliquée pt par la durée plus longue de  notre étude</a:t>
            </a:r>
            <a:r>
              <a:rPr lang="fr-FR" baseline="0" dirty="0" smtClean="0"/>
              <a:t>. La </a:t>
            </a:r>
            <a:r>
              <a:rPr lang="fr-FR" baseline="0" dirty="0" err="1" smtClean="0"/>
              <a:t>longuer</a:t>
            </a:r>
            <a:r>
              <a:rPr lang="fr-FR" baseline="0" dirty="0" smtClean="0"/>
              <a:t> de l </a:t>
            </a:r>
            <a:r>
              <a:rPr lang="fr-FR" baseline="0" dirty="0" err="1" smtClean="0"/>
              <a:t>etude</a:t>
            </a:r>
            <a:r>
              <a:rPr lang="fr-FR" baseline="0" dirty="0" smtClean="0"/>
              <a:t> – force , </a:t>
            </a:r>
            <a:endParaRPr lang="fr-FR" baseline="0" dirty="0" smtClean="0"/>
          </a:p>
          <a:p>
            <a:r>
              <a:rPr lang="fr-FR" baseline="0" dirty="0" smtClean="0"/>
              <a:t>Par contre le résultat de TROD a été remis au patient dans 100% des cas</a:t>
            </a:r>
          </a:p>
          <a:p>
            <a:r>
              <a:rPr lang="fr-FR" baseline="0" dirty="0" smtClean="0"/>
              <a:t>Le taux de </a:t>
            </a:r>
            <a:r>
              <a:rPr lang="fr-FR" baseline="0" dirty="0" err="1" smtClean="0"/>
              <a:t>resultats</a:t>
            </a:r>
            <a:r>
              <a:rPr lang="fr-FR" baseline="0" dirty="0" smtClean="0"/>
              <a:t> invalides a été plus faible qu’en DEPIVIH 1</a:t>
            </a:r>
          </a:p>
          <a:p>
            <a:r>
              <a:rPr lang="fr-FR" baseline="0" dirty="0" smtClean="0"/>
              <a:t>Cela est du en partie à la formation des médecins à la technique de prélèvement capillaire (</a:t>
            </a:r>
            <a:r>
              <a:rPr lang="fr-FR" sz="1200" kern="1200" dirty="0" smtClean="0">
                <a:solidFill>
                  <a:schemeClr val="tx1"/>
                </a:solidFill>
                <a:effectLst/>
                <a:latin typeface="+mn-lt"/>
                <a:ea typeface="+mn-ea"/>
                <a:cs typeface="+mn-cs"/>
              </a:rPr>
              <a:t> DEPIVIH 1- le taux de difficultés </a:t>
            </a:r>
            <a:r>
              <a:rPr lang="fr-FR" sz="1200" kern="1200" dirty="0" err="1" smtClean="0">
                <a:solidFill>
                  <a:schemeClr val="tx1"/>
                </a:solidFill>
                <a:effectLst/>
                <a:latin typeface="+mn-lt"/>
                <a:ea typeface="+mn-ea"/>
                <a:cs typeface="+mn-cs"/>
              </a:rPr>
              <a:t>tech</a:t>
            </a:r>
            <a:r>
              <a:rPr lang="fr-FR" sz="1200" kern="1200" dirty="0" smtClean="0">
                <a:solidFill>
                  <a:schemeClr val="tx1"/>
                </a:solidFill>
                <a:effectLst/>
                <a:latin typeface="+mn-lt"/>
                <a:ea typeface="+mn-ea"/>
                <a:cs typeface="+mn-cs"/>
              </a:rPr>
              <a:t> à la réalisation des TROD, majoritairement techniques, était assez élevé soit 41,9% (157 TROD), dans DEPIVIH 2 ce taux est 3 fois moins élevé - 13,9% (28 TROD). </a:t>
            </a:r>
            <a:endParaRPr lang="fr-FR" baseline="0" dirty="0" smtClean="0"/>
          </a:p>
          <a:p>
            <a:r>
              <a:rPr lang="fr-FR" baseline="0" dirty="0" smtClean="0"/>
              <a:t>Je voudrais attirer l attention que : certains MG ont participé au DEPIVIH 1 et </a:t>
            </a:r>
          </a:p>
          <a:p>
            <a:r>
              <a:rPr lang="fr-FR" baseline="0" dirty="0" smtClean="0"/>
              <a:t>La formation des MG investigateurs et leurs </a:t>
            </a:r>
            <a:r>
              <a:rPr lang="fr-FR" baseline="0" dirty="0" err="1" smtClean="0"/>
              <a:t>cond</a:t>
            </a:r>
            <a:r>
              <a:rPr lang="fr-FR" baseline="0" dirty="0" smtClean="0"/>
              <a:t> part d’exercice ont en partie contribué aussi au taux de dépistage important  car dans une autre thèse de MG - claire poirier – participation basse aux </a:t>
            </a:r>
            <a:r>
              <a:rPr lang="fr-FR" baseline="0" dirty="0" err="1" smtClean="0"/>
              <a:t>reunions</a:t>
            </a:r>
            <a:r>
              <a:rPr lang="fr-FR" baseline="0" dirty="0" smtClean="0"/>
              <a:t> de formations et zone à prévalence basse du VIH =&gt; activité faible de </a:t>
            </a:r>
            <a:r>
              <a:rPr lang="fr-FR" baseline="0" dirty="0" err="1" smtClean="0"/>
              <a:t>depistage</a:t>
            </a:r>
            <a:r>
              <a:rPr lang="fr-FR" baseline="0" dirty="0" smtClean="0"/>
              <a:t> par TROD : 3 TROD sur toute la durée de l’étude</a:t>
            </a:r>
          </a:p>
          <a:p>
            <a:r>
              <a:rPr lang="fr-FR" baseline="0" dirty="0" smtClean="0"/>
              <a:t>2 autres études soutiennent cette affirmation:  Une étude </a:t>
            </a:r>
            <a:r>
              <a:rPr lang="fr-FR" baseline="0" dirty="0" err="1" smtClean="0"/>
              <a:t>francaise</a:t>
            </a:r>
            <a:r>
              <a:rPr lang="fr-FR" baseline="0" dirty="0" smtClean="0"/>
              <a:t> en 2012 sur le dépistage joint VHB VHC VIH par des MG formés améliore leur taux de dépistage ciblé mm pour une courte période (une semaine ) et de façon significative et une étude anglaise SHIP: leur taux de dépistage a triplé après une formation interactive et pour une longue durée (2ans après la formation) et surprenant aussi en termes de découvertes de nouvelles infections </a:t>
            </a:r>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21</a:t>
            </a:fld>
            <a:endParaRPr lang="fr-FR"/>
          </a:p>
        </p:txBody>
      </p:sp>
    </p:spTree>
    <p:extLst>
      <p:ext uri="{BB962C8B-B14F-4D97-AF65-F5344CB8AC3E}">
        <p14:creationId xmlns:p14="http://schemas.microsoft.com/office/powerpoint/2010/main" val="1514468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a visé un grand effectif des patients pour tester aussi l’efficacité de notre dispositif en termes de nouvelles infections dépistées,</a:t>
            </a:r>
            <a:r>
              <a:rPr lang="fr-FR" baseline="0" dirty="0" smtClean="0"/>
              <a:t> </a:t>
            </a:r>
            <a:r>
              <a:rPr lang="fr-FR" dirty="0" smtClean="0"/>
              <a:t>car partant des</a:t>
            </a:r>
            <a:r>
              <a:rPr lang="fr-FR" baseline="0" dirty="0" smtClean="0"/>
              <a:t> données </a:t>
            </a:r>
            <a:r>
              <a:rPr lang="fr-FR" dirty="0" smtClean="0"/>
              <a:t> de l’INVS,</a:t>
            </a:r>
            <a:r>
              <a:rPr lang="fr-FR" baseline="0" dirty="0" smtClean="0"/>
              <a:t> pour 1000 sujets testés on peut estimer à 90% la probabilité qu’un test soit positif. </a:t>
            </a:r>
          </a:p>
          <a:p>
            <a:r>
              <a:rPr lang="fr-FR" baseline="0" dirty="0" smtClean="0"/>
              <a:t>Et la suite…..</a:t>
            </a:r>
          </a:p>
          <a:p>
            <a:r>
              <a:rPr lang="fr-FR" baseline="0" dirty="0" smtClean="0"/>
              <a:t> </a:t>
            </a:r>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22</a:t>
            </a:fld>
            <a:endParaRPr lang="fr-FR"/>
          </a:p>
        </p:txBody>
      </p:sp>
    </p:spTree>
    <p:extLst>
      <p:ext uri="{BB962C8B-B14F-4D97-AF65-F5344CB8AC3E}">
        <p14:creationId xmlns:p14="http://schemas.microsoft.com/office/powerpoint/2010/main" val="2604260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Selon le baromètre santé des généralistes, 63% des généralistes ne sont pas disposés à proposer systématiquement un test aux personnes sans facteur de risque apparent et n’ayant pas fait de test depuis longtemps; la pratique du dépistage est peu systématique mais plutôt ciblée.</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Selon les données recueillies par INVS, en 2013, le motif de dépistage le plus fréquent, bien qu’il diminue depuis 2007 restait la présence de signes cliniques liés au VIH (38%).</a:t>
            </a:r>
            <a:r>
              <a:rPr lang="fr-FR" sz="1200" kern="1200" baseline="0" dirty="0" smtClean="0">
                <a:solidFill>
                  <a:schemeClr val="tx1"/>
                </a:solidFill>
                <a:effectLst/>
                <a:latin typeface="+mn-lt"/>
                <a:ea typeface="+mn-ea"/>
                <a:cs typeface="+mn-cs"/>
              </a:rPr>
              <a:t> </a:t>
            </a:r>
            <a:endParaRPr lang="fr-FR" dirty="0" smtClean="0"/>
          </a:p>
          <a:p>
            <a:r>
              <a:rPr lang="fr-FR" sz="1200" kern="1200" dirty="0" smtClean="0">
                <a:solidFill>
                  <a:schemeClr val="tx1"/>
                </a:solidFill>
                <a:effectLst/>
                <a:latin typeface="+mn-lt"/>
                <a:ea typeface="+mn-ea"/>
                <a:cs typeface="+mn-cs"/>
              </a:rPr>
              <a:t>Dans</a:t>
            </a:r>
            <a:r>
              <a:rPr lang="fr-FR" sz="1200" kern="1200" baseline="0" dirty="0" smtClean="0">
                <a:solidFill>
                  <a:schemeClr val="tx1"/>
                </a:solidFill>
                <a:effectLst/>
                <a:latin typeface="+mn-lt"/>
                <a:ea typeface="+mn-ea"/>
                <a:cs typeface="+mn-cs"/>
              </a:rPr>
              <a:t> DEPIVIH 2 - </a:t>
            </a:r>
            <a:r>
              <a:rPr lang="fr-FR" sz="1200" kern="1200" dirty="0" smtClean="0">
                <a:solidFill>
                  <a:schemeClr val="tx1"/>
                </a:solidFill>
                <a:effectLst/>
                <a:latin typeface="+mn-lt"/>
                <a:ea typeface="+mn-ea"/>
                <a:cs typeface="+mn-cs"/>
              </a:rPr>
              <a:t>Concernant le dépistage systématique, une proportion très importante de chaque test (75% des sérologies et 60% des TROD) a été réalisée indépendamment des facteurs de risque. L’offre systématique d’un test VIH pour une autre cause n’ayant aucun lien avec cette maladie rencontre une meilleure acceptabilité, car elle diminue la stigmatisation et élargit l’offre à des personnes qui ne pensaient pas ou n’osaient pas la demander . </a:t>
            </a:r>
          </a:p>
          <a:p>
            <a:endParaRPr lang="fr-FR" sz="1200" kern="1200" baseline="0" dirty="0" smtClean="0">
              <a:solidFill>
                <a:schemeClr val="tx1"/>
              </a:solidFill>
              <a:effectLst/>
              <a:latin typeface="+mn-lt"/>
              <a:ea typeface="+mn-ea"/>
              <a:cs typeface="+mn-cs"/>
            </a:endParaRPr>
          </a:p>
          <a:p>
            <a:r>
              <a:rPr lang="fr-FR" sz="1200" kern="1200" baseline="0" dirty="0" smtClean="0">
                <a:solidFill>
                  <a:schemeClr val="tx1"/>
                </a:solidFill>
                <a:effectLst/>
                <a:latin typeface="+mn-lt"/>
                <a:ea typeface="+mn-ea"/>
                <a:cs typeface="+mn-cs"/>
              </a:rPr>
              <a:t>Les </a:t>
            </a:r>
            <a:r>
              <a:rPr lang="fr-FR" sz="1200" kern="1200" baseline="0" dirty="0" err="1" smtClean="0">
                <a:solidFill>
                  <a:schemeClr val="tx1"/>
                </a:solidFill>
                <a:effectLst/>
                <a:latin typeface="+mn-lt"/>
                <a:ea typeface="+mn-ea"/>
                <a:cs typeface="+mn-cs"/>
              </a:rPr>
              <a:t>modalites</a:t>
            </a:r>
            <a:r>
              <a:rPr lang="fr-FR" sz="1200" kern="1200" baseline="0" dirty="0" smtClean="0">
                <a:solidFill>
                  <a:schemeClr val="tx1"/>
                </a:solidFill>
                <a:effectLst/>
                <a:latin typeface="+mn-lt"/>
                <a:ea typeface="+mn-ea"/>
                <a:cs typeface="+mn-cs"/>
              </a:rPr>
              <a:t> de choix </a:t>
            </a:r>
            <a:r>
              <a:rPr lang="fr-FR" sz="1200" kern="1200" baseline="0" dirty="0" err="1" smtClean="0">
                <a:solidFill>
                  <a:schemeClr val="tx1"/>
                </a:solidFill>
                <a:effectLst/>
                <a:latin typeface="+mn-lt"/>
                <a:ea typeface="+mn-ea"/>
                <a:cs typeface="+mn-cs"/>
              </a:rPr>
              <a:t>sign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diff</a:t>
            </a:r>
            <a:r>
              <a:rPr lang="fr-FR" sz="1200" kern="1200" baseline="0" dirty="0" smtClean="0">
                <a:solidFill>
                  <a:schemeClr val="tx1"/>
                </a:solidFill>
                <a:effectLst/>
                <a:latin typeface="+mn-lt"/>
                <a:ea typeface="+mn-ea"/>
                <a:cs typeface="+mn-cs"/>
              </a:rPr>
              <a:t> en fonction de la </a:t>
            </a:r>
            <a:r>
              <a:rPr lang="fr-FR" sz="1200" kern="1200" baseline="0" dirty="0" err="1" smtClean="0">
                <a:solidFill>
                  <a:schemeClr val="tx1"/>
                </a:solidFill>
                <a:effectLst/>
                <a:latin typeface="+mn-lt"/>
                <a:ea typeface="+mn-ea"/>
                <a:cs typeface="+mn-cs"/>
              </a:rPr>
              <a:t>methode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realisée</a:t>
            </a:r>
            <a:r>
              <a:rPr lang="fr-FR" sz="1200" kern="1200" baseline="0" dirty="0" smtClean="0">
                <a:solidFill>
                  <a:schemeClr val="tx1"/>
                </a:solidFill>
                <a:effectLst/>
                <a:latin typeface="+mn-lt"/>
                <a:ea typeface="+mn-ea"/>
                <a:cs typeface="+mn-cs"/>
              </a:rPr>
              <a:t> </a:t>
            </a:r>
            <a:endParaRPr lang="fr-FR"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 TROD a été choisi plus souvent par le patient (28,6%) et après concertation médecin patient (47,5%) et la sérologie plus souvent par le médecin (62%). Le patient serait plus intéressé d’avoir une réponse immédiate et le médecin préférerait une méthode moins chronophage, qui n’implique pas des difficultés liée à la technique de prélèvement et qui permet de réaliser un bilan général. (</a:t>
            </a:r>
            <a:r>
              <a:rPr lang="fr-FR" sz="1200" kern="1200" dirty="0" err="1" smtClean="0">
                <a:solidFill>
                  <a:schemeClr val="tx1"/>
                </a:solidFill>
                <a:effectLst/>
                <a:latin typeface="+mn-lt"/>
                <a:ea typeface="+mn-ea"/>
                <a:cs typeface="+mn-cs"/>
              </a:rPr>
              <a:t>baro</a:t>
            </a:r>
            <a:r>
              <a:rPr lang="fr-FR" sz="1200" kern="1200" dirty="0" smtClean="0">
                <a:solidFill>
                  <a:schemeClr val="tx1"/>
                </a:solidFill>
                <a:effectLst/>
                <a:latin typeface="+mn-lt"/>
                <a:ea typeface="+mn-ea"/>
                <a:cs typeface="+mn-cs"/>
              </a:rPr>
              <a:t>)</a:t>
            </a:r>
          </a:p>
          <a:p>
            <a:r>
              <a:rPr lang="fr-FR" sz="1200" kern="1200" dirty="0" smtClean="0">
                <a:solidFill>
                  <a:schemeClr val="tx1"/>
                </a:solidFill>
                <a:effectLst/>
                <a:latin typeface="+mn-lt"/>
                <a:ea typeface="+mn-ea"/>
                <a:cs typeface="+mn-cs"/>
              </a:rPr>
              <a:t>Les études rapportent le plus souvent des données sur la personne à l’origine de la demande de dépistage. Ainsi en 2009, d’après le baromètre santé des généralistes, les tests de dépistage sont majoritairement réalisés à la demande du patient (58%), un tiers à l’initiative du médecin et le reste en lien avec une pratique de test systématique (ex: test prénatal) L item concertation médecin-patient que nous avions prévu au protocole de l’étude entraîne une certaine confusion, ne permettant pas de trancher clairement sur qui est à l’origine du dépistage. Il a été introduit initialement pour répondre à une caractéristique de la médecine générale pratiquée en situation réelle, à savoir la prise de décision partagée. </a:t>
            </a:r>
            <a:endParaRPr lang="fr-FR" sz="1200" kern="1200" baseline="0" dirty="0" smtClean="0">
              <a:solidFill>
                <a:schemeClr val="tx1"/>
              </a:solidFill>
              <a:effectLst/>
              <a:latin typeface="+mn-lt"/>
              <a:ea typeface="+mn-ea"/>
              <a:cs typeface="+mn-cs"/>
            </a:endParaRPr>
          </a:p>
          <a:p>
            <a:endParaRPr lang="fr-FR" sz="1200" kern="1200" baseline="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23</a:t>
            </a:fld>
            <a:endParaRPr lang="fr-FR"/>
          </a:p>
        </p:txBody>
      </p:sp>
    </p:spTree>
    <p:extLst>
      <p:ext uri="{BB962C8B-B14F-4D97-AF65-F5344CB8AC3E}">
        <p14:creationId xmlns:p14="http://schemas.microsoft.com/office/powerpoint/2010/main" val="426122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Etude plus</a:t>
            </a:r>
            <a:r>
              <a:rPr lang="fr-FR" baseline="0" dirty="0" smtClean="0"/>
              <a:t> fine des pop: pays d origine</a:t>
            </a:r>
          </a:p>
          <a:p>
            <a:r>
              <a:rPr lang="fr-FR" dirty="0" smtClean="0"/>
              <a:t>Ce qui souligne que les cabinets de médecine générale permettent l’accès aux soins d’une population différente de celle de CDAG et qui n’appartient pas qu’à des groupes à risque</a:t>
            </a:r>
          </a:p>
          <a:p>
            <a:r>
              <a:rPr lang="fr-FR" dirty="0" smtClean="0"/>
              <a:t>qu’en CDAG, d’un âge moyen de 34,5 ans (28 ans en CDAG)</a:t>
            </a:r>
          </a:p>
          <a:p>
            <a:r>
              <a:rPr lang="fr-FR" dirty="0" smtClean="0"/>
              <a:t>– 56,5% (prédominance masculine au CDAG – 54,5%)</a:t>
            </a:r>
          </a:p>
          <a:p>
            <a:r>
              <a:rPr lang="fr-FR" dirty="0" smtClean="0"/>
              <a:t>et dans les 2 structures de dépistage, 30% des consultants ont été testés pour la 1</a:t>
            </a:r>
            <a:r>
              <a:rPr lang="fr-FR" baseline="30000" dirty="0" smtClean="0"/>
              <a:t>ère</a:t>
            </a:r>
            <a:r>
              <a:rPr lang="fr-FR" dirty="0" smtClean="0"/>
              <a:t> fois.</a:t>
            </a:r>
          </a:p>
          <a:p>
            <a:pPr marL="0" marR="0" lvl="1" indent="0" algn="l" defTabSz="914400" rtl="0" eaLnBrk="1" fontAlgn="auto" latinLnBrk="0" hangingPunct="1">
              <a:lnSpc>
                <a:spcPct val="100000"/>
              </a:lnSpc>
              <a:spcBef>
                <a:spcPts val="0"/>
              </a:spcBef>
              <a:spcAft>
                <a:spcPts val="0"/>
              </a:spcAft>
              <a:buClrTx/>
              <a:buSzTx/>
              <a:buFontTx/>
              <a:buNone/>
              <a:tabLst/>
              <a:defRPr/>
            </a:pPr>
            <a:r>
              <a:rPr lang="fr-FR" i="1" dirty="0" smtClean="0"/>
              <a:t>A l’échelle nationale près de 30% des patients dépistés n’avaient jamais bénéficié d’un dépistage VIH, et environ 36% des TROD réalisés ne concernaient pas des groupes à risque.</a:t>
            </a:r>
          </a:p>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24</a:t>
            </a:fld>
            <a:endParaRPr lang="fr-FR"/>
          </a:p>
        </p:txBody>
      </p:sp>
    </p:spTree>
    <p:extLst>
      <p:ext uri="{BB962C8B-B14F-4D97-AF65-F5344CB8AC3E}">
        <p14:creationId xmlns:p14="http://schemas.microsoft.com/office/powerpoint/2010/main" val="11610761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altLang="fr-FR" dirty="0" smtClean="0"/>
              <a:t>Patients avec profil spécial….La</a:t>
            </a:r>
            <a:r>
              <a:rPr lang="fr-FR" altLang="fr-FR" baseline="0" dirty="0" smtClean="0"/>
              <a:t> découverte de séropositivité chez des pers qui </a:t>
            </a:r>
            <a:r>
              <a:rPr lang="fr-FR" altLang="fr-FR" baseline="0" dirty="0" err="1" smtClean="0"/>
              <a:t>méconnaisaient</a:t>
            </a:r>
            <a:r>
              <a:rPr lang="fr-FR" altLang="fr-FR" baseline="0" dirty="0" smtClean="0"/>
              <a:t> leur statut au </a:t>
            </a:r>
            <a:r>
              <a:rPr lang="fr-FR" altLang="fr-FR" baseline="0" dirty="0" err="1" smtClean="0"/>
              <a:t>vih</a:t>
            </a:r>
            <a:r>
              <a:rPr lang="fr-FR" altLang="fr-FR" baseline="0" dirty="0" smtClean="0"/>
              <a:t> a été </a:t>
            </a:r>
            <a:r>
              <a:rPr lang="fr-FR" altLang="fr-FR" baseline="0" dirty="0" err="1" smtClean="0"/>
              <a:t>élevéé</a:t>
            </a:r>
            <a:r>
              <a:rPr lang="fr-FR" altLang="fr-FR" baseline="0" dirty="0" smtClean="0"/>
              <a:t> mais avec disparités entre centres, la moitié des cas dans une PASS</a:t>
            </a:r>
            <a:endParaRPr lang="fr-FR" altLang="fr-FR" dirty="0" smtClean="0"/>
          </a:p>
          <a:p>
            <a:r>
              <a:rPr lang="fr-FR" altLang="fr-FR" sz="1200" b="1" dirty="0" smtClean="0"/>
              <a:t>Un pourcentage significatif des sérologies prescrites (15,7%) n’ont pas été récupérées par les médecins.</a:t>
            </a:r>
          </a:p>
          <a:p>
            <a:r>
              <a:rPr lang="fr-FR" sz="1200" kern="1200" dirty="0" smtClean="0">
                <a:solidFill>
                  <a:schemeClr val="tx1"/>
                </a:solidFill>
                <a:effectLst/>
                <a:latin typeface="+mn-lt"/>
                <a:ea typeface="+mn-ea"/>
                <a:cs typeface="+mn-cs"/>
              </a:rPr>
              <a:t>Cette valeur rejoint la proportion de patients ayant déclaré ne pas réaliser systématiquement la sérologie prescrite - environ 17% des patients dans DEPIVIH 1. Cette valeur était déclarative, mais ce que nous mesurons dans DEPIVIH 2 est concordant. Nos données peuvent se superposer sur celles des CDAG où un taux de perte de vue de 16,2% a été enregistré en cas de réalisation de sérologie, ayant même nécessité la relance téléphonique des patients. </a:t>
            </a:r>
          </a:p>
          <a:p>
            <a:r>
              <a:rPr lang="fr-FR" altLang="fr-FR" sz="1200" kern="1200" dirty="0" smtClean="0">
                <a:solidFill>
                  <a:schemeClr val="tx1"/>
                </a:solidFill>
                <a:effectLst/>
                <a:latin typeface="+mn-lt"/>
                <a:ea typeface="+mn-ea"/>
                <a:cs typeface="+mn-cs"/>
              </a:rPr>
              <a:t>Un point de plus en faveur des TROD où le résultat est remis dans</a:t>
            </a:r>
            <a:r>
              <a:rPr lang="fr-FR" altLang="fr-FR" sz="1200" kern="1200" baseline="0" dirty="0" smtClean="0">
                <a:solidFill>
                  <a:schemeClr val="tx1"/>
                </a:solidFill>
                <a:effectLst/>
                <a:latin typeface="+mn-lt"/>
                <a:ea typeface="+mn-ea"/>
                <a:cs typeface="+mn-cs"/>
              </a:rPr>
              <a:t> 100% des cas.</a:t>
            </a:r>
          </a:p>
          <a:p>
            <a:r>
              <a:rPr lang="fr-FR" altLang="fr-FR" sz="1200" kern="1200" baseline="0" dirty="0" err="1" smtClean="0">
                <a:solidFill>
                  <a:schemeClr val="tx1"/>
                </a:solidFill>
                <a:effectLst/>
                <a:latin typeface="+mn-lt"/>
                <a:ea typeface="+mn-ea"/>
                <a:cs typeface="+mn-cs"/>
              </a:rPr>
              <a:t>CheckPoint</a:t>
            </a:r>
            <a:r>
              <a:rPr lang="fr-FR" altLang="fr-FR" sz="1200" kern="1200" baseline="0" dirty="0" smtClean="0">
                <a:solidFill>
                  <a:schemeClr val="tx1"/>
                </a:solidFill>
                <a:effectLst/>
                <a:latin typeface="+mn-lt"/>
                <a:ea typeface="+mn-ea"/>
                <a:cs typeface="+mn-cs"/>
              </a:rPr>
              <a:t> </a:t>
            </a:r>
            <a:endParaRPr lang="fr-FR" altLang="fr-FR" dirty="0" smtClean="0"/>
          </a:p>
        </p:txBody>
      </p:sp>
      <p:sp>
        <p:nvSpPr>
          <p:cNvPr id="30724"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2A12F9E-7EE1-48C7-B854-24E20EA5316E}" type="slidenum">
              <a:rPr lang="fr-FR" altLang="fr-FR" smtClean="0"/>
              <a:pPr/>
              <a:t>25</a:t>
            </a:fld>
            <a:endParaRPr lang="fr-FR" altLang="fr-FR" smtClean="0"/>
          </a:p>
        </p:txBody>
      </p:sp>
    </p:spTree>
    <p:extLst>
      <p:ext uri="{BB962C8B-B14F-4D97-AF65-F5344CB8AC3E}">
        <p14:creationId xmlns:p14="http://schemas.microsoft.com/office/powerpoint/2010/main" val="3251020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8675"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fr-FR" altLang="fr-FR" dirty="0" smtClean="0"/>
              <a:t>La</a:t>
            </a:r>
            <a:r>
              <a:rPr lang="fr-FR" altLang="fr-FR" baseline="0" dirty="0" smtClean="0"/>
              <a:t> particularité de nos MG est </a:t>
            </a:r>
            <a:r>
              <a:rPr lang="fr-FR" altLang="fr-FR" baseline="0" dirty="0" err="1" smtClean="0"/>
              <a:t>qu</a:t>
            </a:r>
            <a:r>
              <a:rPr lang="fr-FR" altLang="fr-FR" baseline="0" dirty="0" smtClean="0"/>
              <a:t> ils travaillent dans des contextes de </a:t>
            </a:r>
            <a:r>
              <a:rPr lang="fr-FR" altLang="fr-FR" baseline="0" dirty="0" err="1" smtClean="0"/>
              <a:t>cs</a:t>
            </a:r>
            <a:r>
              <a:rPr lang="fr-FR" altLang="fr-FR" baseline="0" dirty="0" smtClean="0"/>
              <a:t> de forte prévalence, ce qui explique le taux anormalement élevé de dép.+ donc nos conclusions ne peuvent pas </a:t>
            </a:r>
            <a:r>
              <a:rPr lang="fr-FR" altLang="fr-FR" baseline="0" dirty="0" err="1" smtClean="0"/>
              <a:t>etre</a:t>
            </a:r>
            <a:r>
              <a:rPr lang="fr-FR" altLang="fr-FR" baseline="0" dirty="0" smtClean="0"/>
              <a:t> </a:t>
            </a:r>
            <a:r>
              <a:rPr lang="fr-FR" altLang="fr-FR" baseline="0" dirty="0" err="1" smtClean="0"/>
              <a:t>generaliséees</a:t>
            </a:r>
            <a:r>
              <a:rPr lang="fr-FR" altLang="fr-FR" baseline="0" dirty="0" smtClean="0"/>
              <a:t> a tous les MG de France. mais ne </a:t>
            </a:r>
            <a:r>
              <a:rPr lang="fr-FR" altLang="fr-FR" baseline="0" dirty="0" err="1" smtClean="0"/>
              <a:t>represente</a:t>
            </a:r>
            <a:r>
              <a:rPr lang="fr-FR" altLang="fr-FR" baseline="0" dirty="0" smtClean="0"/>
              <a:t> pas un biais en regard de notre </a:t>
            </a:r>
            <a:r>
              <a:rPr lang="fr-FR" altLang="fr-FR" baseline="0" dirty="0" err="1" smtClean="0"/>
              <a:t>obj</a:t>
            </a:r>
            <a:r>
              <a:rPr lang="fr-FR" altLang="fr-FR" baseline="0" dirty="0" smtClean="0"/>
              <a:t>. principal: la mesure du choix de la méthode de dépistage. Cela a montré  justement l’</a:t>
            </a:r>
            <a:r>
              <a:rPr lang="fr-FR" altLang="fr-FR" baseline="0" dirty="0" err="1" smtClean="0"/>
              <a:t>interet</a:t>
            </a:r>
            <a:r>
              <a:rPr lang="fr-FR" altLang="fr-FR" baseline="0" dirty="0" smtClean="0"/>
              <a:t> des TROD . </a:t>
            </a:r>
          </a:p>
          <a:p>
            <a:endParaRPr lang="fr-FR" altLang="fr-FR" dirty="0" smtClean="0"/>
          </a:p>
          <a:p>
            <a:r>
              <a:rPr lang="fr-FR" altLang="fr-FR" i="1" strike="sngStrike" dirty="0" smtClean="0"/>
              <a:t>Médecins avec profil spécial:  </a:t>
            </a:r>
            <a:r>
              <a:rPr lang="fr-FR" sz="1200" i="1" strike="sngStrike" kern="1200" dirty="0" smtClean="0">
                <a:solidFill>
                  <a:schemeClr val="tx1"/>
                </a:solidFill>
                <a:effectLst/>
                <a:latin typeface="+mn-lt"/>
                <a:ea typeface="+mn-ea"/>
                <a:cs typeface="+mn-cs"/>
              </a:rPr>
              <a:t>L’échantillon de médecins généralistes est constitué à ~45% des praticiens avec activité hospitalière à temps partiel dans la prise en charge des patients atteints de VIH et hépatites virales chroniques, soit ils sont plus souvent confrontés avec l’épidémiologie du VIH et plus sensibilisés aux pratiques de dépistage.</a:t>
            </a:r>
          </a:p>
          <a:p>
            <a:r>
              <a:rPr lang="fr-FR" altLang="fr-FR" i="1" strike="sngStrike" dirty="0" smtClean="0"/>
              <a:t>PASS et a une </a:t>
            </a:r>
            <a:r>
              <a:rPr lang="fr-FR" altLang="fr-FR" i="1" strike="sngStrike" dirty="0" err="1" smtClean="0"/>
              <a:t>patientele</a:t>
            </a:r>
            <a:r>
              <a:rPr lang="fr-FR" altLang="fr-FR" i="1" strike="sngStrike" dirty="0" smtClean="0"/>
              <a:t> HSH</a:t>
            </a:r>
            <a:r>
              <a:rPr lang="fr-FR" altLang="fr-FR" i="1" strike="sngStrike" baseline="0" dirty="0" smtClean="0"/>
              <a:t> </a:t>
            </a:r>
            <a:endParaRPr lang="fr-FR" altLang="fr-FR" i="1" strike="sngStrike" dirty="0" smtClean="0"/>
          </a:p>
          <a:p>
            <a:endParaRPr lang="fr-FR" altLang="fr-FR" dirty="0" smtClean="0"/>
          </a:p>
          <a:p>
            <a:r>
              <a:rPr lang="fr-FR" altLang="fr-FR" dirty="0" smtClean="0"/>
              <a:t>Avec</a:t>
            </a:r>
            <a:r>
              <a:rPr lang="fr-FR" altLang="fr-FR" baseline="0" dirty="0" smtClean="0"/>
              <a:t> une moyenne de 23 </a:t>
            </a:r>
            <a:r>
              <a:rPr lang="fr-FR" altLang="fr-FR" baseline="0" dirty="0" err="1" smtClean="0"/>
              <a:t>tsts</a:t>
            </a:r>
            <a:r>
              <a:rPr lang="fr-FR" altLang="fr-FR" baseline="0" dirty="0" smtClean="0"/>
              <a:t>/MG l activité de dépistage n a pas été homogène mais centre dépendant, allant d une inclusion </a:t>
            </a:r>
            <a:r>
              <a:rPr lang="fr-FR" altLang="fr-FR" baseline="0" dirty="0" err="1" smtClean="0"/>
              <a:t>jusqu</a:t>
            </a:r>
            <a:r>
              <a:rPr lang="fr-FR" altLang="fr-FR" baseline="0" dirty="0" smtClean="0"/>
              <a:t> a 50. </a:t>
            </a:r>
            <a:endParaRPr lang="fr-FR" altLang="fr-FR" dirty="0" smtClean="0"/>
          </a:p>
          <a:p>
            <a:r>
              <a:rPr lang="fr-FR" sz="1200" kern="1200" dirty="0" smtClean="0">
                <a:solidFill>
                  <a:schemeClr val="tx1"/>
                </a:solidFill>
                <a:effectLst/>
                <a:latin typeface="+mn-lt"/>
                <a:ea typeface="+mn-ea"/>
                <a:cs typeface="+mn-cs"/>
              </a:rPr>
              <a:t>Au total 9 médecins ont eu besoin de se refournir en TROD, dont l’un 2 fois (le TROD INSTI partait toujours en </a:t>
            </a:r>
            <a:r>
              <a:rPr lang="fr-FR" sz="1200" kern="1200" dirty="0" err="1" smtClean="0">
                <a:solidFill>
                  <a:schemeClr val="tx1"/>
                </a:solidFill>
                <a:effectLst/>
                <a:latin typeface="+mn-lt"/>
                <a:ea typeface="+mn-ea"/>
                <a:cs typeface="+mn-cs"/>
              </a:rPr>
              <a:t>prémier</a:t>
            </a:r>
            <a:r>
              <a:rPr lang="fr-FR" sz="1200" kern="1200" dirty="0" smtClean="0">
                <a:solidFill>
                  <a:schemeClr val="tx1"/>
                </a:solidFill>
                <a:effectLst/>
                <a:latin typeface="+mn-lt"/>
                <a:ea typeface="+mn-ea"/>
                <a:cs typeface="+mn-cs"/>
              </a:rPr>
              <a:t>) et environ 9 ont atteint le plafond de 50 inclusions (Graphique 4). Parmi ces </a:t>
            </a:r>
            <a:r>
              <a:rPr lang="fr-FR" sz="1200" kern="1200" dirty="0" err="1" smtClean="0">
                <a:solidFill>
                  <a:schemeClr val="tx1"/>
                </a:solidFill>
                <a:effectLst/>
                <a:latin typeface="+mn-lt"/>
                <a:ea typeface="+mn-ea"/>
                <a:cs typeface="+mn-cs"/>
              </a:rPr>
              <a:t>med</a:t>
            </a:r>
            <a:r>
              <a:rPr lang="fr-FR" sz="1200" kern="1200" baseline="0" dirty="0" smtClean="0">
                <a:solidFill>
                  <a:schemeClr val="tx1"/>
                </a:solidFill>
                <a:effectLst/>
                <a:latin typeface="+mn-lt"/>
                <a:ea typeface="+mn-ea"/>
                <a:cs typeface="+mn-cs"/>
              </a:rPr>
              <a:t> avec une activité e </a:t>
            </a:r>
            <a:r>
              <a:rPr lang="fr-FR" sz="1200" kern="1200" baseline="0" dirty="0" err="1" smtClean="0">
                <a:solidFill>
                  <a:schemeClr val="tx1"/>
                </a:solidFill>
                <a:effectLst/>
                <a:latin typeface="+mn-lt"/>
                <a:ea typeface="+mn-ea"/>
                <a:cs typeface="+mn-cs"/>
              </a:rPr>
              <a:t>dep</a:t>
            </a:r>
            <a:r>
              <a:rPr lang="fr-FR" sz="1200" kern="1200" baseline="0" dirty="0" smtClean="0">
                <a:solidFill>
                  <a:schemeClr val="tx1"/>
                </a:solidFill>
                <a:effectLst/>
                <a:latin typeface="+mn-lt"/>
                <a:ea typeface="+mn-ea"/>
                <a:cs typeface="+mn-cs"/>
              </a:rPr>
              <a:t> plus que la moyenne de 23 </a:t>
            </a:r>
            <a:r>
              <a:rPr lang="fr-FR" sz="1200" kern="1200" dirty="0" smtClean="0">
                <a:solidFill>
                  <a:schemeClr val="tx1"/>
                </a:solidFill>
                <a:effectLst/>
                <a:latin typeface="+mn-lt"/>
                <a:ea typeface="+mn-ea"/>
                <a:cs typeface="+mn-cs"/>
              </a:rPr>
              <a:t>, il y a surtout des jeunes médecins récemment diplômés et installés. L’étude SHIVA va dans le même sens, plus les médecins sont récemment </a:t>
            </a:r>
            <a:r>
              <a:rPr lang="fr-FR" sz="1200" kern="1200" dirty="0" err="1" smtClean="0">
                <a:solidFill>
                  <a:schemeClr val="tx1"/>
                </a:solidFill>
                <a:effectLst/>
                <a:latin typeface="+mn-lt"/>
                <a:ea typeface="+mn-ea"/>
                <a:cs typeface="+mn-cs"/>
              </a:rPr>
              <a:t>thesés</a:t>
            </a:r>
            <a:r>
              <a:rPr lang="fr-FR" sz="1200" kern="1200" dirty="0" smtClean="0">
                <a:solidFill>
                  <a:schemeClr val="tx1"/>
                </a:solidFill>
                <a:effectLst/>
                <a:latin typeface="+mn-lt"/>
                <a:ea typeface="+mn-ea"/>
                <a:cs typeface="+mn-cs"/>
              </a:rPr>
              <a:t> ou impliqués dans un DMG, plus ils sont à jour des nouvelles recommandations et actifs en termes de dépistage. </a:t>
            </a:r>
          </a:p>
          <a:p>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Une autre raison mais</a:t>
            </a:r>
            <a:r>
              <a:rPr lang="fr-FR" sz="1200" kern="1200" baseline="0" dirty="0" smtClean="0">
                <a:solidFill>
                  <a:schemeClr val="tx1"/>
                </a:solidFill>
                <a:effectLst/>
                <a:latin typeface="+mn-lt"/>
                <a:ea typeface="+mn-ea"/>
                <a:cs typeface="+mn-cs"/>
              </a:rPr>
              <a:t> pas essentielle pour l </a:t>
            </a:r>
            <a:r>
              <a:rPr lang="fr-FR" sz="1200" kern="1200" baseline="0" dirty="0" err="1" smtClean="0">
                <a:solidFill>
                  <a:schemeClr val="tx1"/>
                </a:solidFill>
                <a:effectLst/>
                <a:latin typeface="+mn-lt"/>
                <a:ea typeface="+mn-ea"/>
                <a:cs typeface="+mn-cs"/>
              </a:rPr>
              <a:t>act</a:t>
            </a:r>
            <a:r>
              <a:rPr lang="fr-FR" sz="1200" kern="1200" baseline="0" dirty="0" smtClean="0">
                <a:solidFill>
                  <a:schemeClr val="tx1"/>
                </a:solidFill>
                <a:effectLst/>
                <a:latin typeface="+mn-lt"/>
                <a:ea typeface="+mn-ea"/>
                <a:cs typeface="+mn-cs"/>
              </a:rPr>
              <a:t> de </a:t>
            </a:r>
            <a:r>
              <a:rPr lang="fr-FR" sz="1200" kern="1200" baseline="0" dirty="0" err="1" smtClean="0">
                <a:solidFill>
                  <a:schemeClr val="tx1"/>
                </a:solidFill>
                <a:effectLst/>
                <a:latin typeface="+mn-lt"/>
                <a:ea typeface="+mn-ea"/>
                <a:cs typeface="+mn-cs"/>
              </a:rPr>
              <a:t>dep</a:t>
            </a:r>
            <a:r>
              <a:rPr lang="fr-FR" sz="1200" kern="1200" baseline="0" dirty="0" smtClean="0">
                <a:solidFill>
                  <a:schemeClr val="tx1"/>
                </a:solidFill>
                <a:effectLst/>
                <a:latin typeface="+mn-lt"/>
                <a:ea typeface="+mn-ea"/>
                <a:cs typeface="+mn-cs"/>
              </a:rPr>
              <a:t> importante était aussi la formation préalable </a:t>
            </a:r>
            <a:r>
              <a:rPr lang="fr-FR" baseline="0" dirty="0" smtClean="0"/>
              <a:t>:  Une étude </a:t>
            </a:r>
            <a:r>
              <a:rPr lang="fr-FR" baseline="0" dirty="0" err="1" smtClean="0"/>
              <a:t>francaise</a:t>
            </a:r>
            <a:r>
              <a:rPr lang="fr-FR" baseline="0" dirty="0" smtClean="0"/>
              <a:t> en 2012 sur le dépistage joint VHB VHC VIH par des MG formés améliore leur taux de dépistage ciblé mm pour une courte période (une semaine ) et de façon significative et une étude anglaise SHIP: leur taux de dépistage a triplé après une formation interactive et pour une longue durée (2ans après la formation) et surprenant aussi en termes de découvertes de nouvelles infections </a:t>
            </a:r>
            <a:endParaRPr lang="fr-FR" dirty="0" smtClean="0"/>
          </a:p>
          <a:p>
            <a:endParaRPr lang="fr-FR" sz="1200" kern="1200" dirty="0" smtClean="0">
              <a:solidFill>
                <a:schemeClr val="tx1"/>
              </a:solidFill>
              <a:effectLst/>
              <a:latin typeface="+mn-lt"/>
              <a:ea typeface="+mn-ea"/>
              <a:cs typeface="+mn-cs"/>
            </a:endParaRPr>
          </a:p>
          <a:p>
            <a:endParaRPr lang="fr-FR" altLang="fr-FR" sz="1200" kern="1200" dirty="0" smtClean="0">
              <a:solidFill>
                <a:schemeClr val="tx1"/>
              </a:solidFill>
              <a:effectLst/>
              <a:latin typeface="+mn-lt"/>
              <a:ea typeface="+mn-ea"/>
              <a:cs typeface="+mn-cs"/>
            </a:endParaRPr>
          </a:p>
          <a:p>
            <a:r>
              <a:rPr lang="fr-FR" altLang="fr-FR" sz="1200" strike="sngStrike" kern="1200" dirty="0" smtClean="0">
                <a:solidFill>
                  <a:schemeClr val="tx1"/>
                </a:solidFill>
                <a:effectLst/>
                <a:latin typeface="+mn-lt"/>
                <a:ea typeface="+mn-ea"/>
                <a:cs typeface="+mn-cs"/>
              </a:rPr>
              <a:t>Dans</a:t>
            </a:r>
            <a:r>
              <a:rPr lang="fr-FR" altLang="fr-FR" sz="1200" strike="sngStrike" kern="1200" baseline="0" dirty="0" smtClean="0">
                <a:solidFill>
                  <a:schemeClr val="tx1"/>
                </a:solidFill>
                <a:effectLst/>
                <a:latin typeface="+mn-lt"/>
                <a:ea typeface="+mn-ea"/>
                <a:cs typeface="+mn-cs"/>
              </a:rPr>
              <a:t> une autre étude de </a:t>
            </a:r>
            <a:r>
              <a:rPr lang="fr-FR" altLang="fr-FR" sz="1200" strike="sngStrike" kern="1200" baseline="0" dirty="0" err="1" smtClean="0">
                <a:solidFill>
                  <a:schemeClr val="tx1"/>
                </a:solidFill>
                <a:effectLst/>
                <a:latin typeface="+mn-lt"/>
                <a:ea typeface="+mn-ea"/>
                <a:cs typeface="+mn-cs"/>
              </a:rPr>
              <a:t>dep</a:t>
            </a:r>
            <a:r>
              <a:rPr lang="fr-FR" altLang="fr-FR" sz="1200" strike="sngStrike" kern="1200" baseline="0" dirty="0" smtClean="0">
                <a:solidFill>
                  <a:schemeClr val="tx1"/>
                </a:solidFill>
                <a:effectLst/>
                <a:latin typeface="+mn-lt"/>
                <a:ea typeface="+mn-ea"/>
                <a:cs typeface="+mn-cs"/>
              </a:rPr>
              <a:t> ciblé en soins primaires, 25% des MG </a:t>
            </a:r>
            <a:r>
              <a:rPr lang="fr-FR" altLang="fr-FR" sz="1200" strike="sngStrike" kern="1200" baseline="0" dirty="0" err="1" smtClean="0">
                <a:solidFill>
                  <a:schemeClr val="tx1"/>
                </a:solidFill>
                <a:effectLst/>
                <a:latin typeface="+mn-lt"/>
                <a:ea typeface="+mn-ea"/>
                <a:cs typeface="+mn-cs"/>
              </a:rPr>
              <a:t>appartennaient</a:t>
            </a:r>
            <a:r>
              <a:rPr lang="fr-FR" altLang="fr-FR" sz="1200" strike="sngStrike" kern="1200" baseline="0" dirty="0" smtClean="0">
                <a:solidFill>
                  <a:schemeClr val="tx1"/>
                </a:solidFill>
                <a:effectLst/>
                <a:latin typeface="+mn-lt"/>
                <a:ea typeface="+mn-ea"/>
                <a:cs typeface="+mn-cs"/>
              </a:rPr>
              <a:t> à des réseaux et ils suivaient de 0 à 3 patients </a:t>
            </a:r>
            <a:r>
              <a:rPr lang="fr-FR" altLang="fr-FR" sz="1200" strike="sngStrike" kern="1200" baseline="0" dirty="0" err="1" smtClean="0">
                <a:solidFill>
                  <a:schemeClr val="tx1"/>
                </a:solidFill>
                <a:effectLst/>
                <a:latin typeface="+mn-lt"/>
                <a:ea typeface="+mn-ea"/>
                <a:cs typeface="+mn-cs"/>
              </a:rPr>
              <a:t>vih</a:t>
            </a:r>
            <a:r>
              <a:rPr lang="fr-FR" altLang="fr-FR" sz="1200" strike="sngStrike" kern="1200" baseline="0" dirty="0" smtClean="0">
                <a:solidFill>
                  <a:schemeClr val="tx1"/>
                </a:solidFill>
                <a:effectLst/>
                <a:latin typeface="+mn-lt"/>
                <a:ea typeface="+mn-ea"/>
                <a:cs typeface="+mn-cs"/>
              </a:rPr>
              <a:t> + et faisaient en moyenne   1 test de </a:t>
            </a:r>
            <a:r>
              <a:rPr lang="fr-FR" altLang="fr-FR" sz="1200" strike="sngStrike" kern="1200" baseline="0" dirty="0" err="1" smtClean="0">
                <a:solidFill>
                  <a:schemeClr val="tx1"/>
                </a:solidFill>
                <a:effectLst/>
                <a:latin typeface="+mn-lt"/>
                <a:ea typeface="+mn-ea"/>
                <a:cs typeface="+mn-cs"/>
              </a:rPr>
              <a:t>dép</a:t>
            </a:r>
            <a:r>
              <a:rPr lang="fr-FR" altLang="fr-FR" sz="1200" strike="sngStrike" kern="1200" baseline="0" dirty="0" smtClean="0">
                <a:solidFill>
                  <a:schemeClr val="tx1"/>
                </a:solidFill>
                <a:effectLst/>
                <a:latin typeface="+mn-lt"/>
                <a:ea typeface="+mn-ea"/>
                <a:cs typeface="+mn-cs"/>
              </a:rPr>
              <a:t> avant la formation (</a:t>
            </a:r>
            <a:r>
              <a:rPr lang="fr-FR" altLang="fr-FR" sz="1200" strike="sngStrike" kern="1200" baseline="0" dirty="0" err="1" smtClean="0">
                <a:solidFill>
                  <a:schemeClr val="tx1"/>
                </a:solidFill>
                <a:effectLst/>
                <a:latin typeface="+mn-lt"/>
                <a:ea typeface="+mn-ea"/>
                <a:cs typeface="+mn-cs"/>
              </a:rPr>
              <a:t>fagard</a:t>
            </a:r>
            <a:r>
              <a:rPr lang="fr-FR" altLang="fr-FR" sz="1200" strike="sngStrike" kern="1200" baseline="0" dirty="0" smtClean="0">
                <a:solidFill>
                  <a:schemeClr val="tx1"/>
                </a:solidFill>
                <a:effectLst/>
                <a:latin typeface="+mn-lt"/>
                <a:ea typeface="+mn-ea"/>
                <a:cs typeface="+mn-cs"/>
              </a:rPr>
              <a:t>)</a:t>
            </a:r>
            <a:endParaRPr lang="fr-FR" altLang="fr-FR" strike="sngStrike" dirty="0" smtClean="0"/>
          </a:p>
          <a:p>
            <a:endParaRPr lang="fr-FR" altLang="fr-FR" dirty="0" smtClean="0"/>
          </a:p>
        </p:txBody>
      </p:sp>
      <p:sp>
        <p:nvSpPr>
          <p:cNvPr id="28676"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A6F4D37-243D-4295-86B4-2754F9F8A483}" type="slidenum">
              <a:rPr lang="fr-FR" altLang="fr-FR" smtClean="0"/>
              <a:pPr/>
              <a:t>26</a:t>
            </a:fld>
            <a:endParaRPr lang="fr-FR" altLang="fr-FR" smtClean="0"/>
          </a:p>
        </p:txBody>
      </p:sp>
    </p:spTree>
    <p:extLst>
      <p:ext uri="{BB962C8B-B14F-4D97-AF65-F5344CB8AC3E}">
        <p14:creationId xmlns:p14="http://schemas.microsoft.com/office/powerpoint/2010/main" val="1295578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FR" altLang="fr-FR" dirty="0" smtClean="0"/>
          </a:p>
        </p:txBody>
      </p:sp>
      <p:sp>
        <p:nvSpPr>
          <p:cNvPr id="30724"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2A12F9E-7EE1-48C7-B854-24E20EA5316E}" type="slidenum">
              <a:rPr lang="fr-FR" altLang="fr-FR" smtClean="0"/>
              <a:pPr/>
              <a:t>27</a:t>
            </a:fld>
            <a:endParaRPr lang="fr-FR" altLang="fr-FR" smtClean="0"/>
          </a:p>
        </p:txBody>
      </p:sp>
    </p:spTree>
    <p:extLst>
      <p:ext uri="{BB962C8B-B14F-4D97-AF65-F5344CB8AC3E}">
        <p14:creationId xmlns:p14="http://schemas.microsoft.com/office/powerpoint/2010/main" val="1026841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470282D-98DC-4C4F-B173-4661A999C90E}" type="slidenum">
              <a:rPr lang="fr-FR" smtClean="0"/>
              <a:t>29</a:t>
            </a:fld>
            <a:endParaRPr lang="fr-FR"/>
          </a:p>
        </p:txBody>
      </p:sp>
    </p:spTree>
    <p:extLst>
      <p:ext uri="{BB962C8B-B14F-4D97-AF65-F5344CB8AC3E}">
        <p14:creationId xmlns:p14="http://schemas.microsoft.com/office/powerpoint/2010/main" val="189655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66CB04D9-E072-4895-8B27-46BE46AAEBA4}" type="datetimeFigureOut">
              <a:rPr lang="fr-FR" smtClean="0"/>
              <a:t>04/03/2016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2021323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6CB04D9-E072-4895-8B27-46BE46AAEBA4}" type="datetimeFigureOut">
              <a:rPr lang="fr-FR" smtClean="0"/>
              <a:t>04/03/2016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207430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66CB04D9-E072-4895-8B27-46BE46AAEBA4}" type="datetimeFigureOut">
              <a:rPr lang="fr-FR" smtClean="0"/>
              <a:t>04/03/2016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4009334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6CB04D9-E072-4895-8B27-46BE46AAEBA4}" type="datetimeFigureOut">
              <a:rPr lang="fr-FR" smtClean="0"/>
              <a:t>04/03/2016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2215508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6CB04D9-E072-4895-8B27-46BE46AAEBA4}" type="datetimeFigureOut">
              <a:rPr lang="fr-FR" smtClean="0"/>
              <a:t>04/03/2016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850463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66CB04D9-E072-4895-8B27-46BE46AAEBA4}" type="datetimeFigureOut">
              <a:rPr lang="fr-FR" smtClean="0"/>
              <a:t>04/03/2016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1792636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6CB04D9-E072-4895-8B27-46BE46AAEBA4}" type="datetimeFigureOut">
              <a:rPr lang="fr-FR" smtClean="0"/>
              <a:t>04/03/2016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239287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6CB04D9-E072-4895-8B27-46BE46AAEBA4}" type="datetimeFigureOut">
              <a:rPr lang="fr-FR" smtClean="0"/>
              <a:t>04/03/2016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3183087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6CB04D9-E072-4895-8B27-46BE46AAEBA4}" type="datetimeFigureOut">
              <a:rPr lang="fr-FR" smtClean="0"/>
              <a:t>04/03/2016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2248695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6CB04D9-E072-4895-8B27-46BE46AAEBA4}" type="datetimeFigureOut">
              <a:rPr lang="fr-FR" smtClean="0"/>
              <a:t>04/03/2016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1096990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6CB04D9-E072-4895-8B27-46BE46AAEBA4}" type="datetimeFigureOut">
              <a:rPr lang="fr-FR" smtClean="0"/>
              <a:t>04/03/2016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010AD0-00A4-4789-9CED-4B2F3ECAF482}" type="slidenum">
              <a:rPr lang="fr-FR" smtClean="0"/>
              <a:t>‹N°›</a:t>
            </a:fld>
            <a:endParaRPr lang="fr-FR"/>
          </a:p>
        </p:txBody>
      </p:sp>
    </p:spTree>
    <p:extLst>
      <p:ext uri="{BB962C8B-B14F-4D97-AF65-F5344CB8AC3E}">
        <p14:creationId xmlns:p14="http://schemas.microsoft.com/office/powerpoint/2010/main" val="1093150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B04D9-E072-4895-8B27-46BE46AAEBA4}" type="datetimeFigureOut">
              <a:rPr lang="fr-FR" smtClean="0"/>
              <a:t>04/03/2016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010AD0-00A4-4789-9CED-4B2F3ECAF482}" type="slidenum">
              <a:rPr lang="fr-FR" smtClean="0"/>
              <a:t>‹N°›</a:t>
            </a:fld>
            <a:endParaRPr lang="fr-FR"/>
          </a:p>
        </p:txBody>
      </p:sp>
    </p:spTree>
    <p:extLst>
      <p:ext uri="{BB962C8B-B14F-4D97-AF65-F5344CB8AC3E}">
        <p14:creationId xmlns:p14="http://schemas.microsoft.com/office/powerpoint/2010/main" val="2080287053"/>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anrs.fr/.../14%20%20%20Karine%20Champenois_20120504.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anrs.fr" TargetMode="External"/><Relationship Id="rId4" Type="http://schemas.openxmlformats.org/officeDocument/2006/relationships/hyperlink" Target="http://www.sante.gouv.fr/IMG/pdf/experts-vih_actualisations2014.pdf"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notesSlide" Target="../notesSlides/notesSlide15.xml"/><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5" Type="http://schemas.openxmlformats.org/officeDocument/2006/relationships/image" Target="../media/image11.emf"/><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oleObject" Target="../embeddings/Microsoft_Excel_97-2003_Worksheet1.xls"/></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17.xml"/><Relationship Id="rId7" Type="http://schemas.openxmlformats.org/officeDocument/2006/relationships/image" Target="../media/image13.pn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Microsoft_Excel_97-2003_Worksheet3.xls"/><Relationship Id="rId5" Type="http://schemas.openxmlformats.org/officeDocument/2006/relationships/image" Target="../media/image12.png"/><Relationship Id="rId4" Type="http://schemas.openxmlformats.org/officeDocument/2006/relationships/oleObject" Target="../embeddings/Microsoft_Excel_97-2003_Worksheet2.xls"/><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2773743"/>
            <a:ext cx="9144000" cy="2387600"/>
          </a:xfrm>
        </p:spPr>
        <p:txBody>
          <a:bodyPr>
            <a:normAutofit fontScale="90000"/>
          </a:bodyPr>
          <a:lstStyle/>
          <a:p>
            <a:r>
              <a:rPr lang="fr-FR" sz="2200" b="1" dirty="0" smtClean="0"/>
              <a:t/>
            </a:r>
            <a:br>
              <a:rPr lang="fr-FR" sz="2200" b="1" dirty="0" smtClean="0"/>
            </a:br>
            <a:r>
              <a:rPr lang="fr-FR" sz="1800" b="1" dirty="0" smtClean="0"/>
              <a:t>THESE</a:t>
            </a:r>
            <a:r>
              <a:rPr lang="fr-FR" sz="1800" dirty="0"/>
              <a:t/>
            </a:r>
            <a:br>
              <a:rPr lang="fr-FR" sz="1800" dirty="0"/>
            </a:br>
            <a:r>
              <a:rPr lang="fr-FR" sz="1800" dirty="0"/>
              <a:t> </a:t>
            </a:r>
            <a:br>
              <a:rPr lang="fr-FR" sz="1800" dirty="0"/>
            </a:br>
            <a:r>
              <a:rPr lang="fr-FR" sz="1800" dirty="0" smtClean="0"/>
              <a:t>pour le </a:t>
            </a:r>
            <a:r>
              <a:rPr lang="fr-FR" sz="1800" dirty="0"/>
              <a:t/>
            </a:r>
            <a:br>
              <a:rPr lang="fr-FR" sz="1800" dirty="0"/>
            </a:br>
            <a:r>
              <a:rPr lang="fr-FR" sz="1800" dirty="0"/>
              <a:t> </a:t>
            </a:r>
            <a:br>
              <a:rPr lang="fr-FR" sz="1800" dirty="0"/>
            </a:br>
            <a:r>
              <a:rPr lang="fr-FR" sz="1800" b="1" dirty="0" smtClean="0"/>
              <a:t>DOCTORAT </a:t>
            </a:r>
            <a:r>
              <a:rPr lang="fr-FR" sz="1800" b="1" dirty="0"/>
              <a:t>EN </a:t>
            </a:r>
            <a:r>
              <a:rPr lang="fr-FR" sz="1800" b="1" dirty="0" smtClean="0"/>
              <a:t>MEDECINE</a:t>
            </a:r>
            <a:r>
              <a:rPr lang="fr-FR" sz="1800" dirty="0"/>
              <a:t> </a:t>
            </a:r>
            <a:br>
              <a:rPr lang="fr-FR" sz="1800" dirty="0"/>
            </a:br>
            <a:r>
              <a:rPr lang="fr-FR" sz="1800" dirty="0"/>
              <a:t> </a:t>
            </a:r>
            <a:br>
              <a:rPr lang="fr-FR" sz="1800" dirty="0"/>
            </a:br>
            <a:r>
              <a:rPr lang="fr-FR" sz="1800" dirty="0"/>
              <a:t>PAR</a:t>
            </a:r>
            <a:r>
              <a:rPr lang="fr-FR" sz="2000" dirty="0"/>
              <a:t/>
            </a:r>
            <a:br>
              <a:rPr lang="fr-FR" sz="2000" dirty="0"/>
            </a:br>
            <a:r>
              <a:rPr lang="fr-FR" sz="2000" dirty="0"/>
              <a:t> </a:t>
            </a:r>
            <a:r>
              <a:rPr lang="fr-FR" sz="2000" dirty="0" smtClean="0"/>
              <a:t/>
            </a:r>
            <a:br>
              <a:rPr lang="fr-FR" sz="2000" dirty="0" smtClean="0"/>
            </a:br>
            <a:r>
              <a:rPr lang="fr-FR" sz="2000" dirty="0" smtClean="0"/>
              <a:t>Angela </a:t>
            </a:r>
            <a:r>
              <a:rPr lang="fr-FR" sz="2000" dirty="0" err="1"/>
              <a:t>Daiana</a:t>
            </a:r>
            <a:r>
              <a:rPr lang="fr-FR" sz="2000" dirty="0"/>
              <a:t> </a:t>
            </a:r>
            <a:r>
              <a:rPr lang="fr-FR" sz="2000" dirty="0" smtClean="0"/>
              <a:t>PAPADIMA, née le  </a:t>
            </a:r>
            <a:r>
              <a:rPr lang="fr-FR" sz="2000" dirty="0"/>
              <a:t>10/11/1984 </a:t>
            </a:r>
            <a:r>
              <a:rPr lang="fr-FR" sz="2000" dirty="0" smtClean="0"/>
              <a:t/>
            </a:r>
            <a:br>
              <a:rPr lang="fr-FR" sz="2000" dirty="0" smtClean="0"/>
            </a:br>
            <a:r>
              <a:rPr lang="fr-FR" sz="2000" dirty="0"/>
              <a:t/>
            </a:r>
            <a:br>
              <a:rPr lang="fr-FR" sz="2000" dirty="0"/>
            </a:br>
            <a:r>
              <a:rPr lang="fr-FR" sz="1400" dirty="0" smtClean="0"/>
              <a:t/>
            </a:r>
            <a:br>
              <a:rPr lang="fr-FR" sz="1400" dirty="0" smtClean="0"/>
            </a:br>
            <a:r>
              <a:rPr lang="fr-FR" sz="4000" b="1" dirty="0"/>
              <a:t>Etude DEPIVIH 2</a:t>
            </a:r>
            <a:br>
              <a:rPr lang="fr-FR" sz="4000" b="1" dirty="0"/>
            </a:br>
            <a:r>
              <a:rPr lang="fr-FR" sz="2700" b="1" dirty="0"/>
              <a:t> </a:t>
            </a:r>
            <a:br>
              <a:rPr lang="fr-FR" sz="2700" b="1" dirty="0"/>
            </a:br>
            <a:r>
              <a:rPr lang="fr-FR" sz="2700" b="1" dirty="0"/>
              <a:t>Etude comparative en situation réelle de 3 méthodes de  dépistage du VIH en médecine générale en France</a:t>
            </a:r>
            <a:r>
              <a:rPr lang="fr-FR" sz="2200" dirty="0"/>
              <a:t/>
            </a:r>
            <a:br>
              <a:rPr lang="fr-FR" sz="2200" dirty="0"/>
            </a:br>
            <a:r>
              <a:rPr lang="fr-FR" sz="2200" dirty="0"/>
              <a:t/>
            </a:r>
            <a:br>
              <a:rPr lang="fr-FR" sz="2200" dirty="0"/>
            </a:br>
            <a:endParaRPr lang="fr-FR" sz="2200" dirty="0"/>
          </a:p>
        </p:txBody>
      </p:sp>
      <p:sp>
        <p:nvSpPr>
          <p:cNvPr id="3" name="Sous-titre 2"/>
          <p:cNvSpPr>
            <a:spLocks noGrp="1"/>
          </p:cNvSpPr>
          <p:nvPr>
            <p:ph type="subTitle" idx="1"/>
          </p:nvPr>
        </p:nvSpPr>
        <p:spPr>
          <a:xfrm>
            <a:off x="1524000" y="4652915"/>
            <a:ext cx="9144000" cy="1898009"/>
          </a:xfrm>
        </p:spPr>
        <p:txBody>
          <a:bodyPr>
            <a:normAutofit/>
          </a:bodyPr>
          <a:lstStyle/>
          <a:p>
            <a:endParaRPr lang="fr-FR" sz="1800" dirty="0" smtClean="0"/>
          </a:p>
          <a:p>
            <a:r>
              <a:rPr lang="fr-FR" sz="1800" dirty="0" smtClean="0"/>
              <a:t>Président </a:t>
            </a:r>
            <a:r>
              <a:rPr lang="fr-FR" sz="1800" dirty="0"/>
              <a:t>de thèse : </a:t>
            </a:r>
            <a:r>
              <a:rPr lang="fr-FR" sz="1800" dirty="0" smtClean="0"/>
              <a:t>Professeur </a:t>
            </a:r>
            <a:r>
              <a:rPr lang="fr-FR" sz="1800" dirty="0"/>
              <a:t>Yves </a:t>
            </a:r>
            <a:r>
              <a:rPr lang="fr-FR" sz="1800" dirty="0" smtClean="0"/>
              <a:t>HANSMANN</a:t>
            </a:r>
            <a:r>
              <a:rPr lang="fr-FR" sz="1800" dirty="0"/>
              <a:t> </a:t>
            </a:r>
          </a:p>
          <a:p>
            <a:r>
              <a:rPr lang="fr-FR" sz="1800" dirty="0"/>
              <a:t>Directeur de thèse : </a:t>
            </a:r>
            <a:r>
              <a:rPr lang="fr-FR" sz="1800" dirty="0" smtClean="0"/>
              <a:t>Dr Raphaël GAUTHIER</a:t>
            </a:r>
          </a:p>
          <a:p>
            <a:endParaRPr lang="fr-FR" sz="1800" dirty="0" smtClean="0"/>
          </a:p>
          <a:p>
            <a:r>
              <a:rPr lang="fr-FR" sz="1800" dirty="0" smtClean="0"/>
              <a:t>Le 4 mars 2016, Faculté de Médecine Générale, Strasbourg</a:t>
            </a:r>
            <a:endParaRPr lang="fr-FR" sz="1800" dirty="0"/>
          </a:p>
          <a:p>
            <a:endParaRPr lang="fr-FR" sz="1800" dirty="0"/>
          </a:p>
        </p:txBody>
      </p:sp>
    </p:spTree>
    <p:extLst>
      <p:ext uri="{BB962C8B-B14F-4D97-AF65-F5344CB8AC3E}">
        <p14:creationId xmlns:p14="http://schemas.microsoft.com/office/powerpoint/2010/main" val="17550755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9961" y="99205"/>
            <a:ext cx="10515600" cy="1325563"/>
          </a:xfrm>
        </p:spPr>
        <p:txBody>
          <a:bodyPr>
            <a:normAutofit/>
          </a:bodyPr>
          <a:lstStyle/>
          <a:p>
            <a:pPr algn="ctr"/>
            <a:r>
              <a:rPr lang="fr-FR" sz="3200" b="1" dirty="0" smtClean="0"/>
              <a:t>INTRODUCTION </a:t>
            </a:r>
            <a:endParaRPr lang="fr-FR" sz="3200" b="1" dirty="0"/>
          </a:p>
        </p:txBody>
      </p:sp>
      <p:sp>
        <p:nvSpPr>
          <p:cNvPr id="9" name="Rectangle 8"/>
          <p:cNvSpPr/>
          <p:nvPr/>
        </p:nvSpPr>
        <p:spPr>
          <a:xfrm>
            <a:off x="532263" y="5638951"/>
            <a:ext cx="10753298" cy="1107996"/>
          </a:xfrm>
          <a:prstGeom prst="rect">
            <a:avLst/>
          </a:prstGeom>
        </p:spPr>
        <p:txBody>
          <a:bodyPr wrap="square">
            <a:spAutoFit/>
          </a:bodyPr>
          <a:lstStyle/>
          <a:p>
            <a:pPr lvl="0"/>
            <a:r>
              <a:rPr lang="fr-FR" sz="1000" kern="150" dirty="0">
                <a:latin typeface="Calibri" panose="020F0502020204030204" pitchFamily="34" charset="0"/>
                <a:ea typeface="SimSun" panose="02010600030101010101" pitchFamily="2" charset="-122"/>
                <a:cs typeface="Tahoma" panose="020B0604030504040204" pitchFamily="34" charset="0"/>
              </a:rPr>
              <a:t> </a:t>
            </a:r>
            <a:r>
              <a:rPr lang="fr-FR" sz="1100" kern="150" dirty="0">
                <a:latin typeface="Calibri" panose="020F0502020204030204" pitchFamily="34" charset="0"/>
                <a:ea typeface="SimSun" panose="02010600030101010101" pitchFamily="2" charset="-122"/>
                <a:cs typeface="Tahoma" panose="020B0604030504040204" pitchFamily="34" charset="0"/>
              </a:rPr>
              <a:t>¹ </a:t>
            </a:r>
            <a:r>
              <a:rPr lang="fr-FR" sz="1100" kern="150" dirty="0" smtClean="0">
                <a:latin typeface="Calibri" panose="020F0502020204030204" pitchFamily="34" charset="0"/>
                <a:ea typeface="SimSun" panose="02010600030101010101" pitchFamily="2" charset="-122"/>
                <a:cs typeface="Tahoma" panose="020B0604030504040204" pitchFamily="34" charset="0"/>
              </a:rPr>
              <a:t>Haute Autorité de Santé. Dépistage </a:t>
            </a:r>
            <a:r>
              <a:rPr lang="fr-FR" sz="1100" kern="150" dirty="0">
                <a:latin typeface="Calibri" panose="020F0502020204030204" pitchFamily="34" charset="0"/>
                <a:ea typeface="SimSun" panose="02010600030101010101" pitchFamily="2" charset="-122"/>
                <a:cs typeface="Tahoma" panose="020B0604030504040204" pitchFamily="34" charset="0"/>
              </a:rPr>
              <a:t>de l’infection par le VIH en France. Stratégies et dispositif de dépistage. </a:t>
            </a:r>
            <a:r>
              <a:rPr lang="fr-FR" sz="1100" kern="150" dirty="0" smtClean="0">
                <a:latin typeface="Calibri" panose="020F0502020204030204" pitchFamily="34" charset="0"/>
                <a:ea typeface="SimSun" panose="02010600030101010101" pitchFamily="2" charset="-122"/>
                <a:cs typeface="Tahoma" panose="020B0604030504040204" pitchFamily="34" charset="0"/>
              </a:rPr>
              <a:t>Synthèse et recommandations. </a:t>
            </a:r>
            <a:r>
              <a:rPr lang="fr-FR" sz="1100" kern="150" dirty="0">
                <a:latin typeface="Calibri" panose="020F0502020204030204" pitchFamily="34" charset="0"/>
                <a:ea typeface="SimSun" panose="02010600030101010101" pitchFamily="2" charset="-122"/>
                <a:cs typeface="Tahoma" panose="020B0604030504040204" pitchFamily="34" charset="0"/>
              </a:rPr>
              <a:t>Octobre 2009. </a:t>
            </a:r>
            <a:endParaRPr lang="fr-FR" sz="1100" kern="150" dirty="0" smtClean="0">
              <a:latin typeface="Calibri" panose="020F0502020204030204" pitchFamily="34" charset="0"/>
              <a:ea typeface="SimSun" panose="02010600030101010101" pitchFamily="2" charset="-122"/>
              <a:cs typeface="Tahoma" panose="020B0604030504040204" pitchFamily="34" charset="0"/>
            </a:endParaRPr>
          </a:p>
          <a:p>
            <a:pPr lvl="0"/>
            <a:endParaRPr lang="fr-FR" sz="1100" b="1" dirty="0" smtClean="0"/>
          </a:p>
          <a:p>
            <a:r>
              <a:rPr lang="fr-FR" sz="1100" dirty="0" smtClean="0"/>
              <a:t>²Plan national de lutte contre le VIH/SIDA et les IST 2010- 2014. Paris: Ministère chargé de la Santé; 2010. 266 p.</a:t>
            </a:r>
          </a:p>
          <a:p>
            <a:endParaRPr lang="fr-FR" sz="1100" dirty="0" smtClean="0"/>
          </a:p>
          <a:p>
            <a:r>
              <a:rPr lang="fr-FR" sz="1100" dirty="0" smtClean="0"/>
              <a:t>³ Ministère de la Santé et des Sports. Arrêté du 28 mai 2010 fixant les conditions de réalisation du diagnostic biologique de l’infection à virus de l’immunodéficience humaine (VIH 1 et 2) et les conditions de réalisation du test rapide d’orientation diagnostique dans les situations d’urgence. Journal Officiel du 23/10/2010. </a:t>
            </a:r>
            <a:endParaRPr lang="fr-FR" sz="1100" dirty="0"/>
          </a:p>
        </p:txBody>
      </p:sp>
      <p:sp>
        <p:nvSpPr>
          <p:cNvPr id="10" name="ZoneTexte 2"/>
          <p:cNvSpPr txBox="1">
            <a:spLocks noChangeArrowheads="1"/>
          </p:cNvSpPr>
          <p:nvPr/>
        </p:nvSpPr>
        <p:spPr bwMode="auto">
          <a:xfrm>
            <a:off x="545511" y="1325113"/>
            <a:ext cx="3770000" cy="1585327"/>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endParaRPr lang="fr-FR" sz="1800" b="1" dirty="0" smtClean="0">
              <a:solidFill>
                <a:srgbClr val="FFFFFF"/>
              </a:solidFill>
            </a:endParaRPr>
          </a:p>
          <a:p>
            <a:pPr algn="ctr"/>
            <a:endParaRPr lang="fr-FR" sz="1800" b="1" dirty="0" smtClean="0">
              <a:solidFill>
                <a:srgbClr val="FFFFFF"/>
              </a:solidFill>
            </a:endParaRPr>
          </a:p>
          <a:p>
            <a:pPr algn="ctr"/>
            <a:r>
              <a:rPr lang="fr-FR" sz="1800" b="1" dirty="0" smtClean="0">
                <a:solidFill>
                  <a:srgbClr val="FFFFFF"/>
                </a:solidFill>
              </a:rPr>
              <a:t>2009</a:t>
            </a:r>
            <a:endParaRPr lang="fr-FR" sz="1800" b="1" dirty="0">
              <a:solidFill>
                <a:srgbClr val="FFFFFF"/>
              </a:solidFill>
            </a:endParaRPr>
          </a:p>
          <a:p>
            <a:pPr algn="ctr"/>
            <a:r>
              <a:rPr lang="fr-FR" sz="1800" b="1" dirty="0" smtClean="0">
                <a:solidFill>
                  <a:srgbClr val="FFFFFF"/>
                </a:solidFill>
              </a:rPr>
              <a:t>HAS</a:t>
            </a:r>
            <a:r>
              <a:rPr lang="fr-FR" sz="1800" b="1" baseline="30000" dirty="0" smtClean="0">
                <a:solidFill>
                  <a:srgbClr val="FFFFFF"/>
                </a:solidFill>
              </a:rPr>
              <a:t>1</a:t>
            </a:r>
            <a:endParaRPr lang="fr-FR" sz="1800" b="1" dirty="0" smtClean="0">
              <a:solidFill>
                <a:srgbClr val="FFFFFF"/>
              </a:solidFill>
            </a:endParaRPr>
          </a:p>
          <a:p>
            <a:pPr algn="ctr"/>
            <a:endParaRPr lang="fr-FR" sz="1800" b="1" dirty="0" smtClean="0">
              <a:solidFill>
                <a:srgbClr val="FFFFFF"/>
              </a:solidFill>
            </a:endParaRPr>
          </a:p>
        </p:txBody>
      </p:sp>
      <p:sp>
        <p:nvSpPr>
          <p:cNvPr id="11" name="Espace réservé du contenu 1"/>
          <p:cNvSpPr>
            <a:spLocks noGrp="1"/>
          </p:cNvSpPr>
          <p:nvPr>
            <p:ph idx="1"/>
          </p:nvPr>
        </p:nvSpPr>
        <p:spPr>
          <a:xfrm>
            <a:off x="4315511" y="1303201"/>
            <a:ext cx="7183412" cy="1468437"/>
          </a:xfrm>
        </p:spPr>
        <p:txBody>
          <a:bodyPr>
            <a:noAutofit/>
          </a:bodyPr>
          <a:lstStyle/>
          <a:p>
            <a:r>
              <a:rPr lang="fr-FR" sz="1900" dirty="0" smtClean="0">
                <a:latin typeface="Calibri" charset="0"/>
                <a:ea typeface="MS PGothic" charset="0"/>
              </a:rPr>
              <a:t>Retard au diagnostic</a:t>
            </a:r>
          </a:p>
          <a:p>
            <a:r>
              <a:rPr lang="fr-FR" sz="1900" dirty="0" smtClean="0">
                <a:latin typeface="Calibri" charset="0"/>
                <a:ea typeface="MS PGothic" charset="0"/>
              </a:rPr>
              <a:t>Epidémie cachée (environ 30 000 personnes ignorant leur séropositivité)</a:t>
            </a:r>
          </a:p>
          <a:p>
            <a:r>
              <a:rPr lang="fr-FR" sz="1900" dirty="0">
                <a:latin typeface="Calibri" charset="0"/>
                <a:ea typeface="MS PGothic" charset="0"/>
              </a:rPr>
              <a:t>L</a:t>
            </a:r>
            <a:r>
              <a:rPr lang="fr-FR" sz="1900" dirty="0" smtClean="0">
                <a:latin typeface="Calibri" charset="0"/>
                <a:ea typeface="MS PGothic" charset="0"/>
              </a:rPr>
              <a:t>es </a:t>
            </a:r>
            <a:r>
              <a:rPr lang="fr-FR" sz="1900" dirty="0">
                <a:latin typeface="Calibri" charset="0"/>
                <a:ea typeface="MS PGothic" charset="0"/>
              </a:rPr>
              <a:t>tests rapides d’orientation diagnostique (TROD) du </a:t>
            </a:r>
            <a:r>
              <a:rPr lang="fr-FR" sz="1900" dirty="0" smtClean="0">
                <a:latin typeface="Calibri" charset="0"/>
                <a:ea typeface="MS PGothic" charset="0"/>
              </a:rPr>
              <a:t>VIH seraient un outil de dépistage intéressant</a:t>
            </a:r>
            <a:endParaRPr lang="fr-FR" sz="1900" dirty="0">
              <a:latin typeface="Calibri" charset="0"/>
              <a:ea typeface="MS PGothic" charset="0"/>
            </a:endParaRPr>
          </a:p>
        </p:txBody>
      </p:sp>
      <p:sp>
        <p:nvSpPr>
          <p:cNvPr id="12" name="ZoneTexte 2"/>
          <p:cNvSpPr txBox="1">
            <a:spLocks noChangeArrowheads="1"/>
          </p:cNvSpPr>
          <p:nvPr/>
        </p:nvSpPr>
        <p:spPr bwMode="auto">
          <a:xfrm>
            <a:off x="547687" y="2990509"/>
            <a:ext cx="3780000" cy="1200329"/>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endParaRPr lang="fr-FR" sz="1800" b="1" dirty="0" smtClean="0">
              <a:solidFill>
                <a:srgbClr val="FFFFFF"/>
              </a:solidFill>
            </a:endParaRPr>
          </a:p>
          <a:p>
            <a:pPr algn="ctr"/>
            <a:r>
              <a:rPr lang="fr-FR" sz="1800" b="1" dirty="0" smtClean="0">
                <a:solidFill>
                  <a:srgbClr val="FFFFFF"/>
                </a:solidFill>
              </a:rPr>
              <a:t>Plan de lutte contre le VIH et les IST</a:t>
            </a:r>
            <a:r>
              <a:rPr lang="fr-FR" sz="1800" b="1" baseline="30000" dirty="0" smtClean="0">
                <a:solidFill>
                  <a:srgbClr val="FFFFFF"/>
                </a:solidFill>
              </a:rPr>
              <a:t>2</a:t>
            </a:r>
            <a:endParaRPr lang="fr-FR" sz="1800" b="1" dirty="0" smtClean="0">
              <a:solidFill>
                <a:srgbClr val="FFFFFF"/>
              </a:solidFill>
            </a:endParaRPr>
          </a:p>
          <a:p>
            <a:pPr algn="ctr"/>
            <a:r>
              <a:rPr lang="fr-FR" sz="1800" b="1" dirty="0" smtClean="0">
                <a:solidFill>
                  <a:srgbClr val="FFFFFF"/>
                </a:solidFill>
              </a:rPr>
              <a:t>2010-2014</a:t>
            </a:r>
          </a:p>
          <a:p>
            <a:pPr algn="ctr"/>
            <a:endParaRPr lang="fr-FR" sz="1800" b="1" dirty="0">
              <a:solidFill>
                <a:srgbClr val="FFFFFF"/>
              </a:solidFill>
            </a:endParaRPr>
          </a:p>
        </p:txBody>
      </p:sp>
      <p:sp>
        <p:nvSpPr>
          <p:cNvPr id="13" name="Espace réservé du contenu 1"/>
          <p:cNvSpPr txBox="1">
            <a:spLocks/>
          </p:cNvSpPr>
          <p:nvPr/>
        </p:nvSpPr>
        <p:spPr>
          <a:xfrm>
            <a:off x="4315510" y="3253932"/>
            <a:ext cx="7183413" cy="14308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a:buChar char="•"/>
            </a:pPr>
            <a:r>
              <a:rPr lang="fr-FR" sz="1900" dirty="0" smtClean="0">
                <a:latin typeface="Calibri" charset="0"/>
                <a:ea typeface="MS PGothic" charset="0"/>
              </a:rPr>
              <a:t>Elargir l’offre de dépistage du VIH.</a:t>
            </a:r>
          </a:p>
          <a:p>
            <a:r>
              <a:rPr lang="fr-FR" sz="1900" dirty="0" smtClean="0">
                <a:latin typeface="Calibri" charset="0"/>
                <a:ea typeface="MS PGothic" charset="0"/>
              </a:rPr>
              <a:t>Promotion des TROD du VIH</a:t>
            </a:r>
            <a:endParaRPr lang="fr-FR" sz="1900" dirty="0">
              <a:latin typeface="Calibri" charset="0"/>
              <a:ea typeface="MS PGothic" charset="0"/>
            </a:endParaRPr>
          </a:p>
        </p:txBody>
      </p:sp>
      <p:sp>
        <p:nvSpPr>
          <p:cNvPr id="14" name="ZoneTexte 2"/>
          <p:cNvSpPr txBox="1">
            <a:spLocks noChangeArrowheads="1"/>
          </p:cNvSpPr>
          <p:nvPr/>
        </p:nvSpPr>
        <p:spPr bwMode="auto">
          <a:xfrm>
            <a:off x="563517" y="4252543"/>
            <a:ext cx="3780000" cy="1200329"/>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endParaRPr lang="fr-FR" sz="1800" b="1" dirty="0" smtClean="0">
              <a:solidFill>
                <a:srgbClr val="FFFFFF"/>
              </a:solidFill>
            </a:endParaRPr>
          </a:p>
          <a:p>
            <a:pPr algn="ctr"/>
            <a:r>
              <a:rPr lang="fr-FR" sz="1800" b="1" dirty="0" smtClean="0">
                <a:solidFill>
                  <a:srgbClr val="FFFFFF"/>
                </a:solidFill>
              </a:rPr>
              <a:t>2010</a:t>
            </a:r>
          </a:p>
          <a:p>
            <a:pPr algn="ctr"/>
            <a:r>
              <a:rPr lang="fr-FR" sz="1800" b="1" dirty="0" smtClean="0">
                <a:solidFill>
                  <a:srgbClr val="FFFFFF"/>
                </a:solidFill>
              </a:rPr>
              <a:t>Ministère de la santé</a:t>
            </a:r>
          </a:p>
          <a:p>
            <a:pPr algn="ctr"/>
            <a:endParaRPr lang="fr-FR" sz="1800" b="1" dirty="0">
              <a:solidFill>
                <a:srgbClr val="FFFFFF"/>
              </a:solidFill>
            </a:endParaRPr>
          </a:p>
        </p:txBody>
      </p:sp>
      <p:sp>
        <p:nvSpPr>
          <p:cNvPr id="15" name="Espace réservé du contenu 1"/>
          <p:cNvSpPr txBox="1">
            <a:spLocks/>
          </p:cNvSpPr>
          <p:nvPr/>
        </p:nvSpPr>
        <p:spPr>
          <a:xfrm>
            <a:off x="4345000" y="4143880"/>
            <a:ext cx="8289604" cy="14684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fr-FR" sz="2000" dirty="0" smtClean="0"/>
          </a:p>
          <a:p>
            <a:pPr lvl="0"/>
            <a:r>
              <a:rPr lang="fr-FR" sz="1900" dirty="0" smtClean="0"/>
              <a:t>2010 </a:t>
            </a:r>
            <a:r>
              <a:rPr lang="fr-FR" sz="1900" dirty="0"/>
              <a:t>–  réglementation et promotion des TROD³ </a:t>
            </a:r>
          </a:p>
        </p:txBody>
      </p:sp>
    </p:spTree>
    <p:extLst>
      <p:ext uri="{BB962C8B-B14F-4D97-AF65-F5344CB8AC3E}">
        <p14:creationId xmlns:p14="http://schemas.microsoft.com/office/powerpoint/2010/main" val="8499581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99205"/>
            <a:ext cx="10515600" cy="1325563"/>
          </a:xfrm>
        </p:spPr>
        <p:txBody>
          <a:bodyPr>
            <a:normAutofit/>
          </a:bodyPr>
          <a:lstStyle/>
          <a:p>
            <a:pPr algn="ctr"/>
            <a:r>
              <a:rPr lang="fr-FR" sz="3200" b="1" dirty="0" smtClean="0"/>
              <a:t>INTRODUCTION </a:t>
            </a:r>
            <a:endParaRPr lang="fr-FR" sz="3200" b="1" dirty="0"/>
          </a:p>
        </p:txBody>
      </p:sp>
      <p:graphicFrame>
        <p:nvGraphicFramePr>
          <p:cNvPr id="6" name="Diagramme 5"/>
          <p:cNvGraphicFramePr/>
          <p:nvPr>
            <p:extLst>
              <p:ext uri="{D42A27DB-BD31-4B8C-83A1-F6EECF244321}">
                <p14:modId xmlns:p14="http://schemas.microsoft.com/office/powerpoint/2010/main" val="872044277"/>
              </p:ext>
            </p:extLst>
          </p:nvPr>
        </p:nvGraphicFramePr>
        <p:xfrm>
          <a:off x="1793071" y="635004"/>
          <a:ext cx="8605859" cy="5757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53680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Espace réservé du contenu 2"/>
          <p:cNvSpPr>
            <a:spLocks noGrp="1"/>
          </p:cNvSpPr>
          <p:nvPr>
            <p:ph idx="1"/>
          </p:nvPr>
        </p:nvSpPr>
        <p:spPr>
          <a:xfrm>
            <a:off x="3215218" y="1564994"/>
            <a:ext cx="8976783" cy="2917411"/>
          </a:xfrm>
        </p:spPr>
        <p:txBody>
          <a:bodyPr>
            <a:normAutofit/>
          </a:bodyPr>
          <a:lstStyle/>
          <a:p>
            <a:pPr lvl="0"/>
            <a:r>
              <a:rPr lang="fr-FR" sz="1800" dirty="0" smtClean="0"/>
              <a:t>Faible </a:t>
            </a:r>
            <a:r>
              <a:rPr lang="fr-FR" sz="1800" dirty="0"/>
              <a:t>augmentation </a:t>
            </a:r>
            <a:r>
              <a:rPr lang="fr-FR" sz="1800" dirty="0" smtClean="0"/>
              <a:t>(~</a:t>
            </a:r>
            <a:r>
              <a:rPr lang="fr-FR" sz="1800" dirty="0"/>
              <a:t>5</a:t>
            </a:r>
            <a:r>
              <a:rPr lang="fr-FR" sz="1800" dirty="0" smtClean="0"/>
              <a:t>%) </a:t>
            </a:r>
            <a:r>
              <a:rPr lang="fr-FR" sz="1800" dirty="0"/>
              <a:t>en 2011 suivie d’une </a:t>
            </a:r>
            <a:r>
              <a:rPr lang="fr-FR" sz="1800" dirty="0" smtClean="0"/>
              <a:t>stabilisation, </a:t>
            </a:r>
            <a:r>
              <a:rPr lang="fr-FR" sz="1800" dirty="0"/>
              <a:t>5,27 millions de sérologies de VIH en </a:t>
            </a:r>
            <a:r>
              <a:rPr lang="fr-FR" sz="1800" dirty="0" smtClean="0"/>
              <a:t>2014</a:t>
            </a:r>
            <a:r>
              <a:rPr lang="fr-FR" sz="1800" baseline="30000" dirty="0" smtClean="0">
                <a:latin typeface="Calibri" panose="020F0502020204030204" pitchFamily="34" charset="0"/>
              </a:rPr>
              <a:t>4</a:t>
            </a:r>
            <a:endParaRPr lang="fr-FR" sz="1800" dirty="0" smtClean="0">
              <a:latin typeface="Calibri" charset="0"/>
              <a:ea typeface="MS PGothic" charset="0"/>
            </a:endParaRPr>
          </a:p>
          <a:p>
            <a:r>
              <a:rPr lang="fr-FR" sz="1800" dirty="0" smtClean="0">
                <a:latin typeface="Calibri" charset="0"/>
                <a:ea typeface="MS PGothic" charset="0"/>
              </a:rPr>
              <a:t>Dépistage </a:t>
            </a:r>
            <a:r>
              <a:rPr lang="fr-FR" sz="1800" dirty="0">
                <a:latin typeface="Calibri" charset="0"/>
                <a:ea typeface="MS PGothic" charset="0"/>
              </a:rPr>
              <a:t>systématique peu utilisé en soins primaires</a:t>
            </a:r>
          </a:p>
          <a:p>
            <a:r>
              <a:rPr lang="fr-FR" sz="1800" dirty="0">
                <a:latin typeface="Calibri" charset="0"/>
                <a:ea typeface="MS PGothic" charset="0"/>
              </a:rPr>
              <a:t>Aux urgences, faible </a:t>
            </a:r>
            <a:r>
              <a:rPr lang="fr-FR" sz="1800" dirty="0" smtClean="0">
                <a:latin typeface="Calibri" charset="0"/>
                <a:ea typeface="MS PGothic" charset="0"/>
              </a:rPr>
              <a:t>intérêt </a:t>
            </a:r>
            <a:r>
              <a:rPr lang="fr-FR" sz="1800" dirty="0">
                <a:latin typeface="Calibri" charset="0"/>
                <a:ea typeface="MS PGothic" charset="0"/>
              </a:rPr>
              <a:t>du dépistage </a:t>
            </a:r>
            <a:r>
              <a:rPr lang="fr-FR" sz="1800" dirty="0" smtClean="0">
                <a:latin typeface="Calibri" charset="0"/>
                <a:ea typeface="MS PGothic" charset="0"/>
              </a:rPr>
              <a:t>systématique</a:t>
            </a:r>
            <a:r>
              <a:rPr lang="fr-FR" sz="1800" baseline="30000" dirty="0" smtClean="0">
                <a:latin typeface="Calibri" charset="0"/>
                <a:ea typeface="MS PGothic" charset="0"/>
              </a:rPr>
              <a:t>5</a:t>
            </a:r>
            <a:endParaRPr lang="fr-FR" sz="1800" dirty="0">
              <a:latin typeface="Calibri" charset="0"/>
              <a:ea typeface="MS PGothic" charset="0"/>
            </a:endParaRPr>
          </a:p>
          <a:p>
            <a:r>
              <a:rPr lang="fr-FR" sz="1800" dirty="0">
                <a:latin typeface="Calibri" charset="0"/>
                <a:ea typeface="MS PGothic" charset="0"/>
              </a:rPr>
              <a:t>Etude Opportunités </a:t>
            </a:r>
            <a:r>
              <a:rPr lang="fr-FR" sz="1800" dirty="0" smtClean="0">
                <a:latin typeface="Calibri" charset="0"/>
                <a:ea typeface="MS PGothic" charset="0"/>
              </a:rPr>
              <a:t>manquées: </a:t>
            </a:r>
            <a:r>
              <a:rPr lang="fr-FR" sz="1800" dirty="0">
                <a:latin typeface="Calibri" charset="0"/>
                <a:ea typeface="MS PGothic" charset="0"/>
              </a:rPr>
              <a:t>insuffisance de repérage des signes précoces et du dépistage des groupes à </a:t>
            </a:r>
            <a:r>
              <a:rPr lang="fr-FR" sz="1800" dirty="0" smtClean="0">
                <a:latin typeface="Calibri" charset="0"/>
                <a:ea typeface="MS PGothic" charset="0"/>
              </a:rPr>
              <a:t>risque</a:t>
            </a:r>
            <a:r>
              <a:rPr lang="fr-FR" sz="1800" baseline="30000" dirty="0" smtClean="0">
                <a:latin typeface="Calibri" charset="0"/>
                <a:ea typeface="MS PGothic" charset="0"/>
              </a:rPr>
              <a:t>6</a:t>
            </a:r>
            <a:endParaRPr lang="fr-FR" sz="1800" dirty="0">
              <a:latin typeface="Calibri" charset="0"/>
              <a:ea typeface="MS PGothic" charset="0"/>
            </a:endParaRPr>
          </a:p>
          <a:p>
            <a:r>
              <a:rPr lang="fr-FR" sz="1800" dirty="0">
                <a:latin typeface="Calibri" charset="0"/>
                <a:ea typeface="MS PGothic" charset="0"/>
              </a:rPr>
              <a:t>Rapport </a:t>
            </a:r>
            <a:r>
              <a:rPr lang="fr-FR" sz="1800" dirty="0" err="1">
                <a:latin typeface="Calibri" charset="0"/>
                <a:ea typeface="MS PGothic" charset="0"/>
              </a:rPr>
              <a:t>Morlat</a:t>
            </a:r>
            <a:r>
              <a:rPr lang="fr-FR" sz="1800" dirty="0">
                <a:latin typeface="Calibri" charset="0"/>
                <a:ea typeface="MS PGothic" charset="0"/>
              </a:rPr>
              <a:t> de </a:t>
            </a:r>
            <a:r>
              <a:rPr lang="fr-FR" sz="1800" dirty="0" smtClean="0">
                <a:latin typeface="Calibri" charset="0"/>
                <a:ea typeface="MS PGothic" charset="0"/>
              </a:rPr>
              <a:t>2014</a:t>
            </a:r>
            <a:r>
              <a:rPr lang="fr-FR" sz="1800" baseline="30000" dirty="0">
                <a:latin typeface="Calibri" charset="0"/>
                <a:ea typeface="MS PGothic" charset="0"/>
              </a:rPr>
              <a:t>7</a:t>
            </a:r>
            <a:r>
              <a:rPr lang="fr-FR" sz="1800" dirty="0" smtClean="0">
                <a:latin typeface="Calibri" charset="0"/>
                <a:ea typeface="MS PGothic" charset="0"/>
              </a:rPr>
              <a:t> </a:t>
            </a:r>
            <a:r>
              <a:rPr lang="fr-FR" sz="1800" dirty="0">
                <a:latin typeface="Calibri" charset="0"/>
                <a:ea typeface="MS PGothic" charset="0"/>
              </a:rPr>
              <a:t>et position du </a:t>
            </a:r>
            <a:r>
              <a:rPr lang="fr-FR" sz="1800" dirty="0" smtClean="0">
                <a:latin typeface="Calibri" charset="0"/>
                <a:ea typeface="MS PGothic" charset="0"/>
              </a:rPr>
              <a:t>CNGE</a:t>
            </a:r>
            <a:r>
              <a:rPr lang="fr-FR" sz="1800" baseline="30000" dirty="0">
                <a:latin typeface="Calibri" charset="0"/>
                <a:ea typeface="MS PGothic" charset="0"/>
              </a:rPr>
              <a:t>8</a:t>
            </a:r>
            <a:r>
              <a:rPr lang="fr-FR" sz="1800" dirty="0" smtClean="0">
                <a:latin typeface="Calibri" charset="0"/>
                <a:ea typeface="MS PGothic" charset="0"/>
              </a:rPr>
              <a:t>: </a:t>
            </a:r>
            <a:r>
              <a:rPr lang="fr-FR" sz="1800" dirty="0">
                <a:latin typeface="Calibri" charset="0"/>
                <a:ea typeface="MS PGothic" charset="0"/>
              </a:rPr>
              <a:t>renforcer le dépistage ciblé par les </a:t>
            </a:r>
            <a:r>
              <a:rPr lang="fr-FR" sz="1800" dirty="0" smtClean="0">
                <a:latin typeface="Calibri" charset="0"/>
                <a:ea typeface="MS PGothic" charset="0"/>
              </a:rPr>
              <a:t>MG</a:t>
            </a:r>
          </a:p>
          <a:p>
            <a:pPr lvl="0"/>
            <a:r>
              <a:rPr lang="fr-FR" sz="1800" dirty="0"/>
              <a:t>Essor d’utilisation des TROD en milieu </a:t>
            </a:r>
            <a:r>
              <a:rPr lang="fr-FR" sz="1800" dirty="0" smtClean="0"/>
              <a:t>associatif</a:t>
            </a:r>
            <a:r>
              <a:rPr lang="fr-FR" sz="1800" baseline="30000" dirty="0" smtClean="0">
                <a:latin typeface="Calibri" panose="020F0502020204030204" pitchFamily="34" charset="0"/>
              </a:rPr>
              <a:t>9</a:t>
            </a:r>
          </a:p>
        </p:txBody>
      </p:sp>
      <p:sp>
        <p:nvSpPr>
          <p:cNvPr id="6148" name="ZoneTexte 4"/>
          <p:cNvSpPr txBox="1">
            <a:spLocks noChangeArrowheads="1"/>
          </p:cNvSpPr>
          <p:nvPr/>
        </p:nvSpPr>
        <p:spPr bwMode="auto">
          <a:xfrm>
            <a:off x="431801" y="1521748"/>
            <a:ext cx="2783417" cy="2862323"/>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endParaRPr lang="fr-FR" sz="1800" b="1" dirty="0" smtClean="0">
              <a:solidFill>
                <a:srgbClr val="FFFFFF"/>
              </a:solidFill>
            </a:endParaRPr>
          </a:p>
          <a:p>
            <a:pPr algn="ctr"/>
            <a:endParaRPr lang="fr-FR" sz="1800" b="1" dirty="0" smtClean="0">
              <a:solidFill>
                <a:srgbClr val="FFFFFF"/>
              </a:solidFill>
            </a:endParaRPr>
          </a:p>
          <a:p>
            <a:pPr algn="ctr"/>
            <a:endParaRPr lang="fr-FR" sz="1800" b="1" dirty="0" smtClean="0">
              <a:solidFill>
                <a:srgbClr val="FFFFFF"/>
              </a:solidFill>
            </a:endParaRPr>
          </a:p>
          <a:p>
            <a:pPr algn="ctr"/>
            <a:endParaRPr lang="fr-FR" sz="1800" b="1" dirty="0">
              <a:solidFill>
                <a:srgbClr val="FFFFFF"/>
              </a:solidFill>
            </a:endParaRPr>
          </a:p>
          <a:p>
            <a:pPr algn="ctr"/>
            <a:r>
              <a:rPr lang="fr-FR" sz="1800" b="1" dirty="0">
                <a:solidFill>
                  <a:srgbClr val="FFFFFF"/>
                </a:solidFill>
              </a:rPr>
              <a:t>5 ans </a:t>
            </a:r>
            <a:r>
              <a:rPr lang="fr-FR" sz="1800" b="1" dirty="0" smtClean="0">
                <a:solidFill>
                  <a:srgbClr val="FFFFFF"/>
                </a:solidFill>
              </a:rPr>
              <a:t>après la parution </a:t>
            </a:r>
          </a:p>
          <a:p>
            <a:pPr algn="ctr"/>
            <a:r>
              <a:rPr lang="fr-FR" sz="1800" b="1" dirty="0" smtClean="0">
                <a:solidFill>
                  <a:srgbClr val="FFFFFF"/>
                </a:solidFill>
              </a:rPr>
              <a:t>des recommandations de 2009</a:t>
            </a:r>
            <a:endParaRPr lang="fr-FR" sz="1800" b="1" dirty="0">
              <a:solidFill>
                <a:srgbClr val="FFFFFF"/>
              </a:solidFill>
            </a:endParaRPr>
          </a:p>
          <a:p>
            <a:endParaRPr lang="fr-FR" sz="1800" dirty="0" smtClean="0"/>
          </a:p>
          <a:p>
            <a:endParaRPr lang="fr-FR" sz="1800" dirty="0" smtClean="0"/>
          </a:p>
          <a:p>
            <a:endParaRPr lang="fr-FR" sz="1800" dirty="0"/>
          </a:p>
        </p:txBody>
      </p:sp>
      <p:sp>
        <p:nvSpPr>
          <p:cNvPr id="6149" name="ZoneTexte 3"/>
          <p:cNvSpPr txBox="1">
            <a:spLocks noChangeArrowheads="1"/>
          </p:cNvSpPr>
          <p:nvPr/>
        </p:nvSpPr>
        <p:spPr bwMode="auto">
          <a:xfrm>
            <a:off x="352920" y="4848039"/>
            <a:ext cx="11594697" cy="1944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nSpc>
                <a:spcPct val="80000"/>
              </a:lnSpc>
            </a:pPr>
            <a:r>
              <a:rPr lang="fr-FR" sz="1000" baseline="30000" dirty="0">
                <a:latin typeface="Calibri" panose="020F0502020204030204" pitchFamily="34" charset="0"/>
              </a:rPr>
              <a:t>4</a:t>
            </a:r>
            <a:r>
              <a:rPr lang="fr-FR" sz="1000" dirty="0" smtClean="0">
                <a:latin typeface="Calibri" panose="020F0502020204030204" pitchFamily="34" charset="0"/>
              </a:rPr>
              <a:t> </a:t>
            </a:r>
            <a:r>
              <a:rPr lang="fr-FR" sz="1000" dirty="0"/>
              <a:t>Dépistage de l'infection par le VIH dans les laboratoires d'analyse médicales, 2003-2014. Numéro thématique. Journée mondiale du sida</a:t>
            </a:r>
            <a:r>
              <a:rPr lang="fr-FR" sz="1000" dirty="0" smtClean="0"/>
              <a:t>. </a:t>
            </a:r>
            <a:r>
              <a:rPr lang="fr-FR" sz="1000" dirty="0" err="1" smtClean="0"/>
              <a:t>Cazein</a:t>
            </a:r>
            <a:r>
              <a:rPr lang="fr-FR" sz="1000" dirty="0" smtClean="0"/>
              <a:t> </a:t>
            </a:r>
            <a:r>
              <a:rPr lang="fr-FR" sz="1000" dirty="0"/>
              <a:t>F in Bulletin épidémiologique Hebdomadaire, N° 40-41 ([01/12/2015])</a:t>
            </a:r>
          </a:p>
          <a:p>
            <a:pPr eaLnBrk="1" hangingPunct="1">
              <a:lnSpc>
                <a:spcPct val="80000"/>
              </a:lnSpc>
            </a:pPr>
            <a:endParaRPr lang="fr-FR" sz="1000" dirty="0" smtClean="0"/>
          </a:p>
          <a:p>
            <a:pPr eaLnBrk="1" hangingPunct="1">
              <a:lnSpc>
                <a:spcPct val="80000"/>
              </a:lnSpc>
            </a:pPr>
            <a:r>
              <a:rPr lang="fr-FR" sz="1000" baseline="30000" dirty="0"/>
              <a:t>5</a:t>
            </a:r>
            <a:r>
              <a:rPr lang="fr-FR" sz="1000" dirty="0" smtClean="0"/>
              <a:t> </a:t>
            </a:r>
            <a:r>
              <a:rPr lang="fr-FR" sz="1000" dirty="0" err="1" smtClean="0"/>
              <a:t>Casalino</a:t>
            </a:r>
            <a:r>
              <a:rPr lang="fr-FR" sz="1000" dirty="0" smtClean="0"/>
              <a:t> </a:t>
            </a:r>
            <a:r>
              <a:rPr lang="fr-FR" sz="1000" dirty="0"/>
              <a:t>E, </a:t>
            </a:r>
            <a:r>
              <a:rPr lang="fr-FR" sz="1000" dirty="0" err="1"/>
              <a:t>Bernot</a:t>
            </a:r>
            <a:r>
              <a:rPr lang="fr-FR" sz="1000" dirty="0"/>
              <a:t> B, </a:t>
            </a:r>
            <a:r>
              <a:rPr lang="fr-FR" sz="1000" dirty="0" err="1"/>
              <a:t>Bouchaud</a:t>
            </a:r>
            <a:r>
              <a:rPr lang="fr-FR" sz="1000" dirty="0"/>
              <a:t> O, et al. </a:t>
            </a:r>
            <a:r>
              <a:rPr lang="fr-FR" sz="1000" dirty="0" err="1"/>
              <a:t>Twelve</a:t>
            </a:r>
            <a:r>
              <a:rPr lang="fr-FR" sz="1000" dirty="0"/>
              <a:t> </a:t>
            </a:r>
            <a:r>
              <a:rPr lang="fr-FR" sz="1000" dirty="0" err="1"/>
              <a:t>months</a:t>
            </a:r>
            <a:r>
              <a:rPr lang="fr-FR" sz="1000" dirty="0"/>
              <a:t> of routine HIV screening in 6 emergency </a:t>
            </a:r>
            <a:r>
              <a:rPr lang="fr-FR" sz="1000" dirty="0" err="1"/>
              <a:t>departments</a:t>
            </a:r>
            <a:r>
              <a:rPr lang="fr-FR" sz="1000" dirty="0"/>
              <a:t> in the Paris area : </a:t>
            </a:r>
            <a:r>
              <a:rPr lang="fr-FR" sz="1000" dirty="0" err="1"/>
              <a:t>results</a:t>
            </a:r>
            <a:r>
              <a:rPr lang="fr-FR" sz="1000" dirty="0"/>
              <a:t> </a:t>
            </a:r>
            <a:r>
              <a:rPr lang="fr-FR" sz="1000" dirty="0" err="1"/>
              <a:t>from</a:t>
            </a:r>
            <a:r>
              <a:rPr lang="fr-FR" sz="1000" dirty="0"/>
              <a:t> the ANRS URDEP </a:t>
            </a:r>
            <a:r>
              <a:rPr lang="fr-FR" sz="1000" dirty="0" err="1"/>
              <a:t>study</a:t>
            </a:r>
            <a:r>
              <a:rPr lang="fr-FR" sz="1000" dirty="0"/>
              <a:t>. </a:t>
            </a:r>
            <a:r>
              <a:rPr lang="fr-FR" sz="1000" dirty="0" err="1"/>
              <a:t>PLoS</a:t>
            </a:r>
            <a:r>
              <a:rPr lang="fr-FR" sz="1000" dirty="0"/>
              <a:t> One, 2012, vol.7, n°10, 8 p.</a:t>
            </a:r>
          </a:p>
          <a:p>
            <a:pPr eaLnBrk="1" hangingPunct="1">
              <a:lnSpc>
                <a:spcPct val="80000"/>
              </a:lnSpc>
            </a:pPr>
            <a:endParaRPr lang="fr-FR" sz="1000" dirty="0"/>
          </a:p>
          <a:p>
            <a:pPr eaLnBrk="1" hangingPunct="1">
              <a:lnSpc>
                <a:spcPct val="80000"/>
              </a:lnSpc>
            </a:pPr>
            <a:r>
              <a:rPr lang="fr-FR" sz="1000" baseline="30000" dirty="0"/>
              <a:t>6</a:t>
            </a:r>
            <a:r>
              <a:rPr lang="fr-FR" sz="1000" dirty="0" smtClean="0"/>
              <a:t> Karen </a:t>
            </a:r>
            <a:r>
              <a:rPr lang="fr-FR" sz="1000" dirty="0"/>
              <a:t>Champenois Opportunités manquées de dépistage du VIH chez des patients nouvellement diagnostiqués en France.  Etude ANRS. Opportunités Online : </a:t>
            </a:r>
            <a:r>
              <a:rPr lang="fr-FR" sz="1000" dirty="0">
                <a:hlinkClick r:id="rId3"/>
              </a:rPr>
              <a:t>www.anrs.fr/.../14%20%20%20Karine%20Champenois_20120504.pdf</a:t>
            </a:r>
            <a:endParaRPr lang="fr-FR" sz="1000" dirty="0"/>
          </a:p>
          <a:p>
            <a:pPr eaLnBrk="1" hangingPunct="1">
              <a:lnSpc>
                <a:spcPct val="80000"/>
              </a:lnSpc>
              <a:buFont typeface="Arial" charset="0"/>
              <a:buNone/>
            </a:pPr>
            <a:r>
              <a:rPr lang="fr-FR" sz="1000" dirty="0"/>
              <a:t>  </a:t>
            </a:r>
          </a:p>
          <a:p>
            <a:pPr eaLnBrk="1" hangingPunct="1">
              <a:lnSpc>
                <a:spcPct val="80000"/>
              </a:lnSpc>
            </a:pPr>
            <a:r>
              <a:rPr lang="fr-FR" sz="1000" baseline="30000" dirty="0"/>
              <a:t>7</a:t>
            </a:r>
            <a:r>
              <a:rPr lang="fr-FR" sz="1000" dirty="0" smtClean="0"/>
              <a:t> Pr </a:t>
            </a:r>
            <a:r>
              <a:rPr lang="fr-FR" sz="1000" dirty="0"/>
              <a:t>Philippe </a:t>
            </a:r>
            <a:r>
              <a:rPr lang="fr-FR" sz="1000" dirty="0" err="1"/>
              <a:t>Morlat</a:t>
            </a:r>
            <a:r>
              <a:rPr lang="fr-FR" sz="1000" dirty="0"/>
              <a:t>, CNS et ANRS. Prise en charge médicale des personnes vivant avec le VIH. Actualisation 2014 du rapport 2013 112 p. Online:  </a:t>
            </a:r>
            <a:r>
              <a:rPr lang="fr-FR" sz="1000" dirty="0">
                <a:hlinkClick r:id="rId4"/>
              </a:rPr>
              <a:t>http://www.sante.gouv.fr/IMG/pdf/experts-vih_actualisations2014.pdf</a:t>
            </a:r>
            <a:r>
              <a:rPr lang="fr-FR" sz="1000" dirty="0"/>
              <a:t>. 	</a:t>
            </a:r>
          </a:p>
          <a:p>
            <a:pPr eaLnBrk="1" hangingPunct="1">
              <a:lnSpc>
                <a:spcPct val="80000"/>
              </a:lnSpc>
            </a:pPr>
            <a:endParaRPr lang="fr-FR" sz="1000" dirty="0"/>
          </a:p>
          <a:p>
            <a:pPr eaLnBrk="1" hangingPunct="1">
              <a:lnSpc>
                <a:spcPct val="80000"/>
              </a:lnSpc>
            </a:pPr>
            <a:r>
              <a:rPr lang="fr-FR" sz="1000" baseline="30000" dirty="0"/>
              <a:t>8</a:t>
            </a:r>
            <a:r>
              <a:rPr lang="fr-FR" sz="1000" dirty="0" smtClean="0"/>
              <a:t> </a:t>
            </a:r>
            <a:r>
              <a:rPr lang="fr-FR" sz="1000" dirty="0"/>
              <a:t>Dépistage de l’infection par le VIH en médecine générale . Multiplier les propositions de test et privilégier l’entretien orienté. Henri </a:t>
            </a:r>
            <a:r>
              <a:rPr lang="fr-FR" sz="1000" dirty="0" err="1"/>
              <a:t>Partouche</a:t>
            </a:r>
            <a:r>
              <a:rPr lang="fr-FR" sz="1000" dirty="0"/>
              <a:t> et Vincent Renard. CNGE. Présentation orale 17 diapositives; Online: </a:t>
            </a:r>
            <a:r>
              <a:rPr lang="fr-FR" sz="1000" dirty="0">
                <a:hlinkClick r:id="rId5"/>
              </a:rPr>
              <a:t>www.anrs.fr</a:t>
            </a:r>
            <a:r>
              <a:rPr lang="fr-FR" sz="1000" dirty="0"/>
              <a:t> </a:t>
            </a:r>
            <a:endParaRPr lang="fr-FR" sz="1000" dirty="0" smtClean="0"/>
          </a:p>
          <a:p>
            <a:pPr>
              <a:lnSpc>
                <a:spcPct val="80000"/>
              </a:lnSpc>
            </a:pPr>
            <a:endParaRPr lang="fr-FR" sz="1000" dirty="0"/>
          </a:p>
          <a:p>
            <a:pPr>
              <a:lnSpc>
                <a:spcPct val="80000"/>
              </a:lnSpc>
            </a:pPr>
            <a:r>
              <a:rPr lang="fr-FR" sz="1000" baseline="30000" dirty="0"/>
              <a:t>9</a:t>
            </a:r>
            <a:r>
              <a:rPr lang="fr-FR" sz="1000" dirty="0" smtClean="0"/>
              <a:t> Dépistage </a:t>
            </a:r>
            <a:r>
              <a:rPr lang="fr-FR" sz="1000" dirty="0"/>
              <a:t>communautaire par tests rapides (TROD) VIH en France sur une période de trois ans, 2012-2014. Numéro thématique. Journée mondiale du sida, 1er décembre 2015. Aminata </a:t>
            </a:r>
            <a:r>
              <a:rPr lang="fr-FR" sz="1000" dirty="0" err="1"/>
              <a:t>Sarr</a:t>
            </a:r>
            <a:r>
              <a:rPr lang="fr-FR" sz="1000" dirty="0"/>
              <a:t>, </a:t>
            </a:r>
            <a:r>
              <a:rPr lang="fr-FR" sz="1000" dirty="0" err="1"/>
              <a:t>Oché</a:t>
            </a:r>
            <a:r>
              <a:rPr lang="fr-FR" sz="1000" dirty="0"/>
              <a:t> </a:t>
            </a:r>
            <a:r>
              <a:rPr lang="fr-FR" sz="1000" dirty="0" err="1"/>
              <a:t>Itodo</a:t>
            </a:r>
            <a:r>
              <a:rPr lang="fr-FR" sz="1000" dirty="0"/>
              <a:t>, Nadine Bouché, Laurence Caté, Bernard </a:t>
            </a:r>
            <a:r>
              <a:rPr lang="fr-FR" sz="1000" dirty="0" err="1"/>
              <a:t>Faliu</a:t>
            </a:r>
            <a:r>
              <a:rPr lang="fr-FR" sz="1000" dirty="0"/>
              <a:t>. Bulletin épidémiologique hebdomadaire N° 40-41. 772-</a:t>
            </a:r>
            <a:r>
              <a:rPr lang="fr-FR" sz="1000" dirty="0" smtClean="0"/>
              <a:t>8</a:t>
            </a:r>
            <a:endParaRPr lang="fr-FR" altLang="fr-FR" sz="1000" dirty="0"/>
          </a:p>
        </p:txBody>
      </p:sp>
      <p:sp>
        <p:nvSpPr>
          <p:cNvPr id="8" name="Titre 1"/>
          <p:cNvSpPr txBox="1">
            <a:spLocks/>
          </p:cNvSpPr>
          <p:nvPr/>
        </p:nvSpPr>
        <p:spPr>
          <a:xfrm>
            <a:off x="769961" y="992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b="1" dirty="0" smtClean="0"/>
              <a:t>INTRODUCTION </a:t>
            </a:r>
            <a:endParaRPr lang="fr-FR" sz="3200" b="1" dirty="0"/>
          </a:p>
        </p:txBody>
      </p:sp>
    </p:spTree>
    <p:extLst>
      <p:ext uri="{BB962C8B-B14F-4D97-AF65-F5344CB8AC3E}">
        <p14:creationId xmlns:p14="http://schemas.microsoft.com/office/powerpoint/2010/main" val="153586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2055" y="-7419"/>
            <a:ext cx="10515600" cy="1325563"/>
          </a:xfrm>
        </p:spPr>
        <p:txBody>
          <a:bodyPr/>
          <a:lstStyle/>
          <a:p>
            <a:pPr algn="ctr"/>
            <a:r>
              <a:rPr lang="fr-FR" sz="3200" b="1" dirty="0" smtClean="0">
                <a:solidFill>
                  <a:prstClr val="black"/>
                </a:solidFill>
              </a:rPr>
              <a:t>INTRODUCTION – </a:t>
            </a:r>
            <a:r>
              <a:rPr lang="fr-FR" sz="3200" b="1" dirty="0" err="1" smtClean="0">
                <a:solidFill>
                  <a:prstClr val="black"/>
                </a:solidFill>
              </a:rPr>
              <a:t>TRODs</a:t>
            </a:r>
            <a:r>
              <a:rPr lang="fr-FR" sz="3200" b="1" dirty="0" smtClean="0">
                <a:solidFill>
                  <a:prstClr val="black"/>
                </a:solidFill>
              </a:rPr>
              <a:t> en MEDECINE GENERALE</a:t>
            </a:r>
            <a:r>
              <a:rPr lang="fr-FR" b="1" dirty="0" smtClean="0">
                <a:solidFill>
                  <a:prstClr val="black"/>
                </a:solidFill>
              </a:rPr>
              <a:t> </a:t>
            </a:r>
            <a:endParaRPr lang="fr-FR" dirty="0"/>
          </a:p>
        </p:txBody>
      </p:sp>
      <p:sp>
        <p:nvSpPr>
          <p:cNvPr id="6" name="Rectangle 5"/>
          <p:cNvSpPr/>
          <p:nvPr/>
        </p:nvSpPr>
        <p:spPr>
          <a:xfrm>
            <a:off x="551275" y="5104756"/>
            <a:ext cx="11346211" cy="1733808"/>
          </a:xfrm>
          <a:prstGeom prst="rect">
            <a:avLst/>
          </a:prstGeom>
        </p:spPr>
        <p:txBody>
          <a:bodyPr wrap="square">
            <a:spAutoFit/>
          </a:bodyPr>
          <a:lstStyle/>
          <a:p>
            <a:pPr>
              <a:spcAft>
                <a:spcPts val="800"/>
              </a:spcAft>
            </a:pPr>
            <a:r>
              <a:rPr lang="fr-FR" sz="1000" baseline="30000" dirty="0" smtClean="0"/>
              <a:t>10 </a:t>
            </a:r>
            <a:r>
              <a:rPr lang="fr-FR" sz="1000" dirty="0" smtClean="0"/>
              <a:t>Prost </a:t>
            </a:r>
            <a:r>
              <a:rPr lang="fr-FR" sz="1000" dirty="0"/>
              <a:t>A, Griffiths CJ, Anderson J, Wight D, Hart GJ. </a:t>
            </a:r>
            <a:r>
              <a:rPr lang="fr-FR" sz="1000" dirty="0" err="1"/>
              <a:t>Feasibility</a:t>
            </a:r>
            <a:r>
              <a:rPr lang="fr-FR" sz="1000" dirty="0"/>
              <a:t> and </a:t>
            </a:r>
            <a:r>
              <a:rPr lang="fr-FR" sz="1000" dirty="0" err="1"/>
              <a:t>acceptability</a:t>
            </a:r>
            <a:r>
              <a:rPr lang="fr-FR" sz="1000" dirty="0"/>
              <a:t> of </a:t>
            </a:r>
            <a:r>
              <a:rPr lang="fr-FR" sz="1000" dirty="0" err="1"/>
              <a:t>offering</a:t>
            </a:r>
            <a:r>
              <a:rPr lang="fr-FR" sz="1000" dirty="0"/>
              <a:t> </a:t>
            </a:r>
            <a:r>
              <a:rPr lang="fr-FR" sz="1000" dirty="0" err="1"/>
              <a:t>rapid</a:t>
            </a:r>
            <a:r>
              <a:rPr lang="fr-FR" sz="1000" dirty="0"/>
              <a:t> HIV tests to patients </a:t>
            </a:r>
            <a:r>
              <a:rPr lang="fr-FR" sz="1000" dirty="0" err="1"/>
              <a:t>registering</a:t>
            </a:r>
            <a:r>
              <a:rPr lang="fr-FR" sz="1000" dirty="0"/>
              <a:t> </a:t>
            </a:r>
            <a:r>
              <a:rPr lang="fr-FR" sz="1000" dirty="0" err="1"/>
              <a:t>with</a:t>
            </a:r>
            <a:r>
              <a:rPr lang="fr-FR" sz="1000" dirty="0"/>
              <a:t> </a:t>
            </a:r>
            <a:r>
              <a:rPr lang="fr-FR" sz="1000" dirty="0" err="1"/>
              <a:t>primary</a:t>
            </a:r>
            <a:r>
              <a:rPr lang="fr-FR" sz="1000" dirty="0"/>
              <a:t> care in London (UK): a pilot </a:t>
            </a:r>
            <a:r>
              <a:rPr lang="fr-FR" sz="1000" dirty="0" err="1"/>
              <a:t>study</a:t>
            </a:r>
            <a:r>
              <a:rPr lang="fr-FR" sz="1000" dirty="0"/>
              <a:t>. </a:t>
            </a:r>
            <a:r>
              <a:rPr lang="fr-FR" sz="1000" dirty="0" err="1"/>
              <a:t>Sex</a:t>
            </a:r>
            <a:r>
              <a:rPr lang="fr-FR" sz="1000" dirty="0"/>
              <a:t> </a:t>
            </a:r>
            <a:r>
              <a:rPr lang="fr-FR" sz="1000" dirty="0" err="1"/>
              <a:t>Transm</a:t>
            </a:r>
            <a:r>
              <a:rPr lang="fr-FR" sz="1000" dirty="0"/>
              <a:t> Infect. 2009;85(5):326-9 </a:t>
            </a:r>
            <a:endParaRPr lang="en-US" sz="1000" baseline="30000" dirty="0" smtClean="0">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pPr>
            <a:r>
              <a:rPr lang="en-US" sz="1000" baseline="30000" dirty="0" smtClean="0">
                <a:latin typeface="Calibri" panose="020F0502020204030204" pitchFamily="34" charset="0"/>
                <a:ea typeface="Calibri" panose="020F0502020204030204" pitchFamily="34" charset="0"/>
                <a:cs typeface="Times New Roman" panose="02020603050405020304" pitchFamily="18" charset="0"/>
              </a:rPr>
              <a:t>11</a:t>
            </a:r>
            <a:r>
              <a:rPr lang="en-US" sz="1000" dirty="0" smtClean="0">
                <a:latin typeface="Calibri" panose="020F0502020204030204" pitchFamily="34" charset="0"/>
                <a:ea typeface="Calibri" panose="020F0502020204030204" pitchFamily="34" charset="0"/>
                <a:cs typeface="Times New Roman" panose="02020603050405020304" pitchFamily="18" charset="0"/>
              </a:rPr>
              <a:t> Surah </a:t>
            </a:r>
            <a:r>
              <a:rPr lang="en-US" sz="1000" dirty="0">
                <a:latin typeface="Calibri" panose="020F0502020204030204" pitchFamily="34" charset="0"/>
                <a:ea typeface="Calibri" panose="020F0502020204030204" pitchFamily="34" charset="0"/>
                <a:cs typeface="Times New Roman" panose="02020603050405020304" pitchFamily="18" charset="0"/>
              </a:rPr>
              <a:t>S, </a:t>
            </a:r>
            <a:r>
              <a:rPr lang="en-US" sz="1000" dirty="0" err="1">
                <a:latin typeface="Calibri" panose="020F0502020204030204" pitchFamily="34" charset="0"/>
                <a:ea typeface="Calibri" panose="020F0502020204030204" pitchFamily="34" charset="0"/>
                <a:cs typeface="Times New Roman" panose="02020603050405020304" pitchFamily="18" charset="0"/>
              </a:rPr>
              <a:t>O'shea</a:t>
            </a:r>
            <a:r>
              <a:rPr lang="en-US" sz="1000" dirty="0">
                <a:latin typeface="Calibri" panose="020F0502020204030204" pitchFamily="34" charset="0"/>
                <a:ea typeface="Calibri" panose="020F0502020204030204" pitchFamily="34" charset="0"/>
                <a:cs typeface="Times New Roman" panose="02020603050405020304" pitchFamily="18" charset="0"/>
              </a:rPr>
              <a:t> S, Dunn H, </a:t>
            </a:r>
            <a:r>
              <a:rPr lang="en-US" sz="1000" dirty="0" err="1">
                <a:latin typeface="Calibri" panose="020F0502020204030204" pitchFamily="34" charset="0"/>
                <a:ea typeface="Calibri" panose="020F0502020204030204" pitchFamily="34" charset="0"/>
                <a:cs typeface="Times New Roman" panose="02020603050405020304" pitchFamily="18" charset="0"/>
              </a:rPr>
              <a:t>Mitra</a:t>
            </a:r>
            <a:r>
              <a:rPr lang="en-US" sz="1000" dirty="0">
                <a:latin typeface="Calibri" panose="020F0502020204030204" pitchFamily="34" charset="0"/>
                <a:ea typeface="Calibri" panose="020F0502020204030204" pitchFamily="34" charset="0"/>
                <a:cs typeface="Times New Roman" panose="02020603050405020304" pitchFamily="18" charset="0"/>
              </a:rPr>
              <a:t> R, Fitzgerald C, Ibrahim F, et al. Utilization of HIV point-of-care testing clinics in general practice and genitourinary medicine services in south-east London. </a:t>
            </a:r>
            <a:r>
              <a:rPr lang="fr-FR" sz="1000" dirty="0">
                <a:latin typeface="Calibri" panose="020F0502020204030204" pitchFamily="34" charset="0"/>
                <a:ea typeface="Calibri" panose="020F0502020204030204" pitchFamily="34" charset="0"/>
                <a:cs typeface="Times New Roman" panose="02020603050405020304" pitchFamily="18" charset="0"/>
              </a:rPr>
              <a:t>Int J STD AIDS. 2009;20(3):168-9. </a:t>
            </a:r>
            <a:endParaRPr lang="fr-FR" sz="1000" dirty="0" smtClean="0">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pPr>
            <a:r>
              <a:rPr lang="pt-BR" sz="1000" dirty="0" smtClean="0"/>
              <a:t>¹</a:t>
            </a:r>
            <a:r>
              <a:rPr lang="pt-BR" sz="1000" baseline="30000" dirty="0"/>
              <a:t>2</a:t>
            </a:r>
            <a:r>
              <a:rPr lang="pt-BR" sz="1000" dirty="0" smtClean="0"/>
              <a:t>Jesus </a:t>
            </a:r>
            <a:r>
              <a:rPr lang="pt-BR" sz="1000" dirty="0"/>
              <a:t>Perez Elias Maris et al, </a:t>
            </a:r>
            <a:r>
              <a:rPr lang="en-US" sz="1000" dirty="0"/>
              <a:t>Journal of the International AIDS Society 2014, 17(</a:t>
            </a:r>
            <a:r>
              <a:rPr lang="en-US" sz="1000" dirty="0" err="1"/>
              <a:t>Suppl</a:t>
            </a:r>
            <a:r>
              <a:rPr lang="en-US" sz="1000" dirty="0"/>
              <a:t> 3):19671</a:t>
            </a:r>
            <a:r>
              <a:rPr lang="fr-FR" sz="1000" dirty="0"/>
              <a:t> </a:t>
            </a:r>
            <a:r>
              <a:rPr lang="en-US" sz="1000" dirty="0"/>
              <a:t>Comparison of routine versus targeted HIV testing strategies: coverage and estimated missed infections in emergency room </a:t>
            </a:r>
            <a:r>
              <a:rPr lang="fr-FR" sz="1000" dirty="0"/>
              <a:t>and </a:t>
            </a:r>
            <a:r>
              <a:rPr lang="fr-FR" sz="1000" dirty="0" err="1"/>
              <a:t>primary</a:t>
            </a:r>
            <a:r>
              <a:rPr lang="fr-FR" sz="1000" dirty="0"/>
              <a:t> care </a:t>
            </a:r>
            <a:r>
              <a:rPr lang="fr-FR" sz="1000" dirty="0" smtClean="0"/>
              <a:t>centre</a:t>
            </a:r>
          </a:p>
          <a:p>
            <a:pPr lvl="0">
              <a:spcAft>
                <a:spcPts val="800"/>
              </a:spcAft>
            </a:pPr>
            <a:r>
              <a:rPr lang="fr-FR" sz="1000" kern="150" dirty="0" smtClean="0">
                <a:latin typeface="Calibri" panose="020F0502020204030204" pitchFamily="34" charset="0"/>
                <a:ea typeface="SimSun" panose="02010600030101010101" pitchFamily="2" charset="-122"/>
                <a:cs typeface="Tahoma" panose="020B0604030504040204" pitchFamily="34" charset="0"/>
              </a:rPr>
              <a:t>¹</a:t>
            </a:r>
            <a:r>
              <a:rPr lang="fr-FR" sz="1000" kern="150" baseline="30000" dirty="0">
                <a:latin typeface="Calibri" panose="020F0502020204030204" pitchFamily="34" charset="0"/>
                <a:ea typeface="SimSun" panose="02010600030101010101" pitchFamily="2" charset="-122"/>
                <a:cs typeface="Tahoma" panose="020B0604030504040204" pitchFamily="34" charset="0"/>
              </a:rPr>
              <a:t>3</a:t>
            </a:r>
            <a:r>
              <a:rPr lang="fr-FR" sz="1000" kern="150" dirty="0" smtClean="0">
                <a:latin typeface="Calibri" panose="020F0502020204030204" pitchFamily="34" charset="0"/>
                <a:ea typeface="SimSun" panose="02010600030101010101" pitchFamily="2" charset="-122"/>
                <a:cs typeface="Tahoma" panose="020B0604030504040204" pitchFamily="34" charset="0"/>
              </a:rPr>
              <a:t> Gauthier </a:t>
            </a:r>
            <a:r>
              <a:rPr lang="fr-FR" sz="1000" kern="150" dirty="0">
                <a:latin typeface="Calibri" panose="020F0502020204030204" pitchFamily="34" charset="0"/>
                <a:ea typeface="SimSun" panose="02010600030101010101" pitchFamily="2" charset="-122"/>
                <a:cs typeface="Tahoma" panose="020B0604030504040204" pitchFamily="34" charset="0"/>
              </a:rPr>
              <a:t>R, </a:t>
            </a:r>
            <a:r>
              <a:rPr lang="fr-FR" sz="1000" kern="150" dirty="0" err="1" smtClean="0">
                <a:latin typeface="Calibri" panose="020F0502020204030204" pitchFamily="34" charset="0"/>
                <a:ea typeface="SimSun" panose="02010600030101010101" pitchFamily="2" charset="-122"/>
                <a:cs typeface="Tahoma" panose="020B0604030504040204" pitchFamily="34" charset="0"/>
              </a:rPr>
              <a:t>Livrozet</a:t>
            </a:r>
            <a:r>
              <a:rPr lang="fr-FR" sz="1000" kern="150" dirty="0" smtClean="0">
                <a:latin typeface="Calibri" panose="020F0502020204030204" pitchFamily="34" charset="0"/>
                <a:ea typeface="SimSun" panose="02010600030101010101" pitchFamily="2" charset="-122"/>
                <a:cs typeface="Tahoma" panose="020B0604030504040204" pitchFamily="34" charset="0"/>
              </a:rPr>
              <a:t> </a:t>
            </a:r>
            <a:r>
              <a:rPr lang="fr-FR" sz="1000" kern="150" dirty="0">
                <a:latin typeface="Calibri" panose="020F0502020204030204" pitchFamily="34" charset="0"/>
                <a:ea typeface="SimSun" panose="02010600030101010101" pitchFamily="2" charset="-122"/>
                <a:cs typeface="Tahoma" panose="020B0604030504040204" pitchFamily="34" charset="0"/>
              </a:rPr>
              <a:t>JM, </a:t>
            </a:r>
            <a:r>
              <a:rPr lang="fr-FR" sz="1000" kern="150" dirty="0" err="1" smtClean="0">
                <a:latin typeface="Calibri" panose="020F0502020204030204" pitchFamily="34" charset="0"/>
                <a:ea typeface="SimSun" panose="02010600030101010101" pitchFamily="2" charset="-122"/>
                <a:cs typeface="Tahoma" panose="020B0604030504040204" pitchFamily="34" charset="0"/>
              </a:rPr>
              <a:t>Prevoteau</a:t>
            </a:r>
            <a:r>
              <a:rPr lang="fr-FR" sz="1000" kern="150" dirty="0" smtClean="0">
                <a:latin typeface="Calibri" panose="020F0502020204030204" pitchFamily="34" charset="0"/>
                <a:ea typeface="SimSun" panose="02010600030101010101" pitchFamily="2" charset="-122"/>
                <a:cs typeface="Tahoma" panose="020B0604030504040204" pitchFamily="34" charset="0"/>
              </a:rPr>
              <a:t> du Clary </a:t>
            </a:r>
            <a:r>
              <a:rPr lang="fr-FR" sz="1000" kern="150" dirty="0">
                <a:latin typeface="Calibri" panose="020F0502020204030204" pitchFamily="34" charset="0"/>
                <a:ea typeface="SimSun" panose="02010600030101010101" pitchFamily="2" charset="-122"/>
                <a:cs typeface="Tahoma" panose="020B0604030504040204" pitchFamily="34" charset="0"/>
              </a:rPr>
              <a:t>F, et al. </a:t>
            </a:r>
            <a:r>
              <a:rPr lang="en-US" sz="1000" kern="150" dirty="0">
                <a:latin typeface="Calibri" panose="020F0502020204030204" pitchFamily="34" charset="0"/>
                <a:ea typeface="SimSun" panose="02010600030101010101" pitchFamily="2" charset="-122"/>
                <a:cs typeface="Tahoma" panose="020B0604030504040204" pitchFamily="34" charset="0"/>
              </a:rPr>
              <a:t>Feasibility and acceptability of rapid HIV test screening (DEPIVIH) by French family </a:t>
            </a:r>
            <a:r>
              <a:rPr lang="en-US" sz="1000" kern="150" dirty="0" smtClean="0">
                <a:latin typeface="Calibri" panose="020F0502020204030204" pitchFamily="34" charset="0"/>
                <a:ea typeface="SimSun" panose="02010600030101010101" pitchFamily="2" charset="-122"/>
                <a:cs typeface="Tahoma" panose="020B0604030504040204" pitchFamily="34" charset="0"/>
              </a:rPr>
              <a:t>physicians. </a:t>
            </a:r>
            <a:r>
              <a:rPr lang="en-US" sz="1000" kern="150" dirty="0" err="1">
                <a:latin typeface="Calibri" panose="020F0502020204030204" pitchFamily="34" charset="0"/>
                <a:ea typeface="SimSun" panose="02010600030101010101" pitchFamily="2" charset="-122"/>
                <a:cs typeface="Tahoma" panose="020B0604030504040204" pitchFamily="34" charset="0"/>
              </a:rPr>
              <a:t>Médecine</a:t>
            </a:r>
            <a:r>
              <a:rPr lang="en-US" sz="1000" kern="150" dirty="0">
                <a:latin typeface="Calibri" panose="020F0502020204030204" pitchFamily="34" charset="0"/>
                <a:ea typeface="SimSun" panose="02010600030101010101" pitchFamily="2" charset="-122"/>
                <a:cs typeface="Tahoma" panose="020B0604030504040204" pitchFamily="34" charset="0"/>
              </a:rPr>
              <a:t> et maladies </a:t>
            </a:r>
            <a:r>
              <a:rPr lang="en-US" sz="1000" kern="150" dirty="0" err="1">
                <a:latin typeface="Calibri" panose="020F0502020204030204" pitchFamily="34" charset="0"/>
                <a:ea typeface="SimSun" panose="02010600030101010101" pitchFamily="2" charset="-122"/>
                <a:cs typeface="Tahoma" panose="020B0604030504040204" pitchFamily="34" charset="0"/>
              </a:rPr>
              <a:t>infectieuses</a:t>
            </a:r>
            <a:r>
              <a:rPr lang="en-US" sz="1000" kern="150" dirty="0">
                <a:latin typeface="Calibri" panose="020F0502020204030204" pitchFamily="34" charset="0"/>
                <a:ea typeface="SimSun" panose="02010600030101010101" pitchFamily="2" charset="-122"/>
                <a:cs typeface="Tahoma" panose="020B0604030504040204" pitchFamily="34" charset="0"/>
              </a:rPr>
              <a:t>, 2012, vol.42, n°11, pp. 553-</a:t>
            </a:r>
            <a:r>
              <a:rPr lang="en-US" sz="1000" kern="150" dirty="0" smtClean="0">
                <a:latin typeface="Calibri" panose="020F0502020204030204" pitchFamily="34" charset="0"/>
                <a:ea typeface="SimSun" panose="02010600030101010101" pitchFamily="2" charset="-122"/>
                <a:cs typeface="Tahoma" panose="020B0604030504040204" pitchFamily="34" charset="0"/>
              </a:rPr>
              <a:t>560</a:t>
            </a:r>
          </a:p>
          <a:p>
            <a:pPr>
              <a:spcAft>
                <a:spcPts val="800"/>
              </a:spcAft>
            </a:pPr>
            <a:r>
              <a:rPr lang="fr-FR" sz="1000" kern="150" dirty="0" smtClean="0">
                <a:latin typeface="Calibri" panose="020F0502020204030204" pitchFamily="34" charset="0"/>
                <a:ea typeface="SimSun" panose="02010600030101010101" pitchFamily="2" charset="-122"/>
                <a:cs typeface="Tahoma" panose="020B0604030504040204" pitchFamily="34" charset="0"/>
              </a:rPr>
              <a:t>¹</a:t>
            </a:r>
            <a:r>
              <a:rPr lang="fr-FR" sz="1000" kern="150" baseline="30000" dirty="0">
                <a:latin typeface="Calibri" panose="020F0502020204030204" pitchFamily="34" charset="0"/>
                <a:ea typeface="SimSun" panose="02010600030101010101" pitchFamily="2" charset="-122"/>
                <a:cs typeface="Tahoma" panose="020B0604030504040204" pitchFamily="34" charset="0"/>
              </a:rPr>
              <a:t>4</a:t>
            </a:r>
            <a:r>
              <a:rPr lang="fr-FR" sz="1000" kern="150" dirty="0" smtClean="0">
                <a:latin typeface="Calibri" panose="020F0502020204030204" pitchFamily="34" charset="0"/>
                <a:ea typeface="SimSun" panose="02010600030101010101" pitchFamily="2" charset="-122"/>
                <a:cs typeface="Tahoma" panose="020B0604030504040204" pitchFamily="34" charset="0"/>
              </a:rPr>
              <a:t> Jolivet </a:t>
            </a:r>
            <a:r>
              <a:rPr lang="fr-FR" sz="1000" kern="150" dirty="0">
                <a:latin typeface="Calibri" panose="020F0502020204030204" pitchFamily="34" charset="0"/>
                <a:ea typeface="SimSun" panose="02010600030101010101" pitchFamily="2" charset="-122"/>
                <a:cs typeface="Tahoma" panose="020B0604030504040204" pitchFamily="34" charset="0"/>
              </a:rPr>
              <a:t>A, </a:t>
            </a:r>
            <a:r>
              <a:rPr lang="fr-FR" sz="1000" kern="150" dirty="0" err="1" smtClean="0">
                <a:latin typeface="Calibri" panose="020F0502020204030204" pitchFamily="34" charset="0"/>
                <a:ea typeface="SimSun" panose="02010600030101010101" pitchFamily="2" charset="-122"/>
                <a:cs typeface="Tahoma" panose="020B0604030504040204" pitchFamily="34" charset="0"/>
              </a:rPr>
              <a:t>Sangare</a:t>
            </a:r>
            <a:r>
              <a:rPr lang="fr-FR" sz="1000" kern="150" dirty="0" smtClean="0">
                <a:latin typeface="Calibri" panose="020F0502020204030204" pitchFamily="34" charset="0"/>
                <a:ea typeface="SimSun" panose="02010600030101010101" pitchFamily="2" charset="-122"/>
                <a:cs typeface="Tahoma" panose="020B0604030504040204" pitchFamily="34" charset="0"/>
              </a:rPr>
              <a:t> </a:t>
            </a:r>
            <a:r>
              <a:rPr lang="fr-FR" sz="1000" kern="150" dirty="0">
                <a:latin typeface="Calibri" panose="020F0502020204030204" pitchFamily="34" charset="0"/>
                <a:ea typeface="SimSun" panose="02010600030101010101" pitchFamily="2" charset="-122"/>
                <a:cs typeface="Tahoma" panose="020B0604030504040204" pitchFamily="34" charset="0"/>
              </a:rPr>
              <a:t>I, </a:t>
            </a:r>
            <a:r>
              <a:rPr lang="fr-FR" sz="1000" kern="150" dirty="0" smtClean="0">
                <a:latin typeface="Calibri" panose="020F0502020204030204" pitchFamily="34" charset="0"/>
                <a:ea typeface="SimSun" panose="02010600030101010101" pitchFamily="2" charset="-122"/>
                <a:cs typeface="Tahoma" panose="020B0604030504040204" pitchFamily="34" charset="0"/>
              </a:rPr>
              <a:t>Dimanche </a:t>
            </a:r>
            <a:r>
              <a:rPr lang="fr-FR" sz="1000" kern="150" dirty="0">
                <a:latin typeface="Calibri" panose="020F0502020204030204" pitchFamily="34" charset="0"/>
                <a:ea typeface="SimSun" panose="02010600030101010101" pitchFamily="2" charset="-122"/>
                <a:cs typeface="Tahoma" panose="020B0604030504040204" pitchFamily="34" charset="0"/>
              </a:rPr>
              <a:t>S, et al. Les tests rapides d’orientation diagnostiques (TROD) du VIH par les médecins libéraux : bilan d’un an d’expérimentation en Guyane</a:t>
            </a:r>
            <a:br>
              <a:rPr lang="fr-FR" sz="1000" kern="150" dirty="0">
                <a:latin typeface="Calibri" panose="020F0502020204030204" pitchFamily="34" charset="0"/>
                <a:ea typeface="SimSun" panose="02010600030101010101" pitchFamily="2" charset="-122"/>
                <a:cs typeface="Tahoma" panose="020B0604030504040204" pitchFamily="34" charset="0"/>
              </a:rPr>
            </a:br>
            <a:r>
              <a:rPr lang="fr-FR" sz="1000" kern="150" dirty="0">
                <a:latin typeface="Calibri" panose="020F0502020204030204" pitchFamily="34" charset="0"/>
                <a:ea typeface="SimSun" panose="02010600030101010101" pitchFamily="2" charset="-122"/>
                <a:cs typeface="Tahoma" panose="020B0604030504040204" pitchFamily="34" charset="0"/>
              </a:rPr>
              <a:t>Bulletin de veille sanitaire </a:t>
            </a:r>
            <a:r>
              <a:rPr lang="fr-FR" sz="1000" kern="150" dirty="0" smtClean="0">
                <a:latin typeface="Calibri" panose="020F0502020204030204" pitchFamily="34" charset="0"/>
                <a:ea typeface="SimSun" panose="02010600030101010101" pitchFamily="2" charset="-122"/>
                <a:cs typeface="Tahoma" panose="020B0604030504040204" pitchFamily="34" charset="0"/>
              </a:rPr>
              <a:t>Antilles</a:t>
            </a:r>
            <a:r>
              <a:rPr lang="fr-FR" sz="1000" kern="150" dirty="0">
                <a:latin typeface="Calibri" panose="020F0502020204030204" pitchFamily="34" charset="0"/>
                <a:ea typeface="SimSun" panose="02010600030101010101" pitchFamily="2" charset="-122"/>
                <a:cs typeface="Tahoma" panose="020B0604030504040204" pitchFamily="34" charset="0"/>
              </a:rPr>
              <a:t>-Guyane, 2012, n°10, pp. 18-</a:t>
            </a:r>
            <a:r>
              <a:rPr lang="fr-FR" sz="1000" kern="150" dirty="0" smtClean="0">
                <a:latin typeface="Calibri" panose="020F0502020204030204" pitchFamily="34" charset="0"/>
                <a:ea typeface="SimSun" panose="02010600030101010101" pitchFamily="2" charset="-122"/>
                <a:cs typeface="Tahoma" panose="020B0604030504040204" pitchFamily="34" charset="0"/>
              </a:rPr>
              <a:t>20</a:t>
            </a:r>
            <a:endParaRPr lang="fr-FR" sz="1000" kern="150" dirty="0">
              <a:latin typeface="Calibri" panose="020F0502020204030204" pitchFamily="34" charset="0"/>
              <a:ea typeface="SimSun" panose="02010600030101010101" pitchFamily="2" charset="-122"/>
              <a:cs typeface="Tahoma" panose="020B0604030504040204" pitchFamily="34" charset="0"/>
            </a:endParaRPr>
          </a:p>
        </p:txBody>
      </p:sp>
      <p:sp>
        <p:nvSpPr>
          <p:cNvPr id="9" name="ZoneTexte 2"/>
          <p:cNvSpPr txBox="1">
            <a:spLocks noChangeArrowheads="1"/>
          </p:cNvSpPr>
          <p:nvPr/>
        </p:nvSpPr>
        <p:spPr bwMode="auto">
          <a:xfrm>
            <a:off x="545511" y="1362448"/>
            <a:ext cx="3770000" cy="1477328"/>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endParaRPr lang="fr-FR" sz="1800" b="1" dirty="0" smtClean="0">
              <a:solidFill>
                <a:srgbClr val="FFFFFF"/>
              </a:solidFill>
            </a:endParaRPr>
          </a:p>
          <a:p>
            <a:pPr algn="ctr"/>
            <a:endParaRPr lang="fr-FR" sz="1800" b="1" dirty="0" smtClean="0">
              <a:solidFill>
                <a:srgbClr val="FFFFFF"/>
              </a:solidFill>
            </a:endParaRPr>
          </a:p>
          <a:p>
            <a:pPr lvl="0" algn="ctr"/>
            <a:r>
              <a:rPr lang="fr-FR" sz="1800" b="1" dirty="0">
                <a:solidFill>
                  <a:schemeClr val="bg1"/>
                </a:solidFill>
              </a:rPr>
              <a:t>Expérimentations en Europe</a:t>
            </a:r>
          </a:p>
          <a:p>
            <a:pPr algn="ctr"/>
            <a:endParaRPr lang="fr-FR" sz="1800" b="1" dirty="0" smtClean="0">
              <a:solidFill>
                <a:srgbClr val="FFFFFF"/>
              </a:solidFill>
            </a:endParaRPr>
          </a:p>
          <a:p>
            <a:pPr algn="ctr"/>
            <a:endParaRPr lang="fr-FR" sz="1800" b="1" dirty="0">
              <a:solidFill>
                <a:srgbClr val="FFFFFF"/>
              </a:solidFill>
            </a:endParaRPr>
          </a:p>
        </p:txBody>
      </p:sp>
      <p:sp>
        <p:nvSpPr>
          <p:cNvPr id="10" name="Espace réservé du contenu 1"/>
          <p:cNvSpPr>
            <a:spLocks noGrp="1"/>
          </p:cNvSpPr>
          <p:nvPr>
            <p:ph idx="1"/>
          </p:nvPr>
        </p:nvSpPr>
        <p:spPr>
          <a:xfrm>
            <a:off x="4315511" y="1392038"/>
            <a:ext cx="7183412" cy="1468437"/>
          </a:xfrm>
        </p:spPr>
        <p:txBody>
          <a:bodyPr>
            <a:normAutofit lnSpcReduction="10000"/>
          </a:bodyPr>
          <a:lstStyle/>
          <a:p>
            <a:pPr lvl="0"/>
            <a:r>
              <a:rPr lang="fr-FR" sz="2000" dirty="0"/>
              <a:t>Angleterre -  bonne acceptabilité</a:t>
            </a:r>
            <a:r>
              <a:rPr lang="fr-FR" sz="2000" dirty="0" smtClean="0"/>
              <a:t>, surtout si dépistage associé à un </a:t>
            </a:r>
            <a:r>
              <a:rPr lang="fr-FR" sz="2000" dirty="0"/>
              <a:t>bilan général </a:t>
            </a:r>
            <a:r>
              <a:rPr lang="fr-FR" sz="2000" baseline="30000" dirty="0" smtClean="0"/>
              <a:t>10</a:t>
            </a:r>
            <a:r>
              <a:rPr lang="fr-FR" sz="2000" dirty="0" smtClean="0"/>
              <a:t>, population dépistée différente de celles des centres antivénériens</a:t>
            </a:r>
            <a:r>
              <a:rPr lang="fr-FR" sz="2000" baseline="30000" dirty="0" smtClean="0"/>
              <a:t>11</a:t>
            </a:r>
            <a:endParaRPr lang="fr-FR" sz="2000" dirty="0"/>
          </a:p>
          <a:p>
            <a:pPr lvl="0"/>
            <a:r>
              <a:rPr lang="fr-FR" sz="2000" dirty="0" smtClean="0"/>
              <a:t>2014, Espagne: comparaison de </a:t>
            </a:r>
            <a:r>
              <a:rPr lang="fr-FR" sz="2000" dirty="0"/>
              <a:t>stratégies de dépistage </a:t>
            </a:r>
            <a:r>
              <a:rPr lang="fr-FR" sz="2000" dirty="0" smtClean="0"/>
              <a:t>(routine </a:t>
            </a:r>
            <a:r>
              <a:rPr lang="fr-FR" sz="2000" dirty="0"/>
              <a:t>vs </a:t>
            </a:r>
            <a:r>
              <a:rPr lang="fr-FR" sz="2000" dirty="0" smtClean="0"/>
              <a:t>orienté)</a:t>
            </a:r>
            <a:r>
              <a:rPr lang="fr-FR" sz="2000" baseline="30000" dirty="0" smtClean="0"/>
              <a:t>1</a:t>
            </a:r>
            <a:r>
              <a:rPr lang="fr-FR" sz="2000" baseline="30000" dirty="0"/>
              <a:t>2</a:t>
            </a:r>
            <a:endParaRPr lang="fr-FR" sz="2000" dirty="0"/>
          </a:p>
          <a:p>
            <a:endParaRPr lang="fr-FR" sz="1900" dirty="0">
              <a:latin typeface="Calibri" charset="0"/>
              <a:ea typeface="MS PGothic" charset="0"/>
            </a:endParaRPr>
          </a:p>
        </p:txBody>
      </p:sp>
      <p:sp>
        <p:nvSpPr>
          <p:cNvPr id="11" name="ZoneTexte 2"/>
          <p:cNvSpPr txBox="1">
            <a:spLocks noChangeArrowheads="1"/>
          </p:cNvSpPr>
          <p:nvPr/>
        </p:nvSpPr>
        <p:spPr bwMode="auto">
          <a:xfrm>
            <a:off x="547687" y="3071924"/>
            <a:ext cx="3770000" cy="1477328"/>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endParaRPr lang="fr-FR" sz="1800" b="1" dirty="0" smtClean="0">
              <a:solidFill>
                <a:srgbClr val="FFFFFF"/>
              </a:solidFill>
            </a:endParaRPr>
          </a:p>
          <a:p>
            <a:pPr algn="ctr"/>
            <a:endParaRPr lang="fr-FR" sz="1800" b="1" dirty="0" smtClean="0">
              <a:solidFill>
                <a:srgbClr val="FFFFFF"/>
              </a:solidFill>
            </a:endParaRPr>
          </a:p>
          <a:p>
            <a:pPr lvl="0" algn="ctr"/>
            <a:r>
              <a:rPr lang="fr-FR" sz="1800" b="1" dirty="0">
                <a:solidFill>
                  <a:schemeClr val="bg1"/>
                </a:solidFill>
              </a:rPr>
              <a:t>Expérimentations en </a:t>
            </a:r>
            <a:r>
              <a:rPr lang="fr-FR" sz="1800" b="1" dirty="0" smtClean="0">
                <a:solidFill>
                  <a:schemeClr val="bg1"/>
                </a:solidFill>
              </a:rPr>
              <a:t>France</a:t>
            </a:r>
            <a:endParaRPr lang="fr-FR" sz="1800" b="1" dirty="0">
              <a:solidFill>
                <a:schemeClr val="bg1"/>
              </a:solidFill>
            </a:endParaRPr>
          </a:p>
          <a:p>
            <a:pPr algn="ctr"/>
            <a:endParaRPr lang="fr-FR" sz="1800" b="1" dirty="0" smtClean="0">
              <a:solidFill>
                <a:srgbClr val="FFFFFF"/>
              </a:solidFill>
            </a:endParaRPr>
          </a:p>
          <a:p>
            <a:pPr algn="ctr"/>
            <a:endParaRPr lang="fr-FR" sz="1800" b="1" dirty="0">
              <a:solidFill>
                <a:srgbClr val="FFFFFF"/>
              </a:solidFill>
            </a:endParaRPr>
          </a:p>
        </p:txBody>
      </p:sp>
      <p:sp>
        <p:nvSpPr>
          <p:cNvPr id="12" name="Espace réservé du contenu 1"/>
          <p:cNvSpPr txBox="1">
            <a:spLocks/>
          </p:cNvSpPr>
          <p:nvPr/>
        </p:nvSpPr>
        <p:spPr>
          <a:xfrm>
            <a:off x="4317687" y="3073290"/>
            <a:ext cx="7183412" cy="1619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000" dirty="0" smtClean="0"/>
              <a:t>2011-DEPIVIH 1: bonne </a:t>
            </a:r>
            <a:r>
              <a:rPr lang="fr-FR" sz="2000" dirty="0"/>
              <a:t>acceptabilité des patients mais faisabilité </a:t>
            </a:r>
            <a:r>
              <a:rPr lang="fr-FR" sz="2000" dirty="0" smtClean="0"/>
              <a:t>limitée car </a:t>
            </a:r>
            <a:r>
              <a:rPr lang="fr-FR" sz="2000" dirty="0"/>
              <a:t>aspect chronophage du TROD utilisé</a:t>
            </a:r>
            <a:r>
              <a:rPr lang="fr-FR" sz="2000" dirty="0" smtClean="0"/>
              <a:t>¹</a:t>
            </a:r>
            <a:r>
              <a:rPr lang="fr-FR" sz="2000" baseline="30000" dirty="0"/>
              <a:t>3</a:t>
            </a:r>
            <a:endParaRPr lang="fr-FR" sz="1800" dirty="0"/>
          </a:p>
          <a:p>
            <a:pPr lvl="0"/>
            <a:r>
              <a:rPr lang="fr-FR" sz="2000" dirty="0" smtClean="0"/>
              <a:t>2012-Expérience </a:t>
            </a:r>
            <a:r>
              <a:rPr lang="fr-FR" sz="2000" dirty="0"/>
              <a:t>guyanaise en soins </a:t>
            </a:r>
            <a:r>
              <a:rPr lang="fr-FR" sz="2000" dirty="0" smtClean="0"/>
              <a:t>primaires: pratique des TROD jugée pertinente et faisable¹</a:t>
            </a:r>
            <a:r>
              <a:rPr lang="fr-FR" sz="2000" baseline="30000" dirty="0"/>
              <a:t>4</a:t>
            </a:r>
            <a:endParaRPr lang="fr-FR" sz="2000" dirty="0"/>
          </a:p>
          <a:p>
            <a:endParaRPr lang="fr-FR" sz="1900" dirty="0">
              <a:latin typeface="Calibri" charset="0"/>
              <a:ea typeface="MS PGothic" charset="0"/>
            </a:endParaRPr>
          </a:p>
        </p:txBody>
      </p:sp>
    </p:spTree>
    <p:extLst>
      <p:ext uri="{BB962C8B-B14F-4D97-AF65-F5344CB8AC3E}">
        <p14:creationId xmlns:p14="http://schemas.microsoft.com/office/powerpoint/2010/main" val="788220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pPr lvl="0"/>
            <a:r>
              <a:rPr lang="fr-FR" altLang="fr-FR" b="1" dirty="0"/>
              <a:t>Etude DEPIVIH 2 </a:t>
            </a:r>
            <a:endParaRPr lang="fr-FR" dirty="0"/>
          </a:p>
        </p:txBody>
      </p:sp>
      <p:sp>
        <p:nvSpPr>
          <p:cNvPr id="7" name="Espace réservé du texte 6"/>
          <p:cNvSpPr>
            <a:spLocks noGrp="1"/>
          </p:cNvSpPr>
          <p:nvPr>
            <p:ph type="body" idx="1"/>
          </p:nvPr>
        </p:nvSpPr>
        <p:spPr/>
        <p:txBody>
          <a:bodyPr/>
          <a:lstStyle/>
          <a:p>
            <a:pPr lvl="0"/>
            <a:r>
              <a:rPr lang="fr-FR" altLang="fr-FR" b="1" dirty="0" smtClean="0">
                <a:solidFill>
                  <a:schemeClr val="tx1"/>
                </a:solidFill>
              </a:rPr>
              <a:t>Evaluation </a:t>
            </a:r>
            <a:r>
              <a:rPr lang="fr-FR" altLang="fr-FR" b="1" dirty="0">
                <a:solidFill>
                  <a:schemeClr val="tx1"/>
                </a:solidFill>
              </a:rPr>
              <a:t>en situation réelle des pratiques de dépistage du VIH par des médecins généralistes ayant à leur disposition la </a:t>
            </a:r>
            <a:r>
              <a:rPr lang="fr-FR" altLang="fr-FR" b="1" dirty="0" smtClean="0">
                <a:solidFill>
                  <a:schemeClr val="tx1"/>
                </a:solidFill>
              </a:rPr>
              <a:t>sérologie </a:t>
            </a:r>
            <a:r>
              <a:rPr lang="fr-FR" altLang="fr-FR" b="1" dirty="0">
                <a:solidFill>
                  <a:schemeClr val="tx1"/>
                </a:solidFill>
              </a:rPr>
              <a:t>et 2 types de TROD  </a:t>
            </a:r>
            <a:endParaRPr lang="fr-FR" dirty="0"/>
          </a:p>
          <a:p>
            <a:endParaRPr lang="fr-FR" dirty="0"/>
          </a:p>
        </p:txBody>
      </p:sp>
    </p:spTree>
    <p:extLst>
      <p:ext uri="{BB962C8B-B14F-4D97-AF65-F5344CB8AC3E}">
        <p14:creationId xmlns:p14="http://schemas.microsoft.com/office/powerpoint/2010/main" val="23088588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11127"/>
            <a:ext cx="10515600" cy="1325563"/>
          </a:xfrm>
        </p:spPr>
        <p:txBody>
          <a:bodyPr>
            <a:normAutofit/>
          </a:bodyPr>
          <a:lstStyle/>
          <a:p>
            <a:r>
              <a:rPr lang="fr-FR" sz="3200" b="1" dirty="0" smtClean="0"/>
              <a:t>OBJECTIFS </a:t>
            </a:r>
            <a:endParaRPr lang="fr-FR" sz="3200" b="1" dirty="0"/>
          </a:p>
        </p:txBody>
      </p:sp>
      <p:sp>
        <p:nvSpPr>
          <p:cNvPr id="3" name="Espace réservé du contenu 2"/>
          <p:cNvSpPr>
            <a:spLocks noGrp="1"/>
          </p:cNvSpPr>
          <p:nvPr>
            <p:ph idx="1"/>
          </p:nvPr>
        </p:nvSpPr>
        <p:spPr>
          <a:xfrm>
            <a:off x="838200" y="1467556"/>
            <a:ext cx="10515600" cy="5249333"/>
          </a:xfrm>
        </p:spPr>
        <p:txBody>
          <a:bodyPr>
            <a:normAutofit/>
          </a:bodyPr>
          <a:lstStyle/>
          <a:p>
            <a:pPr marL="0" indent="0">
              <a:buNone/>
            </a:pPr>
            <a:r>
              <a:rPr lang="fr-FR" sz="2400" b="1" dirty="0" smtClean="0">
                <a:solidFill>
                  <a:schemeClr val="accent1">
                    <a:lumMod val="50000"/>
                  </a:schemeClr>
                </a:solidFill>
              </a:rPr>
              <a:t>Objectif principal </a:t>
            </a:r>
            <a:endParaRPr lang="fr-FR" sz="2400" dirty="0" smtClean="0"/>
          </a:p>
          <a:p>
            <a:r>
              <a:rPr lang="fr-FR" sz="1900" dirty="0" smtClean="0"/>
              <a:t>Mesurer les proportions relatives d’utilisation de chaque méthode de dépistage: </a:t>
            </a:r>
          </a:p>
          <a:p>
            <a:pPr lvl="1"/>
            <a:r>
              <a:rPr lang="fr-FR" sz="1800" dirty="0"/>
              <a:t>S</a:t>
            </a:r>
            <a:r>
              <a:rPr lang="fr-FR" sz="1800" dirty="0" smtClean="0"/>
              <a:t>érologie VIH au laboratoire, </a:t>
            </a:r>
          </a:p>
          <a:p>
            <a:pPr lvl="1"/>
            <a:r>
              <a:rPr lang="fr-FR" sz="1800" dirty="0" smtClean="0"/>
              <a:t>TROD à réponse « immédiate » </a:t>
            </a:r>
          </a:p>
          <a:p>
            <a:pPr lvl="1"/>
            <a:r>
              <a:rPr lang="fr-FR" sz="1800" dirty="0" smtClean="0"/>
              <a:t>TROD à réponse « différée »</a:t>
            </a:r>
          </a:p>
          <a:p>
            <a:endParaRPr lang="fr-FR" sz="1050" dirty="0" smtClean="0"/>
          </a:p>
          <a:p>
            <a:endParaRPr lang="fr-FR" sz="1050" dirty="0"/>
          </a:p>
          <a:p>
            <a:pPr marL="0" indent="0">
              <a:buNone/>
            </a:pPr>
            <a:r>
              <a:rPr lang="fr-FR" sz="2400" b="1" dirty="0" smtClean="0">
                <a:solidFill>
                  <a:schemeClr val="accent1">
                    <a:lumMod val="50000"/>
                  </a:schemeClr>
                </a:solidFill>
              </a:rPr>
              <a:t>Objectifs secondaires </a:t>
            </a:r>
          </a:p>
          <a:p>
            <a:r>
              <a:rPr lang="fr-FR" sz="1900" dirty="0" smtClean="0"/>
              <a:t>Taux de dépistage de la population non connue comme séropositive vue en consultation pendant la durée de l’étude</a:t>
            </a:r>
          </a:p>
          <a:p>
            <a:r>
              <a:rPr lang="fr-FR" sz="1900" dirty="0" smtClean="0"/>
              <a:t>Circonstances de dépistage</a:t>
            </a:r>
          </a:p>
          <a:p>
            <a:r>
              <a:rPr lang="fr-FR" sz="1900" dirty="0" smtClean="0"/>
              <a:t>Eléments du choix de la méthode de dépistage</a:t>
            </a:r>
          </a:p>
          <a:p>
            <a:r>
              <a:rPr lang="fr-FR" sz="1900" dirty="0" smtClean="0"/>
              <a:t>Problèmes rencontrés </a:t>
            </a:r>
          </a:p>
          <a:p>
            <a:r>
              <a:rPr lang="fr-FR" sz="1900" dirty="0" smtClean="0"/>
              <a:t>Satisfaction des médecins vis-à-vis du TROD</a:t>
            </a:r>
            <a:endParaRPr lang="fr-FR" sz="1900" dirty="0"/>
          </a:p>
        </p:txBody>
      </p:sp>
    </p:spTree>
    <p:extLst>
      <p:ext uri="{BB962C8B-B14F-4D97-AF65-F5344CB8AC3E}">
        <p14:creationId xmlns:p14="http://schemas.microsoft.com/office/powerpoint/2010/main" val="963190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81682"/>
            <a:ext cx="10515600" cy="1325563"/>
          </a:xfrm>
        </p:spPr>
        <p:txBody>
          <a:bodyPr>
            <a:normAutofit/>
          </a:bodyPr>
          <a:lstStyle/>
          <a:p>
            <a:r>
              <a:rPr lang="fr-FR" sz="3200" b="1" dirty="0" smtClean="0"/>
              <a:t>Méthode </a:t>
            </a:r>
            <a:endParaRPr lang="fr-FR" sz="3200" b="1" dirty="0"/>
          </a:p>
        </p:txBody>
      </p:sp>
      <p:sp>
        <p:nvSpPr>
          <p:cNvPr id="3" name="Espace réservé du contenu 2"/>
          <p:cNvSpPr>
            <a:spLocks noGrp="1"/>
          </p:cNvSpPr>
          <p:nvPr>
            <p:ph idx="1"/>
          </p:nvPr>
        </p:nvSpPr>
        <p:spPr>
          <a:xfrm>
            <a:off x="838200" y="1656293"/>
            <a:ext cx="10515600" cy="4351338"/>
          </a:xfrm>
        </p:spPr>
        <p:txBody>
          <a:bodyPr>
            <a:normAutofit lnSpcReduction="10000"/>
          </a:bodyPr>
          <a:lstStyle/>
          <a:p>
            <a:r>
              <a:rPr lang="fr-FR" dirty="0" smtClean="0">
                <a:solidFill>
                  <a:schemeClr val="accent1">
                    <a:lumMod val="50000"/>
                  </a:schemeClr>
                </a:solidFill>
              </a:rPr>
              <a:t>Etude prospective d’intervention et d’observation en soins primaires (déc. 2013-déc. 2014) </a:t>
            </a:r>
          </a:p>
          <a:p>
            <a:endParaRPr lang="fr-FR" dirty="0" smtClean="0">
              <a:solidFill>
                <a:schemeClr val="accent1">
                  <a:lumMod val="50000"/>
                </a:schemeClr>
              </a:solidFill>
            </a:endParaRPr>
          </a:p>
          <a:p>
            <a:r>
              <a:rPr lang="fr-FR" dirty="0" smtClean="0">
                <a:solidFill>
                  <a:schemeClr val="accent1">
                    <a:lumMod val="50000"/>
                  </a:schemeClr>
                </a:solidFill>
              </a:rPr>
              <a:t>Investigateurs:</a:t>
            </a:r>
          </a:p>
          <a:p>
            <a:pPr lvl="1">
              <a:buFont typeface="Wingdings" panose="05000000000000000000" pitchFamily="2" charset="2"/>
              <a:buChar char="§"/>
            </a:pPr>
            <a:r>
              <a:rPr lang="fr-FR" dirty="0" smtClean="0"/>
              <a:t>Médecins généralistes exerçant dans 5 régions de France</a:t>
            </a:r>
          </a:p>
          <a:p>
            <a:pPr lvl="1">
              <a:buFont typeface="Wingdings" panose="05000000000000000000" pitchFamily="2" charset="2"/>
              <a:buChar char="§"/>
            </a:pPr>
            <a:r>
              <a:rPr lang="fr-FR" dirty="0" smtClean="0"/>
              <a:t>En cabinet individuel ou en centre de santé </a:t>
            </a:r>
          </a:p>
          <a:p>
            <a:pPr lvl="1">
              <a:buFont typeface="Wingdings" panose="05000000000000000000" pitchFamily="2" charset="2"/>
              <a:buChar char="§"/>
            </a:pPr>
            <a:r>
              <a:rPr lang="fr-FR" dirty="0" smtClean="0"/>
              <a:t>Formés à la pratique des TROD du VIH </a:t>
            </a:r>
          </a:p>
          <a:p>
            <a:pPr marL="457200" lvl="1" indent="0">
              <a:buNone/>
            </a:pPr>
            <a:endParaRPr lang="fr-FR" dirty="0" smtClean="0">
              <a:solidFill>
                <a:schemeClr val="accent1">
                  <a:lumMod val="50000"/>
                </a:schemeClr>
              </a:solidFill>
            </a:endParaRPr>
          </a:p>
          <a:p>
            <a:r>
              <a:rPr lang="fr-FR" dirty="0">
                <a:solidFill>
                  <a:schemeClr val="accent1">
                    <a:lumMod val="50000"/>
                  </a:schemeClr>
                </a:solidFill>
              </a:rPr>
              <a:t>Critères d’inclusion</a:t>
            </a:r>
          </a:p>
          <a:p>
            <a:pPr lvl="1">
              <a:buFont typeface="Wingdings" panose="05000000000000000000" pitchFamily="2" charset="2"/>
              <a:buChar char="§"/>
            </a:pPr>
            <a:r>
              <a:rPr lang="fr-FR" dirty="0"/>
              <a:t>Patients âgés de 18 ans ou plus, </a:t>
            </a:r>
            <a:r>
              <a:rPr lang="fr-FR" dirty="0" smtClean="0"/>
              <a:t>vus en consultation, non </a:t>
            </a:r>
            <a:r>
              <a:rPr lang="fr-FR" dirty="0"/>
              <a:t>connus comme </a:t>
            </a:r>
            <a:r>
              <a:rPr lang="fr-FR" dirty="0" smtClean="0"/>
              <a:t>séropositifs</a:t>
            </a:r>
            <a:endParaRPr lang="fr-FR" dirty="0"/>
          </a:p>
          <a:p>
            <a:pPr marL="457200" lvl="1" indent="0">
              <a:buNone/>
            </a:pPr>
            <a:endParaRPr lang="fr-FR" i="1" dirty="0" smtClean="0"/>
          </a:p>
        </p:txBody>
      </p:sp>
    </p:spTree>
    <p:extLst>
      <p:ext uri="{BB962C8B-B14F-4D97-AF65-F5344CB8AC3E}">
        <p14:creationId xmlns:p14="http://schemas.microsoft.com/office/powerpoint/2010/main" val="2862932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81682"/>
            <a:ext cx="10515600" cy="1325563"/>
          </a:xfrm>
        </p:spPr>
        <p:txBody>
          <a:bodyPr>
            <a:normAutofit/>
          </a:bodyPr>
          <a:lstStyle/>
          <a:p>
            <a:r>
              <a:rPr lang="fr-FR" sz="3200" b="1" dirty="0" smtClean="0"/>
              <a:t>Protocole </a:t>
            </a:r>
            <a:endParaRPr lang="fr-FR" sz="3200" b="1" dirty="0"/>
          </a:p>
        </p:txBody>
      </p:sp>
      <p:sp>
        <p:nvSpPr>
          <p:cNvPr id="3" name="Espace réservé du contenu 2"/>
          <p:cNvSpPr>
            <a:spLocks noGrp="1"/>
          </p:cNvSpPr>
          <p:nvPr>
            <p:ph idx="1"/>
          </p:nvPr>
        </p:nvSpPr>
        <p:spPr/>
        <p:txBody>
          <a:bodyPr>
            <a:normAutofit fontScale="77500" lnSpcReduction="20000"/>
          </a:bodyPr>
          <a:lstStyle/>
          <a:p>
            <a:r>
              <a:rPr lang="fr-FR" b="1" dirty="0" smtClean="0">
                <a:solidFill>
                  <a:schemeClr val="accent5"/>
                </a:solidFill>
              </a:rPr>
              <a:t>Affiche informative en salle d’attente </a:t>
            </a:r>
          </a:p>
          <a:p>
            <a:r>
              <a:rPr lang="fr-FR" sz="2300" dirty="0" smtClean="0">
                <a:solidFill>
                  <a:schemeClr val="bg1">
                    <a:lumMod val="65000"/>
                  </a:schemeClr>
                </a:solidFill>
              </a:rPr>
              <a:t>Explication du protocole de l’étude: les différents méthodes de dépistage du VIH, déroulement, intérêts et limites </a:t>
            </a:r>
          </a:p>
          <a:p>
            <a:r>
              <a:rPr lang="fr-FR" sz="2300" dirty="0" smtClean="0">
                <a:solidFill>
                  <a:schemeClr val="bg1">
                    <a:lumMod val="65000"/>
                  </a:schemeClr>
                </a:solidFill>
              </a:rPr>
              <a:t>Réalisation du test du dépistage:</a:t>
            </a:r>
          </a:p>
          <a:p>
            <a:pPr lvl="1">
              <a:buFont typeface="Wingdings" panose="05000000000000000000" pitchFamily="2" charset="2"/>
              <a:buChar char="§"/>
            </a:pPr>
            <a:r>
              <a:rPr lang="fr-FR" sz="2300" dirty="0" smtClean="0">
                <a:solidFill>
                  <a:schemeClr val="bg1">
                    <a:lumMod val="65000"/>
                  </a:schemeClr>
                </a:solidFill>
              </a:rPr>
              <a:t>Choix libre </a:t>
            </a:r>
          </a:p>
          <a:p>
            <a:pPr lvl="1">
              <a:buFont typeface="Wingdings" panose="05000000000000000000" pitchFamily="2" charset="2"/>
              <a:buChar char="§"/>
            </a:pPr>
            <a:r>
              <a:rPr lang="fr-FR" sz="2300" dirty="0" smtClean="0">
                <a:solidFill>
                  <a:schemeClr val="bg1">
                    <a:lumMod val="65000"/>
                  </a:schemeClr>
                </a:solidFill>
              </a:rPr>
              <a:t>Sur proposition du médecin </a:t>
            </a:r>
          </a:p>
          <a:p>
            <a:pPr lvl="1">
              <a:buFont typeface="Wingdings" panose="05000000000000000000" pitchFamily="2" charset="2"/>
              <a:buChar char="§"/>
            </a:pPr>
            <a:r>
              <a:rPr lang="fr-FR" sz="2300" dirty="0" smtClean="0">
                <a:solidFill>
                  <a:schemeClr val="bg1">
                    <a:lumMod val="65000"/>
                  </a:schemeClr>
                </a:solidFill>
              </a:rPr>
              <a:t>A la demande du patient </a:t>
            </a:r>
          </a:p>
          <a:p>
            <a:pPr lvl="1">
              <a:buFont typeface="Wingdings" panose="05000000000000000000" pitchFamily="2" charset="2"/>
              <a:buChar char="§"/>
            </a:pPr>
            <a:r>
              <a:rPr lang="fr-FR" sz="2300" dirty="0" smtClean="0">
                <a:solidFill>
                  <a:schemeClr val="bg1">
                    <a:lumMod val="65000"/>
                  </a:schemeClr>
                </a:solidFill>
              </a:rPr>
              <a:t>Après concertation médecin-patient </a:t>
            </a:r>
          </a:p>
          <a:p>
            <a:r>
              <a:rPr lang="fr-FR" sz="2300" dirty="0">
                <a:solidFill>
                  <a:schemeClr val="bg1">
                    <a:lumMod val="65000"/>
                  </a:schemeClr>
                </a:solidFill>
              </a:rPr>
              <a:t>Données recueillies: </a:t>
            </a:r>
          </a:p>
          <a:p>
            <a:pPr lvl="1">
              <a:buFont typeface="Wingdings" charset="2"/>
              <a:buChar char="§"/>
            </a:pPr>
            <a:r>
              <a:rPr lang="fr-FR" sz="2300" dirty="0">
                <a:solidFill>
                  <a:schemeClr val="bg1">
                    <a:lumMod val="65000"/>
                  </a:schemeClr>
                </a:solidFill>
              </a:rPr>
              <a:t>Age, sexe, dépistage antérieur,</a:t>
            </a:r>
          </a:p>
          <a:p>
            <a:pPr lvl="1">
              <a:buFont typeface="Wingdings" charset="2"/>
              <a:buChar char="§"/>
            </a:pPr>
            <a:r>
              <a:rPr lang="fr-FR" sz="2300" dirty="0">
                <a:solidFill>
                  <a:schemeClr val="bg1">
                    <a:lumMod val="65000"/>
                  </a:schemeClr>
                </a:solidFill>
              </a:rPr>
              <a:t>Circonstances du dépistage, </a:t>
            </a:r>
          </a:p>
          <a:p>
            <a:pPr lvl="1">
              <a:buFont typeface="Wingdings" charset="2"/>
              <a:buChar char="§"/>
            </a:pPr>
            <a:r>
              <a:rPr lang="fr-FR" sz="2300" dirty="0">
                <a:solidFill>
                  <a:schemeClr val="bg1">
                    <a:lumMod val="65000"/>
                  </a:schemeClr>
                </a:solidFill>
              </a:rPr>
              <a:t>Personne à l’origine du choix de la méthode dépistage,</a:t>
            </a:r>
          </a:p>
          <a:p>
            <a:pPr lvl="1">
              <a:buFont typeface="Wingdings" charset="2"/>
              <a:buChar char="§"/>
            </a:pPr>
            <a:r>
              <a:rPr lang="fr-FR" sz="2300" dirty="0">
                <a:solidFill>
                  <a:schemeClr val="bg1">
                    <a:lumMod val="65000"/>
                  </a:schemeClr>
                </a:solidFill>
              </a:rPr>
              <a:t>Motifs de choix de la méthode de dépistage, </a:t>
            </a:r>
          </a:p>
          <a:p>
            <a:pPr lvl="1">
              <a:buFont typeface="Wingdings" charset="2"/>
              <a:buChar char="§"/>
            </a:pPr>
            <a:r>
              <a:rPr lang="fr-FR" sz="2300" dirty="0">
                <a:solidFill>
                  <a:schemeClr val="bg1">
                    <a:lumMod val="65000"/>
                  </a:schemeClr>
                </a:solidFill>
              </a:rPr>
              <a:t>Résultats des tests, </a:t>
            </a:r>
          </a:p>
          <a:p>
            <a:pPr lvl="1">
              <a:buFont typeface="Wingdings" charset="2"/>
              <a:buChar char="§"/>
            </a:pPr>
            <a:r>
              <a:rPr lang="fr-FR" sz="2300" dirty="0">
                <a:solidFill>
                  <a:schemeClr val="bg1">
                    <a:lumMod val="65000"/>
                  </a:schemeClr>
                </a:solidFill>
              </a:rPr>
              <a:t>Problèmes rencontrés à la réalisation du TROD, </a:t>
            </a:r>
          </a:p>
          <a:p>
            <a:pPr lvl="1">
              <a:buFont typeface="Wingdings" charset="2"/>
              <a:buChar char="§"/>
            </a:pPr>
            <a:r>
              <a:rPr lang="fr-FR" sz="2300" dirty="0">
                <a:solidFill>
                  <a:schemeClr val="bg1">
                    <a:lumMod val="65000"/>
                  </a:schemeClr>
                </a:solidFill>
              </a:rPr>
              <a:t>Degré de satisfaction des médecins.</a:t>
            </a:r>
          </a:p>
          <a:p>
            <a:pPr marL="457200" lvl="1" indent="0">
              <a:buNone/>
            </a:pPr>
            <a:endParaRPr lang="fr-FR" dirty="0" smtClean="0"/>
          </a:p>
        </p:txBody>
      </p:sp>
    </p:spTree>
    <p:extLst>
      <p:ext uri="{BB962C8B-B14F-4D97-AF65-F5344CB8AC3E}">
        <p14:creationId xmlns:p14="http://schemas.microsoft.com/office/powerpoint/2010/main" val="3824809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endParaRPr lang="fr-FR" dirty="0"/>
          </a:p>
        </p:txBody>
      </p:sp>
      <p:pic>
        <p:nvPicPr>
          <p:cNvPr id="4" name="Espace réservé du contenu 3"/>
          <p:cNvPicPr>
            <a:picLocks noGrp="1"/>
          </p:cNvPicPr>
          <p:nvPr>
            <p:ph idx="1"/>
          </p:nvPr>
        </p:nvPicPr>
        <p:blipFill rotWithShape="1">
          <a:blip r:embed="rId2"/>
          <a:srcRect l="4698" r="5278"/>
          <a:stretch/>
        </p:blipFill>
        <p:spPr bwMode="auto">
          <a:xfrm>
            <a:off x="1828800" y="775856"/>
            <a:ext cx="8235807" cy="5442672"/>
          </a:xfrm>
          <a:prstGeom prst="rect">
            <a:avLst/>
          </a:prstGeom>
          <a:ln>
            <a:solidFill>
              <a:schemeClr val="tx1"/>
            </a:solid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4033603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Protocole </a:t>
            </a:r>
            <a:endParaRPr lang="fr-FR" sz="3200" b="1" dirty="0"/>
          </a:p>
        </p:txBody>
      </p:sp>
      <p:sp>
        <p:nvSpPr>
          <p:cNvPr id="3" name="Espace réservé du contenu 2"/>
          <p:cNvSpPr>
            <a:spLocks noGrp="1"/>
          </p:cNvSpPr>
          <p:nvPr>
            <p:ph idx="1"/>
          </p:nvPr>
        </p:nvSpPr>
        <p:spPr>
          <a:xfrm>
            <a:off x="838200" y="1825625"/>
            <a:ext cx="10515600" cy="4693708"/>
          </a:xfrm>
        </p:spPr>
        <p:txBody>
          <a:bodyPr>
            <a:normAutofit fontScale="92500" lnSpcReduction="20000"/>
          </a:bodyPr>
          <a:lstStyle/>
          <a:p>
            <a:r>
              <a:rPr lang="fr-FR" sz="1900" dirty="0" smtClean="0">
                <a:solidFill>
                  <a:schemeClr val="bg1">
                    <a:lumMod val="65000"/>
                  </a:schemeClr>
                </a:solidFill>
              </a:rPr>
              <a:t>Affiche informative en salle d’attente </a:t>
            </a:r>
          </a:p>
          <a:p>
            <a:r>
              <a:rPr lang="fr-FR" b="1" dirty="0" smtClean="0">
                <a:solidFill>
                  <a:schemeClr val="accent5"/>
                </a:solidFill>
              </a:rPr>
              <a:t>Explication du protocole de l’étude: les différents méthodes de dépistage du VIH, déroulement, intérêts et limites </a:t>
            </a:r>
          </a:p>
          <a:p>
            <a:r>
              <a:rPr lang="fr-FR" sz="1900" dirty="0" smtClean="0">
                <a:solidFill>
                  <a:schemeClr val="bg1">
                    <a:lumMod val="65000"/>
                  </a:schemeClr>
                </a:solidFill>
              </a:rPr>
              <a:t>Réalisation du test du dépistage:</a:t>
            </a:r>
          </a:p>
          <a:p>
            <a:pPr lvl="1">
              <a:buFont typeface="Wingdings" panose="05000000000000000000" pitchFamily="2" charset="2"/>
              <a:buChar char="§"/>
            </a:pPr>
            <a:r>
              <a:rPr lang="fr-FR" sz="1900" dirty="0" smtClean="0">
                <a:solidFill>
                  <a:schemeClr val="bg1">
                    <a:lumMod val="65000"/>
                  </a:schemeClr>
                </a:solidFill>
              </a:rPr>
              <a:t>Choix libre </a:t>
            </a:r>
          </a:p>
          <a:p>
            <a:pPr lvl="1">
              <a:buFont typeface="Wingdings" panose="05000000000000000000" pitchFamily="2" charset="2"/>
              <a:buChar char="§"/>
            </a:pPr>
            <a:r>
              <a:rPr lang="fr-FR" sz="1900" dirty="0" smtClean="0">
                <a:solidFill>
                  <a:schemeClr val="bg1">
                    <a:lumMod val="65000"/>
                  </a:schemeClr>
                </a:solidFill>
              </a:rPr>
              <a:t>Sur proposition du médecin </a:t>
            </a:r>
          </a:p>
          <a:p>
            <a:pPr lvl="1">
              <a:buFont typeface="Wingdings" panose="05000000000000000000" pitchFamily="2" charset="2"/>
              <a:buChar char="§"/>
            </a:pPr>
            <a:r>
              <a:rPr lang="fr-FR" sz="1900" dirty="0" smtClean="0">
                <a:solidFill>
                  <a:schemeClr val="bg1">
                    <a:lumMod val="65000"/>
                  </a:schemeClr>
                </a:solidFill>
              </a:rPr>
              <a:t>A la demande du patient </a:t>
            </a:r>
          </a:p>
          <a:p>
            <a:pPr lvl="1">
              <a:buFont typeface="Wingdings" panose="05000000000000000000" pitchFamily="2" charset="2"/>
              <a:buChar char="§"/>
            </a:pPr>
            <a:r>
              <a:rPr lang="fr-FR" sz="1900" dirty="0" smtClean="0">
                <a:solidFill>
                  <a:schemeClr val="bg1">
                    <a:lumMod val="65000"/>
                  </a:schemeClr>
                </a:solidFill>
              </a:rPr>
              <a:t>Après concertation médecin-patient </a:t>
            </a:r>
          </a:p>
          <a:p>
            <a:r>
              <a:rPr lang="fr-FR" sz="1900" dirty="0">
                <a:solidFill>
                  <a:schemeClr val="bg1">
                    <a:lumMod val="65000"/>
                  </a:schemeClr>
                </a:solidFill>
              </a:rPr>
              <a:t>Données recueillies: </a:t>
            </a:r>
          </a:p>
          <a:p>
            <a:pPr lvl="1">
              <a:buFont typeface="Wingdings" charset="2"/>
              <a:buChar char="§"/>
            </a:pPr>
            <a:r>
              <a:rPr lang="fr-FR" sz="1900" dirty="0">
                <a:solidFill>
                  <a:schemeClr val="bg1">
                    <a:lumMod val="65000"/>
                  </a:schemeClr>
                </a:solidFill>
              </a:rPr>
              <a:t>Age, sexe, dépistage antérieur,</a:t>
            </a:r>
          </a:p>
          <a:p>
            <a:pPr lvl="1">
              <a:buFont typeface="Wingdings" charset="2"/>
              <a:buChar char="§"/>
            </a:pPr>
            <a:r>
              <a:rPr lang="fr-FR" sz="1900" dirty="0">
                <a:solidFill>
                  <a:schemeClr val="bg1">
                    <a:lumMod val="65000"/>
                  </a:schemeClr>
                </a:solidFill>
              </a:rPr>
              <a:t>Circonstances du dépistage, </a:t>
            </a:r>
          </a:p>
          <a:p>
            <a:pPr lvl="1">
              <a:buFont typeface="Wingdings" charset="2"/>
              <a:buChar char="§"/>
            </a:pPr>
            <a:r>
              <a:rPr lang="fr-FR" sz="1900" dirty="0">
                <a:solidFill>
                  <a:schemeClr val="bg1">
                    <a:lumMod val="65000"/>
                  </a:schemeClr>
                </a:solidFill>
              </a:rPr>
              <a:t>Personne à l’origine du choix de la méthode dépistage,</a:t>
            </a:r>
          </a:p>
          <a:p>
            <a:pPr lvl="1">
              <a:buFont typeface="Wingdings" charset="2"/>
              <a:buChar char="§"/>
            </a:pPr>
            <a:r>
              <a:rPr lang="fr-FR" sz="1900" dirty="0">
                <a:solidFill>
                  <a:schemeClr val="bg1">
                    <a:lumMod val="65000"/>
                  </a:schemeClr>
                </a:solidFill>
              </a:rPr>
              <a:t>Motifs de choix de la méthode de dépistage, </a:t>
            </a:r>
          </a:p>
          <a:p>
            <a:pPr lvl="1">
              <a:buFont typeface="Wingdings" charset="2"/>
              <a:buChar char="§"/>
            </a:pPr>
            <a:r>
              <a:rPr lang="fr-FR" sz="1900" dirty="0">
                <a:solidFill>
                  <a:schemeClr val="bg1">
                    <a:lumMod val="65000"/>
                  </a:schemeClr>
                </a:solidFill>
              </a:rPr>
              <a:t>Résultats des tests, </a:t>
            </a:r>
          </a:p>
          <a:p>
            <a:pPr lvl="1">
              <a:buFont typeface="Wingdings" charset="2"/>
              <a:buChar char="§"/>
            </a:pPr>
            <a:r>
              <a:rPr lang="fr-FR" sz="1900" dirty="0">
                <a:solidFill>
                  <a:schemeClr val="bg1">
                    <a:lumMod val="65000"/>
                  </a:schemeClr>
                </a:solidFill>
              </a:rPr>
              <a:t>Problèmes rencontrés à la réalisation du TROD, </a:t>
            </a:r>
          </a:p>
          <a:p>
            <a:pPr lvl="1">
              <a:buFont typeface="Wingdings" charset="2"/>
              <a:buChar char="§"/>
            </a:pPr>
            <a:r>
              <a:rPr lang="fr-FR" sz="1900" dirty="0">
                <a:solidFill>
                  <a:schemeClr val="bg1">
                    <a:lumMod val="65000"/>
                  </a:schemeClr>
                </a:solidFill>
              </a:rPr>
              <a:t>Degré de satisfaction des médecins</a:t>
            </a:r>
            <a:r>
              <a:rPr lang="fr-FR" sz="1900" dirty="0" smtClean="0">
                <a:solidFill>
                  <a:schemeClr val="bg1">
                    <a:lumMod val="65000"/>
                  </a:schemeClr>
                </a:solidFill>
              </a:rPr>
              <a:t>.</a:t>
            </a:r>
            <a:endParaRPr lang="fr-FR" sz="1900" dirty="0">
              <a:solidFill>
                <a:schemeClr val="bg1">
                  <a:lumMod val="65000"/>
                </a:schemeClr>
              </a:solidFill>
            </a:endParaRPr>
          </a:p>
        </p:txBody>
      </p:sp>
    </p:spTree>
    <p:extLst>
      <p:ext uri="{BB962C8B-B14F-4D97-AF65-F5344CB8AC3E}">
        <p14:creationId xmlns:p14="http://schemas.microsoft.com/office/powerpoint/2010/main" val="11886811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Protocole </a:t>
            </a:r>
            <a:endParaRPr lang="fr-FR" sz="3200" b="1" dirty="0"/>
          </a:p>
        </p:txBody>
      </p:sp>
      <p:sp>
        <p:nvSpPr>
          <p:cNvPr id="3" name="Espace réservé du contenu 2"/>
          <p:cNvSpPr>
            <a:spLocks noGrp="1"/>
          </p:cNvSpPr>
          <p:nvPr>
            <p:ph idx="1"/>
          </p:nvPr>
        </p:nvSpPr>
        <p:spPr>
          <a:xfrm>
            <a:off x="838200" y="1825624"/>
            <a:ext cx="10515600" cy="4651375"/>
          </a:xfrm>
        </p:spPr>
        <p:txBody>
          <a:bodyPr>
            <a:normAutofit fontScale="92500" lnSpcReduction="20000"/>
          </a:bodyPr>
          <a:lstStyle/>
          <a:p>
            <a:r>
              <a:rPr lang="fr-FR" sz="1900" dirty="0" smtClean="0">
                <a:solidFill>
                  <a:schemeClr val="bg1">
                    <a:lumMod val="65000"/>
                  </a:schemeClr>
                </a:solidFill>
              </a:rPr>
              <a:t>Affiche informative en salle d’attente </a:t>
            </a:r>
          </a:p>
          <a:p>
            <a:r>
              <a:rPr lang="fr-FR" sz="1900" dirty="0" smtClean="0">
                <a:solidFill>
                  <a:schemeClr val="bg1">
                    <a:lumMod val="65000"/>
                  </a:schemeClr>
                </a:solidFill>
              </a:rPr>
              <a:t>Explication du protocole de l’étude: les différents méthodes de dépistage du VIH, déroulement, intérêts et limites </a:t>
            </a:r>
          </a:p>
          <a:p>
            <a:r>
              <a:rPr lang="fr-FR" b="1" dirty="0" smtClean="0">
                <a:solidFill>
                  <a:schemeClr val="accent5"/>
                </a:solidFill>
              </a:rPr>
              <a:t>Réalisation du test du dépistage:</a:t>
            </a:r>
          </a:p>
          <a:p>
            <a:pPr lvl="1">
              <a:buFont typeface="Wingdings" panose="05000000000000000000" pitchFamily="2" charset="2"/>
              <a:buChar char="§"/>
            </a:pPr>
            <a:r>
              <a:rPr lang="fr-FR" b="1" dirty="0" smtClean="0">
                <a:solidFill>
                  <a:schemeClr val="accent5"/>
                </a:solidFill>
              </a:rPr>
              <a:t>Choix libre </a:t>
            </a:r>
          </a:p>
          <a:p>
            <a:pPr lvl="1">
              <a:buFont typeface="Wingdings" panose="05000000000000000000" pitchFamily="2" charset="2"/>
              <a:buChar char="§"/>
            </a:pPr>
            <a:r>
              <a:rPr lang="fr-FR" b="1" dirty="0" smtClean="0">
                <a:solidFill>
                  <a:schemeClr val="accent5"/>
                </a:solidFill>
              </a:rPr>
              <a:t>Sur proposition du médecin </a:t>
            </a:r>
          </a:p>
          <a:p>
            <a:pPr lvl="1">
              <a:buFont typeface="Wingdings" panose="05000000000000000000" pitchFamily="2" charset="2"/>
              <a:buChar char="§"/>
            </a:pPr>
            <a:r>
              <a:rPr lang="fr-FR" b="1" dirty="0" smtClean="0">
                <a:solidFill>
                  <a:schemeClr val="accent5"/>
                </a:solidFill>
              </a:rPr>
              <a:t>A la demande du patient </a:t>
            </a:r>
          </a:p>
          <a:p>
            <a:pPr lvl="1">
              <a:buFont typeface="Wingdings" panose="05000000000000000000" pitchFamily="2" charset="2"/>
              <a:buChar char="§"/>
            </a:pPr>
            <a:r>
              <a:rPr lang="fr-FR" b="1" dirty="0" smtClean="0">
                <a:solidFill>
                  <a:schemeClr val="accent5"/>
                </a:solidFill>
              </a:rPr>
              <a:t>Après concertation médecin-patient </a:t>
            </a:r>
          </a:p>
          <a:p>
            <a:r>
              <a:rPr lang="fr-FR" sz="1900" dirty="0">
                <a:solidFill>
                  <a:schemeClr val="bg1">
                    <a:lumMod val="65000"/>
                  </a:schemeClr>
                </a:solidFill>
              </a:rPr>
              <a:t>Données recueillies: </a:t>
            </a:r>
          </a:p>
          <a:p>
            <a:pPr lvl="1">
              <a:buFont typeface="Wingdings" charset="2"/>
              <a:buChar char="§"/>
            </a:pPr>
            <a:r>
              <a:rPr lang="fr-FR" sz="1900" dirty="0">
                <a:solidFill>
                  <a:schemeClr val="bg1">
                    <a:lumMod val="65000"/>
                  </a:schemeClr>
                </a:solidFill>
              </a:rPr>
              <a:t>Age, sexe, dépistage antérieur,</a:t>
            </a:r>
          </a:p>
          <a:p>
            <a:pPr lvl="1">
              <a:buFont typeface="Wingdings" charset="2"/>
              <a:buChar char="§"/>
            </a:pPr>
            <a:r>
              <a:rPr lang="fr-FR" sz="1900" dirty="0">
                <a:solidFill>
                  <a:schemeClr val="bg1">
                    <a:lumMod val="65000"/>
                  </a:schemeClr>
                </a:solidFill>
              </a:rPr>
              <a:t>Circonstances du dépistage, </a:t>
            </a:r>
          </a:p>
          <a:p>
            <a:pPr lvl="1">
              <a:buFont typeface="Wingdings" charset="2"/>
              <a:buChar char="§"/>
            </a:pPr>
            <a:r>
              <a:rPr lang="fr-FR" sz="1900" dirty="0">
                <a:solidFill>
                  <a:schemeClr val="bg1">
                    <a:lumMod val="65000"/>
                  </a:schemeClr>
                </a:solidFill>
              </a:rPr>
              <a:t>Personne à l’origine du choix de la méthode dépistage,</a:t>
            </a:r>
          </a:p>
          <a:p>
            <a:pPr lvl="1">
              <a:buFont typeface="Wingdings" charset="2"/>
              <a:buChar char="§"/>
            </a:pPr>
            <a:r>
              <a:rPr lang="fr-FR" sz="1900" dirty="0">
                <a:solidFill>
                  <a:schemeClr val="bg1">
                    <a:lumMod val="65000"/>
                  </a:schemeClr>
                </a:solidFill>
              </a:rPr>
              <a:t>Motifs de choix de la méthode de dépistage, </a:t>
            </a:r>
          </a:p>
          <a:p>
            <a:pPr lvl="1">
              <a:buFont typeface="Wingdings" charset="2"/>
              <a:buChar char="§"/>
            </a:pPr>
            <a:r>
              <a:rPr lang="fr-FR" sz="1900" dirty="0">
                <a:solidFill>
                  <a:schemeClr val="bg1">
                    <a:lumMod val="65000"/>
                  </a:schemeClr>
                </a:solidFill>
              </a:rPr>
              <a:t>Résultats des tests, </a:t>
            </a:r>
          </a:p>
          <a:p>
            <a:pPr lvl="1">
              <a:buFont typeface="Wingdings" charset="2"/>
              <a:buChar char="§"/>
            </a:pPr>
            <a:r>
              <a:rPr lang="fr-FR" sz="1900" dirty="0">
                <a:solidFill>
                  <a:schemeClr val="bg1">
                    <a:lumMod val="65000"/>
                  </a:schemeClr>
                </a:solidFill>
              </a:rPr>
              <a:t>Problèmes rencontrés à la réalisation du TROD</a:t>
            </a:r>
            <a:r>
              <a:rPr lang="fr-FR" sz="1900" dirty="0" smtClean="0">
                <a:solidFill>
                  <a:schemeClr val="bg1">
                    <a:lumMod val="65000"/>
                  </a:schemeClr>
                </a:solidFill>
              </a:rPr>
              <a:t>,</a:t>
            </a:r>
            <a:endParaRPr lang="fr-FR" sz="1900" dirty="0">
              <a:solidFill>
                <a:schemeClr val="bg1">
                  <a:lumMod val="65000"/>
                </a:schemeClr>
              </a:solidFill>
            </a:endParaRPr>
          </a:p>
          <a:p>
            <a:pPr lvl="1">
              <a:buFont typeface="Wingdings" charset="2"/>
              <a:buChar char="§"/>
            </a:pPr>
            <a:r>
              <a:rPr lang="fr-FR" sz="1900" dirty="0">
                <a:solidFill>
                  <a:schemeClr val="bg1">
                    <a:lumMod val="65000"/>
                  </a:schemeClr>
                </a:solidFill>
              </a:rPr>
              <a:t>Degré de satisfaction des médecins.</a:t>
            </a:r>
          </a:p>
          <a:p>
            <a:pPr lvl="2">
              <a:buFont typeface="Wingdings" charset="2"/>
              <a:buChar char="§"/>
            </a:pPr>
            <a:endParaRPr lang="fr-FR" dirty="0" smtClean="0">
              <a:solidFill>
                <a:schemeClr val="bg1">
                  <a:lumMod val="65000"/>
                </a:schemeClr>
              </a:solidFill>
            </a:endParaRPr>
          </a:p>
        </p:txBody>
      </p:sp>
    </p:spTree>
    <p:extLst>
      <p:ext uri="{BB962C8B-B14F-4D97-AF65-F5344CB8AC3E}">
        <p14:creationId xmlns:p14="http://schemas.microsoft.com/office/powerpoint/2010/main" val="4041772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92075"/>
          </a:xfrm>
        </p:spPr>
        <p:txBody>
          <a:bodyPr>
            <a:normAutofit fontScale="90000"/>
          </a:bodyPr>
          <a:lstStyle/>
          <a:p>
            <a:r>
              <a:rPr lang="fr-FR" sz="1800" dirty="0" smtClean="0"/>
              <a:t>   </a:t>
            </a:r>
            <a:endParaRPr lang="fr-FR" sz="1800" dirty="0"/>
          </a:p>
        </p:txBody>
      </p:sp>
      <p:grpSp>
        <p:nvGrpSpPr>
          <p:cNvPr id="17" name="Grouper 16"/>
          <p:cNvGrpSpPr/>
          <p:nvPr/>
        </p:nvGrpSpPr>
        <p:grpSpPr>
          <a:xfrm>
            <a:off x="3748519" y="2161300"/>
            <a:ext cx="8202437" cy="1887855"/>
            <a:chOff x="3734408" y="750188"/>
            <a:chExt cx="8202437" cy="1887855"/>
          </a:xfrm>
        </p:grpSpPr>
        <p:pic>
          <p:nvPicPr>
            <p:cNvPr id="5" name="Picture 2"/>
            <p:cNvPicPr/>
            <p:nvPr/>
          </p:nvPicPr>
          <p:blipFill>
            <a:blip r:embed="rId3">
              <a:extLst>
                <a:ext uri="{28A0092B-C50C-407E-A947-70E740481C1C}">
                  <a14:useLocalDpi xmlns:a14="http://schemas.microsoft.com/office/drawing/2010/main" val="0"/>
                </a:ext>
              </a:extLst>
            </a:blip>
            <a:srcRect l="50000"/>
            <a:stretch>
              <a:fillRect/>
            </a:stretch>
          </p:blipFill>
          <p:spPr bwMode="auto">
            <a:xfrm>
              <a:off x="3734408" y="792289"/>
              <a:ext cx="1778000" cy="1778000"/>
            </a:xfrm>
            <a:prstGeom prst="rect">
              <a:avLst/>
            </a:prstGeom>
            <a:noFill/>
            <a:ln>
              <a:noFill/>
            </a:ln>
          </p:spPr>
        </p:pic>
        <p:pic>
          <p:nvPicPr>
            <p:cNvPr id="6" name="Picture 2"/>
            <p:cNvPicPr/>
            <p:nvPr/>
          </p:nvPicPr>
          <p:blipFill>
            <a:blip r:embed="rId3">
              <a:extLst>
                <a:ext uri="{28A0092B-C50C-407E-A947-70E740481C1C}">
                  <a14:useLocalDpi xmlns:a14="http://schemas.microsoft.com/office/drawing/2010/main" val="0"/>
                </a:ext>
              </a:extLst>
            </a:blip>
            <a:srcRect l="-500" r="49998"/>
            <a:stretch>
              <a:fillRect/>
            </a:stretch>
          </p:blipFill>
          <p:spPr bwMode="auto">
            <a:xfrm>
              <a:off x="5519539" y="864489"/>
              <a:ext cx="2091055" cy="1659255"/>
            </a:xfrm>
            <a:prstGeom prst="rect">
              <a:avLst/>
            </a:prstGeom>
            <a:noFill/>
            <a:ln>
              <a:noFill/>
            </a:ln>
          </p:spPr>
        </p:pic>
        <p:pic>
          <p:nvPicPr>
            <p:cNvPr id="7" name="Picture 2"/>
            <p:cNvPicPr/>
            <p:nvPr/>
          </p:nvPicPr>
          <p:blipFill>
            <a:blip r:embed="rId4">
              <a:extLst>
                <a:ext uri="{28A0092B-C50C-407E-A947-70E740481C1C}">
                  <a14:useLocalDpi xmlns:a14="http://schemas.microsoft.com/office/drawing/2010/main" val="0"/>
                </a:ext>
              </a:extLst>
            </a:blip>
            <a:srcRect/>
            <a:stretch>
              <a:fillRect/>
            </a:stretch>
          </p:blipFill>
          <p:spPr bwMode="auto">
            <a:xfrm>
              <a:off x="7712190" y="750188"/>
              <a:ext cx="4224655" cy="1887855"/>
            </a:xfrm>
            <a:prstGeom prst="rect">
              <a:avLst/>
            </a:prstGeom>
            <a:noFill/>
            <a:ln>
              <a:noFill/>
            </a:ln>
          </p:spPr>
        </p:pic>
      </p:grpSp>
      <p:sp>
        <p:nvSpPr>
          <p:cNvPr id="11" name="Rectangle 10"/>
          <p:cNvSpPr/>
          <p:nvPr/>
        </p:nvSpPr>
        <p:spPr>
          <a:xfrm>
            <a:off x="385093" y="4099212"/>
            <a:ext cx="3784211" cy="461665"/>
          </a:xfrm>
          <a:prstGeom prst="rect">
            <a:avLst/>
          </a:prstGeom>
          <a:solidFill>
            <a:schemeClr val="accent1"/>
          </a:solidFill>
          <a:ln>
            <a:solidFill>
              <a:schemeClr val="tx1"/>
            </a:solidFill>
          </a:ln>
        </p:spPr>
        <p:txBody>
          <a:bodyPr wrap="square">
            <a:spAutoFit/>
          </a:bodyPr>
          <a:lstStyle/>
          <a:p>
            <a:r>
              <a:rPr lang="fr-FR" sz="2400" b="1" dirty="0"/>
              <a:t>TROD </a:t>
            </a:r>
            <a:r>
              <a:rPr lang="fr-FR" sz="2400" b="1" dirty="0" smtClean="0"/>
              <a:t>INSTI (5 min) </a:t>
            </a:r>
            <a:endParaRPr lang="fr-FR" sz="2400" b="1" dirty="0"/>
          </a:p>
        </p:txBody>
      </p:sp>
      <p:grpSp>
        <p:nvGrpSpPr>
          <p:cNvPr id="4" name="Grouper 3"/>
          <p:cNvGrpSpPr/>
          <p:nvPr/>
        </p:nvGrpSpPr>
        <p:grpSpPr>
          <a:xfrm>
            <a:off x="3974681" y="4714670"/>
            <a:ext cx="7856032" cy="2002004"/>
            <a:chOff x="3777125" y="3643515"/>
            <a:chExt cx="7856032" cy="2002004"/>
          </a:xfrm>
        </p:grpSpPr>
        <p:pic>
          <p:nvPicPr>
            <p:cNvPr id="8" name="Espace réservé du contenu 5" descr="Description : DSC_9373.jpg"/>
            <p:cNvPicPr/>
            <p:nvPr/>
          </p:nvPicPr>
          <p:blipFill>
            <a:blip r:embed="rId5">
              <a:extLst>
                <a:ext uri="{28A0092B-C50C-407E-A947-70E740481C1C}">
                  <a14:useLocalDpi xmlns:a14="http://schemas.microsoft.com/office/drawing/2010/main" val="0"/>
                </a:ext>
              </a:extLst>
            </a:blip>
            <a:srcRect/>
            <a:stretch>
              <a:fillRect/>
            </a:stretch>
          </p:blipFill>
          <p:spPr bwMode="auto">
            <a:xfrm>
              <a:off x="3777125" y="3656343"/>
              <a:ext cx="1927876" cy="1634652"/>
            </a:xfrm>
            <a:prstGeom prst="rect">
              <a:avLst/>
            </a:prstGeom>
            <a:noFill/>
            <a:ln>
              <a:solidFill>
                <a:schemeClr val="tx1"/>
              </a:solidFill>
            </a:ln>
          </p:spPr>
        </p:pic>
        <p:pic>
          <p:nvPicPr>
            <p:cNvPr id="9" name="Image 8" descr="Description : DSC_9374.jpg"/>
            <p:cNvPicPr/>
            <p:nvPr/>
          </p:nvPicPr>
          <p:blipFill>
            <a:blip r:embed="rId6">
              <a:extLst>
                <a:ext uri="{28A0092B-C50C-407E-A947-70E740481C1C}">
                  <a14:useLocalDpi xmlns:a14="http://schemas.microsoft.com/office/drawing/2010/main" val="0"/>
                </a:ext>
              </a:extLst>
            </a:blip>
            <a:srcRect/>
            <a:stretch>
              <a:fillRect/>
            </a:stretch>
          </p:blipFill>
          <p:spPr bwMode="auto">
            <a:xfrm>
              <a:off x="6006203" y="3643515"/>
              <a:ext cx="1809664" cy="1634649"/>
            </a:xfrm>
            <a:prstGeom prst="rect">
              <a:avLst/>
            </a:prstGeom>
            <a:noFill/>
            <a:ln>
              <a:solidFill>
                <a:srgbClr val="000000"/>
              </a:solidFill>
            </a:ln>
          </p:spPr>
        </p:pic>
        <p:pic>
          <p:nvPicPr>
            <p:cNvPr id="10" name="Picture 4"/>
            <p:cNvPicPr/>
            <p:nvPr/>
          </p:nvPicPr>
          <p:blipFill>
            <a:blip r:embed="rId7">
              <a:extLst>
                <a:ext uri="{28A0092B-C50C-407E-A947-70E740481C1C}">
                  <a14:useLocalDpi xmlns:a14="http://schemas.microsoft.com/office/drawing/2010/main" val="0"/>
                </a:ext>
              </a:extLst>
            </a:blip>
            <a:srcRect/>
            <a:stretch>
              <a:fillRect/>
            </a:stretch>
          </p:blipFill>
          <p:spPr bwMode="auto">
            <a:xfrm>
              <a:off x="8015876" y="3650531"/>
              <a:ext cx="3617281" cy="1634653"/>
            </a:xfrm>
            <a:prstGeom prst="rect">
              <a:avLst/>
            </a:prstGeom>
            <a:noFill/>
            <a:ln>
              <a:solidFill>
                <a:srgbClr val="000000"/>
              </a:solidFill>
            </a:ln>
          </p:spPr>
        </p:pic>
        <p:sp>
          <p:nvSpPr>
            <p:cNvPr id="12" name="Rectangle 11"/>
            <p:cNvSpPr/>
            <p:nvPr/>
          </p:nvSpPr>
          <p:spPr>
            <a:xfrm>
              <a:off x="3844874" y="5276187"/>
              <a:ext cx="915635" cy="369332"/>
            </a:xfrm>
            <a:prstGeom prst="rect">
              <a:avLst/>
            </a:prstGeom>
          </p:spPr>
          <p:txBody>
            <a:bodyPr wrap="none">
              <a:spAutoFit/>
            </a:bodyPr>
            <a:lstStyle/>
            <a:p>
              <a:r>
                <a:rPr lang="fr-FR" dirty="0"/>
                <a:t>Négatif </a:t>
              </a:r>
            </a:p>
          </p:txBody>
        </p:sp>
        <p:sp>
          <p:nvSpPr>
            <p:cNvPr id="13" name="Rectangle 12"/>
            <p:cNvSpPr/>
            <p:nvPr/>
          </p:nvSpPr>
          <p:spPr>
            <a:xfrm>
              <a:off x="6054591" y="5276183"/>
              <a:ext cx="763542" cy="369332"/>
            </a:xfrm>
            <a:prstGeom prst="rect">
              <a:avLst/>
            </a:prstGeom>
          </p:spPr>
          <p:txBody>
            <a:bodyPr wrap="none">
              <a:spAutoFit/>
            </a:bodyPr>
            <a:lstStyle/>
            <a:p>
              <a:r>
                <a:rPr lang="fr-FR" dirty="0"/>
                <a:t>Positif</a:t>
              </a:r>
            </a:p>
          </p:txBody>
        </p:sp>
      </p:grpSp>
      <p:sp>
        <p:nvSpPr>
          <p:cNvPr id="14" name="Rectangle 13"/>
          <p:cNvSpPr/>
          <p:nvPr/>
        </p:nvSpPr>
        <p:spPr>
          <a:xfrm>
            <a:off x="378684" y="1600502"/>
            <a:ext cx="3790619" cy="461665"/>
          </a:xfrm>
          <a:prstGeom prst="rect">
            <a:avLst/>
          </a:prstGeom>
          <a:solidFill>
            <a:schemeClr val="accent1"/>
          </a:solidFill>
          <a:ln>
            <a:solidFill>
              <a:schemeClr val="tx1"/>
            </a:solidFill>
          </a:ln>
        </p:spPr>
        <p:txBody>
          <a:bodyPr wrap="square">
            <a:spAutoFit/>
          </a:bodyPr>
          <a:lstStyle/>
          <a:p>
            <a:r>
              <a:rPr lang="fr-FR" sz="2400" b="1" dirty="0"/>
              <a:t>TROD </a:t>
            </a:r>
            <a:r>
              <a:rPr lang="fr-FR" sz="2400" b="1" dirty="0" smtClean="0"/>
              <a:t>VIKIA (30 min) </a:t>
            </a:r>
            <a:endParaRPr lang="fr-FR" sz="2400" b="1" dirty="0"/>
          </a:p>
        </p:txBody>
      </p:sp>
      <p:sp>
        <p:nvSpPr>
          <p:cNvPr id="16" name="Rectangle 15"/>
          <p:cNvSpPr/>
          <p:nvPr/>
        </p:nvSpPr>
        <p:spPr>
          <a:xfrm>
            <a:off x="380108" y="469027"/>
            <a:ext cx="3840475" cy="461665"/>
          </a:xfrm>
          <a:prstGeom prst="rect">
            <a:avLst/>
          </a:prstGeom>
          <a:solidFill>
            <a:schemeClr val="accent1"/>
          </a:solidFill>
          <a:ln>
            <a:solidFill>
              <a:schemeClr val="tx1"/>
            </a:solidFill>
          </a:ln>
        </p:spPr>
        <p:txBody>
          <a:bodyPr wrap="none">
            <a:spAutoFit/>
          </a:bodyPr>
          <a:lstStyle/>
          <a:p>
            <a:r>
              <a:rPr lang="fr-FR" sz="2400" b="1" dirty="0"/>
              <a:t>Sérologie VIH au laboratoire </a:t>
            </a:r>
          </a:p>
        </p:txBody>
      </p:sp>
    </p:spTree>
    <p:extLst>
      <p:ext uri="{BB962C8B-B14F-4D97-AF65-F5344CB8AC3E}">
        <p14:creationId xmlns:p14="http://schemas.microsoft.com/office/powerpoint/2010/main" val="36199128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Protocole </a:t>
            </a:r>
            <a:endParaRPr lang="fr-FR" sz="3200" b="1" dirty="0"/>
          </a:p>
        </p:txBody>
      </p:sp>
      <p:sp>
        <p:nvSpPr>
          <p:cNvPr id="3" name="Espace réservé du contenu 2"/>
          <p:cNvSpPr>
            <a:spLocks noGrp="1"/>
          </p:cNvSpPr>
          <p:nvPr>
            <p:ph idx="1"/>
          </p:nvPr>
        </p:nvSpPr>
        <p:spPr>
          <a:xfrm>
            <a:off x="838200" y="1825625"/>
            <a:ext cx="10515600" cy="4566708"/>
          </a:xfrm>
        </p:spPr>
        <p:txBody>
          <a:bodyPr>
            <a:normAutofit fontScale="85000" lnSpcReduction="20000"/>
          </a:bodyPr>
          <a:lstStyle/>
          <a:p>
            <a:r>
              <a:rPr lang="fr-FR" sz="2100" dirty="0" smtClean="0">
                <a:solidFill>
                  <a:schemeClr val="bg1">
                    <a:lumMod val="65000"/>
                  </a:schemeClr>
                </a:solidFill>
              </a:rPr>
              <a:t>Affiche informative en salle d’attente </a:t>
            </a:r>
          </a:p>
          <a:p>
            <a:r>
              <a:rPr lang="fr-FR" sz="2100" dirty="0" smtClean="0">
                <a:solidFill>
                  <a:schemeClr val="bg1">
                    <a:lumMod val="65000"/>
                  </a:schemeClr>
                </a:solidFill>
              </a:rPr>
              <a:t>Explication du protocole de l’étude: les différents méthodes de dépistage du VIH, déroulement, intérêts et limites </a:t>
            </a:r>
          </a:p>
          <a:p>
            <a:r>
              <a:rPr lang="fr-FR" sz="2100" dirty="0" smtClean="0">
                <a:solidFill>
                  <a:schemeClr val="bg1">
                    <a:lumMod val="65000"/>
                  </a:schemeClr>
                </a:solidFill>
              </a:rPr>
              <a:t>Réalisation du test du dépistage:</a:t>
            </a:r>
          </a:p>
          <a:p>
            <a:pPr lvl="1">
              <a:buFont typeface="Wingdings" panose="05000000000000000000" pitchFamily="2" charset="2"/>
              <a:buChar char="§"/>
            </a:pPr>
            <a:r>
              <a:rPr lang="fr-FR" sz="2100" dirty="0" smtClean="0">
                <a:solidFill>
                  <a:schemeClr val="bg1">
                    <a:lumMod val="65000"/>
                  </a:schemeClr>
                </a:solidFill>
              </a:rPr>
              <a:t>Choix libre </a:t>
            </a:r>
          </a:p>
          <a:p>
            <a:pPr lvl="1">
              <a:buFont typeface="Wingdings" panose="05000000000000000000" pitchFamily="2" charset="2"/>
              <a:buChar char="§"/>
            </a:pPr>
            <a:r>
              <a:rPr lang="fr-FR" sz="2100" dirty="0" smtClean="0">
                <a:solidFill>
                  <a:schemeClr val="bg1">
                    <a:lumMod val="65000"/>
                  </a:schemeClr>
                </a:solidFill>
              </a:rPr>
              <a:t>Sur proposition du médecin </a:t>
            </a:r>
          </a:p>
          <a:p>
            <a:pPr lvl="1">
              <a:buFont typeface="Wingdings" panose="05000000000000000000" pitchFamily="2" charset="2"/>
              <a:buChar char="§"/>
            </a:pPr>
            <a:r>
              <a:rPr lang="fr-FR" sz="2100" dirty="0" smtClean="0">
                <a:solidFill>
                  <a:schemeClr val="bg1">
                    <a:lumMod val="65000"/>
                  </a:schemeClr>
                </a:solidFill>
              </a:rPr>
              <a:t>A la demande du patient </a:t>
            </a:r>
          </a:p>
          <a:p>
            <a:pPr lvl="1">
              <a:buFont typeface="Wingdings" panose="05000000000000000000" pitchFamily="2" charset="2"/>
              <a:buChar char="§"/>
            </a:pPr>
            <a:r>
              <a:rPr lang="fr-FR" sz="2100" dirty="0" smtClean="0">
                <a:solidFill>
                  <a:schemeClr val="bg1">
                    <a:lumMod val="65000"/>
                  </a:schemeClr>
                </a:solidFill>
              </a:rPr>
              <a:t>Après concertation médecin-patient </a:t>
            </a:r>
          </a:p>
          <a:p>
            <a:r>
              <a:rPr lang="fr-FR" b="1" dirty="0">
                <a:solidFill>
                  <a:schemeClr val="accent5"/>
                </a:solidFill>
              </a:rPr>
              <a:t>Données recueillies: </a:t>
            </a:r>
          </a:p>
          <a:p>
            <a:pPr lvl="1">
              <a:buFont typeface="Wingdings" panose="05000000000000000000" pitchFamily="2" charset="2"/>
              <a:buChar char="§"/>
            </a:pPr>
            <a:r>
              <a:rPr lang="fr-FR" b="1" dirty="0">
                <a:solidFill>
                  <a:schemeClr val="accent5"/>
                </a:solidFill>
              </a:rPr>
              <a:t>Age, sexe, dépistage </a:t>
            </a:r>
            <a:r>
              <a:rPr lang="fr-FR" b="1" dirty="0" smtClean="0">
                <a:solidFill>
                  <a:schemeClr val="accent5"/>
                </a:solidFill>
              </a:rPr>
              <a:t>antérieur,</a:t>
            </a:r>
            <a:endParaRPr lang="fr-FR" b="1" dirty="0">
              <a:solidFill>
                <a:schemeClr val="accent5"/>
              </a:solidFill>
            </a:endParaRPr>
          </a:p>
          <a:p>
            <a:pPr lvl="1">
              <a:buFont typeface="Wingdings" panose="05000000000000000000" pitchFamily="2" charset="2"/>
              <a:buChar char="§"/>
            </a:pPr>
            <a:r>
              <a:rPr lang="fr-FR" b="1" dirty="0">
                <a:solidFill>
                  <a:schemeClr val="accent5"/>
                </a:solidFill>
              </a:rPr>
              <a:t>Circonstances du dépistage, </a:t>
            </a:r>
            <a:endParaRPr lang="fr-FR" b="1" dirty="0" smtClean="0">
              <a:solidFill>
                <a:schemeClr val="accent5"/>
              </a:solidFill>
            </a:endParaRPr>
          </a:p>
          <a:p>
            <a:pPr lvl="1">
              <a:buFont typeface="Wingdings" panose="05000000000000000000" pitchFamily="2" charset="2"/>
              <a:buChar char="§"/>
            </a:pPr>
            <a:r>
              <a:rPr lang="fr-FR" b="1" dirty="0">
                <a:solidFill>
                  <a:schemeClr val="accent5"/>
                </a:solidFill>
              </a:rPr>
              <a:t>P</a:t>
            </a:r>
            <a:r>
              <a:rPr lang="fr-FR" b="1" dirty="0" smtClean="0">
                <a:solidFill>
                  <a:schemeClr val="accent5"/>
                </a:solidFill>
              </a:rPr>
              <a:t>ersonne à l’origine du choix de la méthode dépistage,</a:t>
            </a:r>
          </a:p>
          <a:p>
            <a:pPr lvl="1">
              <a:buFont typeface="Wingdings" panose="05000000000000000000" pitchFamily="2" charset="2"/>
              <a:buChar char="§"/>
            </a:pPr>
            <a:r>
              <a:rPr lang="fr-FR" b="1" dirty="0">
                <a:solidFill>
                  <a:schemeClr val="accent5"/>
                </a:solidFill>
              </a:rPr>
              <a:t>M</a:t>
            </a:r>
            <a:r>
              <a:rPr lang="fr-FR" b="1" dirty="0" smtClean="0">
                <a:solidFill>
                  <a:schemeClr val="accent5"/>
                </a:solidFill>
              </a:rPr>
              <a:t>otifs </a:t>
            </a:r>
            <a:r>
              <a:rPr lang="fr-FR" b="1" dirty="0">
                <a:solidFill>
                  <a:schemeClr val="accent5"/>
                </a:solidFill>
              </a:rPr>
              <a:t>de choix de la méthode de dépistage, </a:t>
            </a:r>
            <a:endParaRPr lang="fr-FR" b="1" dirty="0" smtClean="0">
              <a:solidFill>
                <a:schemeClr val="accent5"/>
              </a:solidFill>
            </a:endParaRPr>
          </a:p>
          <a:p>
            <a:pPr lvl="1">
              <a:buFont typeface="Wingdings" panose="05000000000000000000" pitchFamily="2" charset="2"/>
              <a:buChar char="§"/>
            </a:pPr>
            <a:r>
              <a:rPr lang="fr-FR" b="1" dirty="0">
                <a:solidFill>
                  <a:schemeClr val="accent5"/>
                </a:solidFill>
              </a:rPr>
              <a:t>R</a:t>
            </a:r>
            <a:r>
              <a:rPr lang="fr-FR" b="1" dirty="0" smtClean="0">
                <a:solidFill>
                  <a:schemeClr val="accent5"/>
                </a:solidFill>
              </a:rPr>
              <a:t>ésultats </a:t>
            </a:r>
            <a:r>
              <a:rPr lang="fr-FR" b="1" dirty="0">
                <a:solidFill>
                  <a:schemeClr val="accent5"/>
                </a:solidFill>
              </a:rPr>
              <a:t>des </a:t>
            </a:r>
            <a:r>
              <a:rPr lang="fr-FR" b="1" dirty="0" smtClean="0">
                <a:solidFill>
                  <a:schemeClr val="accent5"/>
                </a:solidFill>
              </a:rPr>
              <a:t>tests, </a:t>
            </a:r>
          </a:p>
          <a:p>
            <a:pPr lvl="1">
              <a:buFont typeface="Wingdings" panose="05000000000000000000" pitchFamily="2" charset="2"/>
              <a:buChar char="§"/>
            </a:pPr>
            <a:r>
              <a:rPr lang="fr-FR" b="1" dirty="0">
                <a:solidFill>
                  <a:schemeClr val="accent5"/>
                </a:solidFill>
              </a:rPr>
              <a:t>P</a:t>
            </a:r>
            <a:r>
              <a:rPr lang="fr-FR" b="1" dirty="0" smtClean="0">
                <a:solidFill>
                  <a:schemeClr val="accent5"/>
                </a:solidFill>
              </a:rPr>
              <a:t>roblèmes rencontrés à la réalisation du TROD, </a:t>
            </a:r>
            <a:endParaRPr lang="fr-FR" b="1" dirty="0">
              <a:solidFill>
                <a:schemeClr val="accent5"/>
              </a:solidFill>
            </a:endParaRPr>
          </a:p>
          <a:p>
            <a:pPr lvl="1">
              <a:buFont typeface="Wingdings" panose="05000000000000000000" pitchFamily="2" charset="2"/>
              <a:buChar char="§"/>
            </a:pPr>
            <a:r>
              <a:rPr lang="fr-FR" b="1" dirty="0" smtClean="0">
                <a:solidFill>
                  <a:schemeClr val="accent5"/>
                </a:solidFill>
              </a:rPr>
              <a:t>Degré </a:t>
            </a:r>
            <a:r>
              <a:rPr lang="fr-FR" b="1" dirty="0">
                <a:solidFill>
                  <a:schemeClr val="accent5"/>
                </a:solidFill>
              </a:rPr>
              <a:t>de satisfaction des </a:t>
            </a:r>
            <a:r>
              <a:rPr lang="fr-FR" b="1" dirty="0" smtClean="0">
                <a:solidFill>
                  <a:schemeClr val="accent5"/>
                </a:solidFill>
              </a:rPr>
              <a:t>médecins.</a:t>
            </a:r>
            <a:endParaRPr lang="fr-FR" b="1" dirty="0">
              <a:solidFill>
                <a:schemeClr val="accent5"/>
              </a:solidFill>
            </a:endParaRPr>
          </a:p>
          <a:p>
            <a:pPr marL="457200" lvl="1" indent="0">
              <a:buNone/>
            </a:pPr>
            <a:endParaRPr lang="fr-FR" dirty="0" smtClean="0">
              <a:solidFill>
                <a:schemeClr val="bg1">
                  <a:lumMod val="65000"/>
                </a:schemeClr>
              </a:solidFill>
            </a:endParaRPr>
          </a:p>
        </p:txBody>
      </p:sp>
    </p:spTree>
    <p:extLst>
      <p:ext uri="{BB962C8B-B14F-4D97-AF65-F5344CB8AC3E}">
        <p14:creationId xmlns:p14="http://schemas.microsoft.com/office/powerpoint/2010/main" val="23265596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a:xfrm>
            <a:off x="730956" y="-91194"/>
            <a:ext cx="11049000" cy="1143000"/>
          </a:xfrm>
        </p:spPr>
        <p:txBody>
          <a:bodyPr/>
          <a:lstStyle/>
          <a:p>
            <a:r>
              <a:rPr lang="fr-FR" altLang="fr-FR" sz="3200" b="1" dirty="0" smtClean="0">
                <a:solidFill>
                  <a:srgbClr val="000000"/>
                </a:solidFill>
              </a:rPr>
              <a:t>	Résultats: Données sur les médecins investigateurs</a:t>
            </a:r>
            <a:endParaRPr lang="fr-FR" altLang="fr-FR" dirty="0" smtClean="0"/>
          </a:p>
        </p:txBody>
      </p:sp>
      <p:sp>
        <p:nvSpPr>
          <p:cNvPr id="17412" name="Espace réservé du numéro de diapositive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BE" altLang="fr-FR" sz="1200" dirty="0" smtClean="0">
                <a:solidFill>
                  <a:srgbClr val="898989"/>
                </a:solidFill>
              </a:rPr>
              <a:t>     </a:t>
            </a:r>
            <a:endParaRPr lang="fr-BE" altLang="fr-FR" sz="1200" dirty="0">
              <a:solidFill>
                <a:srgbClr val="898989"/>
              </a:solidFill>
            </a:endParaRPr>
          </a:p>
        </p:txBody>
      </p:sp>
      <p:pic>
        <p:nvPicPr>
          <p:cNvPr id="17413" name="Imag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35650" y="1051454"/>
            <a:ext cx="4675863" cy="576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4" name="Espace réservé du contenu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7496" y="1055338"/>
            <a:ext cx="4482091" cy="42479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5" name="Imag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30885" y="1815042"/>
            <a:ext cx="1086556" cy="41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6" name="Imag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0507" y="3127023"/>
            <a:ext cx="1018103" cy="3866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7" name="Imag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7876" y="4737453"/>
            <a:ext cx="1055582" cy="398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8" name="Imag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321798" y="1663699"/>
            <a:ext cx="954088" cy="361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9" name="Imag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321799" y="3419297"/>
            <a:ext cx="993423" cy="3775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5931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a:xfrm>
            <a:off x="1981200" y="139389"/>
            <a:ext cx="8229600" cy="1143000"/>
          </a:xfrm>
        </p:spPr>
        <p:txBody>
          <a:bodyPr/>
          <a:lstStyle/>
          <a:p>
            <a:pPr eaLnBrk="1" hangingPunct="1"/>
            <a:r>
              <a:rPr lang="fr-FR" altLang="fr-FR" sz="4000" b="1" dirty="0" smtClean="0"/>
              <a:t>	Résultats </a:t>
            </a:r>
            <a:r>
              <a:rPr lang="fr-FR" altLang="fr-FR" sz="4000" b="1" dirty="0"/>
              <a:t>– activité de dépistage</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358295072"/>
              </p:ext>
            </p:extLst>
          </p:nvPr>
        </p:nvGraphicFramePr>
        <p:xfrm>
          <a:off x="1839746" y="806752"/>
          <a:ext cx="8568952" cy="25531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me 4"/>
          <p:cNvGraphicFramePr/>
          <p:nvPr>
            <p:extLst>
              <p:ext uri="{D42A27DB-BD31-4B8C-83A1-F6EECF244321}">
                <p14:modId xmlns:p14="http://schemas.microsoft.com/office/powerpoint/2010/main" val="954395012"/>
              </p:ext>
            </p:extLst>
          </p:nvPr>
        </p:nvGraphicFramePr>
        <p:xfrm>
          <a:off x="1876778" y="5832033"/>
          <a:ext cx="8339666" cy="86409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247" name="Espace réservé du numéro de diapositive 1"/>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BE" altLang="fr-FR" sz="1200" dirty="0" smtClean="0">
                <a:solidFill>
                  <a:srgbClr val="898989"/>
                </a:solidFill>
              </a:rPr>
              <a:t>     </a:t>
            </a:r>
            <a:endParaRPr lang="fr-BE" altLang="fr-FR" sz="1200" dirty="0">
              <a:solidFill>
                <a:srgbClr val="898989"/>
              </a:solidFill>
            </a:endParaRPr>
          </a:p>
        </p:txBody>
      </p:sp>
      <p:grpSp>
        <p:nvGrpSpPr>
          <p:cNvPr id="3" name="Grouper 2"/>
          <p:cNvGrpSpPr/>
          <p:nvPr/>
        </p:nvGrpSpPr>
        <p:grpSpPr>
          <a:xfrm>
            <a:off x="1552223" y="2829103"/>
            <a:ext cx="8960556" cy="2903008"/>
            <a:chOff x="1552223" y="2843214"/>
            <a:chExt cx="8960556" cy="2903008"/>
          </a:xfrm>
        </p:grpSpPr>
        <p:graphicFrame>
          <p:nvGraphicFramePr>
            <p:cNvPr id="10245" name="Graphique 5"/>
            <p:cNvGraphicFramePr>
              <a:graphicFrameLocks/>
            </p:cNvGraphicFramePr>
            <p:nvPr>
              <p:extLst>
                <p:ext uri="{D42A27DB-BD31-4B8C-83A1-F6EECF244321}">
                  <p14:modId xmlns:p14="http://schemas.microsoft.com/office/powerpoint/2010/main" val="1974519255"/>
                </p:ext>
              </p:extLst>
            </p:nvPr>
          </p:nvGraphicFramePr>
          <p:xfrm>
            <a:off x="4249738" y="2872847"/>
            <a:ext cx="3568700" cy="2873375"/>
          </p:xfrm>
          <a:graphic>
            <a:graphicData uri="http://schemas.openxmlformats.org/presentationml/2006/ole">
              <mc:AlternateContent xmlns:mc="http://schemas.openxmlformats.org/markup-compatibility/2006">
                <mc:Choice xmlns:v="urn:schemas-microsoft-com:vml" Requires="v">
                  <p:oleObj spid="_x0000_s1078" name="Graphique" r:id="rId14" imgW="3695700" imgH="2984500" progId="Excel.Chart.8">
                    <p:embed/>
                  </p:oleObj>
                </mc:Choice>
                <mc:Fallback>
                  <p:oleObj name="Graphique" r:id="rId14" imgW="3695700" imgH="2984500" progId="Excel.Chart.8">
                    <p:embed/>
                    <p:pic>
                      <p:nvPicPr>
                        <p:cNvPr id="0" name=""/>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49738" y="2872847"/>
                          <a:ext cx="3568700" cy="2873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0246" name="Rectangle 7"/>
            <p:cNvSpPr>
              <a:spLocks noChangeArrowheads="1"/>
            </p:cNvSpPr>
            <p:nvPr/>
          </p:nvSpPr>
          <p:spPr bwMode="auto">
            <a:xfrm>
              <a:off x="1679222" y="2843214"/>
              <a:ext cx="872066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fr-FR" sz="2400" b="1" dirty="0"/>
                <a:t>Proportion relative </a:t>
              </a:r>
              <a:r>
                <a:rPr lang="en-US" altLang="fr-FR" sz="2400" b="1" dirty="0" err="1"/>
                <a:t>d’utilisation</a:t>
              </a:r>
              <a:r>
                <a:rPr lang="en-US" altLang="fr-FR" sz="2400" b="1" dirty="0"/>
                <a:t> de </a:t>
              </a:r>
              <a:r>
                <a:rPr lang="en-US" altLang="fr-FR" sz="2400" b="1" dirty="0" err="1"/>
                <a:t>chaque</a:t>
              </a:r>
              <a:r>
                <a:rPr lang="en-US" altLang="fr-FR" sz="2400" b="1" dirty="0"/>
                <a:t> </a:t>
              </a:r>
              <a:r>
                <a:rPr lang="en-US" altLang="fr-FR" sz="2400" b="1" dirty="0" err="1"/>
                <a:t>méthode</a:t>
              </a:r>
              <a:r>
                <a:rPr lang="en-US" altLang="fr-FR" sz="2400" b="1" dirty="0"/>
                <a:t> de </a:t>
              </a:r>
              <a:r>
                <a:rPr lang="en-US" altLang="fr-FR" sz="2400" b="1" dirty="0" err="1"/>
                <a:t>dépistage</a:t>
              </a:r>
              <a:r>
                <a:rPr lang="en-US" altLang="fr-FR" sz="2400" b="1" dirty="0"/>
                <a:t> </a:t>
              </a:r>
            </a:p>
          </p:txBody>
        </p:sp>
        <p:sp>
          <p:nvSpPr>
            <p:cNvPr id="2" name="Rectangle à coins arrondis 1"/>
            <p:cNvSpPr/>
            <p:nvPr/>
          </p:nvSpPr>
          <p:spPr>
            <a:xfrm>
              <a:off x="1552223" y="2864556"/>
              <a:ext cx="8960556" cy="2822222"/>
            </a:xfrm>
            <a:prstGeom prst="roundRect">
              <a:avLst/>
            </a:prstGeom>
            <a:noFill/>
            <a:ln w="28575"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512970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54163" y="-102750"/>
            <a:ext cx="9083675" cy="1143001"/>
          </a:xfrm>
        </p:spPr>
        <p:txBody>
          <a:bodyPr>
            <a:normAutofit/>
          </a:bodyPr>
          <a:lstStyle/>
          <a:p>
            <a:pPr eaLnBrk="1" hangingPunct="1">
              <a:defRPr/>
            </a:pPr>
            <a:r>
              <a:rPr lang="fr-FR" altLang="fr-FR" sz="3200" b="1" dirty="0" smtClean="0">
                <a:effectLst>
                  <a:outerShdw blurRad="38100" dist="38100" dir="2700000" algn="tl">
                    <a:srgbClr val="C0C0C0"/>
                  </a:outerShdw>
                </a:effectLst>
              </a:rPr>
              <a:t>Résultats : données sur les patients dépistés</a:t>
            </a:r>
            <a:endParaRPr lang="fr-FR" altLang="fr-FR" sz="3200" b="1" dirty="0"/>
          </a:p>
        </p:txBody>
      </p:sp>
      <p:sp>
        <p:nvSpPr>
          <p:cNvPr id="13315" name="Espace réservé du contenu 2"/>
          <p:cNvSpPr>
            <a:spLocks noGrp="1"/>
          </p:cNvSpPr>
          <p:nvPr>
            <p:ph sz="half" idx="1"/>
          </p:nvPr>
        </p:nvSpPr>
        <p:spPr>
          <a:xfrm>
            <a:off x="1511300" y="1504951"/>
            <a:ext cx="4038600" cy="4525963"/>
          </a:xfrm>
        </p:spPr>
        <p:txBody>
          <a:bodyPr/>
          <a:lstStyle/>
          <a:p>
            <a:pPr eaLnBrk="1" hangingPunct="1"/>
            <a:endParaRPr lang="fr-FR" altLang="fr-FR" sz="1600"/>
          </a:p>
          <a:p>
            <a:pPr eaLnBrk="1" hangingPunct="1"/>
            <a:endParaRPr lang="fr-FR" altLang="fr-FR" sz="1600"/>
          </a:p>
          <a:p>
            <a:pPr eaLnBrk="1" hangingPunct="1"/>
            <a:endParaRPr lang="fr-FR" altLang="fr-FR" smtClean="0"/>
          </a:p>
        </p:txBody>
      </p:sp>
      <p:graphicFrame>
        <p:nvGraphicFramePr>
          <p:cNvPr id="4" name="Tableau 3"/>
          <p:cNvGraphicFramePr>
            <a:graphicFrameLocks noGrp="1"/>
          </p:cNvGraphicFramePr>
          <p:nvPr>
            <p:extLst>
              <p:ext uri="{D42A27DB-BD31-4B8C-83A1-F6EECF244321}">
                <p14:modId xmlns:p14="http://schemas.microsoft.com/office/powerpoint/2010/main" val="2105210236"/>
              </p:ext>
            </p:extLst>
          </p:nvPr>
        </p:nvGraphicFramePr>
        <p:xfrm>
          <a:off x="1605139" y="884915"/>
          <a:ext cx="8204200" cy="5757554"/>
        </p:xfrm>
        <a:graphic>
          <a:graphicData uri="http://schemas.openxmlformats.org/drawingml/2006/table">
            <a:tbl>
              <a:tblPr/>
              <a:tblGrid>
                <a:gridCol w="3076575"/>
                <a:gridCol w="1128713"/>
                <a:gridCol w="922337"/>
                <a:gridCol w="1025525"/>
                <a:gridCol w="1212850"/>
                <a:gridCol w="838200"/>
              </a:tblGrid>
              <a:tr h="310186">
                <a:tc gridSpan="6">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rPr>
                        <a:t>Caractéristiques démographiques de la population des patients</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526376">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Population étudiée : patients de statut sérologiques VIH inconnu, dépistés</a:t>
                      </a: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Total</a:t>
                      </a:r>
                    </a:p>
                    <a:p>
                      <a:pPr marL="0" marR="0" lvl="0" indent="0" algn="ctr"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n=981(100%) </a:t>
                      </a:r>
                    </a:p>
                    <a:p>
                      <a:pPr marL="0" marR="0" lvl="0" indent="0" algn="ctr" defTabSz="914400" rtl="0" eaLnBrk="1" fontAlgn="base" latinLnBrk="0" hangingPunct="1">
                        <a:lnSpc>
                          <a:spcPct val="107000"/>
                        </a:lnSpc>
                        <a:spcBef>
                          <a:spcPts val="300"/>
                        </a:spcBef>
                        <a:spcAft>
                          <a:spcPts val="300"/>
                        </a:spcAft>
                        <a:buClrTx/>
                        <a:buSzTx/>
                        <a:buFontTx/>
                        <a:buNone/>
                        <a:tabLst/>
                      </a:pP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Par TROD</a:t>
                      </a: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n=214 (21,8%)</a:t>
                      </a: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fr-FR"/>
                    </a:p>
                  </a:txBody>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Par sérologie</a:t>
                      </a: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n= 767 (78,2%)</a:t>
                      </a: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endPar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p-value</a:t>
                      </a: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r>
              <a:tr h="526376">
                <a:tc vMerge="1">
                  <a:txBody>
                    <a:bodyPr/>
                    <a:lstStyle/>
                    <a:p>
                      <a:endParaRPr lang="fr-FR"/>
                    </a:p>
                  </a:txBody>
                  <a:tcPr/>
                </a:tc>
                <a:tc vMerge="1">
                  <a:txBody>
                    <a:bodyPr/>
                    <a:lstStyle/>
                    <a:p>
                      <a:endParaRPr lang="fr-F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dirty="0" err="1" smtClean="0">
                          <a:ln>
                            <a:noFill/>
                          </a:ln>
                          <a:solidFill>
                            <a:schemeClr val="bg1"/>
                          </a:solidFill>
                          <a:effectLst/>
                          <a:latin typeface="Calibri" panose="020F0502020204030204" pitchFamily="34" charset="0"/>
                          <a:ea typeface="MS PGothic" panose="020B0600070205080204" pitchFamily="34" charset="-128"/>
                        </a:rPr>
                        <a:t>Vikia</a:t>
                      </a:r>
                      <a:r>
                        <a:rPr kumimoji="0" lang="fr-FR" altLang="fr-FR" sz="1400" b="1"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rPr>
                        <a:t> 33</a:t>
                      </a:r>
                      <a:endParaRPr kumimoji="0" lang="fr-FR" altLang="fr-FR" sz="1400" b="0"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endParaRP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rPr>
                        <a:t>INSTI 181</a:t>
                      </a:r>
                      <a:endParaRPr kumimoji="0" lang="fr-FR" altLang="fr-FR" sz="1400" b="0"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endParaRP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vMerge="1">
                  <a:txBody>
                    <a:bodyPr/>
                    <a:lstStyle/>
                    <a:p>
                      <a:endParaRPr lang="fr-FR"/>
                    </a:p>
                  </a:txBody>
                  <a:tcPr/>
                </a:tc>
                <a:tc vMerge="1">
                  <a:txBody>
                    <a:bodyPr/>
                    <a:lstStyle/>
                    <a:p>
                      <a:endParaRPr lang="fr-FR"/>
                    </a:p>
                  </a:txBody>
                  <a:tcPr/>
                </a:tc>
              </a:tr>
              <a:tr h="82716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Sexe du patient</a:t>
                      </a: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Féminin</a:t>
                      </a: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Masculin</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535 (54,5%)</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446 (45,5%)</a:t>
                      </a: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 </a:t>
                      </a:r>
                    </a:p>
                  </a:txBody>
                  <a:tcPr marL="68573" marR="68573"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 </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102 (47,7%)</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112 (52,3%)</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fr-F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 typeface="Arial" panose="020B0604020202020204" pitchFamily="34" charset="0"/>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433 (56,5%)</a:t>
                      </a:r>
                    </a:p>
                    <a:p>
                      <a:pPr marL="0" marR="0" lvl="0" indent="0" algn="ctr" defTabSz="914400" rtl="0" eaLnBrk="1" fontAlgn="base" latinLnBrk="0" hangingPunct="1">
                        <a:lnSpc>
                          <a:spcPct val="100000"/>
                        </a:lnSpc>
                        <a:spcBef>
                          <a:spcPts val="300"/>
                        </a:spcBef>
                        <a:spcAft>
                          <a:spcPts val="300"/>
                        </a:spcAft>
                        <a:buClrTx/>
                        <a:buSzTx/>
                        <a:buFont typeface="Arial" panose="020B0604020202020204" pitchFamily="34" charset="0"/>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334 (43,5%)</a:t>
                      </a: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 </a:t>
                      </a:r>
                    </a:p>
                  </a:txBody>
                  <a:tcPr marL="68573" marR="68573"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0,0224 (e)</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26376">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Âge du patient (années)</a:t>
                      </a: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Moyenne (écart-type)</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1"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34,5 (12,0)</a:t>
                      </a: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 </a:t>
                      </a:r>
                    </a:p>
                  </a:txBody>
                  <a:tcPr marL="68573" marR="68573"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 </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33,7 (11,9)</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fr-F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34,8 (12,0)</a:t>
                      </a: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 </a:t>
                      </a:r>
                    </a:p>
                  </a:txBody>
                  <a:tcPr marL="68573" marR="68573"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0,2431 (b)</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35353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rPr>
                        <a:t>Le patient </a:t>
                      </a:r>
                      <a:r>
                        <a:rPr kumimoji="0" lang="fr-FR" altLang="fr-FR" sz="1400" b="1" i="0" u="none" strike="noStrike" cap="none" normalizeH="0" baseline="0" dirty="0" err="1" smtClean="0">
                          <a:ln>
                            <a:noFill/>
                          </a:ln>
                          <a:solidFill>
                            <a:schemeClr val="bg1"/>
                          </a:solidFill>
                          <a:effectLst/>
                          <a:latin typeface="Calibri" panose="020F0502020204030204" pitchFamily="34" charset="0"/>
                          <a:ea typeface="MS PGothic" panose="020B0600070205080204" pitchFamily="34" charset="-128"/>
                        </a:rPr>
                        <a:t>a-t-il</a:t>
                      </a:r>
                      <a:r>
                        <a:rPr kumimoji="0" lang="fr-FR" altLang="fr-FR" sz="1400" b="1"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rPr>
                        <a:t> déjà eu un test de dépistage du VIH?</a:t>
                      </a:r>
                      <a:endParaRPr kumimoji="0" lang="fr-FR" altLang="fr-FR" sz="1400" b="0"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endParaRP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0"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rPr>
                        <a:t>NP</a:t>
                      </a: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0"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rPr>
                        <a:t>Oui</a:t>
                      </a: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0" i="0" u="none" strike="noStrike" cap="none" normalizeH="0" baseline="0" dirty="0" smtClean="0">
                          <a:ln>
                            <a:noFill/>
                          </a:ln>
                          <a:solidFill>
                            <a:schemeClr val="bg1"/>
                          </a:solidFill>
                          <a:effectLst/>
                          <a:latin typeface="Calibri" panose="020F0502020204030204" pitchFamily="34" charset="0"/>
                          <a:ea typeface="MS PGothic" panose="020B0600070205080204" pitchFamily="34" charset="-128"/>
                        </a:rPr>
                        <a:t>Non</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26</a:t>
                      </a:r>
                    </a:p>
                    <a:p>
                      <a:pPr marL="0" marR="0" lvl="0" indent="0" algn="ctr" defTabSz="914400" rtl="0" eaLnBrk="1" fontAlgn="base" latinLnBrk="0" hangingPunct="1">
                        <a:lnSpc>
                          <a:spcPct val="100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653 (68,4%)</a:t>
                      </a:r>
                    </a:p>
                    <a:p>
                      <a:pPr marL="0" marR="0" lvl="0" indent="0" algn="ctr" defTabSz="914400" rtl="0" eaLnBrk="1" fontAlgn="base" latinLnBrk="0" hangingPunct="1">
                        <a:lnSpc>
                          <a:spcPct val="100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302 (31,6%)</a:t>
                      </a: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 </a:t>
                      </a:r>
                    </a:p>
                  </a:txBody>
                  <a:tcPr marL="68573" marR="68573"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 </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 </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 -</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154 (72,0%)</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60 (28,0%)</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fr-F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26</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499 (67,3%)</a:t>
                      </a:r>
                    </a:p>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242 (32,7%)</a:t>
                      </a: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 </a:t>
                      </a:r>
                    </a:p>
                  </a:txBody>
                  <a:tcPr marL="68573" marR="68573"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0,2003 (e)</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640225">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fr-FR" altLang="fr-FR" sz="14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Années du dernier test de dépistage</a:t>
                      </a:r>
                    </a:p>
                    <a:p>
                      <a:pPr marL="0" marR="0" lvl="0" indent="0" algn="l" defTabSz="914400" rtl="0" eaLnBrk="1" fontAlgn="base" latinLnBrk="0" hangingPunct="1">
                        <a:lnSpc>
                          <a:spcPct val="107000"/>
                        </a:lnSpc>
                        <a:spcBef>
                          <a:spcPct val="0"/>
                        </a:spcBef>
                        <a:spcAft>
                          <a:spcPct val="0"/>
                        </a:spcAft>
                        <a:buClrTx/>
                        <a:buSzTx/>
                        <a:buFontTx/>
                        <a:buNone/>
                        <a:tabLst/>
                      </a:pPr>
                      <a:endPar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endParaRPr>
                    </a:p>
                    <a:p>
                      <a:pPr marL="0" marR="0" lvl="0" indent="0" algn="l" defTabSz="914400" rtl="0" eaLnBrk="1" fontAlgn="base" latinLnBrk="0" hangingPunct="1">
                        <a:lnSpc>
                          <a:spcPct val="107000"/>
                        </a:lnSpc>
                        <a:spcBef>
                          <a:spcPct val="0"/>
                        </a:spcBef>
                        <a:spcAft>
                          <a:spcPct val="0"/>
                        </a:spcAft>
                        <a:buClrTx/>
                        <a:buSzTx/>
                        <a:buFontTx/>
                        <a:buNone/>
                        <a:tabLst/>
                      </a:pPr>
                      <a:r>
                        <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1983-1993</a:t>
                      </a:r>
                    </a:p>
                    <a:p>
                      <a:pPr marL="0" marR="0" lvl="0" indent="0" algn="l" defTabSz="914400" rtl="0" eaLnBrk="1" fontAlgn="base" latinLnBrk="0" hangingPunct="1">
                        <a:lnSpc>
                          <a:spcPct val="107000"/>
                        </a:lnSpc>
                        <a:spcBef>
                          <a:spcPct val="0"/>
                        </a:spcBef>
                        <a:spcAft>
                          <a:spcPct val="0"/>
                        </a:spcAft>
                        <a:buClrTx/>
                        <a:buSzTx/>
                        <a:buFontTx/>
                        <a:buNone/>
                        <a:tabLst/>
                      </a:pPr>
                      <a:r>
                        <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1994-2004</a:t>
                      </a:r>
                    </a:p>
                    <a:p>
                      <a:pPr marL="0" marR="0" lvl="0" indent="0" algn="l" defTabSz="914400" rtl="0" eaLnBrk="1" fontAlgn="base" latinLnBrk="0" hangingPunct="1">
                        <a:lnSpc>
                          <a:spcPct val="107000"/>
                        </a:lnSpc>
                        <a:spcBef>
                          <a:spcPct val="0"/>
                        </a:spcBef>
                        <a:spcAft>
                          <a:spcPct val="0"/>
                        </a:spcAft>
                        <a:buClrTx/>
                        <a:buSzTx/>
                        <a:buFontTx/>
                        <a:buNone/>
                        <a:tabLst/>
                      </a:pPr>
                      <a:r>
                        <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2005-2009</a:t>
                      </a:r>
                    </a:p>
                    <a:p>
                      <a:pPr marL="0" marR="0" lvl="0" indent="0" algn="l" defTabSz="914400" rtl="0" eaLnBrk="1" fontAlgn="base" latinLnBrk="0" hangingPunct="1">
                        <a:lnSpc>
                          <a:spcPct val="107000"/>
                        </a:lnSpc>
                        <a:spcBef>
                          <a:spcPct val="0"/>
                        </a:spcBef>
                        <a:spcAft>
                          <a:spcPct val="0"/>
                        </a:spcAft>
                        <a:buClrTx/>
                        <a:buSzTx/>
                        <a:buFontTx/>
                        <a:buNone/>
                        <a:tabLst/>
                      </a:pPr>
                      <a:r>
                        <a:rPr kumimoji="0" lang="fr-FR" altLang="fr-FR" sz="1400" b="0"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rPr>
                        <a:t>2010-2014</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90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7 (1,1%)</a:t>
                      </a:r>
                    </a:p>
                    <a:p>
                      <a:pPr marL="0" marR="0" lvl="0" indent="0" algn="ctr" defTabSz="914400" rtl="0" eaLnBrk="1" fontAlgn="base" latinLnBrk="0" hangingPunct="1">
                        <a:lnSpc>
                          <a:spcPct val="90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38 (6,2%)</a:t>
                      </a:r>
                    </a:p>
                    <a:p>
                      <a:pPr marL="0" marR="0" lvl="0" indent="0" algn="ctr" defTabSz="914400" rtl="0" eaLnBrk="1" fontAlgn="base" latinLnBrk="0" hangingPunct="1">
                        <a:lnSpc>
                          <a:spcPct val="90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82 (13,3%)</a:t>
                      </a:r>
                    </a:p>
                    <a:p>
                      <a:pPr marL="0" marR="0" lvl="0" indent="0" algn="ctr" defTabSz="914400" rtl="0" eaLnBrk="1" fontAlgn="base" latinLnBrk="0" hangingPunct="1">
                        <a:lnSpc>
                          <a:spcPct val="90000"/>
                        </a:lnSpc>
                        <a:spcBef>
                          <a:spcPts val="300"/>
                        </a:spcBef>
                        <a:spcAft>
                          <a:spcPts val="300"/>
                        </a:spcAft>
                        <a:buClrTx/>
                        <a:buSzTx/>
                        <a:buFont typeface="Arial" panose="020B0604020202020204" pitchFamily="34" charset="0"/>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489 (79,4%)</a:t>
                      </a:r>
                      <a:r>
                        <a:rPr kumimoji="0" lang="fr-FR" altLang="fr-FR" sz="1400" b="0" i="0" u="none" strike="noStrike" cap="none" normalizeH="0" baseline="0" smtClean="0">
                          <a:ln>
                            <a:noFill/>
                          </a:ln>
                          <a:solidFill>
                            <a:srgbClr val="00000A"/>
                          </a:solidFill>
                          <a:effectLst/>
                          <a:latin typeface="Calibri" panose="020F0502020204030204" pitchFamily="34" charset="0"/>
                          <a:ea typeface="MS PGothic" panose="020B0600070205080204" pitchFamily="34" charset="-128"/>
                        </a:rPr>
                        <a:t> </a:t>
                      </a:r>
                      <a:endPar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endParaRPr>
                    </a:p>
                  </a:txBody>
                  <a:tcPr marL="68573" marR="68573"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 </a:t>
                      </a:r>
                    </a:p>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A"/>
                          </a:solidFill>
                          <a:effectLst/>
                          <a:latin typeface="Calibri" panose="020F0502020204030204" pitchFamily="34" charset="0"/>
                          <a:ea typeface="MS PGothic" panose="020B0600070205080204" pitchFamily="34" charset="-128"/>
                        </a:rPr>
                        <a:t> </a:t>
                      </a:r>
                      <a:endPar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4 (2,7%)</a:t>
                      </a:r>
                    </a:p>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10 (6,9%)</a:t>
                      </a:r>
                    </a:p>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12 (8,1%)</a:t>
                      </a:r>
                    </a:p>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121 (82,3%)</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fr-F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3 (0,6%)</a:t>
                      </a:r>
                    </a:p>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28 (7%)</a:t>
                      </a:r>
                    </a:p>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70 (15%)</a:t>
                      </a:r>
                    </a:p>
                    <a:p>
                      <a:pPr marL="0" marR="0" lvl="0" indent="0" algn="ctr" defTabSz="914400" rtl="0" eaLnBrk="1" fontAlgn="base" latinLnBrk="0" hangingPunct="1">
                        <a:lnSpc>
                          <a:spcPct val="90000"/>
                        </a:lnSpc>
                        <a:spcBef>
                          <a:spcPts val="300"/>
                        </a:spcBef>
                        <a:spcAft>
                          <a:spcPts val="30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368 (78,4%)</a:t>
                      </a: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 </a:t>
                      </a:r>
                    </a:p>
                  </a:txBody>
                  <a:tcPr marL="68573" marR="68573"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0,2 (e) </a:t>
                      </a:r>
                    </a:p>
                  </a:txBody>
                  <a:tcPr marL="68573" marR="6857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13361" name="Rectangle 5"/>
          <p:cNvSpPr>
            <a:spLocks noChangeArrowheads="1"/>
          </p:cNvSpPr>
          <p:nvPr/>
        </p:nvSpPr>
        <p:spPr bwMode="auto">
          <a:xfrm>
            <a:off x="1966914" y="6618288"/>
            <a:ext cx="3590925" cy="239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nSpc>
                <a:spcPct val="107000"/>
              </a:lnSpc>
              <a:spcBef>
                <a:spcPct val="0"/>
              </a:spcBef>
              <a:spcAft>
                <a:spcPts val="800"/>
              </a:spcAft>
              <a:buNone/>
            </a:pPr>
            <a:r>
              <a:rPr lang="fr-FR" altLang="fr-FR" sz="900">
                <a:solidFill>
                  <a:srgbClr val="000000"/>
                </a:solidFill>
              </a:rPr>
              <a:t>(b) Test de Student, (e) Test du CHI2  NP – non précisé </a:t>
            </a:r>
            <a:endParaRPr lang="fr-FR" altLang="fr-FR" sz="900"/>
          </a:p>
        </p:txBody>
      </p:sp>
      <p:sp>
        <p:nvSpPr>
          <p:cNvPr id="3" name="Ellipse 2"/>
          <p:cNvSpPr/>
          <p:nvPr/>
        </p:nvSpPr>
        <p:spPr>
          <a:xfrm>
            <a:off x="4516438" y="2454805"/>
            <a:ext cx="1368425" cy="5032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 name="Ellipse 8"/>
          <p:cNvSpPr/>
          <p:nvPr/>
        </p:nvSpPr>
        <p:spPr>
          <a:xfrm>
            <a:off x="4492625" y="3259666"/>
            <a:ext cx="1368425" cy="5032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Ellipse 9"/>
          <p:cNvSpPr/>
          <p:nvPr/>
        </p:nvSpPr>
        <p:spPr>
          <a:xfrm>
            <a:off x="4516438" y="4701734"/>
            <a:ext cx="1368425" cy="5032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1" name="Ellipse 10"/>
          <p:cNvSpPr/>
          <p:nvPr/>
        </p:nvSpPr>
        <p:spPr>
          <a:xfrm>
            <a:off x="4492625" y="5515158"/>
            <a:ext cx="1370012" cy="9509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10894519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re 1"/>
          <p:cNvSpPr>
            <a:spLocks noGrp="1"/>
          </p:cNvSpPr>
          <p:nvPr>
            <p:ph type="title"/>
          </p:nvPr>
        </p:nvSpPr>
        <p:spPr>
          <a:xfrm>
            <a:off x="1981200" y="-104775"/>
            <a:ext cx="8229600" cy="1143000"/>
          </a:xfrm>
        </p:spPr>
        <p:txBody>
          <a:bodyPr/>
          <a:lstStyle/>
          <a:p>
            <a:pPr eaLnBrk="1" hangingPunct="1"/>
            <a:r>
              <a:rPr lang="fr-FR" altLang="fr-FR" sz="3200" b="1" dirty="0" smtClean="0"/>
              <a:t>	Résultats </a:t>
            </a:r>
            <a:r>
              <a:rPr lang="fr-FR" altLang="fr-FR" sz="3200" b="1" dirty="0"/>
              <a:t>- Circonstances du dépistage</a:t>
            </a:r>
            <a:endParaRPr lang="fr-FR" altLang="fr-FR" sz="3200" dirty="0"/>
          </a:p>
        </p:txBody>
      </p:sp>
      <p:graphicFrame>
        <p:nvGraphicFramePr>
          <p:cNvPr id="21507" name="Espace réservé du contenu 7"/>
          <p:cNvGraphicFramePr>
            <a:graphicFrameLocks noGrp="1"/>
          </p:cNvGraphicFramePr>
          <p:nvPr>
            <p:ph sz="half" idx="1"/>
          </p:nvPr>
        </p:nvGraphicFramePr>
        <p:xfrm>
          <a:off x="1868488" y="1196976"/>
          <a:ext cx="4062412" cy="2530475"/>
        </p:xfrm>
        <a:graphic>
          <a:graphicData uri="http://schemas.openxmlformats.org/presentationml/2006/ole">
            <mc:AlternateContent xmlns:mc="http://schemas.openxmlformats.org/markup-compatibility/2006">
              <mc:Choice xmlns:v="urn:schemas-microsoft-com:vml" Requires="v">
                <p:oleObj spid="_x0000_s2152" r:id="rId4" imgW="4059600" imgH="2529631" progId="Excel.Chart.8">
                  <p:embed/>
                </p:oleObj>
              </mc:Choice>
              <mc:Fallback>
                <p:oleObj r:id="rId4" imgW="4059600" imgH="2529631"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8488" y="1196976"/>
                        <a:ext cx="4062412" cy="2530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1508" name="Rectangle 8"/>
          <p:cNvSpPr>
            <a:spLocks noChangeArrowheads="1"/>
          </p:cNvSpPr>
          <p:nvPr/>
        </p:nvSpPr>
        <p:spPr bwMode="auto">
          <a:xfrm>
            <a:off x="1919288" y="908051"/>
            <a:ext cx="14401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400" b="1"/>
              <a:t>Circonstance de dépistage  </a:t>
            </a:r>
          </a:p>
        </p:txBody>
      </p:sp>
      <p:graphicFrame>
        <p:nvGraphicFramePr>
          <p:cNvPr id="21509" name="Espace réservé du contenu 9"/>
          <p:cNvGraphicFramePr>
            <a:graphicFrameLocks noGrp="1"/>
          </p:cNvGraphicFramePr>
          <p:nvPr>
            <p:ph sz="half" idx="2"/>
          </p:nvPr>
        </p:nvGraphicFramePr>
        <p:xfrm>
          <a:off x="6121400" y="1412875"/>
          <a:ext cx="4057650" cy="2362200"/>
        </p:xfrm>
        <a:graphic>
          <a:graphicData uri="http://schemas.openxmlformats.org/presentationml/2006/ole">
            <mc:AlternateContent xmlns:mc="http://schemas.openxmlformats.org/markup-compatibility/2006">
              <mc:Choice xmlns:v="urn:schemas-microsoft-com:vml" Requires="v">
                <p:oleObj spid="_x0000_s2153" r:id="rId6" imgW="4059600" imgH="2365052" progId="Excel.Chart.8">
                  <p:embed/>
                </p:oleObj>
              </mc:Choice>
              <mc:Fallback>
                <p:oleObj r:id="rId6" imgW="4059600" imgH="2365052" progId="Excel.Chart.8">
                  <p:embed/>
                  <p:pic>
                    <p:nvPicPr>
                      <p:cNvPr id="0" name=""/>
                      <p:cNvPicPr>
                        <a:picLocks noGrp="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1400" y="1412875"/>
                        <a:ext cx="4057650" cy="2362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1510" name="Rectangle 6"/>
          <p:cNvSpPr>
            <a:spLocks noChangeArrowheads="1"/>
          </p:cNvSpPr>
          <p:nvPr/>
        </p:nvSpPr>
        <p:spPr bwMode="auto">
          <a:xfrm>
            <a:off x="6492875" y="1106489"/>
            <a:ext cx="4572000" cy="30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fr-FR" sz="1400" b="1" dirty="0"/>
              <a:t>La personne </a:t>
            </a:r>
            <a:r>
              <a:rPr lang="fr-FR" altLang="fr-FR" sz="1400" b="1" dirty="0" smtClean="0"/>
              <a:t>qui choisi le test </a:t>
            </a:r>
            <a:r>
              <a:rPr lang="fr-FR" altLang="fr-FR" sz="1400" b="1" dirty="0"/>
              <a:t>de dépistage</a:t>
            </a:r>
          </a:p>
        </p:txBody>
      </p:sp>
      <p:sp>
        <p:nvSpPr>
          <p:cNvPr id="23558" name="Rectangle 11"/>
          <p:cNvSpPr>
            <a:spLocks noChangeArrowheads="1"/>
          </p:cNvSpPr>
          <p:nvPr/>
        </p:nvSpPr>
        <p:spPr bwMode="auto">
          <a:xfrm>
            <a:off x="2365199" y="3800121"/>
            <a:ext cx="7416800" cy="2954338"/>
          </a:xfrm>
          <a:prstGeom prst="rect">
            <a:avLst/>
          </a:prstGeom>
          <a:noFill/>
          <a:ln w="9525">
            <a:solidFill>
              <a:schemeClr val="bg1">
                <a:lumMod val="75000"/>
              </a:schemeClr>
            </a:solidFill>
            <a:miter lim="800000"/>
            <a:headEnd/>
            <a:tailEnd/>
          </a:ln>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defRPr/>
            </a:pPr>
            <a:r>
              <a:rPr lang="fr-FR" altLang="fr-FR" sz="1800" b="1" dirty="0"/>
              <a:t>Motifs à l’origine du choix de la méthode de dépistage: </a:t>
            </a:r>
          </a:p>
          <a:p>
            <a:pPr eaLnBrk="1" hangingPunct="1">
              <a:defRPr/>
            </a:pPr>
            <a:endParaRPr lang="fr-FR" altLang="fr-FR" sz="1400" b="1" dirty="0"/>
          </a:p>
          <a:p>
            <a:pPr eaLnBrk="1" hangingPunct="1">
              <a:buFont typeface="Wingdings" panose="05000000000000000000" pitchFamily="2" charset="2"/>
              <a:buChar char="§"/>
              <a:defRPr/>
            </a:pPr>
            <a:r>
              <a:rPr lang="fr-FR" altLang="fr-FR" sz="1400" b="1" dirty="0"/>
              <a:t>Motifs communs</a:t>
            </a:r>
          </a:p>
          <a:p>
            <a:pPr lvl="1" eaLnBrk="1" hangingPunct="1">
              <a:buFont typeface="Wingdings" panose="05000000000000000000" pitchFamily="2" charset="2"/>
              <a:buChar char="ü"/>
              <a:defRPr/>
            </a:pPr>
            <a:r>
              <a:rPr lang="fr-FR" altLang="fr-FR" sz="1400" dirty="0"/>
              <a:t>Prise de risque &lt; 3 mois: 19% des sérologies et 25% des TROD</a:t>
            </a:r>
          </a:p>
          <a:p>
            <a:pPr lvl="1" eaLnBrk="1" hangingPunct="1">
              <a:buFont typeface="Wingdings" panose="05000000000000000000" pitchFamily="2" charset="2"/>
              <a:buChar char="ü"/>
              <a:defRPr/>
            </a:pPr>
            <a:r>
              <a:rPr lang="fr-FR" altLang="fr-FR" sz="1400" dirty="0"/>
              <a:t>Signes cliniques d’une infection à VIH /Primo-infection : 2.9% des sérologies et TROD</a:t>
            </a:r>
          </a:p>
          <a:p>
            <a:pPr lvl="1" eaLnBrk="1" hangingPunct="1">
              <a:buFont typeface="Wingdings" panose="05000000000000000000" pitchFamily="2" charset="2"/>
              <a:buChar char="§"/>
              <a:defRPr/>
            </a:pPr>
            <a:endParaRPr lang="fr-FR" altLang="fr-FR" sz="1400" dirty="0"/>
          </a:p>
          <a:p>
            <a:pPr eaLnBrk="1" hangingPunct="1">
              <a:buFont typeface="Wingdings" panose="05000000000000000000" pitchFamily="2" charset="2"/>
              <a:buChar char="§"/>
              <a:defRPr/>
            </a:pPr>
            <a:r>
              <a:rPr lang="fr-FR" altLang="fr-FR" sz="1400" b="1" dirty="0"/>
              <a:t>Motifs spécifiques aux sérologies</a:t>
            </a:r>
          </a:p>
          <a:p>
            <a:pPr lvl="1" eaLnBrk="1" hangingPunct="1">
              <a:buFont typeface="Wingdings" panose="05000000000000000000" pitchFamily="2" charset="2"/>
              <a:buChar char="ü"/>
              <a:defRPr/>
            </a:pPr>
            <a:r>
              <a:rPr lang="fr-FR" altLang="fr-FR" sz="1400" dirty="0"/>
              <a:t>Intégration dans un bilan plus large: 85,8%</a:t>
            </a:r>
          </a:p>
          <a:p>
            <a:pPr marL="457200" lvl="1" indent="0">
              <a:defRPr/>
            </a:pPr>
            <a:endParaRPr lang="fr-FR" altLang="fr-FR" sz="1400" dirty="0"/>
          </a:p>
          <a:p>
            <a:pPr eaLnBrk="1" hangingPunct="1">
              <a:buFont typeface="Wingdings" panose="05000000000000000000" pitchFamily="2" charset="2"/>
              <a:buChar char="§"/>
              <a:defRPr/>
            </a:pPr>
            <a:r>
              <a:rPr lang="fr-FR" altLang="fr-FR" sz="1400" b="1" dirty="0"/>
              <a:t>Motifs spécifiques aux TRODS</a:t>
            </a:r>
          </a:p>
          <a:p>
            <a:pPr lvl="1" eaLnBrk="1" hangingPunct="1">
              <a:buFont typeface="Wingdings" panose="05000000000000000000" pitchFamily="2" charset="2"/>
              <a:buChar char="ü"/>
              <a:defRPr/>
            </a:pPr>
            <a:r>
              <a:rPr lang="fr-FR" altLang="fr-FR" sz="1400" dirty="0"/>
              <a:t>Opportunité de réaliser le TROD: 68.4% </a:t>
            </a:r>
          </a:p>
          <a:p>
            <a:pPr lvl="1" eaLnBrk="1" hangingPunct="1">
              <a:buFont typeface="Wingdings" panose="05000000000000000000" pitchFamily="2" charset="2"/>
              <a:buChar char="ü"/>
              <a:defRPr/>
            </a:pPr>
            <a:r>
              <a:rPr lang="fr-FR" altLang="fr-FR" sz="1400" dirty="0"/>
              <a:t>Délais de rendu du résultat :43.4% </a:t>
            </a:r>
          </a:p>
          <a:p>
            <a:pPr lvl="1" eaLnBrk="1" hangingPunct="1">
              <a:buFont typeface="Wingdings" panose="05000000000000000000" pitchFamily="2" charset="2"/>
              <a:buChar char="ü"/>
              <a:defRPr/>
            </a:pPr>
            <a:r>
              <a:rPr lang="fr-FR" altLang="fr-FR" sz="1400" dirty="0"/>
              <a:t>Certitude d’avoir le résultat avec le TROD: 15.1%  </a:t>
            </a:r>
          </a:p>
        </p:txBody>
      </p:sp>
      <p:sp>
        <p:nvSpPr>
          <p:cNvPr id="21512" name="Espace réservé du numéro de diapositive 1"/>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BE" altLang="fr-FR" sz="1200" dirty="0" smtClean="0">
                <a:solidFill>
                  <a:srgbClr val="898989"/>
                </a:solidFill>
              </a:rPr>
              <a:t>    </a:t>
            </a:r>
            <a:endParaRPr lang="fr-BE" altLang="fr-FR" sz="1200" dirty="0">
              <a:solidFill>
                <a:srgbClr val="898989"/>
              </a:solidFill>
            </a:endParaRPr>
          </a:p>
        </p:txBody>
      </p:sp>
      <p:pic>
        <p:nvPicPr>
          <p:cNvPr id="21513" name="Image 9"/>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19338" y="1231901"/>
            <a:ext cx="887412" cy="346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14" name="Image 10"/>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14851" y="1962150"/>
            <a:ext cx="720725"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15" name="Image 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56376" y="1473201"/>
            <a:ext cx="842963" cy="320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16" name="Imag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778875" y="1695450"/>
            <a:ext cx="1047750" cy="806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17" name="Rectangle 2"/>
          <p:cNvSpPr>
            <a:spLocks noChangeArrowheads="1"/>
          </p:cNvSpPr>
          <p:nvPr/>
        </p:nvSpPr>
        <p:spPr bwMode="auto">
          <a:xfrm>
            <a:off x="4883151" y="892176"/>
            <a:ext cx="13636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1" eaLnBrk="1" hangingPunct="1">
              <a:spcBef>
                <a:spcPct val="0"/>
              </a:spcBef>
              <a:buFontTx/>
              <a:buNone/>
            </a:pPr>
            <a:r>
              <a:rPr lang="fr-FR" altLang="fr-FR" sz="1400" dirty="0"/>
              <a:t>  p 0,0001</a:t>
            </a:r>
          </a:p>
        </p:txBody>
      </p:sp>
      <p:sp>
        <p:nvSpPr>
          <p:cNvPr id="4" name="Ellipse 3"/>
          <p:cNvSpPr/>
          <p:nvPr/>
        </p:nvSpPr>
        <p:spPr>
          <a:xfrm>
            <a:off x="5295900" y="812801"/>
            <a:ext cx="1144588" cy="5238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20600777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a:xfrm>
            <a:off x="1981200" y="-89694"/>
            <a:ext cx="8229600" cy="1143001"/>
          </a:xfrm>
        </p:spPr>
        <p:txBody>
          <a:bodyPr/>
          <a:lstStyle/>
          <a:p>
            <a:pPr eaLnBrk="1" hangingPunct="1"/>
            <a:r>
              <a:rPr lang="fr-FR" altLang="fr-FR" sz="3600" b="1" dirty="0" smtClean="0"/>
              <a:t>	Résultats </a:t>
            </a:r>
            <a:r>
              <a:rPr lang="fr-FR" altLang="fr-FR" sz="3600" b="1" dirty="0"/>
              <a:t>des tests de dépistage </a:t>
            </a:r>
          </a:p>
        </p:txBody>
      </p:sp>
      <p:sp>
        <p:nvSpPr>
          <p:cNvPr id="23555" name="Espace réservé du contenu 4"/>
          <p:cNvSpPr>
            <a:spLocks noGrp="1"/>
          </p:cNvSpPr>
          <p:nvPr>
            <p:ph sz="half" idx="2"/>
          </p:nvPr>
        </p:nvSpPr>
        <p:spPr>
          <a:xfrm>
            <a:off x="6653918" y="3281717"/>
            <a:ext cx="5185304" cy="3057525"/>
          </a:xfrm>
        </p:spPr>
        <p:txBody>
          <a:bodyPr>
            <a:normAutofit/>
          </a:bodyPr>
          <a:lstStyle/>
          <a:p>
            <a:pPr>
              <a:spcBef>
                <a:spcPct val="0"/>
              </a:spcBef>
            </a:pPr>
            <a:endParaRPr lang="fr-FR" altLang="fr-FR" sz="1600" dirty="0" smtClean="0"/>
          </a:p>
          <a:p>
            <a:pPr>
              <a:spcBef>
                <a:spcPct val="0"/>
              </a:spcBef>
            </a:pPr>
            <a:r>
              <a:rPr lang="fr-FR" altLang="fr-FR" sz="1600" dirty="0" smtClean="0"/>
              <a:t>Toutes </a:t>
            </a:r>
            <a:r>
              <a:rPr lang="fr-FR" altLang="fr-FR" sz="1600" dirty="0"/>
              <a:t>les infections ont été </a:t>
            </a:r>
            <a:r>
              <a:rPr lang="fr-FR" altLang="fr-FR" sz="1600" dirty="0" smtClean="0"/>
              <a:t>confirmées</a:t>
            </a:r>
          </a:p>
          <a:p>
            <a:pPr>
              <a:spcBef>
                <a:spcPct val="0"/>
              </a:spcBef>
            </a:pPr>
            <a:endParaRPr lang="fr-FR" altLang="fr-FR" sz="1600" dirty="0"/>
          </a:p>
          <a:p>
            <a:pPr>
              <a:spcBef>
                <a:spcPct val="0"/>
              </a:spcBef>
            </a:pPr>
            <a:r>
              <a:rPr lang="fr-FR" altLang="fr-FR" sz="1600" dirty="0"/>
              <a:t>Tous les patients ont été pris en charge</a:t>
            </a:r>
          </a:p>
          <a:p>
            <a:pPr marL="0" indent="0" eaLnBrk="1" hangingPunct="1">
              <a:lnSpc>
                <a:spcPct val="80000"/>
              </a:lnSpc>
              <a:buNone/>
            </a:pPr>
            <a:endParaRPr lang="fr-FR" altLang="fr-FR" sz="1400" b="1" dirty="0"/>
          </a:p>
          <a:p>
            <a:pPr eaLnBrk="1" hangingPunct="1">
              <a:lnSpc>
                <a:spcPct val="80000"/>
              </a:lnSpc>
              <a:buFont typeface="Arial"/>
              <a:buChar char="•"/>
            </a:pPr>
            <a:r>
              <a:rPr lang="fr-FR" altLang="fr-FR" sz="1600" b="1" dirty="0"/>
              <a:t>5 médecins </a:t>
            </a:r>
            <a:r>
              <a:rPr lang="fr-FR" altLang="fr-FR" sz="1600" dirty="0"/>
              <a:t>en zones urbaines de haute prévalence. </a:t>
            </a:r>
          </a:p>
          <a:p>
            <a:pPr eaLnBrk="1" hangingPunct="1">
              <a:lnSpc>
                <a:spcPct val="80000"/>
              </a:lnSpc>
              <a:buFont typeface="Wingdings" charset="2"/>
              <a:buChar char="ü"/>
            </a:pPr>
            <a:endParaRPr lang="fr-FR" altLang="fr-FR" sz="1600" dirty="0"/>
          </a:p>
          <a:p>
            <a:pPr lvl="1" eaLnBrk="1" hangingPunct="1">
              <a:lnSpc>
                <a:spcPct val="80000"/>
              </a:lnSpc>
              <a:buFont typeface="Wingdings" charset="2"/>
              <a:buChar char="ü"/>
            </a:pPr>
            <a:r>
              <a:rPr lang="fr-FR" altLang="fr-FR" sz="1600" dirty="0"/>
              <a:t>4/5 médecins - activité hospitalière à temps partiel;</a:t>
            </a:r>
          </a:p>
          <a:p>
            <a:pPr lvl="1" eaLnBrk="1" hangingPunct="1">
              <a:lnSpc>
                <a:spcPct val="80000"/>
              </a:lnSpc>
              <a:buFont typeface="Wingdings" charset="2"/>
              <a:buChar char="ü"/>
            </a:pPr>
            <a:r>
              <a:rPr lang="fr-FR" altLang="fr-FR" sz="1600" dirty="0"/>
              <a:t>En moyenne 78 patients  VIH+/mois;</a:t>
            </a:r>
          </a:p>
          <a:p>
            <a:pPr lvl="1" eaLnBrk="1" hangingPunct="1">
              <a:lnSpc>
                <a:spcPct val="80000"/>
              </a:lnSpc>
              <a:buFont typeface="Wingdings" charset="2"/>
              <a:buChar char="ü"/>
            </a:pPr>
            <a:r>
              <a:rPr lang="fr-FR" altLang="fr-FR" sz="1600" b="1" dirty="0"/>
              <a:t>Taux de dépistage au cours de DEPIVIH 2 = 3% des consultants</a:t>
            </a:r>
          </a:p>
        </p:txBody>
      </p:sp>
      <p:sp>
        <p:nvSpPr>
          <p:cNvPr id="23556" name="Rectangle 3"/>
          <p:cNvSpPr>
            <a:spLocks noChangeArrowheads="1"/>
          </p:cNvSpPr>
          <p:nvPr/>
        </p:nvSpPr>
        <p:spPr bwMode="auto">
          <a:xfrm>
            <a:off x="3810000" y="-1541463"/>
            <a:ext cx="45720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85800" indent="-6858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 typeface="Wingdings" panose="05000000000000000000" pitchFamily="2" charset="2"/>
              <a:buChar char="Ø"/>
            </a:pPr>
            <a:endParaRPr lang="fr-FR" altLang="fr-FR" sz="1400"/>
          </a:p>
        </p:txBody>
      </p:sp>
      <p:sp>
        <p:nvSpPr>
          <p:cNvPr id="23557" name="Rectangle 5"/>
          <p:cNvSpPr>
            <a:spLocks noChangeArrowheads="1"/>
          </p:cNvSpPr>
          <p:nvPr/>
        </p:nvSpPr>
        <p:spPr bwMode="auto">
          <a:xfrm>
            <a:off x="310444" y="3284539"/>
            <a:ext cx="5972881" cy="323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indent="0" eaLnBrk="1" hangingPunct="1">
              <a:spcBef>
                <a:spcPct val="0"/>
              </a:spcBef>
              <a:buNone/>
            </a:pPr>
            <a:endParaRPr lang="fr-FR" altLang="fr-FR" sz="1400" b="1" dirty="0"/>
          </a:p>
          <a:p>
            <a:pPr eaLnBrk="1" hangingPunct="1">
              <a:spcBef>
                <a:spcPct val="0"/>
              </a:spcBef>
            </a:pPr>
            <a:r>
              <a:rPr lang="fr-FR" altLang="fr-FR" sz="1600" b="1" dirty="0"/>
              <a:t>9 découvertes d’infection au VIH :</a:t>
            </a:r>
            <a:r>
              <a:rPr lang="fr-FR" altLang="fr-FR" sz="1600" dirty="0"/>
              <a:t>2 femmes et 7 hommes, d’âge moyen de 37 ans, après concertation médecin-patient et dans un 1/3 des cas sur proposition médicale.</a:t>
            </a:r>
          </a:p>
          <a:p>
            <a:pPr eaLnBrk="1" hangingPunct="1">
              <a:spcBef>
                <a:spcPct val="0"/>
              </a:spcBef>
            </a:pPr>
            <a:endParaRPr lang="fr-FR" altLang="fr-FR" sz="1600" u="sng" dirty="0"/>
          </a:p>
          <a:p>
            <a:pPr eaLnBrk="1" hangingPunct="1">
              <a:spcBef>
                <a:spcPct val="0"/>
              </a:spcBef>
            </a:pPr>
            <a:endParaRPr lang="fr-FR" altLang="fr-FR" sz="1600" dirty="0"/>
          </a:p>
          <a:p>
            <a:pPr eaLnBrk="1" hangingPunct="1">
              <a:spcBef>
                <a:spcPct val="0"/>
              </a:spcBef>
            </a:pPr>
            <a:r>
              <a:rPr lang="fr-FR" altLang="fr-FR" sz="1600" b="1" dirty="0"/>
              <a:t>Dépistage ciblé: </a:t>
            </a:r>
            <a:endParaRPr lang="fr-FR" altLang="fr-FR" sz="1600" b="1" dirty="0" smtClean="0"/>
          </a:p>
          <a:p>
            <a:pPr eaLnBrk="1" hangingPunct="1">
              <a:spcBef>
                <a:spcPct val="0"/>
              </a:spcBef>
            </a:pPr>
            <a:endParaRPr lang="fr-FR" altLang="fr-FR" sz="1600" b="1" dirty="0" smtClean="0"/>
          </a:p>
          <a:p>
            <a:pPr lvl="1">
              <a:spcBef>
                <a:spcPct val="0"/>
              </a:spcBef>
              <a:buFont typeface="Wingdings" charset="2"/>
              <a:buChar char="ü"/>
            </a:pPr>
            <a:r>
              <a:rPr lang="fr-FR" altLang="fr-FR" sz="1600" dirty="0" smtClean="0"/>
              <a:t>4 </a:t>
            </a:r>
            <a:r>
              <a:rPr lang="fr-FR" altLang="fr-FR" sz="1600" dirty="0"/>
              <a:t>HSH et 5 migrants, </a:t>
            </a:r>
          </a:p>
          <a:p>
            <a:pPr lvl="1">
              <a:spcBef>
                <a:spcPct val="0"/>
              </a:spcBef>
              <a:buFont typeface="Wingdings" charset="2"/>
              <a:buChar char="ü"/>
            </a:pPr>
            <a:r>
              <a:rPr lang="fr-FR" altLang="fr-FR" sz="1600" dirty="0"/>
              <a:t>Signes cliniques évoquant le VIH (4/9) </a:t>
            </a:r>
          </a:p>
          <a:p>
            <a:pPr lvl="1">
              <a:spcBef>
                <a:spcPct val="0"/>
              </a:spcBef>
              <a:buFont typeface="Wingdings" charset="2"/>
              <a:buChar char="ü"/>
            </a:pPr>
            <a:r>
              <a:rPr lang="fr-FR" altLang="fr-FR" sz="1600" dirty="0"/>
              <a:t>Comorbidités (3/9). </a:t>
            </a:r>
          </a:p>
          <a:p>
            <a:pPr eaLnBrk="1" hangingPunct="1">
              <a:spcBef>
                <a:spcPct val="0"/>
              </a:spcBef>
            </a:pPr>
            <a:endParaRPr lang="fr-FR" altLang="fr-FR" sz="1600" dirty="0"/>
          </a:p>
          <a:p>
            <a:pPr eaLnBrk="1" hangingPunct="1">
              <a:spcBef>
                <a:spcPct val="0"/>
              </a:spcBef>
            </a:pPr>
            <a:endParaRPr lang="fr-FR" altLang="fr-FR" sz="1400" dirty="0"/>
          </a:p>
        </p:txBody>
      </p:sp>
      <p:graphicFrame>
        <p:nvGraphicFramePr>
          <p:cNvPr id="3" name="Tableau 2"/>
          <p:cNvGraphicFramePr>
            <a:graphicFrameLocks noGrp="1"/>
          </p:cNvGraphicFramePr>
          <p:nvPr>
            <p:extLst>
              <p:ext uri="{D42A27DB-BD31-4B8C-83A1-F6EECF244321}">
                <p14:modId xmlns:p14="http://schemas.microsoft.com/office/powerpoint/2010/main" val="174406275"/>
              </p:ext>
            </p:extLst>
          </p:nvPr>
        </p:nvGraphicFramePr>
        <p:xfrm>
          <a:off x="2019741" y="1196976"/>
          <a:ext cx="8152519" cy="1800225"/>
        </p:xfrm>
        <a:graphic>
          <a:graphicData uri="http://schemas.openxmlformats.org/drawingml/2006/table">
            <a:tbl>
              <a:tblPr/>
              <a:tblGrid>
                <a:gridCol w="1964291"/>
                <a:gridCol w="1969628"/>
                <a:gridCol w="2391311"/>
                <a:gridCol w="1827289"/>
              </a:tblGrid>
              <a:tr h="60325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altLang="fr-FR" sz="1400" b="1" i="0" u="none" strike="noStrike" cap="none" normalizeH="0" baseline="0" dirty="0" smtClean="0">
                          <a:ln>
                            <a:noFill/>
                          </a:ln>
                          <a:solidFill>
                            <a:srgbClr val="FFFFFF"/>
                          </a:solidFill>
                          <a:effectLst/>
                          <a:latin typeface="Calibri" panose="020F0502020204030204" pitchFamily="34" charset="0"/>
                          <a:ea typeface="MS PGothic" panose="020B0600070205080204" pitchFamily="34" charset="-128"/>
                        </a:rPr>
                        <a:t>Résultat des tests</a:t>
                      </a:r>
                      <a:endParaRPr kumimoji="0" lang="fr-FR" altLang="fr-FR" sz="1400" b="1" i="0" u="none" strike="noStrike" cap="none" normalizeH="0" baseline="0" dirty="0" smtClean="0">
                        <a:ln>
                          <a:noFill/>
                        </a:ln>
                        <a:solidFill>
                          <a:srgbClr val="FFFFFF"/>
                        </a:solidFill>
                        <a:effectLst/>
                        <a:latin typeface="Calibri" panose="020F0502020204030204" pitchFamily="34" charset="0"/>
                        <a:ea typeface="SimSun" panose="02010600030101010101" pitchFamily="2" charset="-122"/>
                      </a:endParaRPr>
                    </a:p>
                  </a:txBody>
                  <a:tcPr marL="68592" marR="68592"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Sérologie </a:t>
                      </a:r>
                    </a:p>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n=767 (78,2%)</a:t>
                      </a:r>
                      <a:endParaRPr kumimoji="0" lang="fr-FR" altLang="fr-FR" sz="1400" b="0" i="0" u="none" strike="noStrike" cap="none" normalizeH="0" baseline="0" smtClean="0">
                        <a:ln>
                          <a:noFill/>
                        </a:ln>
                        <a:solidFill>
                          <a:srgbClr val="000000"/>
                        </a:solidFill>
                        <a:effectLst/>
                        <a:latin typeface="Calibri" panose="020F0502020204030204" pitchFamily="34" charset="0"/>
                        <a:ea typeface="SimSun" panose="02010600030101010101" pitchFamily="2" charset="-122"/>
                      </a:endParaRPr>
                    </a:p>
                  </a:txBody>
                  <a:tcPr marL="68592" marR="68592"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TROD </a:t>
                      </a:r>
                    </a:p>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n=214 (21,8%)</a:t>
                      </a:r>
                      <a:endParaRPr kumimoji="0" lang="fr-FR" altLang="fr-FR" sz="1400" b="0" i="0" u="none" strike="noStrike" cap="none" normalizeH="0" baseline="0" smtClean="0">
                        <a:ln>
                          <a:noFill/>
                        </a:ln>
                        <a:solidFill>
                          <a:srgbClr val="000000"/>
                        </a:solidFill>
                        <a:effectLst/>
                        <a:latin typeface="Calibri" panose="020F0502020204030204" pitchFamily="34" charset="0"/>
                        <a:ea typeface="SimSun" panose="02010600030101010101" pitchFamily="2" charset="-122"/>
                      </a:endParaRPr>
                    </a:p>
                  </a:txBody>
                  <a:tcPr marL="68592" marR="68592"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fr-FR" sz="1400" b="1"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TOTAL</a:t>
                      </a:r>
                    </a:p>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MS PGothic" panose="020B0600070205080204" pitchFamily="34" charset="-128"/>
                        </a:rPr>
                        <a:t>n=981 (100%)</a:t>
                      </a:r>
                      <a:endParaRPr kumimoji="0" lang="fr-FR" altLang="fr-FR" sz="1400" b="0" i="0" u="none" strike="noStrike" cap="none" normalizeH="0" baseline="0" smtClean="0">
                        <a:ln>
                          <a:noFill/>
                        </a:ln>
                        <a:solidFill>
                          <a:srgbClr val="000000"/>
                        </a:solidFill>
                        <a:effectLst/>
                        <a:latin typeface="Calibri" panose="020F0502020204030204" pitchFamily="34" charset="0"/>
                        <a:ea typeface="SimSun" panose="02010600030101010101" pitchFamily="2" charset="-122"/>
                      </a:endParaRPr>
                    </a:p>
                  </a:txBody>
                  <a:tcPr marL="68592" marR="68592"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196975">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rgbClr val="FFFFFF"/>
                          </a:solidFill>
                          <a:effectLst/>
                          <a:latin typeface="Calibri" panose="020F0502020204030204" pitchFamily="34" charset="0"/>
                          <a:ea typeface="MS PGothic" panose="020B0600070205080204" pitchFamily="34" charset="-128"/>
                        </a:rPr>
                        <a:t>Positif</a:t>
                      </a: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rgbClr val="FFFFFF"/>
                          </a:solidFill>
                          <a:effectLst/>
                          <a:latin typeface="Calibri" panose="020F0502020204030204" pitchFamily="34" charset="0"/>
                          <a:ea typeface="MS PGothic" panose="020B0600070205080204" pitchFamily="34" charset="-128"/>
                        </a:rPr>
                        <a:t>Négatif</a:t>
                      </a: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rgbClr val="FFFFFF"/>
                          </a:solidFill>
                          <a:effectLst/>
                          <a:latin typeface="Calibri" panose="020F0502020204030204" pitchFamily="34" charset="0"/>
                          <a:ea typeface="MS PGothic" panose="020B0600070205080204" pitchFamily="34" charset="-128"/>
                        </a:rPr>
                        <a:t>Invalide</a:t>
                      </a:r>
                    </a:p>
                    <a:p>
                      <a:pPr marL="0" marR="0" lvl="0" indent="0" algn="l" defTabSz="914400" rtl="0" eaLnBrk="1" fontAlgn="base" latinLnBrk="0" hangingPunct="1">
                        <a:lnSpc>
                          <a:spcPct val="107000"/>
                        </a:lnSpc>
                        <a:spcBef>
                          <a:spcPts val="300"/>
                        </a:spcBef>
                        <a:spcAft>
                          <a:spcPts val="300"/>
                        </a:spcAft>
                        <a:buClrTx/>
                        <a:buSzTx/>
                        <a:buFontTx/>
                        <a:buNone/>
                        <a:tabLst/>
                      </a:pPr>
                      <a:r>
                        <a:rPr kumimoji="0" lang="fr-FR" altLang="fr-FR" sz="1400" b="1" i="0" u="none" strike="noStrike" cap="none" normalizeH="0" baseline="0" smtClean="0">
                          <a:ln>
                            <a:noFill/>
                          </a:ln>
                          <a:solidFill>
                            <a:srgbClr val="FFFFFF"/>
                          </a:solidFill>
                          <a:effectLst/>
                          <a:latin typeface="Calibri" panose="020F0502020204030204" pitchFamily="34" charset="0"/>
                          <a:ea typeface="MS PGothic" panose="020B0600070205080204" pitchFamily="34" charset="-128"/>
                        </a:rPr>
                        <a:t>Non récupéré</a:t>
                      </a:r>
                    </a:p>
                  </a:txBody>
                  <a:tcPr marL="68592" marR="6859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1" i="0" u="none" strike="noStrike" cap="none" normalizeH="0" baseline="0" dirty="0" smtClean="0">
                          <a:ln>
                            <a:noFill/>
                          </a:ln>
                          <a:solidFill>
                            <a:srgbClr val="FF0000"/>
                          </a:solidFill>
                          <a:effectLst/>
                          <a:latin typeface="Calibri" panose="020F0502020204030204" pitchFamily="34" charset="0"/>
                          <a:ea typeface="MS PGothic" panose="020B0600070205080204" pitchFamily="34" charset="-128"/>
                        </a:rPr>
                        <a:t>5 (0,8%)</a:t>
                      </a:r>
                      <a:endParaRPr kumimoji="0" lang="fr-FR" altLang="fr-FR" sz="1400" b="1" i="0" u="none" strike="noStrike" cap="none" normalizeH="0" baseline="0" dirty="0" smtClean="0">
                        <a:ln>
                          <a:noFill/>
                        </a:ln>
                        <a:solidFill>
                          <a:srgbClr val="FF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641 (99,2%)</a:t>
                      </a:r>
                      <a:endPar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a:t>
                      </a:r>
                      <a:endPar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1" i="0" u="none" strike="noStrike" cap="none" normalizeH="0" baseline="0" dirty="0" smtClean="0">
                          <a:ln>
                            <a:noFill/>
                          </a:ln>
                          <a:solidFill>
                            <a:schemeClr val="tx2"/>
                          </a:solidFill>
                          <a:effectLst/>
                          <a:latin typeface="Calibri" panose="020F0502020204030204" pitchFamily="34" charset="0"/>
                          <a:ea typeface="MS PGothic" panose="020B0600070205080204" pitchFamily="34" charset="-128"/>
                        </a:rPr>
                        <a:t>120 (15,7%)</a:t>
                      </a:r>
                      <a:endParaRPr kumimoji="0" lang="fr-FR" altLang="fr-FR" sz="1400" b="1" i="0" u="none" strike="noStrike" cap="none" normalizeH="0" baseline="0" dirty="0" smtClean="0">
                        <a:ln>
                          <a:noFill/>
                        </a:ln>
                        <a:solidFill>
                          <a:schemeClr val="tx2"/>
                        </a:solidFill>
                        <a:effectLst/>
                        <a:latin typeface="Calibri" panose="020F0502020204030204" pitchFamily="34" charset="0"/>
                        <a:ea typeface="MS PGothic" panose="020B0600070205080204" pitchFamily="34" charset="-128"/>
                      </a:endParaRPr>
                    </a:p>
                  </a:txBody>
                  <a:tcPr marL="68592" marR="6859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1" i="0" u="none" strike="noStrike" cap="none" normalizeH="0" baseline="0" dirty="0" smtClean="0">
                          <a:ln>
                            <a:noFill/>
                          </a:ln>
                          <a:solidFill>
                            <a:srgbClr val="FF0000"/>
                          </a:solidFill>
                          <a:effectLst/>
                          <a:latin typeface="Calibri" panose="020F0502020204030204" pitchFamily="34" charset="0"/>
                          <a:ea typeface="MS PGothic" panose="020B0600070205080204" pitchFamily="34" charset="-128"/>
                        </a:rPr>
                        <a:t>4 (2,3%)</a:t>
                      </a:r>
                      <a:endParaRPr kumimoji="0" lang="fr-FR" altLang="fr-FR" sz="1400" b="1" i="0" u="none" strike="noStrike" cap="none" normalizeH="0" baseline="0" dirty="0" smtClean="0">
                        <a:ln>
                          <a:noFill/>
                        </a:ln>
                        <a:solidFill>
                          <a:srgbClr val="FF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203 (94,8%)</a:t>
                      </a:r>
                      <a:endPar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1" i="0" u="none" strike="noStrike" cap="none" normalizeH="0" baseline="0" dirty="0" smtClean="0">
                          <a:ln>
                            <a:noFill/>
                          </a:ln>
                          <a:solidFill>
                            <a:schemeClr val="tx2"/>
                          </a:solidFill>
                          <a:effectLst/>
                          <a:latin typeface="Calibri" panose="020F0502020204030204" pitchFamily="34" charset="0"/>
                          <a:ea typeface="MS PGothic" panose="020B0600070205080204" pitchFamily="34" charset="-128"/>
                        </a:rPr>
                        <a:t>6 (2,8%)  </a:t>
                      </a:r>
                      <a:endParaRPr kumimoji="0" lang="fr-FR" altLang="fr-FR" sz="1400" b="1" i="0" u="none" strike="noStrike" cap="none" normalizeH="0" baseline="0" dirty="0" smtClean="0">
                        <a:ln>
                          <a:noFill/>
                        </a:ln>
                        <a:solidFill>
                          <a:schemeClr val="tx2"/>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0</a:t>
                      </a:r>
                      <a:endPar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txBody>
                  <a:tcPr marL="68592" marR="6859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1" i="0" u="none" strike="noStrike" cap="none" normalizeH="0" baseline="0" dirty="0" smtClean="0">
                          <a:ln>
                            <a:noFill/>
                          </a:ln>
                          <a:solidFill>
                            <a:srgbClr val="FF0000"/>
                          </a:solidFill>
                          <a:effectLst/>
                          <a:latin typeface="Calibri" panose="020F0502020204030204" pitchFamily="34" charset="0"/>
                          <a:ea typeface="MS PGothic" panose="020B0600070205080204" pitchFamily="34" charset="-128"/>
                        </a:rPr>
                        <a:t>9 (0,9%)</a:t>
                      </a:r>
                      <a:endParaRPr kumimoji="0" lang="fr-FR" altLang="fr-FR" sz="1400" b="1" i="0" u="none" strike="noStrike" cap="none" normalizeH="0" baseline="0" dirty="0" smtClean="0">
                        <a:ln>
                          <a:noFill/>
                        </a:ln>
                        <a:solidFill>
                          <a:srgbClr val="FF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844 (84,5%)</a:t>
                      </a:r>
                      <a:endPar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6 (0,6%)</a:t>
                      </a:r>
                      <a:endPar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7000"/>
                        </a:lnSpc>
                        <a:spcBef>
                          <a:spcPts val="300"/>
                        </a:spcBef>
                        <a:spcAft>
                          <a:spcPts val="300"/>
                        </a:spcAft>
                        <a:buClrTx/>
                        <a:buSzTx/>
                        <a:buFontTx/>
                        <a:buNone/>
                        <a:tabLst/>
                      </a:pPr>
                      <a:r>
                        <a:rPr kumimoji="0" lang="en-US"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rPr>
                        <a:t>120 (12,8%)</a:t>
                      </a:r>
                      <a:endParaRPr kumimoji="0" lang="fr-FR" altLang="fr-FR" sz="1400" b="0"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txBody>
                  <a:tcPr marL="68592" marR="6859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23575" name="Espace réservé du numéro de diapositive 1"/>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BE" altLang="fr-FR" sz="1200" dirty="0" smtClean="0">
                <a:solidFill>
                  <a:srgbClr val="898989"/>
                </a:solidFill>
              </a:rPr>
              <a:t>      </a:t>
            </a:r>
            <a:endParaRPr lang="fr-BE" altLang="fr-FR" sz="1200" dirty="0">
              <a:solidFill>
                <a:srgbClr val="898989"/>
              </a:solidFill>
            </a:endParaRPr>
          </a:p>
        </p:txBody>
      </p:sp>
    </p:spTree>
    <p:extLst>
      <p:ext uri="{BB962C8B-B14F-4D97-AF65-F5344CB8AC3E}">
        <p14:creationId xmlns:p14="http://schemas.microsoft.com/office/powerpoint/2010/main" val="2470547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a:spLocks noGrp="1"/>
          </p:cNvSpPr>
          <p:nvPr>
            <p:ph type="title"/>
          </p:nvPr>
        </p:nvSpPr>
        <p:spPr>
          <a:xfrm>
            <a:off x="1023056" y="142344"/>
            <a:ext cx="10145888" cy="1143001"/>
          </a:xfrm>
        </p:spPr>
        <p:txBody>
          <a:bodyPr/>
          <a:lstStyle/>
          <a:p>
            <a:pPr eaLnBrk="1" hangingPunct="1"/>
            <a:r>
              <a:rPr lang="fr-FR" altLang="fr-FR" sz="3200" b="1" dirty="0" smtClean="0"/>
              <a:t>Résultats: données de satisfaction des médecins </a:t>
            </a:r>
            <a:endParaRPr lang="fr-FR" altLang="fr-FR" sz="3200" b="1" dirty="0"/>
          </a:p>
        </p:txBody>
      </p:sp>
      <p:sp>
        <p:nvSpPr>
          <p:cNvPr id="23556" name="Espace réservé du contenu 2"/>
          <p:cNvSpPr>
            <a:spLocks noGrp="1"/>
          </p:cNvSpPr>
          <p:nvPr>
            <p:ph sz="half" idx="2"/>
          </p:nvPr>
        </p:nvSpPr>
        <p:spPr>
          <a:xfrm>
            <a:off x="642232" y="1728964"/>
            <a:ext cx="5157787" cy="3684588"/>
          </a:xfrm>
        </p:spPr>
        <p:txBody>
          <a:bodyPr/>
          <a:lstStyle/>
          <a:p>
            <a:pPr marL="0" lvl="0" indent="0" algn="ctr">
              <a:buNone/>
            </a:pPr>
            <a:r>
              <a:rPr lang="fr-FR" altLang="fr-FR" sz="2400" b="1" dirty="0">
                <a:solidFill>
                  <a:prstClr val="black"/>
                </a:solidFill>
              </a:rPr>
              <a:t>Données de satisfaction </a:t>
            </a:r>
          </a:p>
          <a:p>
            <a:pPr marL="0" indent="0">
              <a:buNone/>
              <a:defRPr/>
            </a:pPr>
            <a:endParaRPr lang="fr-FR" altLang="fr-FR" sz="2000" dirty="0" smtClean="0"/>
          </a:p>
          <a:p>
            <a:pPr marL="285750" indent="-285750">
              <a:buFont typeface="Wingdings" panose="05000000000000000000" pitchFamily="2" charset="2"/>
              <a:buChar char="Ø"/>
              <a:defRPr/>
            </a:pPr>
            <a:r>
              <a:rPr lang="fr-FR" altLang="fr-FR" sz="2000" dirty="0" smtClean="0"/>
              <a:t>90,9</a:t>
            </a:r>
            <a:r>
              <a:rPr lang="fr-FR" altLang="fr-FR" sz="2000" dirty="0"/>
              <a:t>% globalement satisfaits</a:t>
            </a:r>
          </a:p>
          <a:p>
            <a:pPr marL="0" indent="0">
              <a:buNone/>
              <a:defRPr/>
            </a:pPr>
            <a:endParaRPr lang="fr-FR" altLang="fr-FR" sz="2000" dirty="0"/>
          </a:p>
          <a:p>
            <a:pPr marL="285750" indent="-285750">
              <a:buFont typeface="Wingdings" panose="05000000000000000000" pitchFamily="2" charset="2"/>
              <a:buChar char="Ø"/>
              <a:defRPr/>
            </a:pPr>
            <a:r>
              <a:rPr lang="en-US" altLang="fr-FR" sz="2000" dirty="0" err="1"/>
              <a:t>Délai</a:t>
            </a:r>
            <a:r>
              <a:rPr lang="en-US" altLang="fr-FR" sz="2000" dirty="0"/>
              <a:t> de </a:t>
            </a:r>
            <a:r>
              <a:rPr lang="en-US" altLang="fr-FR" sz="2000" dirty="0" err="1"/>
              <a:t>réalisation</a:t>
            </a:r>
            <a:r>
              <a:rPr lang="en-US" altLang="fr-FR" sz="2000" dirty="0"/>
              <a:t>: 97% de </a:t>
            </a:r>
            <a:r>
              <a:rPr lang="en-US" altLang="fr-FR" sz="2000" dirty="0" err="1"/>
              <a:t>satisfaits</a:t>
            </a:r>
            <a:r>
              <a:rPr lang="en-US" altLang="fr-FR" sz="2000" dirty="0"/>
              <a:t> avec INSTI vs 38,5% avec VIKIA</a:t>
            </a:r>
          </a:p>
          <a:p>
            <a:pPr marL="285750" indent="-285750">
              <a:buFont typeface="Wingdings" panose="05000000000000000000" pitchFamily="2" charset="2"/>
              <a:buChar char="Ø"/>
              <a:defRPr/>
            </a:pPr>
            <a:endParaRPr lang="fr-FR" altLang="fr-FR" sz="2000" dirty="0"/>
          </a:p>
          <a:p>
            <a:pPr marL="285750" indent="-285750">
              <a:buFont typeface="Wingdings" panose="05000000000000000000" pitchFamily="2" charset="2"/>
              <a:buChar char="Ø"/>
              <a:defRPr/>
            </a:pPr>
            <a:r>
              <a:rPr lang="fr-FR" altLang="fr-FR" sz="2000" dirty="0"/>
              <a:t>8 sur 10 souhaitent continuer à utiliser le test à réponse immédiate INSTI. </a:t>
            </a:r>
          </a:p>
          <a:p>
            <a:pPr marL="285750" indent="-285750">
              <a:buFont typeface="Wingdings" panose="05000000000000000000" pitchFamily="2" charset="2"/>
              <a:buChar char="Ø"/>
              <a:defRPr/>
            </a:pPr>
            <a:endParaRPr lang="fr-FR" altLang="fr-FR" sz="2000" dirty="0"/>
          </a:p>
          <a:p>
            <a:pPr marL="285750" indent="-285750">
              <a:lnSpc>
                <a:spcPct val="80000"/>
              </a:lnSpc>
              <a:defRPr/>
            </a:pPr>
            <a:endParaRPr lang="fr-FR" altLang="fr-FR" sz="2000" dirty="0"/>
          </a:p>
        </p:txBody>
      </p:sp>
      <p:sp>
        <p:nvSpPr>
          <p:cNvPr id="25606" name="Espace réservé du contenu 3"/>
          <p:cNvSpPr>
            <a:spLocks noGrp="1"/>
          </p:cNvSpPr>
          <p:nvPr>
            <p:ph sz="quarter" idx="4"/>
          </p:nvPr>
        </p:nvSpPr>
        <p:spPr>
          <a:xfrm>
            <a:off x="6158089" y="1728964"/>
            <a:ext cx="5183188" cy="3684588"/>
          </a:xfrm>
        </p:spPr>
        <p:txBody>
          <a:bodyPr/>
          <a:lstStyle/>
          <a:p>
            <a:pPr marL="0" lvl="0" indent="0" algn="ctr">
              <a:buNone/>
            </a:pPr>
            <a:r>
              <a:rPr lang="fr-FR" altLang="fr-FR" sz="2400" b="1" dirty="0">
                <a:solidFill>
                  <a:prstClr val="black"/>
                </a:solidFill>
              </a:rPr>
              <a:t>Problèmes rencontrés </a:t>
            </a:r>
          </a:p>
          <a:p>
            <a:pPr marL="0" indent="0">
              <a:buNone/>
            </a:pPr>
            <a:endParaRPr lang="fr-FR" altLang="fr-FR" sz="2000" dirty="0" smtClean="0"/>
          </a:p>
          <a:p>
            <a:pPr marL="285750" indent="-285750">
              <a:buFont typeface="Wingdings" panose="05000000000000000000" pitchFamily="2" charset="2"/>
              <a:buChar char="Ø"/>
            </a:pPr>
            <a:r>
              <a:rPr lang="fr-FR" altLang="fr-FR" sz="2000" dirty="0" smtClean="0"/>
              <a:t>Difficultés </a:t>
            </a:r>
            <a:r>
              <a:rPr lang="fr-FR" altLang="fr-FR" sz="2000" dirty="0"/>
              <a:t>pratiques de réalisation: </a:t>
            </a:r>
            <a:r>
              <a:rPr lang="fr-FR" altLang="fr-FR" sz="2000" u="sng" dirty="0"/>
              <a:t>13,9%  des TROD recueil de la goutte de sang difficile</a:t>
            </a:r>
            <a:r>
              <a:rPr lang="fr-FR" altLang="fr-FR" sz="2000" dirty="0"/>
              <a:t>.</a:t>
            </a:r>
          </a:p>
          <a:p>
            <a:pPr marL="285750" indent="-285750">
              <a:buFont typeface="Wingdings" panose="05000000000000000000" pitchFamily="2" charset="2"/>
              <a:buChar char="Ø"/>
            </a:pPr>
            <a:endParaRPr lang="fr-FR" altLang="fr-FR" sz="2000" dirty="0"/>
          </a:p>
          <a:p>
            <a:pPr marL="285750" indent="-285750">
              <a:buFont typeface="Wingdings" panose="05000000000000000000" pitchFamily="2" charset="2"/>
              <a:buChar char="Ø"/>
            </a:pPr>
            <a:r>
              <a:rPr lang="fr-FR" altLang="fr-FR" sz="2000" dirty="0"/>
              <a:t>Annonce d’un résultat positif:</a:t>
            </a:r>
          </a:p>
          <a:p>
            <a:pPr lvl="1" indent="-342900">
              <a:buFont typeface="Wingdings" panose="05000000000000000000" pitchFamily="2" charset="2"/>
              <a:buChar char="§"/>
            </a:pPr>
            <a:r>
              <a:rPr lang="fr-FR" altLang="fr-FR" sz="1800" dirty="0"/>
              <a:t>61,3% des médecins pensent que la difficulté d’annonce est identique  TROD/sérologie</a:t>
            </a:r>
          </a:p>
          <a:p>
            <a:pPr marL="285750" indent="-285750">
              <a:buFont typeface="Wingdings" panose="05000000000000000000" pitchFamily="2" charset="2"/>
              <a:buChar char="Ø"/>
            </a:pPr>
            <a:endParaRPr lang="fr-FR" altLang="fr-FR" sz="2000" dirty="0"/>
          </a:p>
          <a:p>
            <a:pPr marL="285750" indent="-285750">
              <a:lnSpc>
                <a:spcPct val="80000"/>
              </a:lnSpc>
            </a:pPr>
            <a:endParaRPr lang="fr-FR" altLang="fr-FR" sz="2000" dirty="0"/>
          </a:p>
        </p:txBody>
      </p:sp>
      <p:sp>
        <p:nvSpPr>
          <p:cNvPr id="25607" name="Espace réservé du numéro de diapositive 1"/>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BE" altLang="fr-FR" sz="1200" dirty="0" smtClean="0">
                <a:solidFill>
                  <a:srgbClr val="898989"/>
                </a:solidFill>
              </a:rPr>
              <a:t>          </a:t>
            </a:r>
            <a:endParaRPr lang="fr-BE" altLang="fr-FR" sz="1200" dirty="0">
              <a:solidFill>
                <a:srgbClr val="898989"/>
              </a:solidFill>
            </a:endParaRPr>
          </a:p>
        </p:txBody>
      </p:sp>
    </p:spTree>
    <p:extLst>
      <p:ext uri="{BB962C8B-B14F-4D97-AF65-F5344CB8AC3E}">
        <p14:creationId xmlns:p14="http://schemas.microsoft.com/office/powerpoint/2010/main" val="38298094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52237"/>
            <a:ext cx="10515600" cy="1325563"/>
          </a:xfrm>
        </p:spPr>
        <p:txBody>
          <a:bodyPr>
            <a:normAutofit/>
          </a:bodyPr>
          <a:lstStyle/>
          <a:p>
            <a:pPr algn="ctr"/>
            <a:r>
              <a:rPr lang="fr-FR" sz="3200" b="1" dirty="0" smtClean="0"/>
              <a:t>Discussion</a:t>
            </a:r>
            <a:r>
              <a:rPr lang="fr-FR" sz="3200" dirty="0" smtClean="0"/>
              <a:t> </a:t>
            </a:r>
            <a:endParaRPr lang="fr-FR" sz="3200" dirty="0"/>
          </a:p>
        </p:txBody>
      </p:sp>
      <p:sp>
        <p:nvSpPr>
          <p:cNvPr id="3" name="Espace réservé du contenu 2"/>
          <p:cNvSpPr>
            <a:spLocks noGrp="1"/>
          </p:cNvSpPr>
          <p:nvPr>
            <p:ph idx="1"/>
          </p:nvPr>
        </p:nvSpPr>
        <p:spPr>
          <a:xfrm>
            <a:off x="838200" y="1577800"/>
            <a:ext cx="10515600" cy="4899199"/>
          </a:xfrm>
        </p:spPr>
        <p:txBody>
          <a:bodyPr>
            <a:normAutofit/>
          </a:bodyPr>
          <a:lstStyle/>
          <a:p>
            <a:r>
              <a:rPr lang="fr-FR" sz="2400" dirty="0" smtClean="0"/>
              <a:t>Première étude en France portant sur l’utilisation comparative de 3 méthodes de dépistage du VIH en médecine générale. </a:t>
            </a:r>
          </a:p>
          <a:p>
            <a:pPr lvl="1"/>
            <a:endParaRPr lang="fr-FR" sz="2000" dirty="0"/>
          </a:p>
          <a:p>
            <a:pPr marL="228600" lvl="1">
              <a:spcBef>
                <a:spcPts val="1000"/>
              </a:spcBef>
            </a:pPr>
            <a:r>
              <a:rPr lang="fr-FR" dirty="0"/>
              <a:t>Méthode </a:t>
            </a:r>
            <a:r>
              <a:rPr lang="fr-FR" dirty="0" smtClean="0"/>
              <a:t>majoritairement utilisée: </a:t>
            </a:r>
            <a:r>
              <a:rPr lang="fr-FR" dirty="0"/>
              <a:t>sérologie VIH ELISA au laboratoire </a:t>
            </a:r>
            <a:endParaRPr lang="fr-FR" dirty="0" smtClean="0"/>
          </a:p>
          <a:p>
            <a:pPr marL="685800" lvl="2">
              <a:spcBef>
                <a:spcPts val="1000"/>
              </a:spcBef>
            </a:pPr>
            <a:r>
              <a:rPr lang="fr-FR" sz="2100" dirty="0"/>
              <a:t>1 test sur 5 est un TROD </a:t>
            </a:r>
          </a:p>
          <a:p>
            <a:pPr lvl="1"/>
            <a:r>
              <a:rPr lang="fr-FR" sz="2100" dirty="0"/>
              <a:t>Préférence pour le TROD à réponse immédiate</a:t>
            </a:r>
          </a:p>
          <a:p>
            <a:pPr marL="457200" lvl="1" indent="0">
              <a:buNone/>
            </a:pPr>
            <a:endParaRPr lang="fr-FR" sz="2000" dirty="0" smtClean="0"/>
          </a:p>
          <a:p>
            <a:r>
              <a:rPr lang="fr-FR" sz="2400" dirty="0" smtClean="0"/>
              <a:t>Activité de dépistage importante: 1,1%</a:t>
            </a:r>
          </a:p>
          <a:p>
            <a:endParaRPr lang="fr-FR" sz="2400" dirty="0" smtClean="0"/>
          </a:p>
          <a:p>
            <a:r>
              <a:rPr lang="fr-FR" sz="2400" dirty="0" smtClean="0"/>
              <a:t>Taux de récupération de sérologies &lt; 100%</a:t>
            </a:r>
          </a:p>
          <a:p>
            <a:pPr lvl="1"/>
            <a:endParaRPr lang="fr-FR" sz="2000" dirty="0"/>
          </a:p>
          <a:p>
            <a:r>
              <a:rPr lang="fr-FR" sz="2400" dirty="0"/>
              <a:t>T</a:t>
            </a:r>
            <a:r>
              <a:rPr lang="fr-FR" sz="2400" dirty="0" smtClean="0"/>
              <a:t>aux de TROD invalides plus faible que DEPIVIH1 (2,8%&lt;7,9%)</a:t>
            </a:r>
            <a:endParaRPr lang="fr-FR" dirty="0"/>
          </a:p>
        </p:txBody>
      </p:sp>
    </p:spTree>
    <p:extLst>
      <p:ext uri="{BB962C8B-B14F-4D97-AF65-F5344CB8AC3E}">
        <p14:creationId xmlns:p14="http://schemas.microsoft.com/office/powerpoint/2010/main" val="19989295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52237"/>
            <a:ext cx="10515600" cy="1325563"/>
          </a:xfrm>
        </p:spPr>
        <p:txBody>
          <a:bodyPr/>
          <a:lstStyle/>
          <a:p>
            <a:r>
              <a:rPr lang="fr-FR" sz="3200" b="1" dirty="0" smtClean="0">
                <a:solidFill>
                  <a:prstClr val="black"/>
                </a:solidFill>
              </a:rPr>
              <a:t>Discussion – justification du nombre des patients </a:t>
            </a:r>
            <a:endParaRPr lang="fr-FR" dirty="0"/>
          </a:p>
        </p:txBody>
      </p:sp>
      <p:sp>
        <p:nvSpPr>
          <p:cNvPr id="3" name="Espace réservé du contenu 2"/>
          <p:cNvSpPr>
            <a:spLocks noGrp="1"/>
          </p:cNvSpPr>
          <p:nvPr>
            <p:ph idx="1"/>
          </p:nvPr>
        </p:nvSpPr>
        <p:spPr>
          <a:xfrm>
            <a:off x="838200" y="1726848"/>
            <a:ext cx="10515600" cy="4750152"/>
          </a:xfrm>
        </p:spPr>
        <p:txBody>
          <a:bodyPr>
            <a:normAutofit fontScale="92500" lnSpcReduction="10000"/>
          </a:bodyPr>
          <a:lstStyle/>
          <a:p>
            <a:endParaRPr lang="fr-FR" sz="1600" dirty="0" smtClean="0"/>
          </a:p>
          <a:p>
            <a:r>
              <a:rPr lang="fr-FR" sz="2000" dirty="0" smtClean="0"/>
              <a:t>INVS 2013:  </a:t>
            </a:r>
            <a:r>
              <a:rPr lang="fr-FR" sz="2000" dirty="0"/>
              <a:t>5,2 millions tests de dépistage du VIH </a:t>
            </a:r>
            <a:r>
              <a:rPr lang="fr-FR" sz="2000" dirty="0" smtClean="0"/>
              <a:t> </a:t>
            </a:r>
            <a:r>
              <a:rPr lang="fr-FR" sz="2000" dirty="0"/>
              <a:t>et parmi ceux-ci 11 278 étaient positifs, soit une proportion de 2,2 pour 1000.  D’après cette estimation pour 1000 sujets testés on peut estimer à 90% la probabilité qu’au moins un test soit positif. </a:t>
            </a:r>
            <a:endParaRPr lang="fr-FR" sz="2000" dirty="0" smtClean="0"/>
          </a:p>
          <a:p>
            <a:pPr marL="0" indent="0">
              <a:buNone/>
            </a:pPr>
            <a:endParaRPr lang="fr-FR" sz="2000" dirty="0"/>
          </a:p>
          <a:p>
            <a:r>
              <a:rPr lang="fr-FR" sz="2000" dirty="0"/>
              <a:t>E</a:t>
            </a:r>
            <a:r>
              <a:rPr lang="fr-FR" sz="2000" dirty="0" smtClean="0"/>
              <a:t>fficacité de notre dispositif de dépistage en termes de nouvelles infections dépistées - une étude de grande ampleur.</a:t>
            </a:r>
          </a:p>
          <a:p>
            <a:pPr marL="0" indent="0">
              <a:buNone/>
            </a:pPr>
            <a:endParaRPr lang="fr-FR" sz="2000" dirty="0"/>
          </a:p>
          <a:p>
            <a:r>
              <a:rPr lang="fr-FR" sz="2000" dirty="0" smtClean="0"/>
              <a:t>Protocole initial de l’étude : 100 médecins investigateurs =&gt; 1000 patients inclus, soit 10 patients/ médecin.</a:t>
            </a:r>
          </a:p>
          <a:p>
            <a:endParaRPr lang="fr-FR" sz="2000" dirty="0" smtClean="0"/>
          </a:p>
          <a:p>
            <a:r>
              <a:rPr lang="fr-FR" sz="2000" dirty="0" smtClean="0"/>
              <a:t>Recrutement et participation effective des médecins plus modeste.</a:t>
            </a:r>
          </a:p>
          <a:p>
            <a:endParaRPr lang="fr-FR" sz="2000" dirty="0" smtClean="0"/>
          </a:p>
          <a:p>
            <a:r>
              <a:rPr lang="fr-FR" sz="2000" dirty="0" smtClean="0"/>
              <a:t>Mais 981 inclusions réalisées grâce à l’activité de dépistage d’environ 23 tests/ médecin investigateur. </a:t>
            </a:r>
          </a:p>
          <a:p>
            <a:endParaRPr lang="fr-FR" sz="1600" dirty="0"/>
          </a:p>
        </p:txBody>
      </p:sp>
    </p:spTree>
    <p:extLst>
      <p:ext uri="{BB962C8B-B14F-4D97-AF65-F5344CB8AC3E}">
        <p14:creationId xmlns:p14="http://schemas.microsoft.com/office/powerpoint/2010/main" val="10354173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p:spPr>
        <p:txBody>
          <a:bodyPr/>
          <a:lstStyle/>
          <a:p>
            <a:pPr algn="ctr"/>
            <a:r>
              <a:rPr lang="fr-FR" sz="3200" b="1" dirty="0" smtClean="0">
                <a:solidFill>
                  <a:prstClr val="black"/>
                </a:solidFill>
              </a:rPr>
              <a:t>Discussion</a:t>
            </a:r>
            <a:endParaRPr lang="fr-FR" dirty="0"/>
          </a:p>
        </p:txBody>
      </p:sp>
      <p:sp>
        <p:nvSpPr>
          <p:cNvPr id="3" name="Espace réservé du contenu 2"/>
          <p:cNvSpPr>
            <a:spLocks noGrp="1"/>
          </p:cNvSpPr>
          <p:nvPr>
            <p:ph idx="1"/>
          </p:nvPr>
        </p:nvSpPr>
        <p:spPr/>
        <p:txBody>
          <a:bodyPr>
            <a:normAutofit/>
          </a:bodyPr>
          <a:lstStyle/>
          <a:p>
            <a:r>
              <a:rPr lang="fr-FR" altLang="fr-FR" sz="2400" dirty="0"/>
              <a:t>P</a:t>
            </a:r>
            <a:r>
              <a:rPr lang="fr-FR" altLang="fr-FR" sz="2400" dirty="0" smtClean="0"/>
              <a:t>lupart </a:t>
            </a:r>
            <a:r>
              <a:rPr lang="fr-FR" altLang="fr-FR" sz="2400" dirty="0"/>
              <a:t>des </a:t>
            </a:r>
            <a:r>
              <a:rPr lang="fr-FR" altLang="fr-FR" sz="2400" dirty="0" smtClean="0"/>
              <a:t>tests </a:t>
            </a:r>
            <a:r>
              <a:rPr lang="fr-FR" altLang="fr-FR" sz="2400" dirty="0"/>
              <a:t>réalisés à titre systématique</a:t>
            </a:r>
            <a:r>
              <a:rPr lang="fr-FR" altLang="fr-FR" sz="2400" dirty="0" smtClean="0"/>
              <a:t>.</a:t>
            </a:r>
          </a:p>
          <a:p>
            <a:endParaRPr lang="fr-FR" altLang="fr-FR" sz="2400" dirty="0" smtClean="0"/>
          </a:p>
          <a:p>
            <a:r>
              <a:rPr lang="fr-FR" altLang="fr-FR" sz="2400" dirty="0"/>
              <a:t>C</a:t>
            </a:r>
            <a:r>
              <a:rPr lang="fr-FR" altLang="fr-FR" sz="2400" dirty="0" smtClean="0"/>
              <a:t>irconstances </a:t>
            </a:r>
            <a:r>
              <a:rPr lang="fr-FR" altLang="fr-FR" sz="2400" dirty="0"/>
              <a:t>de recours au dépistage </a:t>
            </a:r>
            <a:r>
              <a:rPr lang="fr-FR" altLang="fr-FR" sz="2400" dirty="0" smtClean="0"/>
              <a:t>différentes </a:t>
            </a:r>
            <a:r>
              <a:rPr lang="fr-FR" altLang="fr-FR" sz="2400" dirty="0"/>
              <a:t>selon le type de </a:t>
            </a:r>
            <a:r>
              <a:rPr lang="fr-FR" altLang="fr-FR" sz="2400" dirty="0" smtClean="0"/>
              <a:t>test.</a:t>
            </a:r>
            <a:endParaRPr lang="fr-FR" altLang="fr-FR" sz="2400" dirty="0"/>
          </a:p>
          <a:p>
            <a:pPr marL="0" indent="0">
              <a:buNone/>
            </a:pPr>
            <a:endParaRPr lang="fr-FR" altLang="fr-FR" sz="2400" dirty="0"/>
          </a:p>
          <a:p>
            <a:r>
              <a:rPr lang="fr-FR" altLang="fr-FR" sz="2400" dirty="0"/>
              <a:t>TROD et sérologies n’ont pas le même profil </a:t>
            </a:r>
            <a:r>
              <a:rPr lang="fr-FR" altLang="fr-FR" sz="2400" dirty="0" smtClean="0"/>
              <a:t>d’utilisation:</a:t>
            </a:r>
            <a:endParaRPr lang="fr-FR" altLang="fr-FR" sz="2400" dirty="0"/>
          </a:p>
          <a:p>
            <a:pPr lvl="1"/>
            <a:r>
              <a:rPr lang="fr-FR" altLang="fr-FR" sz="2000" i="1" dirty="0"/>
              <a:t>S</a:t>
            </a:r>
            <a:r>
              <a:rPr lang="fr-FR" altLang="fr-FR" sz="2000" i="1" dirty="0" smtClean="0"/>
              <a:t>érologie </a:t>
            </a:r>
            <a:r>
              <a:rPr lang="fr-FR" altLang="fr-FR" sz="2000" i="1" dirty="0"/>
              <a:t>plus souvent </a:t>
            </a:r>
            <a:r>
              <a:rPr lang="fr-FR" altLang="fr-FR" sz="2000" i="1" dirty="0" smtClean="0"/>
              <a:t>choisie par le </a:t>
            </a:r>
            <a:r>
              <a:rPr lang="fr-FR" altLang="fr-FR" sz="2000" i="1" dirty="0"/>
              <a:t>médecin</a:t>
            </a:r>
          </a:p>
          <a:p>
            <a:pPr lvl="1"/>
            <a:r>
              <a:rPr lang="fr-FR" altLang="fr-FR" sz="2000" i="1" dirty="0" smtClean="0"/>
              <a:t>TROD </a:t>
            </a:r>
            <a:r>
              <a:rPr lang="fr-FR" altLang="fr-FR" sz="2000" i="1" dirty="0"/>
              <a:t>plus souvent </a:t>
            </a:r>
            <a:r>
              <a:rPr lang="fr-FR" altLang="fr-FR" sz="2000" i="1" dirty="0" smtClean="0"/>
              <a:t>choisi par le </a:t>
            </a:r>
            <a:r>
              <a:rPr lang="fr-FR" altLang="fr-FR" sz="2000" i="1" dirty="0"/>
              <a:t>patient. </a:t>
            </a:r>
          </a:p>
          <a:p>
            <a:pPr lvl="1"/>
            <a:endParaRPr lang="fr-FR" altLang="fr-FR" dirty="0"/>
          </a:p>
          <a:p>
            <a:pPr marL="0" indent="0">
              <a:buNone/>
            </a:pPr>
            <a:endParaRPr lang="fr-FR" altLang="fr-FR" sz="2400" dirty="0"/>
          </a:p>
          <a:p>
            <a:endParaRPr lang="fr-FR" sz="2400" dirty="0"/>
          </a:p>
        </p:txBody>
      </p:sp>
      <p:sp>
        <p:nvSpPr>
          <p:cNvPr id="4" name="ZoneTexte 3"/>
          <p:cNvSpPr txBox="1">
            <a:spLocks noChangeArrowheads="1"/>
          </p:cNvSpPr>
          <p:nvPr/>
        </p:nvSpPr>
        <p:spPr bwMode="auto">
          <a:xfrm>
            <a:off x="923528" y="5343894"/>
            <a:ext cx="10344944" cy="830997"/>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lvl="1" algn="ctr">
              <a:spcBef>
                <a:spcPct val="0"/>
              </a:spcBef>
              <a:buFontTx/>
              <a:buNone/>
            </a:pPr>
            <a:r>
              <a:rPr lang="fr-FR" altLang="fr-FR" sz="2400" b="1" i="1" dirty="0">
                <a:solidFill>
                  <a:srgbClr val="FFFFFF"/>
                </a:solidFill>
              </a:rPr>
              <a:t>Le TROD en médecine générale </a:t>
            </a:r>
          </a:p>
          <a:p>
            <a:pPr marL="0" lvl="1" algn="ctr">
              <a:spcBef>
                <a:spcPct val="0"/>
              </a:spcBef>
              <a:buFontTx/>
              <a:buNone/>
            </a:pPr>
            <a:r>
              <a:rPr lang="fr-FR" altLang="fr-FR" sz="2400" b="1" i="1" dirty="0">
                <a:solidFill>
                  <a:srgbClr val="FFFFFF"/>
                </a:solidFill>
              </a:rPr>
              <a:t>est un outil COMPLEMENTAIRE de dépistage VIH</a:t>
            </a:r>
          </a:p>
        </p:txBody>
      </p:sp>
    </p:spTree>
    <p:extLst>
      <p:ext uri="{BB962C8B-B14F-4D97-AF65-F5344CB8AC3E}">
        <p14:creationId xmlns:p14="http://schemas.microsoft.com/office/powerpoint/2010/main" val="37530526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09904"/>
            <a:ext cx="10515600" cy="1325563"/>
          </a:xfrm>
        </p:spPr>
        <p:txBody>
          <a:bodyPr>
            <a:normAutofit/>
          </a:bodyPr>
          <a:lstStyle/>
          <a:p>
            <a:pPr algn="ctr"/>
            <a:r>
              <a:rPr lang="fr-FR" sz="3200" b="1" dirty="0" smtClean="0"/>
              <a:t>Discussion </a:t>
            </a:r>
            <a:endParaRPr lang="fr-FR" sz="3200" b="1" dirty="0"/>
          </a:p>
        </p:txBody>
      </p:sp>
      <p:sp>
        <p:nvSpPr>
          <p:cNvPr id="3" name="Espace réservé du contenu 2"/>
          <p:cNvSpPr>
            <a:spLocks noGrp="1"/>
          </p:cNvSpPr>
          <p:nvPr>
            <p:ph idx="1"/>
          </p:nvPr>
        </p:nvSpPr>
        <p:spPr/>
        <p:txBody>
          <a:bodyPr>
            <a:normAutofit/>
          </a:bodyPr>
          <a:lstStyle/>
          <a:p>
            <a:r>
              <a:rPr lang="fr-FR" dirty="0"/>
              <a:t>DEPIVIH </a:t>
            </a:r>
            <a:r>
              <a:rPr lang="fr-FR" dirty="0" smtClean="0"/>
              <a:t>2: </a:t>
            </a:r>
          </a:p>
          <a:p>
            <a:pPr marL="0" indent="0">
              <a:buNone/>
            </a:pPr>
            <a:endParaRPr lang="fr-FR" dirty="0" smtClean="0"/>
          </a:p>
          <a:p>
            <a:pPr lvl="1"/>
            <a:r>
              <a:rPr lang="fr-FR" dirty="0" smtClean="0"/>
              <a:t> </a:t>
            </a:r>
            <a:r>
              <a:rPr lang="fr-FR" dirty="0"/>
              <a:t>M</a:t>
            </a:r>
            <a:r>
              <a:rPr lang="fr-FR" dirty="0" smtClean="0"/>
              <a:t>ilieu </a:t>
            </a:r>
            <a:r>
              <a:rPr lang="fr-FR" dirty="0"/>
              <a:t>urbain</a:t>
            </a:r>
            <a:r>
              <a:rPr lang="fr-FR" dirty="0" smtClean="0"/>
              <a:t>.</a:t>
            </a:r>
          </a:p>
          <a:p>
            <a:pPr lvl="1"/>
            <a:endParaRPr lang="fr-FR" dirty="0" smtClean="0"/>
          </a:p>
          <a:p>
            <a:pPr lvl="1"/>
            <a:r>
              <a:rPr lang="fr-FR" dirty="0" smtClean="0"/>
              <a:t>Population différente des CDAG: </a:t>
            </a:r>
            <a:r>
              <a:rPr lang="fr-FR" dirty="0"/>
              <a:t>plus </a:t>
            </a:r>
            <a:r>
              <a:rPr lang="fr-FR" dirty="0" smtClean="0"/>
              <a:t>âgée, </a:t>
            </a:r>
            <a:r>
              <a:rPr lang="fr-FR" dirty="0"/>
              <a:t>à prédominance féminine </a:t>
            </a:r>
            <a:endParaRPr lang="fr-FR" dirty="0" smtClean="0"/>
          </a:p>
          <a:p>
            <a:pPr lvl="1"/>
            <a:endParaRPr lang="fr-FR" dirty="0" smtClean="0"/>
          </a:p>
          <a:p>
            <a:pPr lvl="1"/>
            <a:r>
              <a:rPr lang="fr-FR" dirty="0" smtClean="0"/>
              <a:t>Fort recours au dépistage</a:t>
            </a:r>
          </a:p>
          <a:p>
            <a:pPr marL="457200" lvl="1" indent="0">
              <a:buNone/>
            </a:pPr>
            <a:endParaRPr lang="fr-FR" dirty="0" smtClean="0"/>
          </a:p>
          <a:p>
            <a:pPr lvl="1"/>
            <a:r>
              <a:rPr lang="fr-FR" dirty="0" smtClean="0"/>
              <a:t>Premier dépistage - un </a:t>
            </a:r>
            <a:r>
              <a:rPr lang="fr-FR" dirty="0"/>
              <a:t>tiers des </a:t>
            </a:r>
            <a:r>
              <a:rPr lang="fr-FR" dirty="0" smtClean="0"/>
              <a:t>patients. </a:t>
            </a:r>
          </a:p>
          <a:p>
            <a:pPr lvl="1"/>
            <a:endParaRPr lang="fr-FR" dirty="0" smtClean="0"/>
          </a:p>
        </p:txBody>
      </p:sp>
    </p:spTree>
    <p:extLst>
      <p:ext uri="{BB962C8B-B14F-4D97-AF65-F5344CB8AC3E}">
        <p14:creationId xmlns:p14="http://schemas.microsoft.com/office/powerpoint/2010/main" val="1795281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396875"/>
            <a:ext cx="8229600" cy="1143001"/>
          </a:xfrm>
        </p:spPr>
        <p:txBody>
          <a:bodyPr rtlCol="0">
            <a:normAutofit/>
          </a:bodyPr>
          <a:lstStyle/>
          <a:p>
            <a:pPr algn="ctr">
              <a:defRPr/>
            </a:pPr>
            <a:r>
              <a:rPr lang="fr-FR" sz="4000" b="1" dirty="0" smtClean="0"/>
              <a:t>Discussion </a:t>
            </a:r>
            <a:endParaRPr lang="fr-FR" sz="4000" dirty="0"/>
          </a:p>
        </p:txBody>
      </p:sp>
      <p:sp>
        <p:nvSpPr>
          <p:cNvPr id="3" name="Espace réservé du contenu 2"/>
          <p:cNvSpPr>
            <a:spLocks noGrp="1"/>
          </p:cNvSpPr>
          <p:nvPr>
            <p:ph idx="1"/>
          </p:nvPr>
        </p:nvSpPr>
        <p:spPr>
          <a:xfrm>
            <a:off x="1557866" y="1759656"/>
            <a:ext cx="9053690" cy="4126794"/>
          </a:xfrm>
        </p:spPr>
        <p:txBody>
          <a:bodyPr>
            <a:normAutofit/>
          </a:bodyPr>
          <a:lstStyle/>
          <a:p>
            <a:pPr marL="0" indent="0" eaLnBrk="1" hangingPunct="1">
              <a:lnSpc>
                <a:spcPct val="90000"/>
              </a:lnSpc>
              <a:buNone/>
            </a:pPr>
            <a:endParaRPr lang="fr-FR" altLang="fr-FR" sz="2000" b="1" dirty="0" smtClean="0"/>
          </a:p>
          <a:p>
            <a:pPr eaLnBrk="1" hangingPunct="1">
              <a:lnSpc>
                <a:spcPct val="90000"/>
              </a:lnSpc>
              <a:buFont typeface="Wingdings" panose="05000000000000000000" pitchFamily="2" charset="2"/>
              <a:buChar char="Ø"/>
            </a:pPr>
            <a:r>
              <a:rPr lang="fr-FR" altLang="fr-FR" sz="2000" b="1" dirty="0" smtClean="0"/>
              <a:t>Incidence </a:t>
            </a:r>
            <a:r>
              <a:rPr lang="fr-FR" altLang="fr-FR" sz="2000" b="1" dirty="0"/>
              <a:t>diagnostique de l’infection  VIH - 0,9% ( 9 patients) : </a:t>
            </a:r>
          </a:p>
          <a:p>
            <a:pPr lvl="1" eaLnBrk="1" hangingPunct="1">
              <a:lnSpc>
                <a:spcPct val="90000"/>
              </a:lnSpc>
              <a:buFont typeface="Wingdings" panose="05000000000000000000" pitchFamily="2" charset="2"/>
              <a:buChar char="Ø"/>
            </a:pPr>
            <a:r>
              <a:rPr lang="fr-FR" altLang="fr-FR" sz="1600" dirty="0"/>
              <a:t>4 infections à VIH ont été détectées par TROD. </a:t>
            </a:r>
          </a:p>
          <a:p>
            <a:pPr lvl="1" eaLnBrk="1" hangingPunct="1">
              <a:lnSpc>
                <a:spcPct val="90000"/>
              </a:lnSpc>
              <a:buFont typeface="Wingdings" panose="05000000000000000000" pitchFamily="2" charset="2"/>
              <a:buChar char="Ø"/>
            </a:pPr>
            <a:r>
              <a:rPr lang="fr-FR" altLang="fr-FR" sz="1600" dirty="0"/>
              <a:t>après dépistage ciblé </a:t>
            </a:r>
          </a:p>
          <a:p>
            <a:pPr lvl="1" eaLnBrk="1" hangingPunct="1">
              <a:lnSpc>
                <a:spcPct val="90000"/>
              </a:lnSpc>
              <a:buFont typeface="Wingdings" panose="05000000000000000000" pitchFamily="2" charset="2"/>
              <a:buChar char="Ø"/>
            </a:pPr>
            <a:r>
              <a:rPr lang="fr-FR" altLang="fr-FR" sz="1600" dirty="0"/>
              <a:t>chez des individus appartenant à des groupes à risque, </a:t>
            </a:r>
          </a:p>
          <a:p>
            <a:pPr lvl="1" eaLnBrk="1" hangingPunct="1">
              <a:lnSpc>
                <a:spcPct val="90000"/>
              </a:lnSpc>
              <a:buFont typeface="Wingdings" panose="05000000000000000000" pitchFamily="2" charset="2"/>
              <a:buChar char="Ø"/>
            </a:pPr>
            <a:r>
              <a:rPr lang="fr-FR" altLang="fr-FR" sz="1600" dirty="0"/>
              <a:t>par des généralistes sensibilisés à la prise en charge de l’infection par le VIH.  </a:t>
            </a:r>
          </a:p>
          <a:p>
            <a:pPr lvl="1" eaLnBrk="1" hangingPunct="1">
              <a:lnSpc>
                <a:spcPct val="90000"/>
              </a:lnSpc>
              <a:buFont typeface="Wingdings" panose="05000000000000000000" pitchFamily="2" charset="2"/>
              <a:buChar char="Ø"/>
            </a:pPr>
            <a:endParaRPr lang="fr-FR" altLang="fr-FR" sz="1400" dirty="0"/>
          </a:p>
          <a:p>
            <a:pPr eaLnBrk="1" hangingPunct="1">
              <a:lnSpc>
                <a:spcPct val="90000"/>
              </a:lnSpc>
              <a:buFont typeface="Wingdings" panose="05000000000000000000" pitchFamily="2" charset="2"/>
              <a:buChar char="Ø"/>
            </a:pPr>
            <a:r>
              <a:rPr lang="fr-FR" altLang="fr-FR" sz="2000" b="1" dirty="0"/>
              <a:t>Un pourcentage significatif des sérologies prescrites (15,7%) n’ont pas été récupérées par les médecins</a:t>
            </a:r>
            <a:r>
              <a:rPr lang="fr-FR" altLang="fr-FR" sz="2000" b="1" dirty="0" smtClean="0"/>
              <a:t>.</a:t>
            </a:r>
          </a:p>
          <a:p>
            <a:pPr eaLnBrk="1" hangingPunct="1">
              <a:lnSpc>
                <a:spcPct val="90000"/>
              </a:lnSpc>
              <a:buFont typeface="Wingdings" panose="05000000000000000000" pitchFamily="2" charset="2"/>
              <a:buChar char="Ø"/>
            </a:pPr>
            <a:endParaRPr lang="fr-FR" altLang="fr-FR" sz="2000" b="1" dirty="0"/>
          </a:p>
          <a:p>
            <a:pPr eaLnBrk="1" hangingPunct="1">
              <a:lnSpc>
                <a:spcPct val="90000"/>
              </a:lnSpc>
              <a:buFont typeface="Wingdings" panose="05000000000000000000" pitchFamily="2" charset="2"/>
              <a:buChar char="Ø"/>
            </a:pPr>
            <a:r>
              <a:rPr lang="fr-FR" altLang="fr-FR" sz="2000" b="1" dirty="0" smtClean="0"/>
              <a:t>54 TROD réalisés pour une conduite à risque &lt; 3 mois :</a:t>
            </a:r>
            <a:r>
              <a:rPr lang="fr-FR" altLang="fr-FR" sz="2000" dirty="0" smtClean="0"/>
              <a:t> patients souvent exposés au VIH, sérologie VIH réalisée trop tôt ou conjoint VIH+</a:t>
            </a:r>
            <a:endParaRPr lang="fr-FR" altLang="fr-FR" sz="2000" b="1" dirty="0"/>
          </a:p>
          <a:p>
            <a:pPr eaLnBrk="1" hangingPunct="1">
              <a:lnSpc>
                <a:spcPct val="90000"/>
              </a:lnSpc>
              <a:buFont typeface="Wingdings" panose="05000000000000000000" pitchFamily="2" charset="2"/>
              <a:buChar char="Ø"/>
            </a:pPr>
            <a:endParaRPr lang="fr-FR" altLang="fr-FR" sz="1800" u="sng" dirty="0"/>
          </a:p>
          <a:p>
            <a:pPr eaLnBrk="1" hangingPunct="1">
              <a:lnSpc>
                <a:spcPct val="90000"/>
              </a:lnSpc>
              <a:buFont typeface="Wingdings" panose="05000000000000000000" pitchFamily="2" charset="2"/>
              <a:buChar char="Ø"/>
            </a:pPr>
            <a:endParaRPr lang="fr-FR" altLang="fr-FR" sz="1800" dirty="0"/>
          </a:p>
        </p:txBody>
      </p:sp>
      <p:sp>
        <p:nvSpPr>
          <p:cNvPr id="29701" name="Espace réservé du numéro de diapositive 4"/>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BE" altLang="fr-FR" sz="1200" dirty="0" smtClean="0">
                <a:solidFill>
                  <a:srgbClr val="898989"/>
                </a:solidFill>
              </a:rPr>
              <a:t>    </a:t>
            </a:r>
            <a:endParaRPr lang="fr-BE" altLang="fr-FR" sz="1200" dirty="0">
              <a:solidFill>
                <a:srgbClr val="898989"/>
              </a:solidFill>
            </a:endParaRPr>
          </a:p>
        </p:txBody>
      </p:sp>
    </p:spTree>
    <p:extLst>
      <p:ext uri="{BB962C8B-B14F-4D97-AF65-F5344CB8AC3E}">
        <p14:creationId xmlns:p14="http://schemas.microsoft.com/office/powerpoint/2010/main" val="26742694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26988"/>
            <a:ext cx="8229600" cy="1143001"/>
          </a:xfrm>
        </p:spPr>
        <p:txBody>
          <a:bodyPr/>
          <a:lstStyle/>
          <a:p>
            <a:pPr>
              <a:defRPr/>
            </a:pPr>
            <a:r>
              <a:rPr lang="fr-FR" sz="3200" b="1" dirty="0" smtClean="0">
                <a:solidFill>
                  <a:prstClr val="black"/>
                </a:solidFill>
              </a:rPr>
              <a:t>				Discussion</a:t>
            </a:r>
            <a:endParaRPr lang="fr-FR" sz="4000" dirty="0"/>
          </a:p>
        </p:txBody>
      </p:sp>
      <p:sp>
        <p:nvSpPr>
          <p:cNvPr id="27651" name="Espace réservé du contenu 2"/>
          <p:cNvSpPr>
            <a:spLocks noGrp="1"/>
          </p:cNvSpPr>
          <p:nvPr>
            <p:ph idx="1"/>
          </p:nvPr>
        </p:nvSpPr>
        <p:spPr>
          <a:xfrm>
            <a:off x="1981200" y="1268414"/>
            <a:ext cx="8229600" cy="865187"/>
          </a:xfrm>
        </p:spPr>
        <p:txBody>
          <a:bodyPr/>
          <a:lstStyle/>
          <a:p>
            <a:pPr eaLnBrk="1" hangingPunct="1"/>
            <a:r>
              <a:rPr lang="fr-FR" altLang="fr-FR" sz="2000" b="1" dirty="0"/>
              <a:t>Nos médecins ont des profils et des lieux d'activité où l'infection par le VIH a une assez forte prévalence</a:t>
            </a:r>
            <a:endParaRPr lang="fr-FR" altLang="fr-FR" b="1" dirty="0" smtClean="0"/>
          </a:p>
        </p:txBody>
      </p:sp>
      <p:graphicFrame>
        <p:nvGraphicFramePr>
          <p:cNvPr id="4" name="Graphique 3"/>
          <p:cNvGraphicFramePr>
            <a:graphicFrameLocks/>
          </p:cNvGraphicFramePr>
          <p:nvPr/>
        </p:nvGraphicFramePr>
        <p:xfrm>
          <a:off x="1430338" y="1727201"/>
          <a:ext cx="9644063" cy="434022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a:spLocks noChangeArrowheads="1"/>
          </p:cNvSpPr>
          <p:nvPr/>
        </p:nvSpPr>
        <p:spPr bwMode="auto">
          <a:xfrm>
            <a:off x="1847851" y="5876925"/>
            <a:ext cx="8424863" cy="831850"/>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fr-FR" altLang="fr-FR" sz="2400" b="1" i="1" dirty="0">
                <a:solidFill>
                  <a:srgbClr val="FFFFFF"/>
                </a:solidFill>
              </a:rPr>
              <a:t>Nos conclusions ne peuvent pas être généralisées </a:t>
            </a:r>
          </a:p>
          <a:p>
            <a:pPr algn="ctr" eaLnBrk="1" hangingPunct="1">
              <a:spcBef>
                <a:spcPct val="0"/>
              </a:spcBef>
              <a:buFontTx/>
              <a:buNone/>
            </a:pPr>
            <a:r>
              <a:rPr lang="fr-FR" altLang="fr-FR" sz="2400" b="1" i="1" dirty="0">
                <a:solidFill>
                  <a:srgbClr val="FFFFFF"/>
                </a:solidFill>
              </a:rPr>
              <a:t>à tous les MG de France </a:t>
            </a:r>
          </a:p>
        </p:txBody>
      </p:sp>
      <p:sp>
        <p:nvSpPr>
          <p:cNvPr id="27654" name="Espace réservé du numéro de diapositive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BE" altLang="fr-FR" sz="1200" dirty="0" smtClean="0">
                <a:solidFill>
                  <a:srgbClr val="898989"/>
                </a:solidFill>
              </a:rPr>
              <a:t>     </a:t>
            </a:r>
            <a:endParaRPr lang="fr-BE" altLang="fr-FR" sz="1200" dirty="0">
              <a:solidFill>
                <a:srgbClr val="898989"/>
              </a:solidFill>
            </a:endParaRPr>
          </a:p>
        </p:txBody>
      </p:sp>
    </p:spTree>
    <p:extLst>
      <p:ext uri="{BB962C8B-B14F-4D97-AF65-F5344CB8AC3E}">
        <p14:creationId xmlns:p14="http://schemas.microsoft.com/office/powerpoint/2010/main" val="39072767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26988"/>
            <a:ext cx="8229600" cy="1143001"/>
          </a:xfrm>
        </p:spPr>
        <p:txBody>
          <a:bodyPr rtlCol="0">
            <a:normAutofit/>
          </a:bodyPr>
          <a:lstStyle/>
          <a:p>
            <a:pPr>
              <a:defRPr/>
            </a:pPr>
            <a:r>
              <a:rPr lang="fr-FR" sz="4000" b="1" dirty="0" smtClean="0"/>
              <a:t>			Conclusions </a:t>
            </a:r>
            <a:endParaRPr lang="fr-FR" sz="4000" dirty="0"/>
          </a:p>
        </p:txBody>
      </p:sp>
      <p:sp>
        <p:nvSpPr>
          <p:cNvPr id="3" name="Espace réservé du contenu 2"/>
          <p:cNvSpPr>
            <a:spLocks noGrp="1"/>
          </p:cNvSpPr>
          <p:nvPr>
            <p:ph idx="1"/>
          </p:nvPr>
        </p:nvSpPr>
        <p:spPr>
          <a:xfrm>
            <a:off x="1981200" y="1816100"/>
            <a:ext cx="8229600" cy="2692400"/>
          </a:xfrm>
        </p:spPr>
        <p:txBody>
          <a:bodyPr/>
          <a:lstStyle/>
          <a:p>
            <a:pPr eaLnBrk="1" hangingPunct="1">
              <a:lnSpc>
                <a:spcPct val="90000"/>
              </a:lnSpc>
              <a:buFont typeface="Wingdings" panose="05000000000000000000" pitchFamily="2" charset="2"/>
              <a:buChar char="Ø"/>
            </a:pPr>
            <a:endParaRPr lang="fr-FR" altLang="fr-FR" sz="1800" u="sng" dirty="0"/>
          </a:p>
          <a:p>
            <a:pPr eaLnBrk="1" hangingPunct="1">
              <a:lnSpc>
                <a:spcPct val="90000"/>
              </a:lnSpc>
              <a:buFont typeface="Wingdings" panose="05000000000000000000" pitchFamily="2" charset="2"/>
              <a:buChar char="Ø"/>
            </a:pPr>
            <a:endParaRPr lang="fr-FR" altLang="fr-FR" sz="1800" dirty="0"/>
          </a:p>
        </p:txBody>
      </p:sp>
      <p:sp>
        <p:nvSpPr>
          <p:cNvPr id="4" name="ZoneTexte 3"/>
          <p:cNvSpPr txBox="1">
            <a:spLocks noChangeArrowheads="1"/>
          </p:cNvSpPr>
          <p:nvPr/>
        </p:nvSpPr>
        <p:spPr bwMode="auto">
          <a:xfrm>
            <a:off x="1086203" y="4735160"/>
            <a:ext cx="10273241" cy="2036455"/>
          </a:xfrm>
          <a:prstGeom prst="rect">
            <a:avLst/>
          </a:prstGeom>
          <a:solidFill>
            <a:srgbClr val="558ED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lnSpc>
                <a:spcPct val="90000"/>
              </a:lnSpc>
              <a:spcBef>
                <a:spcPct val="0"/>
              </a:spcBef>
              <a:buFontTx/>
              <a:buNone/>
            </a:pPr>
            <a:endParaRPr lang="fr-FR" altLang="fr-FR" sz="2000" b="1" i="1" dirty="0" smtClean="0">
              <a:solidFill>
                <a:srgbClr val="FFFFFF"/>
              </a:solidFill>
            </a:endParaRPr>
          </a:p>
          <a:p>
            <a:pPr algn="ctr" eaLnBrk="1" hangingPunct="1">
              <a:lnSpc>
                <a:spcPct val="90000"/>
              </a:lnSpc>
              <a:spcBef>
                <a:spcPct val="0"/>
              </a:spcBef>
              <a:buFontTx/>
              <a:buNone/>
            </a:pPr>
            <a:r>
              <a:rPr lang="fr-FR" altLang="fr-FR" sz="2000" b="1" i="1" dirty="0" smtClean="0">
                <a:solidFill>
                  <a:srgbClr val="FFFFFF"/>
                </a:solidFill>
              </a:rPr>
              <a:t>Notre </a:t>
            </a:r>
            <a:r>
              <a:rPr lang="fr-FR" altLang="fr-FR" sz="2000" b="1" i="1" dirty="0">
                <a:solidFill>
                  <a:srgbClr val="FFFFFF"/>
                </a:solidFill>
              </a:rPr>
              <a:t>étude plaide en faveur d'une incitation à l'utilisation des TROD du VIH par des médecins généralistes exerçant dans des zones </a:t>
            </a:r>
            <a:r>
              <a:rPr lang="fr-FR" altLang="fr-FR" sz="2000" b="1" i="1" dirty="0" smtClean="0">
                <a:solidFill>
                  <a:srgbClr val="FFFFFF"/>
                </a:solidFill>
              </a:rPr>
              <a:t>de </a:t>
            </a:r>
            <a:r>
              <a:rPr lang="fr-FR" altLang="fr-FR" sz="2000" b="1" i="1" dirty="0">
                <a:solidFill>
                  <a:srgbClr val="FFFFFF"/>
                </a:solidFill>
              </a:rPr>
              <a:t>forte prévalence du VIH.</a:t>
            </a:r>
          </a:p>
          <a:p>
            <a:pPr algn="ctr" eaLnBrk="1" hangingPunct="1">
              <a:lnSpc>
                <a:spcPct val="90000"/>
              </a:lnSpc>
              <a:spcBef>
                <a:spcPct val="0"/>
              </a:spcBef>
              <a:buFontTx/>
              <a:buNone/>
            </a:pPr>
            <a:endParaRPr lang="fr-FR" altLang="fr-FR" sz="2000" b="1" i="1" dirty="0">
              <a:solidFill>
                <a:srgbClr val="FFFFFF"/>
              </a:solidFill>
            </a:endParaRPr>
          </a:p>
          <a:p>
            <a:pPr algn="ctr" eaLnBrk="1" hangingPunct="1">
              <a:lnSpc>
                <a:spcPct val="90000"/>
              </a:lnSpc>
              <a:spcBef>
                <a:spcPct val="0"/>
              </a:spcBef>
              <a:buFontTx/>
              <a:buNone/>
            </a:pPr>
            <a:r>
              <a:rPr lang="fr-FR" altLang="fr-FR" sz="2000" b="1" i="1" dirty="0">
                <a:solidFill>
                  <a:srgbClr val="FFFFFF"/>
                </a:solidFill>
              </a:rPr>
              <a:t>Ces résultats sont à prendre en compte pour une évaluation médico-économique du dépistage par TROD dans ces circonstances. </a:t>
            </a:r>
            <a:endParaRPr lang="fr-FR" altLang="fr-FR" sz="2000" b="1" i="1" dirty="0" smtClean="0">
              <a:solidFill>
                <a:srgbClr val="FFFFFF"/>
              </a:solidFill>
            </a:endParaRPr>
          </a:p>
          <a:p>
            <a:pPr algn="ctr" eaLnBrk="1" hangingPunct="1">
              <a:lnSpc>
                <a:spcPct val="90000"/>
              </a:lnSpc>
              <a:spcBef>
                <a:spcPct val="0"/>
              </a:spcBef>
              <a:buFontTx/>
              <a:buNone/>
            </a:pPr>
            <a:endParaRPr lang="fr-FR" altLang="fr-FR" sz="2000" b="1" i="1" dirty="0">
              <a:solidFill>
                <a:srgbClr val="FFFFFF"/>
              </a:solidFill>
            </a:endParaRPr>
          </a:p>
        </p:txBody>
      </p:sp>
      <p:sp>
        <p:nvSpPr>
          <p:cNvPr id="29701" name="Espace réservé du numéro de diapositive 4"/>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BE" altLang="fr-FR" sz="1200" dirty="0" smtClean="0">
                <a:solidFill>
                  <a:srgbClr val="898989"/>
                </a:solidFill>
              </a:rPr>
              <a:t>    </a:t>
            </a:r>
            <a:endParaRPr lang="fr-BE" altLang="fr-FR" sz="1200" dirty="0">
              <a:solidFill>
                <a:srgbClr val="898989"/>
              </a:solidFill>
            </a:endParaRPr>
          </a:p>
        </p:txBody>
      </p:sp>
      <p:sp>
        <p:nvSpPr>
          <p:cNvPr id="5" name="Rectangle 4"/>
          <p:cNvSpPr/>
          <p:nvPr/>
        </p:nvSpPr>
        <p:spPr>
          <a:xfrm>
            <a:off x="1085850" y="1492469"/>
            <a:ext cx="10267950" cy="3170099"/>
          </a:xfrm>
          <a:prstGeom prst="rect">
            <a:avLst/>
          </a:prstGeom>
          <a:solidFill>
            <a:schemeClr val="bg1">
              <a:lumMod val="85000"/>
            </a:schemeClr>
          </a:solidFill>
        </p:spPr>
        <p:txBody>
          <a:bodyPr wrap="square">
            <a:spAutoFit/>
          </a:bodyPr>
          <a:lstStyle/>
          <a:p>
            <a:pPr marL="457200" indent="-457200">
              <a:buFont typeface="+mj-lt"/>
              <a:buAutoNum type="arabicPeriod"/>
            </a:pPr>
            <a:r>
              <a:rPr lang="fr-FR" altLang="fr-FR" sz="2000" b="1" dirty="0"/>
              <a:t>Activité de dépistage significative par des MG </a:t>
            </a:r>
            <a:r>
              <a:rPr lang="fr-FR" altLang="fr-FR" sz="2000" b="1" dirty="0" smtClean="0"/>
              <a:t>formés</a:t>
            </a:r>
          </a:p>
          <a:p>
            <a:pPr marL="457200" indent="-457200">
              <a:buFont typeface="+mj-lt"/>
              <a:buAutoNum type="arabicPeriod"/>
            </a:pPr>
            <a:endParaRPr lang="fr-FR" altLang="fr-FR" sz="2000" b="1" dirty="0"/>
          </a:p>
          <a:p>
            <a:pPr marL="457200" indent="-457200">
              <a:buFont typeface="+mj-lt"/>
              <a:buAutoNum type="arabicPeriod"/>
            </a:pPr>
            <a:r>
              <a:rPr lang="fr-FR" altLang="fr-FR" sz="2000" b="1" dirty="0"/>
              <a:t>Préférence pour la sérologie 8 </a:t>
            </a:r>
            <a:r>
              <a:rPr lang="fr-FR" altLang="fr-FR" sz="2000" b="1" dirty="0" smtClean="0"/>
              <a:t>tests/10</a:t>
            </a:r>
          </a:p>
          <a:p>
            <a:pPr marL="457200" indent="-457200">
              <a:buFont typeface="+mj-lt"/>
              <a:buAutoNum type="arabicPeriod"/>
            </a:pPr>
            <a:endParaRPr lang="fr-FR" altLang="fr-FR" sz="2000" b="1" dirty="0"/>
          </a:p>
          <a:p>
            <a:pPr marL="457200" indent="-457200">
              <a:buFont typeface="+mj-lt"/>
              <a:buAutoNum type="arabicPeriod"/>
            </a:pPr>
            <a:r>
              <a:rPr lang="fr-FR" altLang="fr-FR" sz="2000" b="1" dirty="0"/>
              <a:t>TROD – un outil </a:t>
            </a:r>
            <a:r>
              <a:rPr lang="fr-FR" altLang="fr-FR" sz="2000" b="1" dirty="0" smtClean="0"/>
              <a:t>complémentaire</a:t>
            </a:r>
          </a:p>
          <a:p>
            <a:pPr marL="457200" indent="-457200">
              <a:buFont typeface="+mj-lt"/>
              <a:buAutoNum type="arabicPeriod"/>
            </a:pPr>
            <a:endParaRPr lang="fr-FR" altLang="fr-FR" sz="2000" b="1" dirty="0"/>
          </a:p>
          <a:p>
            <a:pPr marL="457200" indent="-457200">
              <a:buFont typeface="+mj-lt"/>
              <a:buAutoNum type="arabicPeriod"/>
            </a:pPr>
            <a:r>
              <a:rPr lang="fr-FR" altLang="fr-FR" sz="2000" b="1" dirty="0"/>
              <a:t>Circonstances de dépistage et profil d’utilisation variant selon la méthode choisie </a:t>
            </a:r>
            <a:endParaRPr lang="fr-FR" altLang="fr-FR" sz="2000" b="1" dirty="0" smtClean="0"/>
          </a:p>
          <a:p>
            <a:pPr marL="457200" indent="-457200">
              <a:buFont typeface="+mj-lt"/>
              <a:buAutoNum type="arabicPeriod"/>
            </a:pPr>
            <a:endParaRPr lang="fr-FR" altLang="fr-FR" sz="2000" b="1" dirty="0"/>
          </a:p>
          <a:p>
            <a:pPr marL="457200" indent="-457200">
              <a:buFont typeface="+mj-lt"/>
              <a:buAutoNum type="arabicPeriod"/>
            </a:pPr>
            <a:r>
              <a:rPr lang="fr-FR" altLang="fr-FR" sz="2000" b="1" dirty="0"/>
              <a:t>Patients séropositifs appartenant à des groupes à risque diagnostiqués par des médecins avec profil particulier </a:t>
            </a:r>
          </a:p>
        </p:txBody>
      </p:sp>
    </p:spTree>
    <p:extLst>
      <p:ext uri="{BB962C8B-B14F-4D97-AF65-F5344CB8AC3E}">
        <p14:creationId xmlns:p14="http://schemas.microsoft.com/office/powerpoint/2010/main" val="42945547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		Publications et projet de recherche </a:t>
            </a:r>
            <a:endParaRPr lang="fr-FR" sz="3200" b="1" dirty="0"/>
          </a:p>
        </p:txBody>
      </p:sp>
      <p:sp>
        <p:nvSpPr>
          <p:cNvPr id="3" name="Espace réservé du contenu 2"/>
          <p:cNvSpPr>
            <a:spLocks noGrp="1"/>
          </p:cNvSpPr>
          <p:nvPr>
            <p:ph idx="1"/>
          </p:nvPr>
        </p:nvSpPr>
        <p:spPr/>
        <p:txBody>
          <a:bodyPr>
            <a:normAutofit/>
          </a:bodyPr>
          <a:lstStyle/>
          <a:p>
            <a:r>
              <a:rPr lang="fr-FR" sz="2200" b="1" dirty="0" smtClean="0">
                <a:solidFill>
                  <a:schemeClr val="accent5"/>
                </a:solidFill>
              </a:rPr>
              <a:t>Publications des résultats </a:t>
            </a:r>
          </a:p>
          <a:p>
            <a:endParaRPr lang="fr-FR" sz="2200" b="1" dirty="0" smtClean="0"/>
          </a:p>
          <a:p>
            <a:pPr lvl="1"/>
            <a:r>
              <a:rPr lang="fr-FR" sz="1800" i="1" dirty="0" smtClean="0"/>
              <a:t>15</a:t>
            </a:r>
            <a:r>
              <a:rPr lang="fr-FR" sz="1800" i="1" baseline="30000" dirty="0" smtClean="0"/>
              <a:t>ème</a:t>
            </a:r>
            <a:r>
              <a:rPr lang="fr-FR" sz="1800" i="1" dirty="0" smtClean="0"/>
              <a:t> Congrès de l’</a:t>
            </a:r>
            <a:r>
              <a:rPr lang="fr-FR" sz="1800" i="1" dirty="0" err="1" smtClean="0"/>
              <a:t>European</a:t>
            </a:r>
            <a:r>
              <a:rPr lang="fr-FR" sz="1800" i="1" dirty="0"/>
              <a:t> </a:t>
            </a:r>
            <a:r>
              <a:rPr lang="fr-FR" sz="1800" i="1" dirty="0" smtClean="0"/>
              <a:t>AIDS </a:t>
            </a:r>
            <a:r>
              <a:rPr lang="fr-FR" sz="1800" i="1" dirty="0" err="1" smtClean="0"/>
              <a:t>Clinical</a:t>
            </a:r>
            <a:r>
              <a:rPr lang="fr-FR" sz="1800" i="1" dirty="0" smtClean="0"/>
              <a:t> Society, octobre 2015, Barcelone – poster.</a:t>
            </a:r>
          </a:p>
          <a:p>
            <a:pPr lvl="1"/>
            <a:r>
              <a:rPr lang="fr-FR" sz="1800" i="1" dirty="0" smtClean="0"/>
              <a:t>16</a:t>
            </a:r>
            <a:r>
              <a:rPr lang="fr-FR" sz="1800" i="1" baseline="30000" dirty="0" smtClean="0"/>
              <a:t>ème</a:t>
            </a:r>
            <a:r>
              <a:rPr lang="fr-FR" sz="1800" i="1" dirty="0" smtClean="0"/>
              <a:t> Congrès de la Société Française de Lutte contre le SIDA, octobre 2015, Nantes – poster. </a:t>
            </a:r>
          </a:p>
          <a:p>
            <a:pPr lvl="1"/>
            <a:r>
              <a:rPr lang="fr-FR" sz="1800" i="1" dirty="0" smtClean="0"/>
              <a:t>15</a:t>
            </a:r>
            <a:r>
              <a:rPr lang="fr-FR" sz="1800" i="1" baseline="30000" dirty="0" smtClean="0"/>
              <a:t>ème</a:t>
            </a:r>
            <a:r>
              <a:rPr lang="fr-FR" sz="1800" i="1" dirty="0" smtClean="0"/>
              <a:t> Congrès du Collège National des Généralistes Enseignants, novembre 2015, Dijon – communication orale. </a:t>
            </a:r>
          </a:p>
          <a:p>
            <a:pPr lvl="1"/>
            <a:r>
              <a:rPr lang="fr-FR" sz="1800" i="1" dirty="0" smtClean="0"/>
              <a:t>Article en cours de rédaction. </a:t>
            </a:r>
          </a:p>
          <a:p>
            <a:pPr marL="457200" lvl="1" indent="0">
              <a:buNone/>
            </a:pPr>
            <a:endParaRPr lang="fr-FR" sz="1800" i="1" dirty="0" smtClean="0"/>
          </a:p>
          <a:p>
            <a:r>
              <a:rPr lang="fr-FR" sz="2200" b="1" dirty="0">
                <a:solidFill>
                  <a:schemeClr val="accent5"/>
                </a:solidFill>
              </a:rPr>
              <a:t>Vers un nouveau projet d’étude: </a:t>
            </a:r>
            <a:endParaRPr lang="fr-FR" sz="2200" b="1" dirty="0" smtClean="0">
              <a:solidFill>
                <a:schemeClr val="accent5"/>
              </a:solidFill>
            </a:endParaRPr>
          </a:p>
          <a:p>
            <a:endParaRPr lang="fr-FR" sz="2200" b="1" dirty="0"/>
          </a:p>
          <a:p>
            <a:pPr lvl="1"/>
            <a:r>
              <a:rPr lang="fr-FR" sz="1800" i="1" dirty="0"/>
              <a:t>Étude d’impact budgétaire sur l’emploie des TROD dans des zones à haute prévalence par des médecins généralistes formés.</a:t>
            </a:r>
          </a:p>
          <a:p>
            <a:pPr marL="457200" lvl="1" indent="0">
              <a:buNone/>
            </a:pPr>
            <a:endParaRPr lang="fr-FR" dirty="0" smtClean="0"/>
          </a:p>
          <a:p>
            <a:pPr lvl="1"/>
            <a:endParaRPr lang="fr-FR" dirty="0"/>
          </a:p>
        </p:txBody>
      </p:sp>
    </p:spTree>
    <p:extLst>
      <p:ext uri="{BB962C8B-B14F-4D97-AF65-F5344CB8AC3E}">
        <p14:creationId xmlns:p14="http://schemas.microsoft.com/office/powerpoint/2010/main" val="23183958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p:cNvSpPr>
            <a:spLocks noGrp="1"/>
          </p:cNvSpPr>
          <p:nvPr>
            <p:ph type="title"/>
          </p:nvPr>
        </p:nvSpPr>
        <p:spPr>
          <a:xfrm>
            <a:off x="1981200" y="-26988"/>
            <a:ext cx="8229600" cy="1143001"/>
          </a:xfrm>
        </p:spPr>
        <p:txBody>
          <a:bodyPr/>
          <a:lstStyle/>
          <a:p>
            <a:pPr eaLnBrk="1" hangingPunct="1"/>
            <a:r>
              <a:rPr lang="fr-FR" altLang="fr-FR" sz="3200" b="1" dirty="0" smtClean="0"/>
              <a:t>		Remerciements</a:t>
            </a:r>
            <a:endParaRPr lang="fr-FR" altLang="fr-FR" sz="3200" b="1" dirty="0"/>
          </a:p>
        </p:txBody>
      </p:sp>
      <p:sp>
        <p:nvSpPr>
          <p:cNvPr id="3" name="Espace réservé du contenu 2"/>
          <p:cNvSpPr>
            <a:spLocks noGrp="1"/>
          </p:cNvSpPr>
          <p:nvPr>
            <p:ph idx="1"/>
          </p:nvPr>
        </p:nvSpPr>
        <p:spPr>
          <a:xfrm>
            <a:off x="623455" y="1581774"/>
            <a:ext cx="9488047" cy="4308814"/>
          </a:xfrm>
          <a:extLst/>
        </p:spPr>
        <p:txBody>
          <a:bodyPr numCol="3" rtlCol="0">
            <a:normAutofit fontScale="32500" lnSpcReduction="20000"/>
          </a:bodyPr>
          <a:lstStyle/>
          <a:p>
            <a:pPr marL="0" indent="0">
              <a:buNone/>
              <a:defRPr/>
            </a:pPr>
            <a:r>
              <a:rPr lang="fr-FR" sz="4300" dirty="0">
                <a:ea typeface="+mn-ea"/>
                <a:cs typeface="+mn-cs"/>
              </a:rPr>
              <a:t>Dr </a:t>
            </a:r>
            <a:r>
              <a:rPr lang="fr-FR" sz="4300" dirty="0" err="1">
                <a:ea typeface="+mn-ea"/>
                <a:cs typeface="+mn-cs"/>
              </a:rPr>
              <a:t>Catrice</a:t>
            </a:r>
            <a:r>
              <a:rPr lang="fr-FR" sz="4300" dirty="0">
                <a:ea typeface="+mn-ea"/>
                <a:cs typeface="+mn-cs"/>
              </a:rPr>
              <a:t> M. – Paris Nord</a:t>
            </a:r>
          </a:p>
          <a:p>
            <a:pPr marL="0" indent="0">
              <a:buNone/>
              <a:defRPr/>
            </a:pPr>
            <a:r>
              <a:rPr lang="fr-FR" sz="4300" dirty="0">
                <a:ea typeface="+mn-ea"/>
                <a:cs typeface="+mn-cs"/>
              </a:rPr>
              <a:t>Dr </a:t>
            </a:r>
            <a:r>
              <a:rPr lang="fr-FR" sz="4300" dirty="0" err="1">
                <a:ea typeface="+mn-ea"/>
                <a:cs typeface="+mn-cs"/>
              </a:rPr>
              <a:t>Taulera</a:t>
            </a:r>
            <a:r>
              <a:rPr lang="fr-FR" sz="4300" dirty="0">
                <a:ea typeface="+mn-ea"/>
                <a:cs typeface="+mn-cs"/>
              </a:rPr>
              <a:t> O. – Paris Nord</a:t>
            </a:r>
          </a:p>
          <a:p>
            <a:pPr marL="0" indent="0">
              <a:buNone/>
              <a:defRPr/>
            </a:pPr>
            <a:r>
              <a:rPr lang="fr-FR" sz="4300" dirty="0">
                <a:ea typeface="+mn-ea"/>
                <a:cs typeface="+mn-cs"/>
              </a:rPr>
              <a:t>Dr </a:t>
            </a:r>
            <a:r>
              <a:rPr lang="fr-FR" sz="4300" dirty="0" err="1">
                <a:ea typeface="+mn-ea"/>
                <a:cs typeface="+mn-cs"/>
              </a:rPr>
              <a:t>Golfier</a:t>
            </a:r>
            <a:r>
              <a:rPr lang="fr-FR" sz="4300" dirty="0">
                <a:ea typeface="+mn-ea"/>
                <a:cs typeface="+mn-cs"/>
              </a:rPr>
              <a:t> JB. – Paris Nord</a:t>
            </a:r>
          </a:p>
          <a:p>
            <a:pPr marL="0" indent="0">
              <a:buNone/>
              <a:defRPr/>
            </a:pPr>
            <a:r>
              <a:rPr lang="fr-FR" sz="4300" dirty="0" smtClean="0">
                <a:ea typeface="+mn-ea"/>
                <a:cs typeface="+mn-cs"/>
              </a:rPr>
              <a:t>Dr </a:t>
            </a:r>
            <a:r>
              <a:rPr lang="fr-FR" sz="4300" dirty="0" err="1">
                <a:ea typeface="+mn-ea"/>
                <a:cs typeface="+mn-cs"/>
              </a:rPr>
              <a:t>Gauffier</a:t>
            </a:r>
            <a:r>
              <a:rPr lang="fr-FR" sz="4300" dirty="0">
                <a:ea typeface="+mn-ea"/>
                <a:cs typeface="+mn-cs"/>
              </a:rPr>
              <a:t> N. – Paris Nord</a:t>
            </a:r>
          </a:p>
          <a:p>
            <a:pPr marL="0" indent="0">
              <a:buNone/>
              <a:defRPr/>
            </a:pPr>
            <a:r>
              <a:rPr lang="fr-FR" sz="4300" dirty="0" smtClean="0">
                <a:ea typeface="+mn-ea"/>
                <a:cs typeface="+mn-cs"/>
              </a:rPr>
              <a:t>Dr </a:t>
            </a:r>
            <a:r>
              <a:rPr lang="fr-FR" sz="4300" dirty="0" err="1" smtClean="0">
                <a:ea typeface="+mn-ea"/>
                <a:cs typeface="+mn-cs"/>
              </a:rPr>
              <a:t>Kokougan</a:t>
            </a:r>
            <a:r>
              <a:rPr lang="fr-FR" sz="4300" dirty="0" smtClean="0">
                <a:ea typeface="+mn-ea"/>
                <a:cs typeface="+mn-cs"/>
              </a:rPr>
              <a:t> C. </a:t>
            </a:r>
            <a:r>
              <a:rPr lang="fr-FR" sz="4300" dirty="0">
                <a:ea typeface="+mn-ea"/>
                <a:cs typeface="+mn-cs"/>
              </a:rPr>
              <a:t>– Paris Nord</a:t>
            </a:r>
          </a:p>
          <a:p>
            <a:pPr marL="0" indent="0">
              <a:buNone/>
              <a:defRPr/>
            </a:pPr>
            <a:r>
              <a:rPr lang="fr-FR" sz="4300" dirty="0" smtClean="0">
                <a:ea typeface="+mn-ea"/>
                <a:cs typeface="+mn-cs"/>
              </a:rPr>
              <a:t>Dr </a:t>
            </a:r>
            <a:r>
              <a:rPr lang="fr-FR" sz="4300" dirty="0">
                <a:ea typeface="+mn-ea"/>
                <a:cs typeface="+mn-cs"/>
              </a:rPr>
              <a:t>Di </a:t>
            </a:r>
            <a:r>
              <a:rPr lang="fr-FR" sz="4300" dirty="0" err="1">
                <a:ea typeface="+mn-ea"/>
                <a:cs typeface="+mn-cs"/>
              </a:rPr>
              <a:t>Pumpo</a:t>
            </a:r>
            <a:r>
              <a:rPr lang="fr-FR" sz="4300" dirty="0">
                <a:ea typeface="+mn-ea"/>
                <a:cs typeface="+mn-cs"/>
              </a:rPr>
              <a:t> </a:t>
            </a:r>
            <a:r>
              <a:rPr lang="fr-FR" sz="4300" dirty="0" smtClean="0">
                <a:ea typeface="+mn-ea"/>
                <a:cs typeface="+mn-cs"/>
              </a:rPr>
              <a:t>A.– </a:t>
            </a:r>
            <a:r>
              <a:rPr lang="fr-FR" sz="4300" dirty="0">
                <a:ea typeface="+mn-ea"/>
                <a:cs typeface="+mn-cs"/>
              </a:rPr>
              <a:t>Paris Nord</a:t>
            </a:r>
          </a:p>
          <a:p>
            <a:pPr marL="0" indent="0">
              <a:buNone/>
              <a:defRPr/>
            </a:pPr>
            <a:r>
              <a:rPr lang="fr-FR" sz="4300" dirty="0" smtClean="0">
                <a:ea typeface="+mn-ea"/>
                <a:cs typeface="+mn-cs"/>
              </a:rPr>
              <a:t>Dr </a:t>
            </a:r>
            <a:r>
              <a:rPr lang="fr-FR" sz="4300" dirty="0">
                <a:ea typeface="+mn-ea"/>
                <a:cs typeface="+mn-cs"/>
              </a:rPr>
              <a:t>Provost AG. – Paris Nord</a:t>
            </a:r>
          </a:p>
          <a:p>
            <a:pPr marL="0" indent="0">
              <a:buNone/>
              <a:defRPr/>
            </a:pPr>
            <a:r>
              <a:rPr lang="fr-FR" sz="4300" dirty="0" smtClean="0">
                <a:ea typeface="+mn-ea"/>
                <a:cs typeface="+mn-cs"/>
              </a:rPr>
              <a:t>Dr </a:t>
            </a:r>
            <a:r>
              <a:rPr lang="fr-FR" sz="4300" dirty="0" err="1">
                <a:ea typeface="+mn-ea"/>
                <a:cs typeface="+mn-cs"/>
              </a:rPr>
              <a:t>Salaun</a:t>
            </a:r>
            <a:r>
              <a:rPr lang="fr-FR" sz="4300" dirty="0">
                <a:ea typeface="+mn-ea"/>
                <a:cs typeface="+mn-cs"/>
              </a:rPr>
              <a:t> </a:t>
            </a:r>
            <a:r>
              <a:rPr lang="fr-FR" sz="4300" dirty="0" smtClean="0">
                <a:ea typeface="+mn-ea"/>
                <a:cs typeface="+mn-cs"/>
              </a:rPr>
              <a:t>A.– </a:t>
            </a:r>
            <a:r>
              <a:rPr lang="fr-FR" sz="4300" dirty="0">
                <a:ea typeface="+mn-ea"/>
                <a:cs typeface="+mn-cs"/>
              </a:rPr>
              <a:t>Paris Nord</a:t>
            </a:r>
          </a:p>
          <a:p>
            <a:pPr marL="0" indent="0">
              <a:buNone/>
              <a:defRPr/>
            </a:pPr>
            <a:r>
              <a:rPr lang="fr-FR" sz="4300" dirty="0" smtClean="0">
                <a:ea typeface="+mn-ea"/>
                <a:cs typeface="+mn-cs"/>
              </a:rPr>
              <a:t>Dr </a:t>
            </a:r>
            <a:r>
              <a:rPr lang="fr-FR" sz="4300" dirty="0" err="1">
                <a:ea typeface="+mn-ea"/>
                <a:cs typeface="+mn-cs"/>
              </a:rPr>
              <a:t>Lhuillier</a:t>
            </a:r>
            <a:r>
              <a:rPr lang="fr-FR" sz="4300" dirty="0">
                <a:ea typeface="+mn-ea"/>
                <a:cs typeface="+mn-cs"/>
              </a:rPr>
              <a:t> </a:t>
            </a:r>
            <a:r>
              <a:rPr lang="fr-FR" sz="4300" dirty="0" smtClean="0">
                <a:ea typeface="+mn-ea"/>
                <a:cs typeface="+mn-cs"/>
              </a:rPr>
              <a:t>L. </a:t>
            </a:r>
            <a:r>
              <a:rPr lang="fr-FR" sz="4300" dirty="0">
                <a:ea typeface="+mn-ea"/>
                <a:cs typeface="+mn-cs"/>
              </a:rPr>
              <a:t>– Paris Nord </a:t>
            </a:r>
          </a:p>
          <a:p>
            <a:pPr marL="0" indent="0">
              <a:buNone/>
              <a:defRPr/>
            </a:pPr>
            <a:r>
              <a:rPr lang="fr-FR" sz="4300" dirty="0" smtClean="0">
                <a:ea typeface="+mn-ea"/>
                <a:cs typeface="+mn-cs"/>
              </a:rPr>
              <a:t>Dr </a:t>
            </a:r>
            <a:r>
              <a:rPr lang="fr-FR" sz="4300" dirty="0" err="1">
                <a:ea typeface="+mn-ea"/>
                <a:cs typeface="+mn-cs"/>
              </a:rPr>
              <a:t>Seif</a:t>
            </a:r>
            <a:r>
              <a:rPr lang="fr-FR" sz="4300" dirty="0">
                <a:ea typeface="+mn-ea"/>
                <a:cs typeface="+mn-cs"/>
              </a:rPr>
              <a:t> </a:t>
            </a:r>
            <a:r>
              <a:rPr lang="fr-FR" sz="4300" dirty="0" smtClean="0">
                <a:ea typeface="+mn-ea"/>
                <a:cs typeface="+mn-cs"/>
              </a:rPr>
              <a:t>A. – </a:t>
            </a:r>
            <a:r>
              <a:rPr lang="fr-FR" sz="4300" dirty="0">
                <a:ea typeface="+mn-ea"/>
                <a:cs typeface="+mn-cs"/>
              </a:rPr>
              <a:t>Ares 92</a:t>
            </a:r>
          </a:p>
          <a:p>
            <a:pPr marL="0" indent="0">
              <a:buNone/>
              <a:defRPr/>
            </a:pPr>
            <a:r>
              <a:rPr lang="en-US" sz="4300" dirty="0" err="1">
                <a:ea typeface="+mn-ea"/>
                <a:cs typeface="+mn-cs"/>
              </a:rPr>
              <a:t>Dr</a:t>
            </a:r>
            <a:r>
              <a:rPr lang="en-US" sz="4300" dirty="0">
                <a:ea typeface="+mn-ea"/>
                <a:cs typeface="+mn-cs"/>
              </a:rPr>
              <a:t> </a:t>
            </a:r>
            <a:r>
              <a:rPr lang="en-US" sz="4300" dirty="0" err="1">
                <a:ea typeface="+mn-ea"/>
                <a:cs typeface="+mn-cs"/>
              </a:rPr>
              <a:t>Bacle</a:t>
            </a:r>
            <a:r>
              <a:rPr lang="en-US" sz="4300" dirty="0">
                <a:ea typeface="+mn-ea"/>
                <a:cs typeface="+mn-cs"/>
              </a:rPr>
              <a:t> </a:t>
            </a:r>
            <a:r>
              <a:rPr lang="en-US" sz="4300" dirty="0" smtClean="0">
                <a:ea typeface="+mn-ea"/>
                <a:cs typeface="+mn-cs"/>
              </a:rPr>
              <a:t>F.– </a:t>
            </a:r>
            <a:r>
              <a:rPr lang="en-US" sz="4300" dirty="0">
                <a:ea typeface="+mn-ea"/>
                <a:cs typeface="+mn-cs"/>
              </a:rPr>
              <a:t>Ares 92</a:t>
            </a:r>
            <a:endParaRPr lang="fr-FR" sz="4300" dirty="0">
              <a:ea typeface="+mn-ea"/>
              <a:cs typeface="+mn-cs"/>
            </a:endParaRPr>
          </a:p>
          <a:p>
            <a:pPr marL="0" indent="0">
              <a:buNone/>
              <a:defRPr/>
            </a:pPr>
            <a:r>
              <a:rPr lang="en-US" sz="4300" dirty="0" err="1" smtClean="0">
                <a:ea typeface="+mn-ea"/>
                <a:cs typeface="+mn-cs"/>
              </a:rPr>
              <a:t>Dr</a:t>
            </a:r>
            <a:r>
              <a:rPr lang="en-US" sz="4300" dirty="0" smtClean="0">
                <a:ea typeface="+mn-ea"/>
                <a:cs typeface="+mn-cs"/>
              </a:rPr>
              <a:t> </a:t>
            </a:r>
            <a:r>
              <a:rPr lang="en-US" sz="4300" dirty="0" err="1" smtClean="0">
                <a:ea typeface="+mn-ea"/>
                <a:cs typeface="+mn-cs"/>
              </a:rPr>
              <a:t>Nougairede</a:t>
            </a:r>
            <a:r>
              <a:rPr lang="en-US" sz="4300" dirty="0" smtClean="0">
                <a:ea typeface="+mn-ea"/>
                <a:cs typeface="+mn-cs"/>
              </a:rPr>
              <a:t> M. </a:t>
            </a:r>
            <a:r>
              <a:rPr lang="en-US" sz="4300" dirty="0">
                <a:ea typeface="+mn-ea"/>
                <a:cs typeface="+mn-cs"/>
              </a:rPr>
              <a:t>– Ares 92</a:t>
            </a:r>
            <a:endParaRPr lang="fr-FR" sz="4300" dirty="0">
              <a:ea typeface="+mn-ea"/>
              <a:cs typeface="+mn-cs"/>
            </a:endParaRPr>
          </a:p>
          <a:p>
            <a:pPr marL="0" indent="0">
              <a:buNone/>
              <a:defRPr/>
            </a:pPr>
            <a:r>
              <a:rPr lang="fr-FR" sz="4300" dirty="0" smtClean="0">
                <a:ea typeface="+mn-ea"/>
                <a:cs typeface="+mn-cs"/>
              </a:rPr>
              <a:t>Dr </a:t>
            </a:r>
            <a:r>
              <a:rPr lang="fr-FR" sz="4300" dirty="0">
                <a:ea typeface="+mn-ea"/>
                <a:cs typeface="+mn-cs"/>
              </a:rPr>
              <a:t>Cordonnier – Ares 92</a:t>
            </a:r>
          </a:p>
          <a:p>
            <a:pPr marL="0" indent="0">
              <a:buNone/>
              <a:defRPr/>
            </a:pPr>
            <a:r>
              <a:rPr lang="fr-FR" sz="4300" dirty="0" smtClean="0">
                <a:ea typeface="+mn-ea"/>
                <a:cs typeface="+mn-cs"/>
              </a:rPr>
              <a:t>Dr </a:t>
            </a:r>
            <a:r>
              <a:rPr lang="fr-FR" sz="4300" dirty="0">
                <a:ea typeface="+mn-ea"/>
                <a:cs typeface="+mn-cs"/>
              </a:rPr>
              <a:t>Mourier – Ares 92</a:t>
            </a:r>
          </a:p>
          <a:p>
            <a:pPr marL="0" indent="0">
              <a:buNone/>
              <a:defRPr/>
            </a:pPr>
            <a:r>
              <a:rPr lang="en-US" sz="4300" dirty="0" err="1" smtClean="0">
                <a:ea typeface="+mn-ea"/>
                <a:cs typeface="+mn-cs"/>
              </a:rPr>
              <a:t>Dr</a:t>
            </a:r>
            <a:r>
              <a:rPr lang="en-US" sz="4300" dirty="0" smtClean="0">
                <a:ea typeface="+mn-ea"/>
                <a:cs typeface="+mn-cs"/>
              </a:rPr>
              <a:t> </a:t>
            </a:r>
            <a:r>
              <a:rPr lang="en-US" sz="4300" dirty="0" err="1">
                <a:ea typeface="+mn-ea"/>
                <a:cs typeface="+mn-cs"/>
              </a:rPr>
              <a:t>Pillon</a:t>
            </a:r>
            <a:r>
              <a:rPr lang="en-US" sz="4300" dirty="0">
                <a:ea typeface="+mn-ea"/>
                <a:cs typeface="+mn-cs"/>
              </a:rPr>
              <a:t> </a:t>
            </a:r>
            <a:r>
              <a:rPr lang="en-US" sz="4300" dirty="0" smtClean="0">
                <a:ea typeface="+mn-ea"/>
                <a:cs typeface="+mn-cs"/>
              </a:rPr>
              <a:t>N.– </a:t>
            </a:r>
            <a:r>
              <a:rPr lang="en-US" sz="4300" dirty="0">
                <a:ea typeface="+mn-ea"/>
                <a:cs typeface="+mn-cs"/>
              </a:rPr>
              <a:t>Ares 92</a:t>
            </a:r>
            <a:endParaRPr lang="fr-FR" sz="4300" dirty="0">
              <a:ea typeface="+mn-ea"/>
              <a:cs typeface="+mn-cs"/>
            </a:endParaRPr>
          </a:p>
          <a:p>
            <a:pPr marL="0" indent="0">
              <a:buNone/>
              <a:defRPr/>
            </a:pPr>
            <a:r>
              <a:rPr lang="fr-FR" sz="4300" dirty="0" smtClean="0">
                <a:ea typeface="+mn-ea"/>
                <a:cs typeface="+mn-cs"/>
              </a:rPr>
              <a:t>Dr </a:t>
            </a:r>
            <a:r>
              <a:rPr lang="fr-FR" sz="4300" dirty="0">
                <a:ea typeface="+mn-ea"/>
                <a:cs typeface="+mn-cs"/>
              </a:rPr>
              <a:t>Lalande </a:t>
            </a:r>
            <a:r>
              <a:rPr lang="fr-FR" sz="4300" dirty="0" smtClean="0">
                <a:ea typeface="+mn-ea"/>
                <a:cs typeface="+mn-cs"/>
              </a:rPr>
              <a:t>M.– </a:t>
            </a:r>
            <a:r>
              <a:rPr lang="fr-FR" sz="4300" dirty="0">
                <a:ea typeface="+mn-ea"/>
                <a:cs typeface="+mn-cs"/>
              </a:rPr>
              <a:t>Ares 92</a:t>
            </a:r>
          </a:p>
          <a:p>
            <a:pPr marL="0" indent="0">
              <a:buNone/>
              <a:defRPr/>
            </a:pPr>
            <a:r>
              <a:rPr lang="fr-FR" sz="4300" dirty="0" smtClean="0">
                <a:ea typeface="+mn-ea"/>
                <a:cs typeface="+mn-cs"/>
              </a:rPr>
              <a:t>Dr </a:t>
            </a:r>
            <a:r>
              <a:rPr lang="fr-FR" sz="4300" dirty="0" err="1">
                <a:ea typeface="+mn-ea"/>
                <a:cs typeface="+mn-cs"/>
              </a:rPr>
              <a:t>Leymarie</a:t>
            </a:r>
            <a:r>
              <a:rPr lang="fr-FR" sz="4300" dirty="0">
                <a:ea typeface="+mn-ea"/>
                <a:cs typeface="+mn-cs"/>
              </a:rPr>
              <a:t> – Val de Seine</a:t>
            </a:r>
          </a:p>
          <a:p>
            <a:pPr marL="0" indent="0">
              <a:buNone/>
              <a:defRPr/>
            </a:pPr>
            <a:r>
              <a:rPr lang="fr-FR" sz="4300" dirty="0" smtClean="0">
                <a:ea typeface="+mn-ea"/>
                <a:cs typeface="+mn-cs"/>
              </a:rPr>
              <a:t>Dr </a:t>
            </a:r>
            <a:r>
              <a:rPr lang="fr-FR" sz="4300" dirty="0">
                <a:ea typeface="+mn-ea"/>
                <a:cs typeface="+mn-cs"/>
              </a:rPr>
              <a:t>Melchior </a:t>
            </a:r>
            <a:r>
              <a:rPr lang="fr-FR" sz="4300" dirty="0" smtClean="0">
                <a:ea typeface="+mn-ea"/>
                <a:cs typeface="+mn-cs"/>
              </a:rPr>
              <a:t>Y. </a:t>
            </a:r>
            <a:r>
              <a:rPr lang="fr-FR" sz="4300" dirty="0">
                <a:ea typeface="+mn-ea"/>
                <a:cs typeface="+mn-cs"/>
              </a:rPr>
              <a:t>– Val de Seine</a:t>
            </a:r>
          </a:p>
          <a:p>
            <a:pPr marL="0" indent="0">
              <a:buNone/>
              <a:defRPr/>
            </a:pPr>
            <a:r>
              <a:rPr lang="fr-FR" sz="4300" dirty="0" smtClean="0">
                <a:ea typeface="+mn-ea"/>
                <a:cs typeface="+mn-cs"/>
              </a:rPr>
              <a:t>Dr </a:t>
            </a:r>
            <a:r>
              <a:rPr lang="fr-FR" sz="4300" dirty="0" err="1" smtClean="0">
                <a:ea typeface="+mn-ea"/>
                <a:cs typeface="+mn-cs"/>
              </a:rPr>
              <a:t>Majerholc</a:t>
            </a:r>
            <a:r>
              <a:rPr lang="fr-FR" sz="4300" dirty="0" smtClean="0">
                <a:ea typeface="+mn-ea"/>
                <a:cs typeface="+mn-cs"/>
              </a:rPr>
              <a:t> C. </a:t>
            </a:r>
            <a:r>
              <a:rPr lang="fr-FR" sz="4300" dirty="0">
                <a:ea typeface="+mn-ea"/>
                <a:cs typeface="+mn-cs"/>
              </a:rPr>
              <a:t>– Val de Seine</a:t>
            </a:r>
          </a:p>
          <a:p>
            <a:pPr marL="0" indent="0">
              <a:buNone/>
              <a:defRPr/>
            </a:pPr>
            <a:r>
              <a:rPr lang="fr-FR" sz="4300" dirty="0" smtClean="0">
                <a:ea typeface="+mn-ea"/>
                <a:cs typeface="+mn-cs"/>
              </a:rPr>
              <a:t>Dr </a:t>
            </a:r>
            <a:r>
              <a:rPr lang="fr-FR" sz="4300" dirty="0" err="1">
                <a:ea typeface="+mn-ea"/>
                <a:cs typeface="+mn-cs"/>
              </a:rPr>
              <a:t>Catusse</a:t>
            </a:r>
            <a:r>
              <a:rPr lang="fr-FR" sz="4300" dirty="0">
                <a:ea typeface="+mn-ea"/>
                <a:cs typeface="+mn-cs"/>
              </a:rPr>
              <a:t> – Val de Seine</a:t>
            </a:r>
          </a:p>
          <a:p>
            <a:pPr marL="0" indent="0">
              <a:buNone/>
              <a:defRPr/>
            </a:pPr>
            <a:r>
              <a:rPr lang="fr-FR" sz="4300" dirty="0">
                <a:ea typeface="+mn-ea"/>
                <a:cs typeface="+mn-cs"/>
              </a:rPr>
              <a:t>Dr Philibert – Marseille</a:t>
            </a:r>
          </a:p>
          <a:p>
            <a:pPr marL="0" indent="0">
              <a:buNone/>
              <a:defRPr/>
            </a:pPr>
            <a:r>
              <a:rPr lang="fr-FR" sz="4300" dirty="0" smtClean="0">
                <a:ea typeface="+mn-ea"/>
                <a:cs typeface="+mn-cs"/>
              </a:rPr>
              <a:t>Dr </a:t>
            </a:r>
            <a:r>
              <a:rPr lang="fr-FR" sz="4300" dirty="0">
                <a:ea typeface="+mn-ea"/>
                <a:cs typeface="+mn-cs"/>
              </a:rPr>
              <a:t>Simon Cohen A. – Marseille</a:t>
            </a:r>
          </a:p>
          <a:p>
            <a:pPr marL="0" indent="0">
              <a:buNone/>
              <a:defRPr/>
            </a:pPr>
            <a:r>
              <a:rPr lang="fr-FR" sz="4300" dirty="0" smtClean="0">
                <a:ea typeface="+mn-ea"/>
                <a:cs typeface="+mn-cs"/>
              </a:rPr>
              <a:t>Dr </a:t>
            </a:r>
            <a:r>
              <a:rPr lang="fr-FR" sz="4300" dirty="0" err="1">
                <a:ea typeface="+mn-ea"/>
                <a:cs typeface="+mn-cs"/>
              </a:rPr>
              <a:t>Cadart</a:t>
            </a:r>
            <a:r>
              <a:rPr lang="fr-FR" sz="4300" dirty="0">
                <a:ea typeface="+mn-ea"/>
                <a:cs typeface="+mn-cs"/>
              </a:rPr>
              <a:t> - Avignon</a:t>
            </a:r>
          </a:p>
          <a:p>
            <a:pPr marL="0" indent="0">
              <a:buNone/>
              <a:defRPr/>
            </a:pPr>
            <a:r>
              <a:rPr lang="fr-FR" sz="4300" dirty="0">
                <a:ea typeface="+mn-ea"/>
                <a:cs typeface="+mn-cs"/>
              </a:rPr>
              <a:t>Dr </a:t>
            </a:r>
            <a:r>
              <a:rPr lang="fr-FR" sz="4300" dirty="0" err="1" smtClean="0">
                <a:ea typeface="+mn-ea"/>
                <a:cs typeface="+mn-cs"/>
              </a:rPr>
              <a:t>Wajsbrot</a:t>
            </a:r>
            <a:r>
              <a:rPr lang="fr-FR" sz="4300" dirty="0" smtClean="0">
                <a:ea typeface="+mn-ea"/>
                <a:cs typeface="+mn-cs"/>
              </a:rPr>
              <a:t> A.– </a:t>
            </a:r>
            <a:r>
              <a:rPr lang="fr-FR" sz="4300" dirty="0">
                <a:ea typeface="+mn-ea"/>
                <a:cs typeface="+mn-cs"/>
              </a:rPr>
              <a:t>Avignon</a:t>
            </a:r>
          </a:p>
          <a:p>
            <a:pPr marL="0" indent="0">
              <a:buNone/>
              <a:defRPr/>
            </a:pPr>
            <a:r>
              <a:rPr lang="fr-FR" sz="4300" dirty="0">
                <a:ea typeface="+mn-ea"/>
                <a:cs typeface="+mn-cs"/>
              </a:rPr>
              <a:t>Dr Regard </a:t>
            </a:r>
            <a:r>
              <a:rPr lang="fr-FR" sz="4300" dirty="0" smtClean="0">
                <a:ea typeface="+mn-ea"/>
                <a:cs typeface="+mn-cs"/>
              </a:rPr>
              <a:t>P. - </a:t>
            </a:r>
            <a:r>
              <a:rPr lang="fr-FR" sz="4300" dirty="0">
                <a:ea typeface="+mn-ea"/>
                <a:cs typeface="+mn-cs"/>
              </a:rPr>
              <a:t>Avignon</a:t>
            </a:r>
          </a:p>
          <a:p>
            <a:pPr marL="0" indent="0">
              <a:buNone/>
              <a:defRPr/>
            </a:pPr>
            <a:r>
              <a:rPr lang="fr-FR" sz="4300" dirty="0">
                <a:ea typeface="+mn-ea"/>
                <a:cs typeface="+mn-cs"/>
              </a:rPr>
              <a:t>Dr </a:t>
            </a:r>
            <a:r>
              <a:rPr lang="fr-FR" sz="4300" dirty="0" err="1">
                <a:ea typeface="+mn-ea"/>
                <a:cs typeface="+mn-cs"/>
              </a:rPr>
              <a:t>Zanutini</a:t>
            </a:r>
            <a:r>
              <a:rPr lang="fr-FR" sz="4300" dirty="0">
                <a:ea typeface="+mn-ea"/>
                <a:cs typeface="+mn-cs"/>
              </a:rPr>
              <a:t> </a:t>
            </a:r>
            <a:r>
              <a:rPr lang="fr-FR" sz="4300" dirty="0" smtClean="0">
                <a:ea typeface="+mn-ea"/>
                <a:cs typeface="+mn-cs"/>
              </a:rPr>
              <a:t>C.- </a:t>
            </a:r>
            <a:r>
              <a:rPr lang="fr-FR" sz="4300" dirty="0">
                <a:ea typeface="+mn-ea"/>
                <a:cs typeface="+mn-cs"/>
              </a:rPr>
              <a:t>Avignon</a:t>
            </a:r>
          </a:p>
          <a:p>
            <a:pPr marL="0" indent="0">
              <a:buNone/>
              <a:defRPr/>
            </a:pPr>
            <a:r>
              <a:rPr lang="en-US" sz="4300" dirty="0" err="1">
                <a:ea typeface="+mn-ea"/>
                <a:cs typeface="+mn-cs"/>
              </a:rPr>
              <a:t>Dr</a:t>
            </a:r>
            <a:r>
              <a:rPr lang="en-US" sz="4300" dirty="0">
                <a:ea typeface="+mn-ea"/>
                <a:cs typeface="+mn-cs"/>
              </a:rPr>
              <a:t> </a:t>
            </a:r>
            <a:r>
              <a:rPr lang="en-US" sz="4300" dirty="0" err="1" smtClean="0">
                <a:ea typeface="+mn-ea"/>
                <a:cs typeface="+mn-cs"/>
              </a:rPr>
              <a:t>Goudilliere</a:t>
            </a:r>
            <a:r>
              <a:rPr lang="en-US" sz="4300" dirty="0" smtClean="0">
                <a:ea typeface="+mn-ea"/>
                <a:cs typeface="+mn-cs"/>
              </a:rPr>
              <a:t> B. </a:t>
            </a:r>
            <a:r>
              <a:rPr lang="en-US" sz="4300" dirty="0">
                <a:ea typeface="+mn-ea"/>
                <a:cs typeface="+mn-cs"/>
              </a:rPr>
              <a:t>– Toulouse</a:t>
            </a:r>
            <a:endParaRPr lang="fr-FR" sz="4300" dirty="0">
              <a:ea typeface="+mn-ea"/>
              <a:cs typeface="+mn-cs"/>
            </a:endParaRPr>
          </a:p>
          <a:p>
            <a:pPr marL="0" indent="0">
              <a:buNone/>
              <a:defRPr/>
            </a:pPr>
            <a:r>
              <a:rPr lang="en-US" sz="4300" dirty="0" err="1" smtClean="0">
                <a:ea typeface="+mn-ea"/>
                <a:cs typeface="+mn-cs"/>
              </a:rPr>
              <a:t>Dr</a:t>
            </a:r>
            <a:r>
              <a:rPr lang="en-US" sz="4300" dirty="0" smtClean="0">
                <a:ea typeface="+mn-ea"/>
                <a:cs typeface="+mn-cs"/>
              </a:rPr>
              <a:t> </a:t>
            </a:r>
            <a:r>
              <a:rPr lang="en-US" sz="4300" dirty="0">
                <a:ea typeface="+mn-ea"/>
                <a:cs typeface="+mn-cs"/>
              </a:rPr>
              <a:t>Haag </a:t>
            </a:r>
            <a:r>
              <a:rPr lang="en-US" sz="4300" dirty="0" smtClean="0">
                <a:ea typeface="+mn-ea"/>
                <a:cs typeface="+mn-cs"/>
              </a:rPr>
              <a:t>H. </a:t>
            </a:r>
            <a:r>
              <a:rPr lang="en-US" sz="4300" dirty="0">
                <a:ea typeface="+mn-ea"/>
                <a:cs typeface="+mn-cs"/>
              </a:rPr>
              <a:t>– Toulouse</a:t>
            </a:r>
            <a:endParaRPr lang="fr-FR" sz="4300" dirty="0">
              <a:ea typeface="+mn-ea"/>
              <a:cs typeface="+mn-cs"/>
            </a:endParaRPr>
          </a:p>
          <a:p>
            <a:pPr marL="0" indent="0">
              <a:buNone/>
              <a:defRPr/>
            </a:pPr>
            <a:r>
              <a:rPr lang="en-US" sz="4300" dirty="0" err="1" smtClean="0">
                <a:ea typeface="+mn-ea"/>
                <a:cs typeface="+mn-cs"/>
              </a:rPr>
              <a:t>Dr</a:t>
            </a:r>
            <a:r>
              <a:rPr lang="en-US" sz="4300" dirty="0" smtClean="0">
                <a:ea typeface="+mn-ea"/>
                <a:cs typeface="+mn-cs"/>
              </a:rPr>
              <a:t> Pinar M. </a:t>
            </a:r>
            <a:r>
              <a:rPr lang="en-US" sz="4300" dirty="0">
                <a:ea typeface="+mn-ea"/>
                <a:cs typeface="+mn-cs"/>
              </a:rPr>
              <a:t>– Toulouse</a:t>
            </a:r>
            <a:endParaRPr lang="fr-FR" sz="4300" dirty="0">
              <a:ea typeface="+mn-ea"/>
              <a:cs typeface="+mn-cs"/>
            </a:endParaRPr>
          </a:p>
          <a:p>
            <a:pPr marL="0" indent="0">
              <a:buNone/>
              <a:defRPr/>
            </a:pPr>
            <a:r>
              <a:rPr lang="fr-FR" sz="4300" dirty="0" smtClean="0">
                <a:ea typeface="+mn-ea"/>
                <a:cs typeface="+mn-cs"/>
              </a:rPr>
              <a:t>Dr </a:t>
            </a:r>
            <a:r>
              <a:rPr lang="fr-FR" sz="4300" dirty="0">
                <a:ea typeface="+mn-ea"/>
                <a:cs typeface="+mn-cs"/>
              </a:rPr>
              <a:t>Chauveau M. - Toulouse</a:t>
            </a:r>
          </a:p>
          <a:p>
            <a:pPr marL="0" indent="0">
              <a:buNone/>
              <a:defRPr/>
            </a:pPr>
            <a:r>
              <a:rPr lang="fr-FR" sz="4300" dirty="0" smtClean="0">
                <a:ea typeface="+mn-ea"/>
                <a:cs typeface="+mn-cs"/>
              </a:rPr>
              <a:t>Dr </a:t>
            </a:r>
            <a:r>
              <a:rPr lang="fr-FR" sz="4300" dirty="0" err="1" smtClean="0">
                <a:ea typeface="+mn-ea"/>
                <a:cs typeface="+mn-cs"/>
              </a:rPr>
              <a:t>Palaz</a:t>
            </a:r>
            <a:r>
              <a:rPr lang="fr-FR" sz="4300" dirty="0" smtClean="0">
                <a:ea typeface="+mn-ea"/>
                <a:cs typeface="+mn-cs"/>
              </a:rPr>
              <a:t> </a:t>
            </a:r>
            <a:r>
              <a:rPr lang="fr-FR" sz="4300" dirty="0" err="1" smtClean="0">
                <a:ea typeface="+mn-ea"/>
                <a:cs typeface="+mn-cs"/>
              </a:rPr>
              <a:t>Nafnef</a:t>
            </a:r>
            <a:r>
              <a:rPr lang="fr-FR" sz="4300" dirty="0" smtClean="0">
                <a:ea typeface="+mn-ea"/>
                <a:cs typeface="+mn-cs"/>
              </a:rPr>
              <a:t> M. </a:t>
            </a:r>
            <a:r>
              <a:rPr lang="fr-FR" sz="4300" dirty="0">
                <a:ea typeface="+mn-ea"/>
                <a:cs typeface="+mn-cs"/>
              </a:rPr>
              <a:t>- Toulouse</a:t>
            </a:r>
          </a:p>
          <a:p>
            <a:pPr marL="0" indent="0">
              <a:buNone/>
              <a:defRPr/>
            </a:pPr>
            <a:r>
              <a:rPr lang="fr-FR" sz="4300" dirty="0">
                <a:ea typeface="+mn-ea"/>
                <a:cs typeface="+mn-cs"/>
              </a:rPr>
              <a:t>Dr Adam </a:t>
            </a:r>
            <a:r>
              <a:rPr lang="fr-FR" sz="4300" dirty="0" smtClean="0">
                <a:ea typeface="+mn-ea"/>
                <a:cs typeface="+mn-cs"/>
              </a:rPr>
              <a:t>M. </a:t>
            </a:r>
            <a:r>
              <a:rPr lang="fr-FR" sz="4300" dirty="0">
                <a:ea typeface="+mn-ea"/>
                <a:cs typeface="+mn-cs"/>
              </a:rPr>
              <a:t>– Toulouse</a:t>
            </a:r>
          </a:p>
          <a:p>
            <a:pPr marL="0" indent="0">
              <a:buNone/>
              <a:defRPr/>
            </a:pPr>
            <a:r>
              <a:rPr lang="fr-FR" sz="4300" dirty="0" smtClean="0">
                <a:ea typeface="+mn-ea"/>
                <a:cs typeface="+mn-cs"/>
              </a:rPr>
              <a:t>Dr </a:t>
            </a:r>
            <a:r>
              <a:rPr lang="fr-FR" sz="4300" dirty="0">
                <a:ea typeface="+mn-ea"/>
                <a:cs typeface="+mn-cs"/>
              </a:rPr>
              <a:t>Pariente K. - Toulouse</a:t>
            </a:r>
          </a:p>
          <a:p>
            <a:pPr marL="0" indent="0">
              <a:buNone/>
              <a:defRPr/>
            </a:pPr>
            <a:r>
              <a:rPr lang="fr-FR" sz="4300" dirty="0" smtClean="0">
                <a:ea typeface="+mn-ea"/>
                <a:cs typeface="+mn-cs"/>
              </a:rPr>
              <a:t>Dr </a:t>
            </a:r>
            <a:r>
              <a:rPr lang="fr-FR" sz="4300" dirty="0" err="1" smtClean="0">
                <a:ea typeface="+mn-ea"/>
                <a:cs typeface="+mn-cs"/>
              </a:rPr>
              <a:t>Prévoteau</a:t>
            </a:r>
            <a:r>
              <a:rPr lang="fr-FR" sz="4300" dirty="0" smtClean="0">
                <a:ea typeface="+mn-ea"/>
                <a:cs typeface="+mn-cs"/>
              </a:rPr>
              <a:t> du Clary </a:t>
            </a:r>
            <a:r>
              <a:rPr lang="fr-FR" sz="4300" dirty="0">
                <a:ea typeface="+mn-ea"/>
                <a:cs typeface="+mn-cs"/>
              </a:rPr>
              <a:t>F. - Toulouse</a:t>
            </a:r>
          </a:p>
          <a:p>
            <a:pPr marL="0" indent="0">
              <a:buNone/>
              <a:defRPr/>
            </a:pPr>
            <a:r>
              <a:rPr lang="fr-FR" sz="4300" dirty="0">
                <a:ea typeface="+mn-ea"/>
                <a:cs typeface="+mn-cs"/>
              </a:rPr>
              <a:t>Dr Wieser - Mulhouse</a:t>
            </a:r>
          </a:p>
          <a:p>
            <a:pPr marL="0" indent="0">
              <a:buNone/>
              <a:defRPr/>
            </a:pPr>
            <a:r>
              <a:rPr lang="fr-FR" sz="4300" dirty="0">
                <a:ea typeface="+mn-ea"/>
                <a:cs typeface="+mn-cs"/>
              </a:rPr>
              <a:t>Dr </a:t>
            </a:r>
            <a:r>
              <a:rPr lang="fr-FR" sz="4300" dirty="0" err="1">
                <a:ea typeface="+mn-ea"/>
                <a:cs typeface="+mn-cs"/>
              </a:rPr>
              <a:t>Pellissier</a:t>
            </a:r>
            <a:r>
              <a:rPr lang="fr-FR" sz="4300" dirty="0">
                <a:ea typeface="+mn-ea"/>
                <a:cs typeface="+mn-cs"/>
              </a:rPr>
              <a:t> – Mulhouse</a:t>
            </a:r>
          </a:p>
          <a:p>
            <a:pPr marL="0" indent="0">
              <a:buNone/>
              <a:defRPr/>
            </a:pPr>
            <a:r>
              <a:rPr lang="fr-FR" sz="4300" dirty="0" smtClean="0">
                <a:ea typeface="+mn-ea"/>
                <a:cs typeface="+mn-cs"/>
              </a:rPr>
              <a:t>Dr </a:t>
            </a:r>
            <a:r>
              <a:rPr lang="fr-FR" sz="4300" dirty="0" err="1">
                <a:ea typeface="+mn-ea"/>
                <a:cs typeface="+mn-cs"/>
              </a:rPr>
              <a:t>Willemain</a:t>
            </a:r>
            <a:r>
              <a:rPr lang="fr-FR" sz="4300" dirty="0">
                <a:ea typeface="+mn-ea"/>
                <a:cs typeface="+mn-cs"/>
              </a:rPr>
              <a:t> I. - Mulhouse</a:t>
            </a:r>
          </a:p>
          <a:p>
            <a:pPr marL="0" indent="0">
              <a:buNone/>
              <a:defRPr/>
            </a:pPr>
            <a:r>
              <a:rPr lang="fr-FR" sz="4300" dirty="0">
                <a:ea typeface="+mn-ea"/>
                <a:cs typeface="+mn-cs"/>
              </a:rPr>
              <a:t>Dr </a:t>
            </a:r>
            <a:r>
              <a:rPr lang="fr-FR" sz="4300" dirty="0" err="1">
                <a:ea typeface="+mn-ea"/>
                <a:cs typeface="+mn-cs"/>
              </a:rPr>
              <a:t>Leveque</a:t>
            </a:r>
            <a:r>
              <a:rPr lang="fr-FR" sz="4300" dirty="0">
                <a:ea typeface="+mn-ea"/>
                <a:cs typeface="+mn-cs"/>
              </a:rPr>
              <a:t> - Mulhouse</a:t>
            </a:r>
          </a:p>
          <a:p>
            <a:pPr marL="0" indent="0">
              <a:buNone/>
              <a:defRPr/>
            </a:pPr>
            <a:r>
              <a:rPr lang="fr-FR" sz="4300" dirty="0">
                <a:ea typeface="+mn-ea"/>
                <a:cs typeface="+mn-cs"/>
              </a:rPr>
              <a:t>Dr </a:t>
            </a:r>
            <a:r>
              <a:rPr lang="fr-FR" sz="4300" dirty="0" err="1">
                <a:ea typeface="+mn-ea"/>
                <a:cs typeface="+mn-cs"/>
              </a:rPr>
              <a:t>Plaum</a:t>
            </a:r>
            <a:r>
              <a:rPr lang="fr-FR" sz="4300" dirty="0">
                <a:ea typeface="+mn-ea"/>
                <a:cs typeface="+mn-cs"/>
              </a:rPr>
              <a:t> – Mulhouse</a:t>
            </a:r>
          </a:p>
          <a:p>
            <a:pPr marL="0" indent="0">
              <a:buNone/>
              <a:defRPr/>
            </a:pPr>
            <a:r>
              <a:rPr lang="fr-FR" sz="4300" dirty="0" smtClean="0">
                <a:ea typeface="+mn-ea"/>
                <a:cs typeface="+mn-cs"/>
              </a:rPr>
              <a:t>Dr </a:t>
            </a:r>
            <a:r>
              <a:rPr lang="fr-FR" sz="4300" dirty="0" err="1">
                <a:ea typeface="+mn-ea"/>
                <a:cs typeface="+mn-cs"/>
              </a:rPr>
              <a:t>Naessens</a:t>
            </a:r>
            <a:r>
              <a:rPr lang="fr-FR" sz="4300" dirty="0">
                <a:ea typeface="+mn-ea"/>
                <a:cs typeface="+mn-cs"/>
              </a:rPr>
              <a:t> </a:t>
            </a:r>
            <a:r>
              <a:rPr lang="fr-FR" sz="4300" dirty="0" smtClean="0">
                <a:ea typeface="+mn-ea"/>
                <a:cs typeface="+mn-cs"/>
              </a:rPr>
              <a:t>M. </a:t>
            </a:r>
            <a:r>
              <a:rPr lang="fr-FR" sz="4300" dirty="0">
                <a:ea typeface="+mn-ea"/>
                <a:cs typeface="+mn-cs"/>
              </a:rPr>
              <a:t>- Lyon</a:t>
            </a:r>
          </a:p>
          <a:p>
            <a:pPr marL="0" indent="0">
              <a:buNone/>
              <a:defRPr/>
            </a:pPr>
            <a:r>
              <a:rPr lang="fr-FR" sz="4300" dirty="0">
                <a:ea typeface="+mn-ea"/>
                <a:cs typeface="+mn-cs"/>
              </a:rPr>
              <a:t>Dr </a:t>
            </a:r>
            <a:r>
              <a:rPr lang="fr-FR" sz="4300" dirty="0" err="1" smtClean="0">
                <a:ea typeface="+mn-ea"/>
                <a:cs typeface="+mn-cs"/>
              </a:rPr>
              <a:t>Gueripel</a:t>
            </a:r>
            <a:r>
              <a:rPr lang="fr-FR" sz="4300" dirty="0" smtClean="0">
                <a:ea typeface="+mn-ea"/>
                <a:cs typeface="+mn-cs"/>
              </a:rPr>
              <a:t> V. - </a:t>
            </a:r>
            <a:r>
              <a:rPr lang="fr-FR" sz="4300" dirty="0">
                <a:ea typeface="+mn-ea"/>
                <a:cs typeface="+mn-cs"/>
              </a:rPr>
              <a:t>Lyon</a:t>
            </a:r>
          </a:p>
          <a:p>
            <a:pPr marL="0" indent="0">
              <a:buNone/>
              <a:defRPr/>
            </a:pPr>
            <a:r>
              <a:rPr lang="en-US" sz="4300" dirty="0" err="1">
                <a:ea typeface="+mn-ea"/>
                <a:cs typeface="+mn-cs"/>
              </a:rPr>
              <a:t>Dr</a:t>
            </a:r>
            <a:r>
              <a:rPr lang="en-US" sz="4300" dirty="0">
                <a:ea typeface="+mn-ea"/>
                <a:cs typeface="+mn-cs"/>
              </a:rPr>
              <a:t> </a:t>
            </a:r>
            <a:r>
              <a:rPr lang="en-US" sz="4300" dirty="0" err="1">
                <a:ea typeface="+mn-ea"/>
                <a:cs typeface="+mn-cs"/>
              </a:rPr>
              <a:t>Godinot</a:t>
            </a:r>
            <a:r>
              <a:rPr lang="en-US" sz="4300" dirty="0">
                <a:ea typeface="+mn-ea"/>
                <a:cs typeface="+mn-cs"/>
              </a:rPr>
              <a:t> – Lyon</a:t>
            </a:r>
            <a:endParaRPr lang="fr-FR" sz="4300" dirty="0">
              <a:ea typeface="+mn-ea"/>
              <a:cs typeface="+mn-cs"/>
            </a:endParaRPr>
          </a:p>
          <a:p>
            <a:pPr marL="0" indent="0">
              <a:buNone/>
              <a:defRPr/>
            </a:pPr>
            <a:r>
              <a:rPr lang="en-US" sz="4300" dirty="0" err="1">
                <a:ea typeface="+mn-ea"/>
                <a:cs typeface="+mn-cs"/>
              </a:rPr>
              <a:t>Dr</a:t>
            </a:r>
            <a:r>
              <a:rPr lang="en-US" sz="4300" dirty="0">
                <a:ea typeface="+mn-ea"/>
                <a:cs typeface="+mn-cs"/>
              </a:rPr>
              <a:t> </a:t>
            </a:r>
            <a:r>
              <a:rPr lang="en-US" sz="4300" dirty="0" err="1">
                <a:ea typeface="+mn-ea"/>
                <a:cs typeface="+mn-cs"/>
              </a:rPr>
              <a:t>Chiarello</a:t>
            </a:r>
            <a:r>
              <a:rPr lang="en-US" sz="4300" dirty="0">
                <a:ea typeface="+mn-ea"/>
                <a:cs typeface="+mn-cs"/>
              </a:rPr>
              <a:t> - Lyon</a:t>
            </a:r>
            <a:endParaRPr lang="fr-FR" sz="4300" dirty="0">
              <a:ea typeface="+mn-ea"/>
              <a:cs typeface="+mn-cs"/>
            </a:endParaRPr>
          </a:p>
          <a:p>
            <a:pPr marL="0" indent="0">
              <a:buNone/>
              <a:defRPr/>
            </a:pPr>
            <a:endParaRPr lang="fr-FR" dirty="0">
              <a:ea typeface="+mn-ea"/>
              <a:cs typeface="+mn-cs"/>
            </a:endParaRPr>
          </a:p>
          <a:p>
            <a:pPr marL="0" indent="0">
              <a:buNone/>
              <a:defRPr/>
            </a:pPr>
            <a:endParaRPr lang="fr-FR" dirty="0">
              <a:ea typeface="+mn-ea"/>
              <a:cs typeface="+mn-cs"/>
            </a:endParaRPr>
          </a:p>
          <a:p>
            <a:pPr marL="0" indent="0">
              <a:buNone/>
              <a:defRPr/>
            </a:pPr>
            <a:endParaRPr lang="fr-FR" dirty="0">
              <a:ea typeface="+mn-ea"/>
              <a:cs typeface="+mn-cs"/>
            </a:endParaRPr>
          </a:p>
        </p:txBody>
      </p:sp>
      <p:sp>
        <p:nvSpPr>
          <p:cNvPr id="2" name="Rectangle 1"/>
          <p:cNvSpPr/>
          <p:nvPr/>
        </p:nvSpPr>
        <p:spPr>
          <a:xfrm>
            <a:off x="623455" y="1068438"/>
            <a:ext cx="3424848" cy="369332"/>
          </a:xfrm>
          <a:prstGeom prst="rect">
            <a:avLst/>
          </a:prstGeom>
        </p:spPr>
        <p:txBody>
          <a:bodyPr wrap="none">
            <a:spAutoFit/>
          </a:bodyPr>
          <a:lstStyle/>
          <a:p>
            <a:r>
              <a:rPr lang="fr-FR" altLang="fr-FR" b="1" dirty="0" smtClean="0">
                <a:solidFill>
                  <a:schemeClr val="accent5"/>
                </a:solidFill>
              </a:rPr>
              <a:t>A </a:t>
            </a:r>
            <a:r>
              <a:rPr lang="fr-FR" altLang="fr-FR" b="1" dirty="0">
                <a:solidFill>
                  <a:schemeClr val="accent5"/>
                </a:solidFill>
              </a:rPr>
              <a:t>tous les médecins investigateurs</a:t>
            </a:r>
            <a:endParaRPr lang="fr-FR" dirty="0">
              <a:solidFill>
                <a:schemeClr val="accent5"/>
              </a:solidFill>
            </a:endParaRPr>
          </a:p>
        </p:txBody>
      </p:sp>
      <p:sp>
        <p:nvSpPr>
          <p:cNvPr id="4" name="Rectangle 3"/>
          <p:cNvSpPr/>
          <p:nvPr/>
        </p:nvSpPr>
        <p:spPr>
          <a:xfrm>
            <a:off x="557990" y="6034592"/>
            <a:ext cx="2890022" cy="369332"/>
          </a:xfrm>
          <a:prstGeom prst="rect">
            <a:avLst/>
          </a:prstGeom>
        </p:spPr>
        <p:txBody>
          <a:bodyPr wrap="none">
            <a:spAutoFit/>
          </a:bodyPr>
          <a:lstStyle/>
          <a:p>
            <a:r>
              <a:rPr lang="fr-FR" b="1" dirty="0">
                <a:solidFill>
                  <a:schemeClr val="accent5"/>
                </a:solidFill>
              </a:rPr>
              <a:t>Et à l’ensemble des patients </a:t>
            </a:r>
          </a:p>
        </p:txBody>
      </p:sp>
    </p:spTree>
    <p:extLst>
      <p:ext uri="{BB962C8B-B14F-4D97-AF65-F5344CB8AC3E}">
        <p14:creationId xmlns:p14="http://schemas.microsoft.com/office/powerpoint/2010/main" val="343017971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3630</TotalTime>
  <Words>4987</Words>
  <Application>Microsoft Office PowerPoint</Application>
  <PresentationFormat>Grand écran</PresentationFormat>
  <Paragraphs>606</Paragraphs>
  <Slides>29</Slides>
  <Notes>27</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2</vt:i4>
      </vt:variant>
      <vt:variant>
        <vt:lpstr>Titres des diapositives</vt:lpstr>
      </vt:variant>
      <vt:variant>
        <vt:i4>29</vt:i4>
      </vt:variant>
    </vt:vector>
  </HeadingPairs>
  <TitlesOfParts>
    <vt:vector size="40" baseType="lpstr">
      <vt:lpstr>MS PGothic</vt:lpstr>
      <vt:lpstr>SimSun</vt:lpstr>
      <vt:lpstr>Arial</vt:lpstr>
      <vt:lpstr>Calibri</vt:lpstr>
      <vt:lpstr>Calibri Light</vt:lpstr>
      <vt:lpstr>Tahoma</vt:lpstr>
      <vt:lpstr>Times New Roman</vt:lpstr>
      <vt:lpstr>Wingdings</vt:lpstr>
      <vt:lpstr>Thème Office</vt:lpstr>
      <vt:lpstr>Graphique</vt:lpstr>
      <vt:lpstr>Microsoft Excel Chart</vt:lpstr>
      <vt:lpstr> THESE   pour le    DOCTORAT EN MEDECINE    PAR   Angela Daiana PAPADIMA, née le  10/11/1984    Etude DEPIVIH 2   Etude comparative en situation réelle de 3 méthodes de  dépistage du VIH en médecine générale en France  </vt:lpstr>
      <vt:lpstr>INTRODUCTION </vt:lpstr>
      <vt:lpstr>INTRODUCTION </vt:lpstr>
      <vt:lpstr>Présentation PowerPoint</vt:lpstr>
      <vt:lpstr>INTRODUCTION – TRODs en MEDECINE GENERALE </vt:lpstr>
      <vt:lpstr>Etude DEPIVIH 2 </vt:lpstr>
      <vt:lpstr>OBJECTIFS </vt:lpstr>
      <vt:lpstr>Méthode </vt:lpstr>
      <vt:lpstr>Protocole </vt:lpstr>
      <vt:lpstr>  </vt:lpstr>
      <vt:lpstr>Protocole </vt:lpstr>
      <vt:lpstr>Protocole </vt:lpstr>
      <vt:lpstr>   </vt:lpstr>
      <vt:lpstr>Protocole </vt:lpstr>
      <vt:lpstr> Résultats: Données sur les médecins investigateurs</vt:lpstr>
      <vt:lpstr> Résultats – activité de dépistage</vt:lpstr>
      <vt:lpstr>Résultats : données sur les patients dépistés</vt:lpstr>
      <vt:lpstr> Résultats - Circonstances du dépistage</vt:lpstr>
      <vt:lpstr> Résultats des tests de dépistage </vt:lpstr>
      <vt:lpstr>Résultats: données de satisfaction des médecins </vt:lpstr>
      <vt:lpstr>Discussion </vt:lpstr>
      <vt:lpstr>Discussion – justification du nombre des patients </vt:lpstr>
      <vt:lpstr>Discussion</vt:lpstr>
      <vt:lpstr>Discussion </vt:lpstr>
      <vt:lpstr>Discussion </vt:lpstr>
      <vt:lpstr>    Discussion</vt:lpstr>
      <vt:lpstr>   Conclusions </vt:lpstr>
      <vt:lpstr>  Publications et projet de recherche </vt:lpstr>
      <vt:lpstr>  Remerciements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THESE   pour le    DOCTORAT EN MEDECINE       PAR   Angela Daiana PAPADIMA, née le  10/11/1984  </dc:title>
  <dc:creator>DAIANA PA</dc:creator>
  <cp:lastModifiedBy>DAIANA PA</cp:lastModifiedBy>
  <cp:revision>123</cp:revision>
  <dcterms:created xsi:type="dcterms:W3CDTF">2016-02-01T14:53:28Z</dcterms:created>
  <dcterms:modified xsi:type="dcterms:W3CDTF">2016-03-04T23:13:02Z</dcterms:modified>
</cp:coreProperties>
</file>