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26BE7-DB02-4A88-86DE-32C48235D510}" type="datetimeFigureOut">
              <a:rPr lang="fr-FR" smtClean="0"/>
              <a:t>19/05/2016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14E43-6AB5-4447-8B2B-55FEF956E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57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3A6256-F57A-4140-A550-BFF0EF460F0B}" type="slidenum">
              <a:rPr lang="fr-FR" sz="1200" smtClean="0"/>
              <a:pPr eaLnBrk="1" hangingPunct="1"/>
              <a:t>1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32862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19/05/2016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571" y="543828"/>
            <a:ext cx="9016926" cy="245875"/>
          </a:xfrm>
        </p:spPr>
        <p:txBody>
          <a:bodyPr>
            <a:normAutofit fontScale="90000"/>
          </a:bodyPr>
          <a:lstStyle/>
          <a:p>
            <a:r>
              <a:rPr lang="en-US" sz="1600" dirty="0" smtClean="0"/>
              <a:t>EGPRN </a:t>
            </a:r>
            <a:r>
              <a:rPr lang="en-US" sz="1600" dirty="0"/>
              <a:t>Tel </a:t>
            </a:r>
            <a:r>
              <a:rPr lang="en-US" sz="1600" dirty="0" smtClean="0"/>
              <a:t>Aviv. May </a:t>
            </a:r>
            <a:r>
              <a:rPr lang="en-US" sz="1600" dirty="0"/>
              <a:t>2016</a:t>
            </a:r>
            <a:endParaRPr lang="fr-FR" sz="1600" dirty="0"/>
          </a:p>
        </p:txBody>
      </p:sp>
      <p:sp>
        <p:nvSpPr>
          <p:cNvPr id="2051" name="ZoneTexte 6"/>
          <p:cNvSpPr txBox="1">
            <a:spLocks noChangeArrowheads="1"/>
          </p:cNvSpPr>
          <p:nvPr/>
        </p:nvSpPr>
        <p:spPr bwMode="auto">
          <a:xfrm>
            <a:off x="755576" y="1268760"/>
            <a:ext cx="2592288" cy="9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fr-FR" sz="6000" b="1" dirty="0"/>
              <a:t>R</a:t>
            </a:r>
            <a:r>
              <a:rPr lang="fr-FR" sz="6000" b="1" dirty="0" smtClean="0"/>
              <a:t>ight</a:t>
            </a:r>
            <a:r>
              <a:rPr lang="fr-FR" sz="2800" b="1" dirty="0" smtClean="0"/>
              <a:t> (*)</a:t>
            </a:r>
            <a:endParaRPr lang="fr-FR" sz="2800" dirty="0"/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0" y="-148268"/>
            <a:ext cx="39141" cy="29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349" tIns="9674" rIns="19349" bIns="9674" anchor="ctr">
            <a:spAutoFit/>
          </a:bodyPr>
          <a:lstStyle/>
          <a:p>
            <a:pPr algn="l"/>
            <a:endParaRPr lang="fr-FR"/>
          </a:p>
        </p:txBody>
      </p:sp>
      <p:pic>
        <p:nvPicPr>
          <p:cNvPr id="205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80728"/>
            <a:ext cx="1669367" cy="18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ZoneTexte 16"/>
          <p:cNvSpPr txBox="1">
            <a:spLocks noChangeArrowheads="1"/>
          </p:cNvSpPr>
          <p:nvPr/>
        </p:nvSpPr>
        <p:spPr bwMode="auto">
          <a:xfrm>
            <a:off x="696665" y="3269261"/>
            <a:ext cx="2236275" cy="13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63" name="ZoneTexte 11"/>
          <p:cNvSpPr txBox="1">
            <a:spLocks noChangeArrowheads="1"/>
          </p:cNvSpPr>
          <p:nvPr/>
        </p:nvSpPr>
        <p:spPr bwMode="auto">
          <a:xfrm>
            <a:off x="0" y="5805264"/>
            <a:ext cx="7160381" cy="26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Pr </a:t>
            </a:r>
            <a:r>
              <a:rPr lang="fr-FR" sz="1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Eric GALAM</a:t>
            </a:r>
            <a:r>
              <a:rPr lang="fr-FR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fr-FR" sz="11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eric.galam@univ-paris-diderot.fr</a:t>
            </a:r>
            <a:endParaRPr lang="fr-FR" sz="11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64" name="ZoneTexte 7"/>
          <p:cNvSpPr txBox="1">
            <a:spLocks noChangeArrowheads="1"/>
          </p:cNvSpPr>
          <p:nvPr/>
        </p:nvSpPr>
        <p:spPr bwMode="auto">
          <a:xfrm>
            <a:off x="6084168" y="1340768"/>
            <a:ext cx="2520280" cy="9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fr-FR" sz="6000" b="1" dirty="0" err="1"/>
              <a:t>W</a:t>
            </a:r>
            <a:r>
              <a:rPr lang="fr-FR" sz="6000" b="1" dirty="0" err="1" smtClean="0"/>
              <a:t>rong</a:t>
            </a:r>
            <a:endParaRPr lang="fr-FR" sz="6000" dirty="0"/>
          </a:p>
        </p:txBody>
      </p:sp>
      <p:sp>
        <p:nvSpPr>
          <p:cNvPr id="2071" name="ZoneTexte 3"/>
          <p:cNvSpPr txBox="1">
            <a:spLocks noChangeArrowheads="1"/>
          </p:cNvSpPr>
          <p:nvPr/>
        </p:nvSpPr>
        <p:spPr bwMode="auto">
          <a:xfrm>
            <a:off x="877427" y="85991"/>
            <a:ext cx="7439322" cy="45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1" dirty="0"/>
              <a:t>How T</a:t>
            </a:r>
            <a:r>
              <a:rPr lang="en-US" sz="2800" b="1" dirty="0" smtClean="0"/>
              <a:t>o Appreciate Physician Well</a:t>
            </a:r>
            <a:r>
              <a:rPr lang="en-US" sz="2800" b="1" dirty="0"/>
              <a:t>-</a:t>
            </a:r>
            <a:r>
              <a:rPr lang="en-US" sz="2800" b="1" dirty="0" smtClean="0"/>
              <a:t>being </a:t>
            </a:r>
            <a:r>
              <a:rPr lang="en-US" sz="2800" b="1" dirty="0"/>
              <a:t> </a:t>
            </a:r>
            <a:r>
              <a:rPr lang="en-US" sz="2800" b="1" dirty="0" smtClean="0"/>
              <a:t>?</a:t>
            </a:r>
            <a:endParaRPr lang="fr-FR" sz="2800" b="1" dirty="0"/>
          </a:p>
        </p:txBody>
      </p:sp>
      <p:sp>
        <p:nvSpPr>
          <p:cNvPr id="26" name="ZoneTexte 5"/>
          <p:cNvSpPr txBox="1">
            <a:spLocks noChangeArrowheads="1"/>
          </p:cNvSpPr>
          <p:nvPr/>
        </p:nvSpPr>
        <p:spPr bwMode="auto">
          <a:xfrm>
            <a:off x="107504" y="6478429"/>
            <a:ext cx="8064896" cy="3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sz="1600" i="1" dirty="0">
                <a:solidFill>
                  <a:srgbClr val="000000"/>
                </a:solidFill>
              </a:rPr>
              <a:t>(*) </a:t>
            </a:r>
            <a:r>
              <a:rPr lang="fr-FR" sz="1200" b="1" dirty="0">
                <a:solidFill>
                  <a:srgbClr val="000000"/>
                </a:solidFill>
              </a:rPr>
              <a:t>Galam Eric (2012) </a:t>
            </a:r>
            <a:r>
              <a:rPr lang="fr-FR" sz="1200" dirty="0">
                <a:solidFill>
                  <a:srgbClr val="000000"/>
                </a:solidFill>
              </a:rPr>
              <a:t>L’erreur médicale, le burnout et le soignant. </a:t>
            </a:r>
            <a:r>
              <a:rPr lang="fr-FR" sz="1200" dirty="0" smtClean="0">
                <a:solidFill>
                  <a:srgbClr val="000000"/>
                </a:solidFill>
              </a:rPr>
              <a:t>Paris Springer</a:t>
            </a:r>
            <a:r>
              <a:rPr lang="fr-FR" sz="1600" dirty="0" smtClean="0"/>
              <a:t>    </a:t>
            </a:r>
            <a:r>
              <a:rPr lang="fr-FR" sz="700" dirty="0"/>
              <a:t/>
            </a:r>
            <a:br>
              <a:rPr lang="fr-FR" sz="700" dirty="0"/>
            </a:br>
            <a:endParaRPr lang="fr-FR" sz="700" dirty="0"/>
          </a:p>
        </p:txBody>
      </p:sp>
      <p:sp>
        <p:nvSpPr>
          <p:cNvPr id="10" name="Curved Right Arrow 9"/>
          <p:cNvSpPr/>
          <p:nvPr/>
        </p:nvSpPr>
        <p:spPr>
          <a:xfrm>
            <a:off x="1043608" y="2924944"/>
            <a:ext cx="1440160" cy="2592288"/>
          </a:xfrm>
          <a:prstGeom prst="curv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" descr="EAPH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51" y="6208473"/>
            <a:ext cx="223357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0055"/>
            <a:ext cx="1259631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" y="5085184"/>
            <a:ext cx="1441450" cy="57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73216"/>
            <a:ext cx="1300468" cy="77783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92896"/>
            <a:ext cx="1021851" cy="139209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843808" y="3356992"/>
            <a:ext cx="348414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Knowledge</a:t>
            </a:r>
            <a:r>
              <a:rPr lang="fr-FR" b="1" dirty="0" smtClean="0"/>
              <a:t>, </a:t>
            </a:r>
            <a:r>
              <a:rPr lang="fr-FR" b="1" dirty="0" err="1" smtClean="0"/>
              <a:t>Experiences</a:t>
            </a:r>
            <a:r>
              <a:rPr lang="fr-FR" b="1" dirty="0" smtClean="0"/>
              <a:t>, Values 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03648" y="6160413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EAPH </a:t>
            </a:r>
            <a:r>
              <a:rPr lang="fr-FR" b="1" dirty="0" err="1"/>
              <a:t>C</a:t>
            </a:r>
            <a:r>
              <a:rPr lang="fr-FR" b="1" dirty="0" err="1" smtClean="0"/>
              <a:t>onference</a:t>
            </a:r>
            <a:r>
              <a:rPr lang="fr-FR" b="1" dirty="0" smtClean="0"/>
              <a:t> 24th and 25th Avril 2017- Paris, France </a:t>
            </a:r>
            <a:endParaRPr lang="fr-FR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2843808" y="2924944"/>
            <a:ext cx="348414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Care, </a:t>
            </a:r>
            <a:r>
              <a:rPr lang="fr-FR" b="1" dirty="0"/>
              <a:t>E</a:t>
            </a:r>
            <a:r>
              <a:rPr lang="fr-FR" b="1" dirty="0" smtClean="0"/>
              <a:t>ducation, </a:t>
            </a:r>
            <a:r>
              <a:rPr lang="fr-FR" b="1" dirty="0" err="1"/>
              <a:t>R</a:t>
            </a:r>
            <a:r>
              <a:rPr lang="fr-FR" b="1" dirty="0" err="1" smtClean="0"/>
              <a:t>esearch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25" name="ZoneTexte 15"/>
          <p:cNvSpPr txBox="1"/>
          <p:nvPr/>
        </p:nvSpPr>
        <p:spPr>
          <a:xfrm>
            <a:off x="1957544" y="4509120"/>
            <a:ext cx="535075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Quality</a:t>
            </a:r>
            <a:r>
              <a:rPr lang="fr-FR" b="1" dirty="0" smtClean="0"/>
              <a:t> of Care, Patient </a:t>
            </a:r>
            <a:r>
              <a:rPr lang="fr-FR" b="1" dirty="0" err="1"/>
              <a:t>S</a:t>
            </a:r>
            <a:r>
              <a:rPr lang="fr-FR" b="1" dirty="0" err="1" smtClean="0"/>
              <a:t>afety</a:t>
            </a:r>
            <a:r>
              <a:rPr lang="fr-FR" b="1" dirty="0" smtClean="0"/>
              <a:t>, </a:t>
            </a:r>
            <a:r>
              <a:rPr lang="fr-FR" b="1" dirty="0" err="1" smtClean="0"/>
              <a:t>Physician</a:t>
            </a:r>
            <a:r>
              <a:rPr lang="fr-FR" b="1" dirty="0"/>
              <a:t> </a:t>
            </a:r>
            <a:r>
              <a:rPr lang="fr-FR" b="1" dirty="0" err="1" smtClean="0"/>
              <a:t>wellbeing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27" name="ZoneTexte 15"/>
          <p:cNvSpPr txBox="1"/>
          <p:nvPr/>
        </p:nvSpPr>
        <p:spPr>
          <a:xfrm>
            <a:off x="2676444" y="5003969"/>
            <a:ext cx="407914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Analysis</a:t>
            </a:r>
            <a:r>
              <a:rPr lang="fr-FR" b="1" dirty="0"/>
              <a:t>,</a:t>
            </a:r>
            <a:r>
              <a:rPr lang="fr-FR" b="1" dirty="0" smtClean="0"/>
              <a:t> Management, </a:t>
            </a:r>
            <a:r>
              <a:rPr lang="fr-FR" b="1" dirty="0" err="1" smtClean="0"/>
              <a:t>Involvement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28" name="ZoneTexte 15"/>
          <p:cNvSpPr txBox="1"/>
          <p:nvPr/>
        </p:nvSpPr>
        <p:spPr>
          <a:xfrm>
            <a:off x="1259632" y="3861048"/>
            <a:ext cx="691276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/>
              <a:t>Burn</a:t>
            </a:r>
            <a:r>
              <a:rPr lang="fr-FR" sz="2800" b="1" dirty="0" smtClean="0"/>
              <a:t> out</a:t>
            </a:r>
            <a:r>
              <a:rPr lang="fr-FR" sz="2800" b="1" dirty="0"/>
              <a:t>,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Medical</a:t>
            </a:r>
            <a:r>
              <a:rPr lang="fr-FR" sz="2800" b="1" dirty="0" smtClean="0"/>
              <a:t> </a:t>
            </a:r>
            <a:r>
              <a:rPr lang="fr-FR" sz="2800" b="1" dirty="0" err="1"/>
              <a:t>E</a:t>
            </a:r>
            <a:r>
              <a:rPr lang="fr-FR" sz="2800" b="1" dirty="0" err="1" smtClean="0"/>
              <a:t>rrors</a:t>
            </a:r>
            <a:r>
              <a:rPr lang="fr-FR" sz="2800" b="1" dirty="0" smtClean="0"/>
              <a:t>,</a:t>
            </a:r>
            <a:r>
              <a:rPr lang="fr-FR" sz="2800" b="1" dirty="0"/>
              <a:t> </a:t>
            </a:r>
            <a:r>
              <a:rPr lang="fr-FR" sz="2800" b="1" dirty="0" err="1" smtClean="0"/>
              <a:t>Physician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Illnesses</a:t>
            </a:r>
            <a:endParaRPr lang="fr-FR" sz="2800" b="1" dirty="0"/>
          </a:p>
        </p:txBody>
      </p:sp>
      <p:sp>
        <p:nvSpPr>
          <p:cNvPr id="29" name="Curved Right Arrow 28"/>
          <p:cNvSpPr/>
          <p:nvPr/>
        </p:nvSpPr>
        <p:spPr>
          <a:xfrm>
            <a:off x="6636884" y="2996995"/>
            <a:ext cx="1440160" cy="2592288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78</Words>
  <Application>Microsoft Office PowerPoint</Application>
  <PresentationFormat>Affichage à l'écran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Thème Office</vt:lpstr>
      <vt:lpstr>EGPRN Tel Aviv. May 2016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Galam</dc:creator>
  <cp:lastModifiedBy>Eric GALAM</cp:lastModifiedBy>
  <cp:revision>46</cp:revision>
  <dcterms:created xsi:type="dcterms:W3CDTF">2016-01-06T07:38:13Z</dcterms:created>
  <dcterms:modified xsi:type="dcterms:W3CDTF">2016-05-19T07:33:15Z</dcterms:modified>
</cp:coreProperties>
</file>