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32404050" cy="43205400"/>
  <p:notesSz cx="6858000" cy="9144000"/>
  <p:defaultTextStyle>
    <a:defPPr>
      <a:defRPr lang="fr-FR"/>
    </a:defPPr>
    <a:lvl1pPr algn="ctr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85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85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85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85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25" d="100"/>
          <a:sy n="25" d="100"/>
        </p:scale>
        <p:origin x="-2624" y="496"/>
      </p:cViewPr>
      <p:guideLst>
        <p:guide orient="horz" pos="13608"/>
        <p:guide pos="102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CC5E84B-C744-414D-A13C-EA42BA1E1E44}" type="datetimeFigureOut">
              <a:rPr lang="fr-FR"/>
              <a:pPr>
                <a:defRPr/>
              </a:pPr>
              <a:t>5/4/16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9D166CB-D3C3-4F2C-A32B-8A072E982ED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2327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30463" y="13422313"/>
            <a:ext cx="27543125" cy="925988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860925" y="24482425"/>
            <a:ext cx="22682200" cy="110426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97A96-5843-4D4F-83EA-4806F794C61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3191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FF90F-6AC1-4556-941D-E8D5640EC9B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977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59050" y="27763788"/>
            <a:ext cx="27544713" cy="85804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59050" y="18311813"/>
            <a:ext cx="27544713" cy="94519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D251FD-07A1-48FA-BD1A-D565A70336D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9450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620838" y="10080625"/>
            <a:ext cx="14504987" cy="2851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6278225" y="10080625"/>
            <a:ext cx="14504988" cy="2851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5B70C-6A65-4C45-AEEC-A32647D2255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0071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20838" y="9671050"/>
            <a:ext cx="14316075" cy="40306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620838" y="13701713"/>
            <a:ext cx="14316075" cy="248935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6460788" y="9671050"/>
            <a:ext cx="14322425" cy="40306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6460788" y="13701713"/>
            <a:ext cx="14322425" cy="248935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5E916-E951-4FBA-A097-38F0F73AD45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843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760F1D-D6ED-4490-90BF-5C81DA60D02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299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394A16-776A-4D4D-A490-C2F2C20B378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3023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0838" y="1720850"/>
            <a:ext cx="10660062" cy="73199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669838" y="1720850"/>
            <a:ext cx="18113375" cy="368744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20838" y="9040813"/>
            <a:ext cx="10660062" cy="295544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D9B932-F2C2-4264-A922-63BDD119758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4279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51588" y="30243463"/>
            <a:ext cx="19442112" cy="35702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6351588" y="3860800"/>
            <a:ext cx="19442112" cy="259222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51588" y="33813750"/>
            <a:ext cx="19442112" cy="50704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07FD4D-9D18-4586-A220-5393CC47C1E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8369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8652B4-601B-49EB-9D75-641C69DADF2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2010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23493413" y="1730375"/>
            <a:ext cx="7289800" cy="368649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620838" y="1730375"/>
            <a:ext cx="21720175" cy="368649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6AEAD7-47E6-4A3D-B639-07AF38D4F4F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9677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20838" y="1730375"/>
            <a:ext cx="29162375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2054" tIns="216027" rIns="432054" bIns="21602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20838" y="10080625"/>
            <a:ext cx="29162375" cy="285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20838" y="39344600"/>
            <a:ext cx="7559675" cy="30003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>
            <a:lvl1pPr algn="l">
              <a:defRPr sz="66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225" y="39344600"/>
            <a:ext cx="10261600" cy="30003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>
            <a:lvl1pPr algn="ctr">
              <a:defRPr sz="66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3538" y="39344600"/>
            <a:ext cx="7559675" cy="30003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>
            <a:lvl1pPr algn="r">
              <a:defRPr sz="6600"/>
            </a:lvl1pPr>
          </a:lstStyle>
          <a:p>
            <a:pPr>
              <a:defRPr/>
            </a:pPr>
            <a:fld id="{51ABBA37-9DA1-485B-9E51-4ECF12DF2E8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1175" rtl="0" eaLnBrk="0" fontAlgn="base" hangingPunct="0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321175" rtl="0" eaLnBrk="0" fontAlgn="base" hangingPunct="0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2pPr>
      <a:lvl3pPr algn="ctr" defTabSz="4321175" rtl="0" eaLnBrk="0" fontAlgn="base" hangingPunct="0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3pPr>
      <a:lvl4pPr algn="ctr" defTabSz="4321175" rtl="0" eaLnBrk="0" fontAlgn="base" hangingPunct="0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4pPr>
      <a:lvl5pPr algn="ctr" defTabSz="4321175" rtl="0" eaLnBrk="0" fontAlgn="base" hangingPunct="0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5pPr>
      <a:lvl6pPr marL="457200" algn="ctr" defTabSz="4321175" rtl="0" fontAlgn="base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6pPr>
      <a:lvl7pPr marL="914400" algn="ctr" defTabSz="4321175" rtl="0" fontAlgn="base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7pPr>
      <a:lvl8pPr marL="1371600" algn="ctr" defTabSz="4321175" rtl="0" fontAlgn="base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8pPr>
      <a:lvl9pPr marL="1828800" algn="ctr" defTabSz="4321175" rtl="0" fontAlgn="base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9pPr>
    </p:titleStyle>
    <p:bodyStyle>
      <a:lvl1pPr marL="1620838" indent="-1620838" algn="l" defTabSz="4321175" rtl="0" eaLnBrk="0" fontAlgn="base" hangingPunct="0">
        <a:spcBef>
          <a:spcPct val="20000"/>
        </a:spcBef>
        <a:spcAft>
          <a:spcPct val="0"/>
        </a:spcAft>
        <a:buChar char="•"/>
        <a:defRPr sz="15100">
          <a:solidFill>
            <a:schemeClr val="tx1"/>
          </a:solidFill>
          <a:latin typeface="+mn-lt"/>
          <a:ea typeface="+mn-ea"/>
          <a:cs typeface="+mn-cs"/>
        </a:defRPr>
      </a:lvl1pPr>
      <a:lvl2pPr marL="3509963" indent="-1349375" algn="l" defTabSz="4321175" rtl="0" eaLnBrk="0" fontAlgn="base" hangingPunct="0">
        <a:spcBef>
          <a:spcPct val="20000"/>
        </a:spcBef>
        <a:spcAft>
          <a:spcPct val="0"/>
        </a:spcAft>
        <a:buChar char="–"/>
        <a:defRPr sz="13200">
          <a:solidFill>
            <a:schemeClr val="tx1"/>
          </a:solidFill>
          <a:latin typeface="+mn-lt"/>
        </a:defRPr>
      </a:lvl2pPr>
      <a:lvl3pPr marL="5400675" indent="-1079500" algn="l" defTabSz="4321175" rtl="0" eaLnBrk="0" fontAlgn="base" hangingPunct="0">
        <a:spcBef>
          <a:spcPct val="20000"/>
        </a:spcBef>
        <a:spcAft>
          <a:spcPct val="0"/>
        </a:spcAft>
        <a:buChar char="•"/>
        <a:defRPr sz="11300">
          <a:solidFill>
            <a:schemeClr val="tx1"/>
          </a:solidFill>
          <a:latin typeface="+mn-lt"/>
        </a:defRPr>
      </a:lvl3pPr>
      <a:lvl4pPr marL="7561263" indent="-1081088" algn="l" defTabSz="4321175" rtl="0" eaLnBrk="0" fontAlgn="base" hangingPunct="0">
        <a:spcBef>
          <a:spcPct val="20000"/>
        </a:spcBef>
        <a:spcAft>
          <a:spcPct val="0"/>
        </a:spcAft>
        <a:buChar char="–"/>
        <a:defRPr sz="9500">
          <a:solidFill>
            <a:schemeClr val="tx1"/>
          </a:solidFill>
          <a:latin typeface="+mn-lt"/>
        </a:defRPr>
      </a:lvl4pPr>
      <a:lvl5pPr marL="9721850" indent="-1081088" algn="l" defTabSz="4321175" rtl="0" eaLnBrk="0" fontAlgn="base" hangingPunct="0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5pPr>
      <a:lvl6pPr marL="10179050" indent="-1081088" algn="l" defTabSz="4321175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6pPr>
      <a:lvl7pPr marL="10636250" indent="-1081088" algn="l" defTabSz="4321175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7pPr>
      <a:lvl8pPr marL="11093450" indent="-1081088" algn="l" defTabSz="4321175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8pPr>
      <a:lvl9pPr marL="11550650" indent="-1081088" algn="l" defTabSz="4321175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71625" y="1638300"/>
            <a:ext cx="29162375" cy="5219700"/>
          </a:xfrm>
        </p:spPr>
        <p:txBody>
          <a:bodyPr/>
          <a:lstStyle/>
          <a:p>
            <a:r>
              <a:rPr lang="fr-FR" sz="9600" b="1" dirty="0"/>
              <a:t>How to train </a:t>
            </a:r>
            <a:r>
              <a:rPr lang="fr-FR" sz="9600" b="1" dirty="0" err="1"/>
              <a:t>caregivers</a:t>
            </a:r>
            <a:r>
              <a:rPr lang="fr-FR" sz="9600" b="1" dirty="0"/>
              <a:t> for </a:t>
            </a:r>
            <a:r>
              <a:rPr lang="fr-FR" sz="9600" b="1" dirty="0" err="1"/>
              <a:t>sick</a:t>
            </a:r>
            <a:r>
              <a:rPr lang="fr-FR" sz="9600" b="1" dirty="0"/>
              <a:t> </a:t>
            </a:r>
            <a:r>
              <a:rPr lang="fr-FR" sz="9600" b="1" dirty="0" err="1"/>
              <a:t>doctors</a:t>
            </a:r>
            <a:r>
              <a:rPr lang="fr-FR" sz="9600" b="1" dirty="0"/>
              <a:t>? </a:t>
            </a:r>
            <a:r>
              <a:rPr lang="fr-FR" sz="9600" b="1" dirty="0" smtClean="0"/>
              <a:t/>
            </a:r>
            <a:br>
              <a:rPr lang="fr-FR" sz="9600" b="1" dirty="0" smtClean="0"/>
            </a:br>
            <a:r>
              <a:rPr lang="fr-FR" sz="9600" b="1" dirty="0" err="1" smtClean="0"/>
              <a:t>Preliminary</a:t>
            </a:r>
            <a:r>
              <a:rPr lang="fr-FR" sz="9600" b="1" dirty="0" smtClean="0"/>
              <a:t> </a:t>
            </a:r>
            <a:r>
              <a:rPr lang="fr-FR" sz="9600" b="1" dirty="0"/>
              <a:t>report of a french training program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24025" y="7581900"/>
            <a:ext cx="29184600" cy="32918400"/>
          </a:xfrm>
        </p:spPr>
        <p:txBody>
          <a:bodyPr/>
          <a:lstStyle/>
          <a:p>
            <a:pPr marL="0" indent="0" algn="ctr">
              <a:buNone/>
            </a:pPr>
            <a:r>
              <a:rPr lang="fr-FR" sz="8800" b="1" dirty="0" smtClean="0"/>
              <a:t>BACKGROUND</a:t>
            </a:r>
            <a:endParaRPr lang="fr-FR" sz="6000" dirty="0"/>
          </a:p>
          <a:p>
            <a:pPr marL="0" indent="0" algn="ctr">
              <a:buNone/>
            </a:pPr>
            <a:r>
              <a:rPr lang="fr-FR" sz="6000" dirty="0"/>
              <a:t>Burnout, addictions and suicide </a:t>
            </a:r>
            <a:r>
              <a:rPr lang="fr-FR" sz="6000" dirty="0" smtClean="0"/>
              <a:t>: </a:t>
            </a:r>
            <a:r>
              <a:rPr lang="fr-FR" sz="6000" dirty="0" err="1" smtClean="0"/>
              <a:t>widespread</a:t>
            </a:r>
            <a:r>
              <a:rPr lang="fr-FR" sz="6000" dirty="0" smtClean="0"/>
              <a:t> </a:t>
            </a:r>
            <a:r>
              <a:rPr lang="fr-FR" sz="6000" dirty="0" err="1"/>
              <a:t>among</a:t>
            </a:r>
            <a:r>
              <a:rPr lang="fr-FR" sz="6000" dirty="0"/>
              <a:t> french active or in training </a:t>
            </a:r>
            <a:r>
              <a:rPr lang="fr-FR" sz="6000" dirty="0" err="1"/>
              <a:t>general</a:t>
            </a:r>
            <a:r>
              <a:rPr lang="fr-FR" sz="6000" dirty="0"/>
              <a:t> </a:t>
            </a:r>
            <a:r>
              <a:rPr lang="fr-FR" sz="6000" dirty="0" err="1"/>
              <a:t>practitioners</a:t>
            </a:r>
            <a:r>
              <a:rPr lang="fr-FR" sz="6000" dirty="0"/>
              <a:t> (</a:t>
            </a:r>
            <a:r>
              <a:rPr lang="fr-FR" sz="6000" dirty="0" err="1"/>
              <a:t>GPs</a:t>
            </a:r>
            <a:r>
              <a:rPr lang="fr-FR" sz="6000" dirty="0" smtClean="0"/>
              <a:t>)</a:t>
            </a:r>
            <a:br>
              <a:rPr lang="fr-FR" sz="6000" dirty="0" smtClean="0"/>
            </a:br>
            <a:r>
              <a:rPr lang="fr-FR" sz="6000" dirty="0" smtClean="0"/>
              <a:t>Few </a:t>
            </a:r>
            <a:r>
              <a:rPr lang="fr-FR" sz="6000" dirty="0" err="1"/>
              <a:t>existing</a:t>
            </a:r>
            <a:r>
              <a:rPr lang="fr-FR" sz="6000" dirty="0"/>
              <a:t> </a:t>
            </a:r>
            <a:r>
              <a:rPr lang="fr-FR" sz="6000" dirty="0" err="1"/>
              <a:t>dedicated</a:t>
            </a:r>
            <a:r>
              <a:rPr lang="fr-FR" sz="6000" dirty="0"/>
              <a:t> help </a:t>
            </a:r>
            <a:r>
              <a:rPr lang="fr-FR" sz="6000" dirty="0" err="1"/>
              <a:t>devices</a:t>
            </a:r>
            <a:r>
              <a:rPr lang="fr-FR" sz="6000" dirty="0"/>
              <a:t> </a:t>
            </a:r>
            <a:r>
              <a:rPr lang="fr-FR" sz="6000" dirty="0" smtClean="0"/>
              <a:t>:  </a:t>
            </a:r>
            <a:r>
              <a:rPr lang="fr-FR" sz="6000" dirty="0" err="1"/>
              <a:t>largely</a:t>
            </a:r>
            <a:r>
              <a:rPr lang="fr-FR" sz="6000" dirty="0"/>
              <a:t> </a:t>
            </a:r>
            <a:r>
              <a:rPr lang="fr-FR" sz="6000" dirty="0" err="1"/>
              <a:t>under-used</a:t>
            </a:r>
            <a:r>
              <a:rPr lang="fr-FR" sz="6000" dirty="0"/>
              <a:t>, </a:t>
            </a:r>
            <a:r>
              <a:rPr lang="fr-FR" sz="6000" dirty="0" err="1"/>
              <a:t>insufficient</a:t>
            </a:r>
            <a:r>
              <a:rPr lang="fr-FR" sz="6000" dirty="0"/>
              <a:t>, </a:t>
            </a:r>
            <a:r>
              <a:rPr lang="fr-FR" sz="6000" dirty="0" err="1" smtClean="0"/>
              <a:t>uncoordinated</a:t>
            </a:r>
            <a:r>
              <a:rPr lang="fr-FR" sz="6000" dirty="0"/>
              <a:t>, and </a:t>
            </a:r>
            <a:r>
              <a:rPr lang="fr-FR" sz="6000" dirty="0" err="1"/>
              <a:t>often</a:t>
            </a:r>
            <a:r>
              <a:rPr lang="fr-FR" sz="6000" dirty="0"/>
              <a:t> </a:t>
            </a:r>
            <a:r>
              <a:rPr lang="fr-FR" sz="6000" dirty="0" err="1"/>
              <a:t>driven</a:t>
            </a:r>
            <a:r>
              <a:rPr lang="fr-FR" sz="6000" dirty="0"/>
              <a:t> by non-</a:t>
            </a:r>
            <a:r>
              <a:rPr lang="fr-FR" sz="6000" dirty="0" err="1"/>
              <a:t>specifically</a:t>
            </a:r>
            <a:r>
              <a:rPr lang="fr-FR" sz="6000" dirty="0"/>
              <a:t> </a:t>
            </a:r>
            <a:r>
              <a:rPr lang="fr-FR" sz="6000" dirty="0" err="1"/>
              <a:t>trained</a:t>
            </a:r>
            <a:r>
              <a:rPr lang="fr-FR" sz="6000" dirty="0"/>
              <a:t> </a:t>
            </a:r>
            <a:r>
              <a:rPr lang="fr-FR" sz="6000" dirty="0" err="1" smtClean="0"/>
              <a:t>professionals</a:t>
            </a:r>
            <a:r>
              <a:rPr lang="fr-FR" sz="6000" dirty="0" smtClean="0"/>
              <a:t/>
            </a:r>
            <a:br>
              <a:rPr lang="fr-FR" sz="6000" dirty="0" smtClean="0"/>
            </a:br>
            <a:r>
              <a:rPr lang="fr-FR" sz="8800" b="1" dirty="0" smtClean="0"/>
              <a:t>CARING FOR CAREGIVERS </a:t>
            </a:r>
            <a:r>
              <a:rPr lang="fr-FR" sz="6000" dirty="0" smtClean="0"/>
              <a:t/>
            </a:r>
            <a:br>
              <a:rPr lang="fr-FR" sz="6000" dirty="0" smtClean="0"/>
            </a:br>
            <a:r>
              <a:rPr lang="fr-FR" sz="6000" dirty="0" smtClean="0"/>
              <a:t>2 French </a:t>
            </a:r>
            <a:r>
              <a:rPr lang="fr-FR" sz="6000" dirty="0" err="1"/>
              <a:t>universities</a:t>
            </a:r>
            <a:r>
              <a:rPr lang="fr-FR" sz="6000" dirty="0"/>
              <a:t> (Paris Diderot and Toulouse</a:t>
            </a:r>
            <a:r>
              <a:rPr lang="fr-FR" sz="6000" dirty="0" smtClean="0"/>
              <a:t>)</a:t>
            </a:r>
            <a:br>
              <a:rPr lang="fr-FR" sz="6000" dirty="0" smtClean="0"/>
            </a:br>
            <a:r>
              <a:rPr lang="fr-FR" sz="6000" dirty="0" smtClean="0"/>
              <a:t>2 </a:t>
            </a:r>
            <a:r>
              <a:rPr lang="fr-FR" sz="6000" dirty="0"/>
              <a:t>networks for </a:t>
            </a:r>
            <a:r>
              <a:rPr lang="fr-FR" sz="6000" dirty="0" err="1"/>
              <a:t>doctor’s</a:t>
            </a:r>
            <a:r>
              <a:rPr lang="fr-FR" sz="6000" dirty="0"/>
              <a:t> help (AAPML and MOTS</a:t>
            </a:r>
            <a:r>
              <a:rPr lang="fr-FR" sz="6000" dirty="0" smtClean="0"/>
              <a:t>)</a:t>
            </a:r>
            <a:br>
              <a:rPr lang="fr-FR" sz="6000" dirty="0" smtClean="0"/>
            </a:br>
            <a:r>
              <a:rPr lang="fr-FR" sz="6000" dirty="0" smtClean="0"/>
              <a:t/>
            </a:r>
            <a:br>
              <a:rPr lang="fr-FR" sz="6000" dirty="0" smtClean="0"/>
            </a:br>
            <a:r>
              <a:rPr lang="fr-FR" sz="6000" dirty="0" smtClean="0"/>
              <a:t/>
            </a:r>
            <a:br>
              <a:rPr lang="fr-FR" sz="6000" dirty="0" smtClean="0"/>
            </a:br>
            <a:r>
              <a:rPr lang="fr-FR" sz="6000" dirty="0" smtClean="0"/>
              <a:t/>
            </a:r>
            <a:br>
              <a:rPr lang="fr-FR" sz="6000" dirty="0" smtClean="0"/>
            </a:br>
            <a:r>
              <a:rPr lang="fr-FR" sz="6000" dirty="0" smtClean="0"/>
              <a:t/>
            </a:r>
            <a:br>
              <a:rPr lang="fr-FR" sz="6000" dirty="0" smtClean="0"/>
            </a:br>
            <a:r>
              <a:rPr lang="fr-FR" sz="6000" dirty="0" smtClean="0"/>
              <a:t/>
            </a:r>
            <a:br>
              <a:rPr lang="fr-FR" sz="6000" dirty="0" smtClean="0"/>
            </a:br>
            <a:r>
              <a:rPr lang="fr-FR" sz="6000" dirty="0" smtClean="0"/>
              <a:t/>
            </a:r>
            <a:br>
              <a:rPr lang="fr-FR" sz="6000" dirty="0" smtClean="0"/>
            </a:br>
            <a:r>
              <a:rPr lang="fr-FR" sz="6000" dirty="0" smtClean="0"/>
              <a:t/>
            </a:r>
            <a:br>
              <a:rPr lang="fr-FR" sz="6000" dirty="0" smtClean="0"/>
            </a:br>
            <a:r>
              <a:rPr lang="fr-FR" sz="6000" dirty="0" smtClean="0"/>
              <a:t/>
            </a:r>
            <a:br>
              <a:rPr lang="fr-FR" sz="6000" dirty="0" smtClean="0"/>
            </a:br>
            <a:r>
              <a:rPr lang="fr-FR" sz="6000" dirty="0" smtClean="0"/>
              <a:t/>
            </a:r>
            <a:br>
              <a:rPr lang="fr-FR" sz="6000" dirty="0" smtClean="0"/>
            </a:br>
            <a:r>
              <a:rPr lang="fr-FR" sz="6000" dirty="0" smtClean="0"/>
              <a:t/>
            </a:r>
            <a:br>
              <a:rPr lang="fr-FR" sz="6000" dirty="0" smtClean="0"/>
            </a:br>
            <a:r>
              <a:rPr lang="fr-FR" sz="6000" dirty="0" smtClean="0"/>
              <a:t/>
            </a:r>
            <a:br>
              <a:rPr lang="fr-FR" sz="6000" dirty="0" smtClean="0"/>
            </a:br>
            <a:r>
              <a:rPr lang="fr-FR" sz="6000" dirty="0" smtClean="0"/>
              <a:t/>
            </a:r>
            <a:br>
              <a:rPr lang="fr-FR" sz="6000" dirty="0" smtClean="0"/>
            </a:br>
            <a:r>
              <a:rPr lang="fr-FR" sz="6000" dirty="0" smtClean="0"/>
              <a:t/>
            </a:r>
            <a:br>
              <a:rPr lang="fr-FR" sz="6000" dirty="0" smtClean="0"/>
            </a:br>
            <a:endParaRPr lang="fr-FR" sz="6000" dirty="0" smtClean="0"/>
          </a:p>
        </p:txBody>
      </p:sp>
      <p:sp>
        <p:nvSpPr>
          <p:cNvPr id="4" name="ZoneTexte 3"/>
          <p:cNvSpPr txBox="1"/>
          <p:nvPr/>
        </p:nvSpPr>
        <p:spPr>
          <a:xfrm>
            <a:off x="2333625" y="5753100"/>
            <a:ext cx="259080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 smtClean="0"/>
              <a:t>Eric </a:t>
            </a:r>
            <a:r>
              <a:rPr lang="fr-FR" sz="5400" dirty="0" smtClean="0"/>
              <a:t>GALAM (1) , </a:t>
            </a:r>
            <a:r>
              <a:rPr lang="fr-FR" sz="5400" dirty="0" smtClean="0"/>
              <a:t>Jean-Marc </a:t>
            </a:r>
            <a:r>
              <a:rPr lang="fr-FR" sz="5400" dirty="0" smtClean="0"/>
              <a:t>SOULAT (2), </a:t>
            </a:r>
            <a:r>
              <a:rPr lang="fr-FR" sz="5400" dirty="0" smtClean="0"/>
              <a:t>Jean-Jacques </a:t>
            </a:r>
            <a:r>
              <a:rPr lang="fr-FR" sz="5400" dirty="0" smtClean="0"/>
              <a:t>ORMIERES (2) </a:t>
            </a:r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5400" dirty="0" smtClean="0"/>
              <a:t>Laurence COBLENTZ-</a:t>
            </a:r>
            <a:r>
              <a:rPr lang="fr-FR" sz="5400" dirty="0" smtClean="0"/>
              <a:t>BAUMANN(1) , </a:t>
            </a:r>
            <a:r>
              <a:rPr lang="fr-FR" sz="5400" dirty="0" smtClean="0"/>
              <a:t>Lucie </a:t>
            </a:r>
            <a:r>
              <a:rPr lang="fr-FR" sz="5400" dirty="0" smtClean="0"/>
              <a:t>BUNGE (1)</a:t>
            </a:r>
            <a:endParaRPr lang="fr-FR" sz="5400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9225" y="16649700"/>
            <a:ext cx="716280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6087" y="22821900"/>
            <a:ext cx="9707829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4296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 descr="http://www.association-mots.org/wp-content/uploads/2011/11/accueil-mot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225" y="24955500"/>
            <a:ext cx="9296400" cy="5049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5450" y="0"/>
            <a:ext cx="9115425" cy="25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581025" y="16802100"/>
            <a:ext cx="11734800" cy="6986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8800" b="1" dirty="0"/>
              <a:t>PARTICIPANTS</a:t>
            </a:r>
            <a:r>
              <a:rPr lang="fr-FR" sz="8800" dirty="0"/>
              <a:t> </a:t>
            </a:r>
            <a:r>
              <a:rPr lang="fr-FR" sz="8800" dirty="0" smtClean="0"/>
              <a:t> </a:t>
            </a:r>
            <a:br>
              <a:rPr lang="fr-FR" sz="8800" dirty="0" smtClean="0"/>
            </a:br>
            <a:r>
              <a:rPr lang="fr-FR" sz="6000" dirty="0" smtClean="0"/>
              <a:t>16 </a:t>
            </a:r>
            <a:r>
              <a:rPr lang="fr-FR" sz="6000" dirty="0"/>
              <a:t>participants </a:t>
            </a:r>
            <a:r>
              <a:rPr lang="fr-FR" sz="6000" dirty="0" err="1"/>
              <a:t>already</a:t>
            </a:r>
            <a:r>
              <a:rPr lang="fr-FR" sz="6000" dirty="0"/>
              <a:t> </a:t>
            </a:r>
            <a:r>
              <a:rPr lang="fr-FR" sz="6000" dirty="0" err="1"/>
              <a:t>involved</a:t>
            </a:r>
            <a:r>
              <a:rPr lang="fr-FR" sz="6000" dirty="0"/>
              <a:t> in </a:t>
            </a:r>
            <a:r>
              <a:rPr lang="fr-FR" sz="6000" dirty="0" err="1"/>
              <a:t>professional</a:t>
            </a:r>
            <a:r>
              <a:rPr lang="fr-FR" sz="6000" dirty="0"/>
              <a:t> assistance </a:t>
            </a:r>
          </a:p>
          <a:p>
            <a:pPr algn="l"/>
            <a:r>
              <a:rPr lang="fr-FR" sz="6000" dirty="0" smtClean="0"/>
              <a:t>8 </a:t>
            </a:r>
            <a:r>
              <a:rPr lang="fr-FR" sz="6000" dirty="0" err="1"/>
              <a:t>GPs</a:t>
            </a:r>
            <a:r>
              <a:rPr lang="fr-FR" sz="6000" dirty="0"/>
              <a:t>, 3 </a:t>
            </a:r>
            <a:r>
              <a:rPr lang="fr-FR" sz="6000" dirty="0" err="1" smtClean="0"/>
              <a:t>occupational</a:t>
            </a:r>
            <a:r>
              <a:rPr lang="fr-FR" sz="6000" dirty="0" smtClean="0"/>
              <a:t> </a:t>
            </a:r>
            <a:r>
              <a:rPr lang="fr-FR" sz="6000" smtClean="0"/>
              <a:t>physicians </a:t>
            </a:r>
            <a:r>
              <a:rPr lang="fr-FR" sz="6000" dirty="0" smtClean="0"/>
              <a:t/>
            </a:r>
            <a:br>
              <a:rPr lang="fr-FR" sz="6000" dirty="0" smtClean="0"/>
            </a:br>
            <a:r>
              <a:rPr lang="fr-FR" sz="6000" dirty="0" smtClean="0"/>
              <a:t>3 </a:t>
            </a:r>
            <a:r>
              <a:rPr lang="fr-FR" sz="6000" dirty="0" err="1"/>
              <a:t>gynecologists</a:t>
            </a:r>
            <a:r>
              <a:rPr lang="fr-FR" sz="6000" dirty="0"/>
              <a:t>, </a:t>
            </a:r>
            <a:r>
              <a:rPr lang="fr-FR" sz="6000" dirty="0" smtClean="0"/>
              <a:t/>
            </a:r>
            <a:br>
              <a:rPr lang="fr-FR" sz="6000" dirty="0" smtClean="0"/>
            </a:br>
            <a:r>
              <a:rPr lang="fr-FR" sz="6000" dirty="0" smtClean="0"/>
              <a:t>1 </a:t>
            </a:r>
            <a:r>
              <a:rPr lang="fr-FR" sz="6000" dirty="0" err="1"/>
              <a:t>dermatologist</a:t>
            </a:r>
            <a:r>
              <a:rPr lang="fr-FR" sz="6000" dirty="0"/>
              <a:t>, </a:t>
            </a:r>
            <a:r>
              <a:rPr lang="fr-FR" sz="6000" dirty="0" smtClean="0"/>
              <a:t/>
            </a:r>
            <a:br>
              <a:rPr lang="fr-FR" sz="6000" dirty="0" smtClean="0"/>
            </a:br>
            <a:r>
              <a:rPr lang="fr-FR" sz="6000" dirty="0" smtClean="0"/>
              <a:t>1 </a:t>
            </a:r>
            <a:r>
              <a:rPr lang="fr-FR" sz="6000" dirty="0" err="1"/>
              <a:t>otorhinolaryngologist</a:t>
            </a:r>
            <a:r>
              <a:rPr lang="fr-FR" sz="6000" dirty="0"/>
              <a:t> </a:t>
            </a:r>
            <a:endParaRPr lang="en-US" sz="6000" dirty="0"/>
          </a:p>
        </p:txBody>
      </p:sp>
      <p:sp>
        <p:nvSpPr>
          <p:cNvPr id="14" name="TextBox 13"/>
          <p:cNvSpPr txBox="1"/>
          <p:nvPr/>
        </p:nvSpPr>
        <p:spPr>
          <a:xfrm>
            <a:off x="12392025" y="23279100"/>
            <a:ext cx="8534400" cy="21267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8800" b="1" dirty="0"/>
              <a:t>CONTENTS</a:t>
            </a:r>
            <a:r>
              <a:rPr lang="fr-FR" sz="8800" dirty="0"/>
              <a:t> </a:t>
            </a:r>
            <a:r>
              <a:rPr lang="fr-FR" sz="8800" dirty="0" smtClean="0"/>
              <a:t/>
            </a:r>
            <a:br>
              <a:rPr lang="fr-FR" sz="8800" dirty="0" smtClean="0"/>
            </a:br>
            <a:r>
              <a:rPr lang="fr-FR" sz="6000" b="1" dirty="0" smtClean="0"/>
              <a:t>4 </a:t>
            </a:r>
            <a:r>
              <a:rPr lang="fr-FR" sz="6000" b="1" dirty="0"/>
              <a:t>sessions </a:t>
            </a:r>
            <a:r>
              <a:rPr lang="fr-FR" sz="6000" dirty="0"/>
              <a:t>of 2 </a:t>
            </a:r>
            <a:r>
              <a:rPr lang="fr-FR" sz="6000" dirty="0" err="1"/>
              <a:t>days</a:t>
            </a:r>
            <a:r>
              <a:rPr lang="fr-FR" sz="6000" dirty="0"/>
              <a:t>: </a:t>
            </a:r>
            <a:br>
              <a:rPr lang="fr-FR" sz="6000" dirty="0"/>
            </a:br>
            <a:r>
              <a:rPr lang="fr-FR" sz="6000" dirty="0"/>
              <a:t>1) the </a:t>
            </a:r>
            <a:r>
              <a:rPr lang="fr-FR" sz="6000" dirty="0" err="1"/>
              <a:t>physician</a:t>
            </a:r>
            <a:r>
              <a:rPr lang="fr-FR" sz="6000" dirty="0"/>
              <a:t> as a </a:t>
            </a:r>
            <a:r>
              <a:rPr lang="fr-FR" sz="6000" dirty="0" err="1"/>
              <a:t>particular</a:t>
            </a:r>
            <a:r>
              <a:rPr lang="fr-FR" sz="6000" dirty="0"/>
              <a:t> patient</a:t>
            </a:r>
            <a:br>
              <a:rPr lang="fr-FR" sz="6000" dirty="0"/>
            </a:br>
            <a:r>
              <a:rPr lang="fr-FR" sz="6000" dirty="0"/>
              <a:t>2) </a:t>
            </a:r>
            <a:r>
              <a:rPr lang="fr-FR" sz="6000" dirty="0" err="1"/>
              <a:t>doctors</a:t>
            </a:r>
            <a:r>
              <a:rPr lang="fr-FR" sz="6000" dirty="0"/>
              <a:t> mental </a:t>
            </a:r>
            <a:r>
              <a:rPr lang="fr-FR" sz="6000" dirty="0" err="1"/>
              <a:t>illnesses</a:t>
            </a:r>
            <a:r>
              <a:rPr lang="fr-FR" sz="6000" dirty="0"/>
              <a:t> </a:t>
            </a:r>
            <a:br>
              <a:rPr lang="fr-FR" sz="6000" dirty="0"/>
            </a:br>
            <a:r>
              <a:rPr lang="fr-FR" sz="6000" dirty="0"/>
              <a:t>3) </a:t>
            </a:r>
            <a:r>
              <a:rPr lang="fr-FR" sz="6000" dirty="0" err="1"/>
              <a:t>medical</a:t>
            </a:r>
            <a:r>
              <a:rPr lang="fr-FR" sz="6000" dirty="0"/>
              <a:t> </a:t>
            </a:r>
            <a:r>
              <a:rPr lang="fr-FR" sz="6000" dirty="0" err="1"/>
              <a:t>error</a:t>
            </a:r>
            <a:r>
              <a:rPr lang="fr-FR" sz="6000" dirty="0"/>
              <a:t/>
            </a:r>
            <a:br>
              <a:rPr lang="fr-FR" sz="6000" dirty="0"/>
            </a:br>
            <a:r>
              <a:rPr lang="fr-FR" sz="6000" dirty="0"/>
              <a:t>4) </a:t>
            </a:r>
            <a:r>
              <a:rPr lang="fr-FR" sz="6000" dirty="0" err="1"/>
              <a:t>resources</a:t>
            </a:r>
            <a:r>
              <a:rPr lang="fr-FR" sz="6000" dirty="0"/>
              <a:t> and </a:t>
            </a:r>
            <a:r>
              <a:rPr lang="fr-FR" sz="6000" dirty="0" err="1"/>
              <a:t>tools</a:t>
            </a:r>
            <a:r>
              <a:rPr lang="fr-FR" sz="6000" dirty="0"/>
              <a:t> for help</a:t>
            </a:r>
            <a:br>
              <a:rPr lang="fr-FR" sz="6000" dirty="0"/>
            </a:br>
            <a:r>
              <a:rPr lang="fr-FR" sz="6000" dirty="0"/>
              <a:t>A </a:t>
            </a:r>
            <a:r>
              <a:rPr lang="fr-FR" sz="6000" dirty="0" err="1"/>
              <a:t>day</a:t>
            </a:r>
            <a:r>
              <a:rPr lang="fr-FR" sz="6000" dirty="0"/>
              <a:t> for </a:t>
            </a:r>
            <a:r>
              <a:rPr lang="fr-FR" sz="6000" dirty="0" err="1"/>
              <a:t>presentation</a:t>
            </a:r>
            <a:r>
              <a:rPr lang="fr-FR" sz="6000" dirty="0"/>
              <a:t> of </a:t>
            </a:r>
            <a:r>
              <a:rPr lang="fr-FR" sz="6000" b="1" dirty="0" err="1"/>
              <a:t>individual</a:t>
            </a:r>
            <a:r>
              <a:rPr lang="fr-FR" sz="6000" b="1" dirty="0"/>
              <a:t> report-and-</a:t>
            </a:r>
            <a:r>
              <a:rPr lang="fr-FR" sz="6000" b="1" dirty="0" err="1"/>
              <a:t>projec</a:t>
            </a:r>
            <a:r>
              <a:rPr lang="fr-FR" sz="6000" dirty="0" err="1"/>
              <a:t>t</a:t>
            </a:r>
            <a:r>
              <a:rPr lang="fr-FR" sz="6000" dirty="0"/>
              <a:t> for </a:t>
            </a:r>
            <a:r>
              <a:rPr lang="fr-FR" sz="6000" dirty="0" err="1"/>
              <a:t>each</a:t>
            </a:r>
            <a:r>
              <a:rPr lang="fr-FR" sz="6000" dirty="0"/>
              <a:t> participant </a:t>
            </a:r>
          </a:p>
          <a:p>
            <a:pPr algn="l"/>
            <a:r>
              <a:rPr lang="fr-FR" sz="6000" b="1" dirty="0" err="1"/>
              <a:t>Between</a:t>
            </a:r>
            <a:r>
              <a:rPr lang="fr-FR" sz="6000" b="1" dirty="0"/>
              <a:t> </a:t>
            </a:r>
            <a:r>
              <a:rPr lang="fr-FR" sz="6000" b="1" dirty="0" err="1"/>
              <a:t>each</a:t>
            </a:r>
            <a:r>
              <a:rPr lang="fr-FR" sz="6000" b="1" dirty="0"/>
              <a:t> course</a:t>
            </a:r>
            <a:r>
              <a:rPr lang="fr-FR" sz="6000" dirty="0"/>
              <a:t>, participants are </a:t>
            </a:r>
            <a:r>
              <a:rPr lang="fr-FR" sz="6000" b="1" dirty="0" err="1"/>
              <a:t>asked</a:t>
            </a:r>
            <a:r>
              <a:rPr lang="fr-FR" sz="6000" b="1" dirty="0"/>
              <a:t> to </a:t>
            </a:r>
            <a:r>
              <a:rPr lang="fr-FR" sz="6000" b="1" dirty="0" err="1"/>
              <a:t>make</a:t>
            </a:r>
            <a:r>
              <a:rPr lang="fr-FR" sz="6000" b="1" dirty="0"/>
              <a:t> a </a:t>
            </a:r>
            <a:r>
              <a:rPr lang="fr-FR" sz="6000" dirty="0"/>
              <a:t>self-</a:t>
            </a:r>
            <a:r>
              <a:rPr lang="fr-FR" sz="6000" dirty="0" err="1"/>
              <a:t>analysis</a:t>
            </a:r>
            <a:r>
              <a:rPr lang="fr-FR" sz="6000" dirty="0"/>
              <a:t> of 1) </a:t>
            </a:r>
            <a:r>
              <a:rPr lang="fr-FR" sz="6000" dirty="0" err="1"/>
              <a:t>their</a:t>
            </a:r>
            <a:r>
              <a:rPr lang="fr-FR" sz="6000" dirty="0"/>
              <a:t> </a:t>
            </a:r>
            <a:r>
              <a:rPr lang="fr-FR" sz="6000" dirty="0" err="1"/>
              <a:t>own</a:t>
            </a:r>
            <a:r>
              <a:rPr lang="fr-FR" sz="6000" dirty="0"/>
              <a:t> </a:t>
            </a:r>
            <a:r>
              <a:rPr lang="fr-FR" sz="6000" dirty="0" err="1"/>
              <a:t>health</a:t>
            </a:r>
            <a:r>
              <a:rPr lang="fr-FR" sz="6000" dirty="0"/>
              <a:t>, 2) the </a:t>
            </a:r>
            <a:r>
              <a:rPr lang="fr-FR" sz="6000" dirty="0" err="1"/>
              <a:t>organization</a:t>
            </a:r>
            <a:r>
              <a:rPr lang="fr-FR" sz="6000" dirty="0"/>
              <a:t> of </a:t>
            </a:r>
            <a:r>
              <a:rPr lang="fr-FR" sz="6000" dirty="0" err="1"/>
              <a:t>their</a:t>
            </a:r>
            <a:r>
              <a:rPr lang="fr-FR" sz="6000" dirty="0"/>
              <a:t> </a:t>
            </a:r>
            <a:r>
              <a:rPr lang="fr-FR" sz="6000" dirty="0" err="1"/>
              <a:t>own</a:t>
            </a:r>
            <a:r>
              <a:rPr lang="fr-FR" sz="6000" dirty="0"/>
              <a:t> </a:t>
            </a:r>
            <a:r>
              <a:rPr lang="fr-FR" sz="6000" dirty="0" err="1"/>
              <a:t>work</a:t>
            </a:r>
            <a:r>
              <a:rPr lang="fr-FR" sz="6000" dirty="0"/>
              <a:t>, 3) the </a:t>
            </a:r>
            <a:r>
              <a:rPr lang="fr-FR" sz="6000" dirty="0" err="1"/>
              <a:t>relationship</a:t>
            </a:r>
            <a:r>
              <a:rPr lang="fr-FR" sz="6000" dirty="0"/>
              <a:t> to </a:t>
            </a:r>
            <a:r>
              <a:rPr lang="fr-FR" sz="6000" dirty="0" err="1"/>
              <a:t>their</a:t>
            </a:r>
            <a:r>
              <a:rPr lang="fr-FR" sz="6000" dirty="0"/>
              <a:t> patients</a:t>
            </a:r>
          </a:p>
          <a:p>
            <a:endParaRPr lang="en-US" sz="6000" dirty="0"/>
          </a:p>
        </p:txBody>
      </p:sp>
      <p:sp>
        <p:nvSpPr>
          <p:cNvPr id="15" name="TextBox 14"/>
          <p:cNvSpPr txBox="1"/>
          <p:nvPr/>
        </p:nvSpPr>
        <p:spPr>
          <a:xfrm>
            <a:off x="21231225" y="17106900"/>
            <a:ext cx="102108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8800" b="1" dirty="0" smtClean="0"/>
              <a:t>RESULTS</a:t>
            </a:r>
            <a:r>
              <a:rPr lang="fr-FR" sz="8800" dirty="0" smtClean="0"/>
              <a:t/>
            </a:r>
            <a:br>
              <a:rPr lang="fr-FR" sz="8800" dirty="0" smtClean="0"/>
            </a:br>
            <a:r>
              <a:rPr lang="fr-FR" sz="6000" dirty="0" err="1"/>
              <a:t>R</a:t>
            </a:r>
            <a:r>
              <a:rPr lang="fr-FR" sz="6000" dirty="0" err="1" smtClean="0"/>
              <a:t>esearch</a:t>
            </a:r>
            <a:r>
              <a:rPr lang="fr-FR" sz="6000" dirty="0" smtClean="0"/>
              <a:t> </a:t>
            </a:r>
            <a:r>
              <a:rPr lang="fr-FR" sz="6000" dirty="0" err="1"/>
              <a:t>themes</a:t>
            </a:r>
            <a:r>
              <a:rPr lang="fr-FR" sz="6000" dirty="0"/>
              <a:t> of </a:t>
            </a:r>
            <a:r>
              <a:rPr lang="fr-FR" sz="6000" dirty="0" err="1"/>
              <a:t>personal</a:t>
            </a:r>
            <a:r>
              <a:rPr lang="fr-FR" sz="6000" dirty="0"/>
              <a:t> </a:t>
            </a:r>
            <a:r>
              <a:rPr lang="fr-FR" sz="6000" dirty="0" err="1" smtClean="0"/>
              <a:t>memories</a:t>
            </a:r>
            <a:r>
              <a:rPr lang="fr-FR" sz="6000" dirty="0" smtClean="0"/>
              <a:t/>
            </a:r>
            <a:br>
              <a:rPr lang="fr-FR" sz="6000" dirty="0" smtClean="0"/>
            </a:br>
            <a:r>
              <a:rPr lang="fr-FR" sz="6000" dirty="0"/>
              <a:t>L</a:t>
            </a:r>
            <a:r>
              <a:rPr lang="fr-FR" sz="6000" dirty="0" smtClean="0"/>
              <a:t>earning </a:t>
            </a:r>
            <a:r>
              <a:rPr lang="fr-FR" sz="6000" dirty="0" err="1" smtClean="0"/>
              <a:t>methods</a:t>
            </a:r>
            <a:r>
              <a:rPr lang="fr-FR" sz="6000" dirty="0" smtClean="0"/>
              <a:t/>
            </a:r>
            <a:br>
              <a:rPr lang="fr-FR" sz="6000" dirty="0" smtClean="0"/>
            </a:br>
            <a:r>
              <a:rPr lang="fr-FR" sz="6000" dirty="0" smtClean="0"/>
              <a:t>Participant </a:t>
            </a:r>
            <a:r>
              <a:rPr lang="fr-FR" sz="6000" dirty="0"/>
              <a:t>satisfaction</a:t>
            </a:r>
            <a:endParaRPr lang="en-US" sz="6000" dirty="0"/>
          </a:p>
        </p:txBody>
      </p:sp>
      <p:sp>
        <p:nvSpPr>
          <p:cNvPr id="16" name="TextBox 15"/>
          <p:cNvSpPr txBox="1"/>
          <p:nvPr/>
        </p:nvSpPr>
        <p:spPr>
          <a:xfrm>
            <a:off x="885825" y="29298900"/>
            <a:ext cx="10820400" cy="10572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8800" dirty="0"/>
              <a:t/>
            </a:r>
            <a:br>
              <a:rPr lang="fr-FR" sz="8800" dirty="0"/>
            </a:br>
            <a:r>
              <a:rPr lang="fr-FR" sz="8800" b="1" dirty="0"/>
              <a:t>DISCUSSION</a:t>
            </a:r>
            <a:r>
              <a:rPr lang="fr-FR" sz="8800" dirty="0"/>
              <a:t> </a:t>
            </a:r>
            <a:r>
              <a:rPr lang="fr-FR" sz="8800" dirty="0" smtClean="0"/>
              <a:t/>
            </a:r>
            <a:br>
              <a:rPr lang="fr-FR" sz="8800" dirty="0" smtClean="0"/>
            </a:br>
            <a:r>
              <a:rPr lang="fr-FR" sz="6000" dirty="0" smtClean="0"/>
              <a:t>1</a:t>
            </a:r>
            <a:r>
              <a:rPr lang="fr-FR" sz="6000" dirty="0"/>
              <a:t>) prospects of monitoring </a:t>
            </a:r>
            <a:r>
              <a:rPr lang="fr-FR" sz="6000" dirty="0" err="1"/>
              <a:t>after</a:t>
            </a:r>
            <a:r>
              <a:rPr lang="fr-FR" sz="6000" dirty="0"/>
              <a:t> training: impact </a:t>
            </a:r>
            <a:r>
              <a:rPr lang="fr-FR" sz="6000" dirty="0" err="1"/>
              <a:t>measures</a:t>
            </a:r>
            <a:r>
              <a:rPr lang="fr-FR" sz="6000" dirty="0"/>
              <a:t>, </a:t>
            </a:r>
            <a:r>
              <a:rPr lang="fr-FR" sz="6000" dirty="0" err="1"/>
              <a:t>implementation</a:t>
            </a:r>
            <a:r>
              <a:rPr lang="fr-FR" sz="6000" dirty="0"/>
              <a:t> </a:t>
            </a:r>
            <a:r>
              <a:rPr lang="fr-FR" sz="6000" dirty="0" err="1"/>
              <a:t>modalities</a:t>
            </a:r>
            <a:r>
              <a:rPr lang="fr-FR" sz="6000" dirty="0"/>
              <a:t> of inter vision and supervision </a:t>
            </a:r>
            <a:r>
              <a:rPr lang="fr-FR" sz="6000" dirty="0" err="1"/>
              <a:t>devices</a:t>
            </a:r>
            <a:r>
              <a:rPr lang="fr-FR" sz="6000" dirty="0"/>
              <a:t>, </a:t>
            </a:r>
            <a:r>
              <a:rPr lang="fr-FR" sz="6000" dirty="0" smtClean="0"/>
              <a:t/>
            </a:r>
            <a:br>
              <a:rPr lang="fr-FR" sz="6000" dirty="0" smtClean="0"/>
            </a:br>
            <a:r>
              <a:rPr lang="fr-FR" sz="6000" dirty="0" smtClean="0"/>
              <a:t>2</a:t>
            </a:r>
            <a:r>
              <a:rPr lang="fr-FR" sz="6000" dirty="0"/>
              <a:t>) </a:t>
            </a:r>
            <a:r>
              <a:rPr lang="fr-FR" sz="6000" dirty="0" err="1"/>
              <a:t>needs</a:t>
            </a:r>
            <a:r>
              <a:rPr lang="fr-FR" sz="6000" dirty="0"/>
              <a:t> to assume the </a:t>
            </a:r>
            <a:r>
              <a:rPr lang="fr-FR" sz="6000" dirty="0" err="1"/>
              <a:t>likely</a:t>
            </a:r>
            <a:r>
              <a:rPr lang="fr-FR" sz="6000" dirty="0"/>
              <a:t> </a:t>
            </a:r>
            <a:r>
              <a:rPr lang="fr-FR" sz="6000" dirty="0" err="1"/>
              <a:t>upgrowth</a:t>
            </a:r>
            <a:r>
              <a:rPr lang="fr-FR" sz="6000" dirty="0"/>
              <a:t> of </a:t>
            </a:r>
            <a:r>
              <a:rPr lang="fr-FR" sz="6000" dirty="0" err="1"/>
              <a:t>this</a:t>
            </a:r>
            <a:r>
              <a:rPr lang="fr-FR" sz="6000" dirty="0"/>
              <a:t> </a:t>
            </a:r>
            <a:r>
              <a:rPr lang="fr-FR" sz="6000" dirty="0" err="1"/>
              <a:t>device</a:t>
            </a:r>
            <a:r>
              <a:rPr lang="fr-FR" sz="6000" b="1" dirty="0"/>
              <a:t> </a:t>
            </a:r>
            <a:endParaRPr lang="fr-FR" sz="6000" dirty="0"/>
          </a:p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3336250" y="29070300"/>
            <a:ext cx="9067800" cy="13449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8800" b="1" dirty="0"/>
              <a:t>CONCLUSIONS </a:t>
            </a:r>
            <a:r>
              <a:rPr lang="fr-FR" sz="6000" dirty="0" err="1" smtClean="0"/>
              <a:t>Since</a:t>
            </a:r>
            <a:r>
              <a:rPr lang="fr-FR" sz="6000" dirty="0" smtClean="0"/>
              <a:t> 2015, </a:t>
            </a:r>
            <a:r>
              <a:rPr lang="fr-FR" sz="6000" dirty="0" err="1" smtClean="0"/>
              <a:t>this</a:t>
            </a:r>
            <a:r>
              <a:rPr lang="fr-FR" sz="6000" dirty="0" smtClean="0"/>
              <a:t> </a:t>
            </a:r>
            <a:r>
              <a:rPr lang="fr-FR" sz="6000" dirty="0"/>
              <a:t>first French training </a:t>
            </a:r>
            <a:r>
              <a:rPr lang="fr-FR" sz="6000" dirty="0" err="1"/>
              <a:t>device</a:t>
            </a:r>
            <a:r>
              <a:rPr lang="fr-FR" sz="6000" dirty="0"/>
              <a:t> </a:t>
            </a:r>
            <a:r>
              <a:rPr lang="fr-FR" sz="6000" dirty="0" err="1"/>
              <a:t>can</a:t>
            </a:r>
            <a:r>
              <a:rPr lang="fr-FR" sz="6000" dirty="0"/>
              <a:t> help </a:t>
            </a:r>
            <a:br>
              <a:rPr lang="fr-FR" sz="6000" dirty="0"/>
            </a:br>
            <a:r>
              <a:rPr lang="fr-FR" sz="6000" dirty="0"/>
              <a:t>1) to </a:t>
            </a:r>
            <a:r>
              <a:rPr lang="fr-FR" sz="6000" dirty="0" err="1"/>
              <a:t>get</a:t>
            </a:r>
            <a:r>
              <a:rPr lang="fr-FR" sz="6000" dirty="0"/>
              <a:t> more </a:t>
            </a:r>
            <a:r>
              <a:rPr lang="fr-FR" sz="6000" dirty="0" err="1"/>
              <a:t>stronger</a:t>
            </a:r>
            <a:r>
              <a:rPr lang="fr-FR" sz="6000" dirty="0"/>
              <a:t> and </a:t>
            </a:r>
            <a:r>
              <a:rPr lang="fr-FR" sz="6000" dirty="0" err="1"/>
              <a:t>structured</a:t>
            </a:r>
            <a:r>
              <a:rPr lang="fr-FR" sz="6000" dirty="0"/>
              <a:t> institutions </a:t>
            </a:r>
            <a:r>
              <a:rPr lang="fr-FR" sz="6000" dirty="0" err="1"/>
              <a:t>involvement</a:t>
            </a:r>
            <a:r>
              <a:rPr lang="fr-FR" sz="6000" dirty="0"/>
              <a:t>  for the management of </a:t>
            </a:r>
            <a:r>
              <a:rPr lang="fr-FR" sz="6000" dirty="0" err="1"/>
              <a:t>vulnerability</a:t>
            </a:r>
            <a:r>
              <a:rPr lang="fr-FR" sz="6000" dirty="0"/>
              <a:t> and </a:t>
            </a:r>
            <a:r>
              <a:rPr lang="fr-FR" sz="6000" dirty="0" err="1"/>
              <a:t>suffering</a:t>
            </a:r>
            <a:r>
              <a:rPr lang="fr-FR" sz="6000" dirty="0"/>
              <a:t> of </a:t>
            </a:r>
            <a:r>
              <a:rPr lang="fr-FR" sz="6000" dirty="0" err="1"/>
              <a:t>doctors</a:t>
            </a:r>
            <a:r>
              <a:rPr lang="fr-FR" sz="6000" dirty="0"/>
              <a:t/>
            </a:r>
            <a:br>
              <a:rPr lang="fr-FR" sz="6000" dirty="0"/>
            </a:br>
            <a:r>
              <a:rPr lang="fr-FR" sz="6000" dirty="0"/>
              <a:t>2) to </a:t>
            </a:r>
            <a:r>
              <a:rPr lang="fr-FR" sz="6000" dirty="0" err="1"/>
              <a:t>improve</a:t>
            </a:r>
            <a:r>
              <a:rPr lang="fr-FR" sz="6000" dirty="0"/>
              <a:t> </a:t>
            </a:r>
            <a:r>
              <a:rPr lang="fr-FR" sz="6000" dirty="0" err="1"/>
              <a:t>physician</a:t>
            </a:r>
            <a:r>
              <a:rPr lang="fr-FR" sz="6000" dirty="0"/>
              <a:t> </a:t>
            </a:r>
            <a:r>
              <a:rPr lang="fr-FR" sz="6000" dirty="0" err="1"/>
              <a:t>wellness</a:t>
            </a:r>
            <a:r>
              <a:rPr lang="fr-FR" sz="6000" dirty="0"/>
              <a:t> and </a:t>
            </a:r>
            <a:r>
              <a:rPr lang="fr-FR" sz="6000" dirty="0" err="1"/>
              <a:t>reducing</a:t>
            </a:r>
            <a:r>
              <a:rPr lang="fr-FR" sz="6000" dirty="0"/>
              <a:t> </a:t>
            </a:r>
            <a:r>
              <a:rPr lang="fr-FR" sz="6000" dirty="0" err="1"/>
              <a:t>overdiagnosis</a:t>
            </a:r>
            <a:r>
              <a:rPr lang="fr-FR" sz="6000" dirty="0"/>
              <a:t> and </a:t>
            </a:r>
            <a:r>
              <a:rPr lang="fr-FR" sz="6000" dirty="0" err="1"/>
              <a:t>overtreatment</a:t>
            </a:r>
            <a:endParaRPr lang="en-US" sz="6000" dirty="0"/>
          </a:p>
        </p:txBody>
      </p:sp>
      <p:sp>
        <p:nvSpPr>
          <p:cNvPr id="18" name="Rectangle 17"/>
          <p:cNvSpPr/>
          <p:nvPr/>
        </p:nvSpPr>
        <p:spPr>
          <a:xfrm>
            <a:off x="9267825" y="12700"/>
            <a:ext cx="128016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FR" sz="8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Tel Aviv-Jaffa – Israël</a:t>
            </a:r>
          </a:p>
          <a:p>
            <a:pPr algn="l"/>
            <a:r>
              <a:rPr lang="fr-FR" sz="8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20-21-22-23-24 May 2016</a:t>
            </a:r>
            <a:endParaRPr lang="fr-FR" dirty="0"/>
          </a:p>
        </p:txBody>
      </p:sp>
      <p:sp>
        <p:nvSpPr>
          <p:cNvPr id="19" name="ZoneTexte 11"/>
          <p:cNvSpPr txBox="1">
            <a:spLocks noChangeArrowheads="1"/>
          </p:cNvSpPr>
          <p:nvPr/>
        </p:nvSpPr>
        <p:spPr bwMode="auto">
          <a:xfrm>
            <a:off x="22225" y="38766581"/>
            <a:ext cx="11403325" cy="4451519"/>
          </a:xfrm>
          <a:prstGeom prst="rect">
            <a:avLst/>
          </a:prstGeom>
          <a:gradFill>
            <a:gsLst>
              <a:gs pos="0">
                <a:schemeClr val="accent5">
                  <a:lumMod val="90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>
            <a:noFill/>
          </a:ln>
          <a:extLst/>
        </p:spPr>
        <p:txBody>
          <a:bodyPr wrap="square" lIns="19349" tIns="9674" rIns="19349" bIns="9674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914400" indent="-914400" eaLnBrk="1" hangingPunct="1">
              <a:buAutoNum type="arabicParenBoth"/>
            </a:pPr>
            <a:r>
              <a:rPr lang="fr-FR" sz="4800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Family</a:t>
            </a:r>
            <a:r>
              <a:rPr lang="fr-FR" sz="48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4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Practice </a:t>
            </a:r>
            <a:r>
              <a:rPr lang="fr-FR" sz="4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Department</a:t>
            </a:r>
            <a:r>
              <a:rPr lang="fr-FR" sz="4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;  Paris Diderot </a:t>
            </a:r>
            <a:r>
              <a:rPr lang="fr-FR" sz="4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University</a:t>
            </a:r>
            <a:r>
              <a:rPr lang="fr-FR" sz="4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(2) </a:t>
            </a:r>
            <a:r>
              <a:rPr lang="fr-FR" sz="48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Toulouse </a:t>
            </a:r>
            <a:r>
              <a:rPr lang="fr-FR" sz="4800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Rangueil</a:t>
            </a:r>
            <a:r>
              <a:rPr lang="fr-FR" sz="48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4800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University</a:t>
            </a:r>
            <a:r>
              <a:rPr lang="fr-FR" sz="48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fr-FR" sz="48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fr-FR" sz="4800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Corresponding</a:t>
            </a:r>
            <a:r>
              <a:rPr lang="fr-FR" sz="48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4800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author</a:t>
            </a:r>
            <a:r>
              <a:rPr lang="fr-FR" sz="48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4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fr-FR" sz="48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Pr Eric GALAM</a:t>
            </a:r>
            <a:r>
              <a:rPr lang="fr-FR" sz="4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  eric.galam@univ-paris-diderot.fr</a:t>
            </a:r>
            <a:br>
              <a:rPr lang="fr-FR" sz="4800" dirty="0"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lang="fr-FR" sz="4800" dirty="0"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655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21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8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21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8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1061</TotalTime>
  <Words>92</Words>
  <Application>Microsoft Macintosh PowerPoint</Application>
  <PresentationFormat>Custom</PresentationFormat>
  <Paragraphs>14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Modèle par défaut</vt:lpstr>
      <vt:lpstr>How to train caregivers for sick doctors?  Preliminary report of a french training program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 Galam</dc:creator>
  <cp:lastModifiedBy>Erico</cp:lastModifiedBy>
  <cp:revision>92</cp:revision>
  <cp:lastPrinted>1601-01-01T00:00:00Z</cp:lastPrinted>
  <dcterms:created xsi:type="dcterms:W3CDTF">1601-01-01T00:00:00Z</dcterms:created>
  <dcterms:modified xsi:type="dcterms:W3CDTF">2016-05-04T19:32:09Z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