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32404050" cy="43205400"/>
  <p:notesSz cx="6858000" cy="9144000"/>
  <p:defaultTextStyle>
    <a:defPPr>
      <a:defRPr lang="fr-FR"/>
    </a:defPPr>
    <a:lvl1pPr algn="ctr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021"/>
    <a:srgbClr val="FFFC22"/>
    <a:srgbClr val="FFEF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 autoAdjust="0"/>
    <p:restoredTop sz="99138" autoAdjust="0"/>
  </p:normalViewPr>
  <p:slideViewPr>
    <p:cSldViewPr>
      <p:cViewPr varScale="1">
        <p:scale>
          <a:sx n="18" d="100"/>
          <a:sy n="18" d="100"/>
        </p:scale>
        <p:origin x="-3006" y="-192"/>
      </p:cViewPr>
      <p:guideLst>
        <p:guide orient="horz" pos="1360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6269503733875499E-2"/>
          <c:y val="1.26141921135827E-2"/>
          <c:w val="0.91833566976348202"/>
          <c:h val="0.92526764183519905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Feuil1!$I$5:$I$8</c:f>
              <c:strCache>
                <c:ptCount val="4"/>
                <c:pt idx="0">
                  <c:v>First year</c:v>
                </c:pt>
                <c:pt idx="1">
                  <c:v>Second year</c:v>
                </c:pt>
                <c:pt idx="2">
                  <c:v>Third year</c:v>
                </c:pt>
                <c:pt idx="3">
                  <c:v>sup</c:v>
                </c:pt>
              </c:strCache>
            </c:strRef>
          </c:cat>
          <c:val>
            <c:numRef>
              <c:f>Feuil1!$J$5:$J$8</c:f>
              <c:numCache>
                <c:formatCode>General</c:formatCode>
                <c:ptCount val="4"/>
                <c:pt idx="0">
                  <c:v>18</c:v>
                </c:pt>
                <c:pt idx="1">
                  <c:v>11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9645696"/>
        <c:axId val="99651968"/>
      </c:barChart>
      <c:catAx>
        <c:axId val="99645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9651968"/>
        <c:crosses val="autoZero"/>
        <c:auto val="1"/>
        <c:lblAlgn val="ctr"/>
        <c:lblOffset val="100"/>
        <c:noMultiLvlLbl val="0"/>
      </c:catAx>
      <c:valAx>
        <c:axId val="99651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964569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7177540078079208E-2"/>
          <c:y val="5.7279808681724706E-2"/>
          <c:w val="0.91282245992192101"/>
          <c:h val="0.85621653730954395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Feuil1!$P$8:$P$13</c:f>
              <c:strCache>
                <c:ptCount val="6"/>
                <c:pt idx="0">
                  <c:v>Senior refuses complementary exam</c:v>
                </c:pt>
                <c:pt idx="1">
                  <c:v>GPT doesn't agree  </c:v>
                </c:pt>
                <c:pt idx="2">
                  <c:v>Treatment</c:v>
                </c:pt>
                <c:pt idx="3">
                  <c:v>hospitalisation, monitoring, transfer</c:v>
                </c:pt>
                <c:pt idx="4">
                  <c:v>request for a specialist</c:v>
                </c:pt>
                <c:pt idx="5">
                  <c:v>Not enough antonomy </c:v>
                </c:pt>
              </c:strCache>
            </c:strRef>
          </c:cat>
          <c:val>
            <c:numRef>
              <c:f>Feuil1!$Q$8:$Q$13</c:f>
              <c:numCache>
                <c:formatCode>General</c:formatCode>
                <c:ptCount val="6"/>
              </c:numCache>
            </c:numRef>
          </c:val>
        </c:ser>
        <c:ser>
          <c:idx val="1"/>
          <c:order val="1"/>
          <c:invertIfNegative val="0"/>
          <c:cat>
            <c:strRef>
              <c:f>Feuil1!$P$8:$P$13</c:f>
              <c:strCache>
                <c:ptCount val="6"/>
                <c:pt idx="0">
                  <c:v>Senior refuses complementary exam</c:v>
                </c:pt>
                <c:pt idx="1">
                  <c:v>GPT doesn't agree  </c:v>
                </c:pt>
                <c:pt idx="2">
                  <c:v>Treatment</c:v>
                </c:pt>
                <c:pt idx="3">
                  <c:v>hospitalisation, monitoring, transfer</c:v>
                </c:pt>
                <c:pt idx="4">
                  <c:v>request for a specialist</c:v>
                </c:pt>
                <c:pt idx="5">
                  <c:v>Not enough antonomy </c:v>
                </c:pt>
              </c:strCache>
            </c:strRef>
          </c:cat>
          <c:val>
            <c:numRef>
              <c:f>Feuil1!$R$8:$R$13</c:f>
              <c:numCache>
                <c:formatCode>General</c:formatCode>
                <c:ptCount val="6"/>
              </c:numCache>
            </c:numRef>
          </c:val>
        </c:ser>
        <c:ser>
          <c:idx val="2"/>
          <c:order val="2"/>
          <c:invertIfNegative val="0"/>
          <c:cat>
            <c:strRef>
              <c:f>Feuil1!$P$8:$P$13</c:f>
              <c:strCache>
                <c:ptCount val="6"/>
                <c:pt idx="0">
                  <c:v>Senior refuses complementary exam</c:v>
                </c:pt>
                <c:pt idx="1">
                  <c:v>GPT doesn't agree  </c:v>
                </c:pt>
                <c:pt idx="2">
                  <c:v>Treatment</c:v>
                </c:pt>
                <c:pt idx="3">
                  <c:v>hospitalisation, monitoring, transfer</c:v>
                </c:pt>
                <c:pt idx="4">
                  <c:v>request for a specialist</c:v>
                </c:pt>
                <c:pt idx="5">
                  <c:v>Not enough antonomy </c:v>
                </c:pt>
              </c:strCache>
            </c:strRef>
          </c:cat>
          <c:val>
            <c:numRef>
              <c:f>Feuil1!$S$8:$S$13</c:f>
              <c:numCache>
                <c:formatCode>General</c:formatCode>
                <c:ptCount val="6"/>
                <c:pt idx="0">
                  <c:v>7</c:v>
                </c:pt>
                <c:pt idx="1">
                  <c:v>8</c:v>
                </c:pt>
                <c:pt idx="2">
                  <c:v>14</c:v>
                </c:pt>
                <c:pt idx="3">
                  <c:v>8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442880"/>
        <c:axId val="102444416"/>
      </c:barChart>
      <c:catAx>
        <c:axId val="102442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2444416"/>
        <c:crosses val="autoZero"/>
        <c:auto val="1"/>
        <c:lblAlgn val="ctr"/>
        <c:lblOffset val="100"/>
        <c:noMultiLvlLbl val="0"/>
      </c:catAx>
      <c:valAx>
        <c:axId val="102444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244288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cat>
            <c:strRef>
              <c:f>Feuil1!$Q$42:$Q$47</c:f>
              <c:strCache>
                <c:ptCount val="6"/>
                <c:pt idx="0">
                  <c:v>Team agreement  7</c:v>
                </c:pt>
                <c:pt idx="1">
                  <c:v>senior allows GPT decision  2</c:v>
                </c:pt>
                <c:pt idx="2">
                  <c:v>GPT against senior   2</c:v>
                </c:pt>
                <c:pt idx="3">
                  <c:v>GPT relies on another senior  2</c:v>
                </c:pt>
                <c:pt idx="4">
                  <c:v>GPT seeks his hierarchy  2</c:v>
                </c:pt>
                <c:pt idx="5">
                  <c:v>GPT decision  senior absent  3</c:v>
                </c:pt>
              </c:strCache>
            </c:strRef>
          </c:cat>
          <c:val>
            <c:numRef>
              <c:f>Feuil1!$R$42:$R$47</c:f>
              <c:numCache>
                <c:formatCode>General</c:formatCode>
                <c:ptCount val="6"/>
                <c:pt idx="0">
                  <c:v>7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cat>
            <c:strRef>
              <c:f>Feuil1!$Q$60:$Q$64</c:f>
              <c:strCache>
                <c:ptCount val="5"/>
                <c:pt idx="0">
                  <c:v>Everybody agree</c:v>
                </c:pt>
                <c:pt idx="1">
                  <c:v>GPT makes but don't agree</c:v>
                </c:pt>
                <c:pt idx="2">
                  <c:v>GPT obliged by his hierarchy</c:v>
                </c:pt>
                <c:pt idx="3">
                  <c:v>GPT seeks decisions with another senior</c:v>
                </c:pt>
                <c:pt idx="4">
                  <c:v>Seniors decides after saying his disagreement </c:v>
                </c:pt>
              </c:strCache>
            </c:strRef>
          </c:cat>
          <c:val>
            <c:numRef>
              <c:f>Feuil1!$R$60:$R$64</c:f>
              <c:numCache>
                <c:formatCode>General</c:formatCode>
                <c:ptCount val="5"/>
                <c:pt idx="0">
                  <c:v>1</c:v>
                </c:pt>
                <c:pt idx="1">
                  <c:v>13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CC5E84B-C744-414D-A13C-EA42BA1E1E44}" type="datetimeFigureOut">
              <a:rPr lang="fr-FR"/>
              <a:pPr>
                <a:defRPr/>
              </a:pPr>
              <a:t>05/04/2016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9D166CB-D3C3-4F2C-A32B-8A072E982E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2327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30463" y="13422313"/>
            <a:ext cx="27543125" cy="9259887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860925" y="24482425"/>
            <a:ext cx="22682200" cy="110426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97A96-5843-4D4F-83EA-4806F794C61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191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FF90F-6AC1-4556-941D-E8D5640EC9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97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59050" y="27763788"/>
            <a:ext cx="27544713" cy="85804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59050" y="18311813"/>
            <a:ext cx="27544713" cy="94519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251FD-07A1-48FA-BD1A-D565A70336D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9450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620838" y="10080625"/>
            <a:ext cx="14504987" cy="2851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278225" y="10080625"/>
            <a:ext cx="14504988" cy="2851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5B70C-6A65-4C45-AEEC-A32647D225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071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20838" y="9671050"/>
            <a:ext cx="14316075" cy="40306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20838" y="13701713"/>
            <a:ext cx="14316075" cy="24893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6460788" y="9671050"/>
            <a:ext cx="14322425" cy="40306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6460788" y="13701713"/>
            <a:ext cx="14322425" cy="24893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5E916-E951-4FBA-A097-38F0F73AD45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843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60F1D-D6ED-4490-90BF-5C81DA60D02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299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94A16-776A-4D4D-A490-C2F2C20B37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023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0838" y="1720850"/>
            <a:ext cx="10660062" cy="73199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669838" y="1720850"/>
            <a:ext cx="18113375" cy="36874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20838" y="9040813"/>
            <a:ext cx="10660062" cy="295544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9B932-F2C2-4264-A922-63BDD11975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279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51588" y="30243463"/>
            <a:ext cx="19442112" cy="35702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351588" y="3860800"/>
            <a:ext cx="19442112" cy="259222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51588" y="33813750"/>
            <a:ext cx="19442112" cy="50704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7FD4D-9D18-4586-A220-5393CC47C1E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8369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652B4-601B-49EB-9D75-641C69DADF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010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23493413" y="1730375"/>
            <a:ext cx="7289800" cy="368649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620838" y="1730375"/>
            <a:ext cx="21720175" cy="368649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AEAD7-47E6-4A3D-B639-07AF38D4F4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677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20838" y="1730375"/>
            <a:ext cx="29162375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054" tIns="216027" rIns="432054" bIns="21602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20838" y="10080625"/>
            <a:ext cx="29162375" cy="285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20838" y="39344600"/>
            <a:ext cx="7559675" cy="3000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algn="l">
              <a:defRPr sz="66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225" y="39344600"/>
            <a:ext cx="10261600" cy="3000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algn="ctr">
              <a:defRPr sz="66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3538" y="39344600"/>
            <a:ext cx="7559675" cy="3000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algn="r">
              <a:defRPr sz="6600"/>
            </a:lvl1pPr>
          </a:lstStyle>
          <a:p>
            <a:pPr>
              <a:defRPr/>
            </a:pPr>
            <a:fld id="{51ABBA37-9DA1-485B-9E51-4ECF12DF2E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2pPr>
      <a:lvl3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3pPr>
      <a:lvl4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4pPr>
      <a:lvl5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5pPr>
      <a:lvl6pPr marL="457200" algn="ctr" defTabSz="4321175" rtl="0" fontAlgn="base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6pPr>
      <a:lvl7pPr marL="914400" algn="ctr" defTabSz="4321175" rtl="0" fontAlgn="base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7pPr>
      <a:lvl8pPr marL="1371600" algn="ctr" defTabSz="4321175" rtl="0" fontAlgn="base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8pPr>
      <a:lvl9pPr marL="1828800" algn="ctr" defTabSz="4321175" rtl="0" fontAlgn="base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9pPr>
    </p:titleStyle>
    <p:bodyStyle>
      <a:lvl1pPr marL="1620838" indent="-1620838" algn="l" defTabSz="4321175" rtl="0" eaLnBrk="0" fontAlgn="base" hangingPunct="0">
        <a:spcBef>
          <a:spcPct val="20000"/>
        </a:spcBef>
        <a:spcAft>
          <a:spcPct val="0"/>
        </a:spcAft>
        <a:buChar char="•"/>
        <a:defRPr sz="15100">
          <a:solidFill>
            <a:schemeClr val="tx1"/>
          </a:solidFill>
          <a:latin typeface="+mn-lt"/>
          <a:ea typeface="+mn-ea"/>
          <a:cs typeface="+mn-cs"/>
        </a:defRPr>
      </a:lvl1pPr>
      <a:lvl2pPr marL="3509963" indent="-1349375" algn="l" defTabSz="4321175" rtl="0" eaLnBrk="0" fontAlgn="base" hangingPunct="0">
        <a:spcBef>
          <a:spcPct val="20000"/>
        </a:spcBef>
        <a:spcAft>
          <a:spcPct val="0"/>
        </a:spcAft>
        <a:buChar char="–"/>
        <a:defRPr sz="13200">
          <a:solidFill>
            <a:schemeClr val="tx1"/>
          </a:solidFill>
          <a:latin typeface="+mn-lt"/>
        </a:defRPr>
      </a:lvl2pPr>
      <a:lvl3pPr marL="5400675" indent="-1079500" algn="l" defTabSz="4321175" rtl="0" eaLnBrk="0" fontAlgn="base" hangingPunct="0">
        <a:spcBef>
          <a:spcPct val="20000"/>
        </a:spcBef>
        <a:spcAft>
          <a:spcPct val="0"/>
        </a:spcAft>
        <a:buChar char="•"/>
        <a:defRPr sz="11300">
          <a:solidFill>
            <a:schemeClr val="tx1"/>
          </a:solidFill>
          <a:latin typeface="+mn-lt"/>
        </a:defRPr>
      </a:lvl3pPr>
      <a:lvl4pPr marL="7561263" indent="-1081088" algn="l" defTabSz="4321175" rtl="0" eaLnBrk="0" fontAlgn="base" hangingPunct="0">
        <a:spcBef>
          <a:spcPct val="20000"/>
        </a:spcBef>
        <a:spcAft>
          <a:spcPct val="0"/>
        </a:spcAft>
        <a:buChar char="–"/>
        <a:defRPr sz="9500">
          <a:solidFill>
            <a:schemeClr val="tx1"/>
          </a:solidFill>
          <a:latin typeface="+mn-lt"/>
        </a:defRPr>
      </a:lvl4pPr>
      <a:lvl5pPr marL="9721850" indent="-1081088" algn="l" defTabSz="4321175" rtl="0" eaLnBrk="0" fontAlgn="base" hangingPunct="0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5pPr>
      <a:lvl6pPr marL="10179050" indent="-1081088" algn="l" defTabSz="432117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6pPr>
      <a:lvl7pPr marL="10636250" indent="-1081088" algn="l" defTabSz="432117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7pPr>
      <a:lvl8pPr marL="11093450" indent="-1081088" algn="l" defTabSz="432117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8pPr>
      <a:lvl9pPr marL="11550650" indent="-1081088" algn="l" defTabSz="432117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8225" y="3009900"/>
            <a:ext cx="30446434" cy="6194295"/>
          </a:xfrm>
          <a:gradFill>
            <a:gsLst>
              <a:gs pos="0">
                <a:schemeClr val="accent5">
                  <a:lumMod val="90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</p:spPr>
        <p:txBody>
          <a:bodyPr/>
          <a:lstStyle/>
          <a:p>
            <a:r>
              <a:rPr lang="en-US" sz="8800" b="1" dirty="0"/>
              <a:t>Disagreements about patient care between </a:t>
            </a:r>
            <a:r>
              <a:rPr lang="en-US" sz="8800" b="1" dirty="0" err="1"/>
              <a:t>parisian</a:t>
            </a:r>
            <a:r>
              <a:rPr lang="en-US" sz="8800" b="1" dirty="0"/>
              <a:t> general practitioners in training and their supervisors. Study of 37 </a:t>
            </a:r>
            <a:r>
              <a:rPr lang="en-US" sz="8800" b="1" dirty="0" smtClean="0"/>
              <a:t>situations.</a:t>
            </a:r>
            <a:r>
              <a:rPr lang="en-US" sz="8800" b="1" dirty="0"/>
              <a:t/>
            </a:r>
            <a:br>
              <a:rPr lang="en-US" sz="8800" b="1" dirty="0"/>
            </a:br>
            <a:r>
              <a:rPr lang="en-US" sz="7200" b="1" dirty="0"/>
              <a:t>Eric </a:t>
            </a:r>
            <a:r>
              <a:rPr lang="en-US" sz="7200" b="1" dirty="0" err="1"/>
              <a:t>Galam</a:t>
            </a:r>
            <a:r>
              <a:rPr lang="en-US" sz="7200" b="1" dirty="0"/>
              <a:t> (1), </a:t>
            </a:r>
            <a:r>
              <a:rPr lang="en-US" sz="7200" b="1" dirty="0" err="1"/>
              <a:t>Romain</a:t>
            </a:r>
            <a:r>
              <a:rPr lang="en-US" sz="7200" b="1" dirty="0"/>
              <a:t> </a:t>
            </a:r>
            <a:r>
              <a:rPr lang="en-US" sz="7200" b="1" dirty="0" err="1"/>
              <a:t>Multon</a:t>
            </a:r>
            <a:r>
              <a:rPr lang="en-US" sz="7200" b="1" dirty="0"/>
              <a:t> (1), </a:t>
            </a:r>
            <a:r>
              <a:rPr lang="fr-FR" sz="7200" b="1" dirty="0" err="1"/>
              <a:t>Tiphanie</a:t>
            </a:r>
            <a:r>
              <a:rPr lang="fr-FR" sz="7200" b="1" dirty="0"/>
              <a:t> Bouchez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20838" y="9563100"/>
            <a:ext cx="29162375" cy="31699200"/>
          </a:xfrm>
        </p:spPr>
        <p:txBody>
          <a:bodyPr/>
          <a:lstStyle/>
          <a:p>
            <a:pPr marL="0" indent="0">
              <a:buNone/>
            </a:pPr>
            <a:r>
              <a:rPr lang="en-US" sz="6600" dirty="0"/>
              <a:t/>
            </a:r>
            <a:br>
              <a:rPr lang="en-US" sz="6600" dirty="0"/>
            </a:br>
            <a:r>
              <a:rPr lang="en-US" sz="6600" b="1" dirty="0"/>
              <a:t/>
            </a:r>
            <a:br>
              <a:rPr lang="en-US" sz="6600" b="1" dirty="0"/>
            </a:br>
            <a:r>
              <a:rPr lang="en-US" sz="6600" dirty="0"/>
              <a:t/>
            </a:r>
            <a:br>
              <a:rPr lang="en-US" sz="6600" dirty="0"/>
            </a:br>
            <a:r>
              <a:rPr lang="en-US" sz="6600" dirty="0"/>
              <a:t/>
            </a:r>
            <a:br>
              <a:rPr lang="en-US" sz="6600" dirty="0"/>
            </a:br>
            <a:endParaRPr lang="fr-FR" sz="6600" dirty="0"/>
          </a:p>
          <a:p>
            <a:pPr marL="0" indent="0">
              <a:buNone/>
            </a:pPr>
            <a:r>
              <a:rPr lang="en-US" sz="6600" dirty="0"/>
              <a:t/>
            </a:r>
            <a:br>
              <a:rPr lang="en-US" sz="6600" dirty="0"/>
            </a:br>
            <a:r>
              <a:rPr lang="en-US" sz="6600" dirty="0"/>
              <a:t/>
            </a:r>
            <a:br>
              <a:rPr lang="en-US" sz="6600" dirty="0"/>
            </a:br>
            <a:endParaRPr lang="fr-FR" sz="66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75275" cy="36579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052941" y="124332"/>
            <a:ext cx="16202025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fr-FR" sz="8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Tel Aviv-Jaffa – Israël</a:t>
            </a:r>
          </a:p>
          <a:p>
            <a:pPr algn="l"/>
            <a:r>
              <a:rPr lang="fr-FR" sz="8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20-21-22-23-24 May 2016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73055" y="9306699"/>
            <a:ext cx="9144000" cy="415498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6000" b="1" dirty="0"/>
              <a:t>Background</a:t>
            </a:r>
            <a:br>
              <a:rPr lang="en-US" sz="6000" b="1" dirty="0"/>
            </a:br>
            <a:r>
              <a:rPr lang="en-US" sz="6000" dirty="0"/>
              <a:t> </a:t>
            </a:r>
            <a:r>
              <a:rPr lang="en-US" sz="4800" dirty="0"/>
              <a:t>Workplace conflicts have a negative impact on satisfaction and performance of work team members</a:t>
            </a:r>
            <a:endParaRPr lang="fr-FR" sz="4800" dirty="0"/>
          </a:p>
        </p:txBody>
      </p:sp>
      <p:sp>
        <p:nvSpPr>
          <p:cNvPr id="8" name="ZoneTexte 7"/>
          <p:cNvSpPr txBox="1"/>
          <p:nvPr/>
        </p:nvSpPr>
        <p:spPr>
          <a:xfrm>
            <a:off x="22374225" y="9029700"/>
            <a:ext cx="9144000" cy="470898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Aim </a:t>
            </a:r>
            <a:r>
              <a:rPr lang="en-US" sz="6000" b="1" dirty="0"/>
              <a:t/>
            </a:r>
            <a:br>
              <a:rPr lang="en-US" sz="6000" b="1" dirty="0"/>
            </a:br>
            <a:r>
              <a:rPr lang="en-US" sz="4800" dirty="0"/>
              <a:t>To clarify and analyze disagreements about patients care between general practitioners in training (GPTs) and their supervisors</a:t>
            </a:r>
            <a:endParaRPr lang="fr-FR" sz="4800" dirty="0"/>
          </a:p>
        </p:txBody>
      </p:sp>
      <p:sp>
        <p:nvSpPr>
          <p:cNvPr id="9" name="ZoneTexte 8"/>
          <p:cNvSpPr txBox="1"/>
          <p:nvPr/>
        </p:nvSpPr>
        <p:spPr>
          <a:xfrm>
            <a:off x="9175275" y="8953500"/>
            <a:ext cx="13241150" cy="544764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6000" b="1" dirty="0"/>
              <a:t>Method</a:t>
            </a:r>
            <a:br>
              <a:rPr lang="en-US" sz="6000" b="1" dirty="0"/>
            </a:br>
            <a:r>
              <a:rPr lang="en-US" sz="4800" dirty="0"/>
              <a:t>Five focus groups were conducted, involving 25 GPTs, stating 37 disagreement situations with their supervisor </a:t>
            </a:r>
            <a:r>
              <a:rPr lang="en-US" sz="4800" dirty="0" smtClean="0"/>
              <a:t>about patient </a:t>
            </a:r>
            <a:r>
              <a:rPr lang="en-US" sz="4800" dirty="0"/>
              <a:t>care.</a:t>
            </a:r>
            <a:br>
              <a:rPr lang="en-US" sz="4800" dirty="0"/>
            </a:br>
            <a:r>
              <a:rPr lang="en-US" sz="4800" dirty="0"/>
              <a:t> Interviews were recorded, transcribed and analyzed using a qualitative method to highlight the main encountered problems</a:t>
            </a:r>
            <a:endParaRPr lang="fr-FR" sz="4800" dirty="0"/>
          </a:p>
        </p:txBody>
      </p:sp>
      <p:sp>
        <p:nvSpPr>
          <p:cNvPr id="10" name="ZoneTexte 9"/>
          <p:cNvSpPr txBox="1"/>
          <p:nvPr/>
        </p:nvSpPr>
        <p:spPr>
          <a:xfrm>
            <a:off x="302900" y="34296846"/>
            <a:ext cx="18864367" cy="32316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Results :</a:t>
            </a:r>
            <a:r>
              <a:rPr lang="en-US" sz="4800" dirty="0" smtClean="0"/>
              <a:t> </a:t>
            </a:r>
            <a:r>
              <a:rPr lang="en-US" sz="4800" dirty="0"/>
              <a:t>s</a:t>
            </a:r>
            <a:r>
              <a:rPr lang="en-US" sz="4800" dirty="0" smtClean="0"/>
              <a:t>ources </a:t>
            </a:r>
            <a:r>
              <a:rPr lang="en-US" sz="4800" dirty="0"/>
              <a:t>of conflicts </a:t>
            </a:r>
            <a:br>
              <a:rPr lang="en-US" sz="4800" dirty="0"/>
            </a:br>
            <a:r>
              <a:rPr lang="en-US" sz="4800" dirty="0"/>
              <a:t>1) factors likely to turn </a:t>
            </a:r>
            <a:r>
              <a:rPr lang="en-US" sz="4800" dirty="0" smtClean="0"/>
              <a:t>disagreement into </a:t>
            </a:r>
            <a:r>
              <a:rPr lang="en-US" sz="4800" dirty="0"/>
              <a:t>an irreconcilable conflict, </a:t>
            </a:r>
            <a:br>
              <a:rPr lang="en-US" sz="4800" dirty="0"/>
            </a:br>
            <a:r>
              <a:rPr lang="en-US" sz="4800" dirty="0"/>
              <a:t>2) consequences </a:t>
            </a:r>
            <a:r>
              <a:rPr lang="en-US" sz="4800" dirty="0" smtClean="0"/>
              <a:t>about </a:t>
            </a:r>
            <a:r>
              <a:rPr lang="en-US" sz="4800" dirty="0"/>
              <a:t>quality of care</a:t>
            </a:r>
            <a:br>
              <a:rPr lang="en-US" sz="4800" dirty="0"/>
            </a:br>
            <a:r>
              <a:rPr lang="en-US" sz="4800" dirty="0"/>
              <a:t>3) impact on GPTs </a:t>
            </a:r>
            <a:r>
              <a:rPr lang="en-US" sz="4800" dirty="0" smtClean="0"/>
              <a:t>empowerment</a:t>
            </a:r>
            <a:endParaRPr lang="fr-FR" sz="4800" dirty="0"/>
          </a:p>
        </p:txBody>
      </p:sp>
      <p:sp>
        <p:nvSpPr>
          <p:cNvPr id="11" name="ZoneTexte 10"/>
          <p:cNvSpPr txBox="1"/>
          <p:nvPr/>
        </p:nvSpPr>
        <p:spPr>
          <a:xfrm>
            <a:off x="19023066" y="34296846"/>
            <a:ext cx="12493478" cy="618630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6000" b="1" dirty="0"/>
              <a:t>Conclusions</a:t>
            </a:r>
            <a:r>
              <a:rPr lang="en-US" sz="6000" dirty="0"/>
              <a:t/>
            </a:r>
            <a:br>
              <a:rPr lang="en-US" sz="6000" dirty="0"/>
            </a:br>
            <a:r>
              <a:rPr lang="en-US" sz="4800" dirty="0"/>
              <a:t>Practical solutions to help disagreements playing a positive role in empowering GPT and strengthening their </a:t>
            </a:r>
            <a:r>
              <a:rPr lang="en-US" sz="4800" dirty="0" smtClean="0"/>
              <a:t>professional </a:t>
            </a:r>
            <a:r>
              <a:rPr lang="en-US" sz="4800" dirty="0"/>
              <a:t>ethics. </a:t>
            </a:r>
            <a:br>
              <a:rPr lang="en-US" sz="4800" dirty="0"/>
            </a:br>
            <a:r>
              <a:rPr lang="en-US" sz="4800" dirty="0"/>
              <a:t>Management training of proven or potential conflict can usefully clarify and optimize students hidden curriculum towards professionalism.</a:t>
            </a:r>
            <a:endParaRPr lang="fr-FR" sz="4800" dirty="0"/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302900" y="41125122"/>
            <a:ext cx="31761907" cy="2235528"/>
          </a:xfrm>
          <a:prstGeom prst="rect">
            <a:avLst/>
          </a:prstGeom>
          <a:gradFill>
            <a:gsLst>
              <a:gs pos="0">
                <a:schemeClr val="accent5">
                  <a:lumMod val="90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>
            <a:noFill/>
          </a:ln>
          <a:extLst/>
        </p:spPr>
        <p:txBody>
          <a:bodyPr wrap="square" lIns="19349" tIns="9674" rIns="19349" bIns="9674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4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(1) </a:t>
            </a:r>
            <a:r>
              <a:rPr lang="fr-FR" sz="4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Family</a:t>
            </a:r>
            <a:r>
              <a:rPr lang="fr-FR" sz="4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Practice </a:t>
            </a:r>
            <a:r>
              <a:rPr lang="fr-FR" sz="4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Department</a:t>
            </a:r>
            <a:r>
              <a:rPr lang="fr-FR" sz="4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;  Paris Diderot </a:t>
            </a:r>
            <a:r>
              <a:rPr lang="fr-FR" sz="4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University</a:t>
            </a:r>
            <a:r>
              <a:rPr lang="fr-FR" sz="4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(2) </a:t>
            </a:r>
            <a:r>
              <a:rPr lang="fr-FR" sz="4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Family</a:t>
            </a:r>
            <a:r>
              <a:rPr lang="fr-FR" sz="4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Practice </a:t>
            </a:r>
            <a:r>
              <a:rPr lang="fr-FR" sz="4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Department</a:t>
            </a:r>
            <a:r>
              <a:rPr lang="fr-FR" sz="4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, Nice-Sophia Antipolis </a:t>
            </a:r>
            <a:r>
              <a:rPr lang="fr-FR" sz="4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University</a:t>
            </a:r>
            <a:endParaRPr lang="fr-FR" sz="4800" dirty="0">
              <a:ea typeface="Calibri" pitchFamily="34" charset="0"/>
              <a:cs typeface="Times New Roman" pitchFamily="18" charset="0"/>
            </a:endParaRPr>
          </a:p>
          <a:p>
            <a:pPr eaLnBrk="1" hangingPunct="1"/>
            <a:r>
              <a:rPr lang="fr-FR" sz="4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corresponding</a:t>
            </a:r>
            <a:r>
              <a:rPr lang="fr-FR" sz="4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4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author</a:t>
            </a:r>
            <a:r>
              <a:rPr lang="fr-FR" sz="4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: </a:t>
            </a:r>
            <a:r>
              <a:rPr lang="fr-FR" sz="48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Pr Eric GALAM</a:t>
            </a:r>
            <a:r>
              <a:rPr lang="fr-FR" sz="4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eric.galam@univ-paris-diderot.fr</a:t>
            </a:r>
            <a:br>
              <a:rPr lang="fr-FR" sz="4800" dirty="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fr-FR" sz="4800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20602575" y="-495300"/>
            <a:ext cx="19302413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800" b="1" dirty="0">
                <a:latin typeface="Times New Roman"/>
                <a:ea typeface="Calibri"/>
              </a:rPr>
              <a:t/>
            </a:r>
            <a:br>
              <a:rPr lang="fr-FR" sz="8800" b="1" dirty="0">
                <a:latin typeface="Times New Roman"/>
                <a:ea typeface="Calibri"/>
              </a:rPr>
            </a:br>
            <a:r>
              <a:rPr lang="fr-FR" sz="8800" b="1" dirty="0">
                <a:latin typeface="Times New Roman"/>
                <a:ea typeface="Calibri"/>
              </a:rPr>
              <a:t/>
            </a:r>
            <a:br>
              <a:rPr lang="fr-FR" sz="8800" b="1" dirty="0">
                <a:latin typeface="Times New Roman"/>
                <a:ea typeface="Calibri"/>
              </a:rPr>
            </a:br>
            <a:r>
              <a:rPr lang="fr-FR" sz="8800" b="1" dirty="0">
                <a:latin typeface="Times New Roman"/>
                <a:ea typeface="Calibri"/>
              </a:rPr>
              <a:t/>
            </a:r>
            <a:br>
              <a:rPr lang="fr-FR" sz="8800" b="1" dirty="0">
                <a:latin typeface="Times New Roman"/>
                <a:ea typeface="Calibri"/>
              </a:rPr>
            </a:br>
            <a:r>
              <a:rPr lang="fr-FR" sz="8800" b="1" dirty="0">
                <a:latin typeface="Times New Roman"/>
                <a:ea typeface="Calibri"/>
              </a:rPr>
              <a:t/>
            </a:r>
            <a:br>
              <a:rPr lang="fr-FR" sz="8800" b="1" dirty="0">
                <a:latin typeface="Times New Roman"/>
                <a:ea typeface="Calibri"/>
              </a:rPr>
            </a:br>
            <a:endParaRPr lang="fr-FR" sz="6000" dirty="0"/>
          </a:p>
        </p:txBody>
      </p:sp>
      <p:sp>
        <p:nvSpPr>
          <p:cNvPr id="25" name="Rectangle 24"/>
          <p:cNvSpPr/>
          <p:nvPr/>
        </p:nvSpPr>
        <p:spPr>
          <a:xfrm>
            <a:off x="-18008" y="31182554"/>
            <a:ext cx="4929187" cy="1938992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fr-FR" sz="6000" b="1" dirty="0">
                <a:latin typeface="Times New Roman"/>
                <a:ea typeface="Calibri"/>
              </a:rPr>
              <a:t>How </a:t>
            </a:r>
            <a:r>
              <a:rPr lang="fr-FR" sz="6000" b="1" dirty="0" err="1">
                <a:latin typeface="Times New Roman"/>
                <a:ea typeface="Calibri"/>
              </a:rPr>
              <a:t>old</a:t>
            </a:r>
            <a:r>
              <a:rPr lang="fr-FR" sz="6000" b="1" dirty="0">
                <a:latin typeface="Times New Roman"/>
                <a:ea typeface="Calibri"/>
              </a:rPr>
              <a:t> </a:t>
            </a:r>
            <a:r>
              <a:rPr lang="fr-FR" sz="6000" b="1" dirty="0" err="1">
                <a:latin typeface="Times New Roman"/>
                <a:ea typeface="Calibri"/>
              </a:rPr>
              <a:t>is</a:t>
            </a:r>
            <a:r>
              <a:rPr lang="fr-FR" sz="6000" b="1" dirty="0">
                <a:latin typeface="Times New Roman"/>
                <a:ea typeface="Calibri"/>
              </a:rPr>
              <a:t> </a:t>
            </a:r>
            <a:r>
              <a:rPr lang="fr-FR" sz="6000" b="1" dirty="0" smtClean="0">
                <a:latin typeface="Times New Roman"/>
                <a:ea typeface="Calibri"/>
              </a:rPr>
              <a:t/>
            </a:r>
            <a:br>
              <a:rPr lang="fr-FR" sz="6000" b="1" dirty="0" smtClean="0">
                <a:latin typeface="Times New Roman"/>
                <a:ea typeface="Calibri"/>
              </a:rPr>
            </a:br>
            <a:r>
              <a:rPr lang="fr-FR" sz="6000" b="1" dirty="0" smtClean="0">
                <a:latin typeface="Times New Roman"/>
                <a:ea typeface="Calibri"/>
              </a:rPr>
              <a:t>the </a:t>
            </a:r>
            <a:r>
              <a:rPr lang="fr-FR" sz="6000" b="1" dirty="0">
                <a:latin typeface="Times New Roman"/>
                <a:ea typeface="Calibri"/>
              </a:rPr>
              <a:t>GPT ?</a:t>
            </a:r>
            <a:endParaRPr lang="fr-FR" sz="6000" dirty="0"/>
          </a:p>
        </p:txBody>
      </p:sp>
      <p:sp>
        <p:nvSpPr>
          <p:cNvPr id="26" name="Rectangle 25"/>
          <p:cNvSpPr/>
          <p:nvPr/>
        </p:nvSpPr>
        <p:spPr>
          <a:xfrm>
            <a:off x="10850134" y="26103943"/>
            <a:ext cx="10896600" cy="101566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fr-FR" sz="6000" b="1" dirty="0" err="1">
                <a:latin typeface="Times New Roman"/>
                <a:ea typeface="Calibri"/>
              </a:rPr>
              <a:t>Reasons</a:t>
            </a:r>
            <a:r>
              <a:rPr lang="fr-FR" sz="6000" b="1" dirty="0">
                <a:latin typeface="Times New Roman"/>
                <a:ea typeface="Calibri"/>
              </a:rPr>
              <a:t> for </a:t>
            </a:r>
            <a:r>
              <a:rPr lang="fr-FR" sz="6000" b="1" dirty="0" err="1">
                <a:latin typeface="Times New Roman"/>
                <a:ea typeface="Calibri"/>
              </a:rPr>
              <a:t>disagreement</a:t>
            </a:r>
            <a:r>
              <a:rPr lang="fr-FR" sz="6000" b="1" dirty="0">
                <a:latin typeface="Times New Roman"/>
                <a:ea typeface="Calibri"/>
              </a:rPr>
              <a:t> </a:t>
            </a:r>
            <a:r>
              <a:rPr lang="fr-FR" sz="6000" b="1" dirty="0" smtClean="0">
                <a:latin typeface="Times New Roman"/>
                <a:ea typeface="Calibri"/>
              </a:rPr>
              <a:t>:</a:t>
            </a:r>
            <a:endParaRPr lang="fr-FR" sz="6000" dirty="0"/>
          </a:p>
        </p:txBody>
      </p:sp>
      <p:sp>
        <p:nvSpPr>
          <p:cNvPr id="27" name="Rectangle 26"/>
          <p:cNvSpPr/>
          <p:nvPr/>
        </p:nvSpPr>
        <p:spPr>
          <a:xfrm>
            <a:off x="85062" y="37528500"/>
            <a:ext cx="19009273" cy="304698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4800" dirty="0" smtClean="0"/>
              <a:t>4)  </a:t>
            </a:r>
            <a:r>
              <a:rPr lang="en-US" sz="4800" dirty="0"/>
              <a:t>end of life or  </a:t>
            </a:r>
            <a:r>
              <a:rPr lang="en-US" sz="4800" dirty="0" smtClean="0"/>
              <a:t>palliative </a:t>
            </a:r>
            <a:r>
              <a:rPr lang="en-US" sz="4800" dirty="0"/>
              <a:t>hospital </a:t>
            </a:r>
            <a:r>
              <a:rPr lang="en-US" sz="4800" dirty="0" smtClean="0"/>
              <a:t>care 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 smtClean="0"/>
              <a:t>5) Impact </a:t>
            </a:r>
            <a:r>
              <a:rPr lang="en-US" sz="4800" dirty="0"/>
              <a:t>of the hierarchical link between senior and </a:t>
            </a:r>
            <a:r>
              <a:rPr lang="en-US" sz="4800" dirty="0" smtClean="0"/>
              <a:t>GPT</a:t>
            </a:r>
            <a:br>
              <a:rPr lang="en-US" sz="4800" dirty="0" smtClean="0"/>
            </a:br>
            <a:r>
              <a:rPr lang="en-US" sz="4800" dirty="0" smtClean="0"/>
              <a:t>6)  GPT’s </a:t>
            </a:r>
            <a:r>
              <a:rPr lang="en-US" sz="4800" dirty="0"/>
              <a:t>personality, his conception of </a:t>
            </a:r>
            <a:r>
              <a:rPr lang="en-US" sz="4800" dirty="0" smtClean="0"/>
              <a:t>responsibility</a:t>
            </a:r>
            <a:br>
              <a:rPr lang="en-US" sz="4800" dirty="0" smtClean="0"/>
            </a:br>
            <a:r>
              <a:rPr lang="en-US" sz="4800" dirty="0" smtClean="0"/>
              <a:t>7) knowledge </a:t>
            </a:r>
            <a:r>
              <a:rPr lang="en-US" sz="4800" dirty="0"/>
              <a:t>exchange and  "commercial" </a:t>
            </a:r>
            <a:r>
              <a:rPr lang="en-US" sz="4800" dirty="0" smtClean="0"/>
              <a:t>stakes</a:t>
            </a:r>
            <a:endParaRPr lang="fr-FR" sz="6000" dirty="0"/>
          </a:p>
        </p:txBody>
      </p:sp>
      <p:graphicFrame>
        <p:nvGraphicFramePr>
          <p:cNvPr id="35" name="Graphique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6379741"/>
              </p:ext>
            </p:extLst>
          </p:nvPr>
        </p:nvGraphicFramePr>
        <p:xfrm>
          <a:off x="85062" y="25194118"/>
          <a:ext cx="5740952" cy="6144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6" name="Graphique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7130894"/>
              </p:ext>
            </p:extLst>
          </p:nvPr>
        </p:nvGraphicFramePr>
        <p:xfrm>
          <a:off x="13122762" y="18478500"/>
          <a:ext cx="5741605" cy="7418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Rectangle 12"/>
          <p:cNvSpPr/>
          <p:nvPr/>
        </p:nvSpPr>
        <p:spPr>
          <a:xfrm>
            <a:off x="-46583" y="20692695"/>
            <a:ext cx="12154563" cy="3970318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6000" b="1" dirty="0"/>
              <a:t>Place of </a:t>
            </a:r>
            <a:r>
              <a:rPr lang="en-US" sz="6000" b="1" dirty="0" smtClean="0"/>
              <a:t>disagreement </a:t>
            </a:r>
            <a:endParaRPr lang="en-US" sz="6000" b="1" dirty="0"/>
          </a:p>
          <a:p>
            <a:r>
              <a:rPr lang="en-US" sz="4800" dirty="0"/>
              <a:t>senior from </a:t>
            </a:r>
            <a:r>
              <a:rPr lang="en-US" sz="4800" dirty="0" smtClean="0"/>
              <a:t>another service : </a:t>
            </a:r>
            <a:r>
              <a:rPr lang="en-US" sz="4800" dirty="0"/>
              <a:t>16</a:t>
            </a:r>
          </a:p>
          <a:p>
            <a:r>
              <a:rPr lang="en-US" sz="4800" dirty="0"/>
              <a:t>senior from the same </a:t>
            </a:r>
            <a:r>
              <a:rPr lang="en-US" sz="4800" dirty="0" smtClean="0"/>
              <a:t>service : 4</a:t>
            </a:r>
            <a:endParaRPr lang="en-US" sz="4800" dirty="0"/>
          </a:p>
          <a:p>
            <a:r>
              <a:rPr lang="en-US" sz="4800" dirty="0" smtClean="0"/>
              <a:t>Emergency : 13</a:t>
            </a:r>
            <a:endParaRPr lang="en-US" sz="4800" dirty="0"/>
          </a:p>
          <a:p>
            <a:r>
              <a:rPr lang="en-US" sz="4800" dirty="0" smtClean="0"/>
              <a:t>Ambulatory : </a:t>
            </a:r>
            <a:r>
              <a:rPr lang="en-US" sz="4800" dirty="0"/>
              <a:t>8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090804" y="20666965"/>
            <a:ext cx="12157999" cy="3970318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6000" b="1" dirty="0"/>
              <a:t>Medical Error</a:t>
            </a:r>
          </a:p>
          <a:p>
            <a:r>
              <a:rPr lang="en-US" sz="4800" dirty="0"/>
              <a:t>Serious Event </a:t>
            </a:r>
            <a:r>
              <a:rPr lang="en-US" sz="4800" dirty="0" smtClean="0"/>
              <a:t>preventable : 4</a:t>
            </a:r>
            <a:endParaRPr lang="en-US" sz="4800" dirty="0"/>
          </a:p>
          <a:p>
            <a:r>
              <a:rPr lang="en-US" sz="4800" dirty="0"/>
              <a:t>GP </a:t>
            </a:r>
            <a:r>
              <a:rPr lang="en-US" sz="4800" dirty="0" err="1"/>
              <a:t>succed</a:t>
            </a:r>
            <a:r>
              <a:rPr lang="en-US" sz="4800" dirty="0"/>
              <a:t> to </a:t>
            </a:r>
            <a:r>
              <a:rPr lang="en-US" sz="4800" dirty="0" smtClean="0"/>
              <a:t>prevent problem : 7</a:t>
            </a:r>
            <a:endParaRPr lang="en-US" sz="4800" dirty="0"/>
          </a:p>
          <a:p>
            <a:r>
              <a:rPr lang="en-US" sz="4800" dirty="0"/>
              <a:t>Therapeutic </a:t>
            </a:r>
            <a:r>
              <a:rPr lang="en-US" sz="4800" dirty="0" smtClean="0"/>
              <a:t>relentlessness : 5</a:t>
            </a:r>
            <a:endParaRPr lang="en-US" sz="4800" dirty="0"/>
          </a:p>
          <a:p>
            <a:r>
              <a:rPr lang="en-US" sz="4800" dirty="0"/>
              <a:t>No consequence for the </a:t>
            </a:r>
            <a:r>
              <a:rPr lang="en-US" sz="4800" dirty="0" smtClean="0"/>
              <a:t>patient : </a:t>
            </a:r>
            <a:r>
              <a:rPr lang="en-US" sz="4800" dirty="0"/>
              <a:t>21</a:t>
            </a:r>
          </a:p>
        </p:txBody>
      </p:sp>
      <p:graphicFrame>
        <p:nvGraphicFramePr>
          <p:cNvPr id="39" name="Graphique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017537"/>
              </p:ext>
            </p:extLst>
          </p:nvPr>
        </p:nvGraphicFramePr>
        <p:xfrm>
          <a:off x="9572625" y="15735300"/>
          <a:ext cx="55626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Rectangle 17"/>
          <p:cNvSpPr/>
          <p:nvPr/>
        </p:nvSpPr>
        <p:spPr>
          <a:xfrm>
            <a:off x="86766" y="14428501"/>
            <a:ext cx="9648825" cy="5447646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6000" b="1" dirty="0" smtClean="0"/>
              <a:t> GPT </a:t>
            </a:r>
            <a:r>
              <a:rPr lang="en-US" sz="6000" b="1" dirty="0"/>
              <a:t>decides (18/37)</a:t>
            </a:r>
          </a:p>
          <a:p>
            <a:r>
              <a:rPr lang="en-US" sz="4800" dirty="0"/>
              <a:t>Team </a:t>
            </a:r>
            <a:r>
              <a:rPr lang="en-US" sz="4800" dirty="0" smtClean="0"/>
              <a:t>agreement : 7</a:t>
            </a:r>
            <a:endParaRPr lang="en-US" sz="4800" dirty="0"/>
          </a:p>
          <a:p>
            <a:r>
              <a:rPr lang="en-US" sz="4800" dirty="0"/>
              <a:t>senior allows GPT </a:t>
            </a:r>
            <a:r>
              <a:rPr lang="en-US" sz="4800" dirty="0" smtClean="0"/>
              <a:t>decision : </a:t>
            </a:r>
            <a:r>
              <a:rPr lang="en-US" sz="4800" dirty="0"/>
              <a:t>2</a:t>
            </a:r>
          </a:p>
          <a:p>
            <a:r>
              <a:rPr lang="en-US" sz="4800" dirty="0"/>
              <a:t>GPT against </a:t>
            </a:r>
            <a:r>
              <a:rPr lang="en-US" sz="4800" dirty="0" smtClean="0"/>
              <a:t>senior : </a:t>
            </a:r>
            <a:r>
              <a:rPr lang="en-US" sz="4800" dirty="0"/>
              <a:t>2</a:t>
            </a:r>
          </a:p>
          <a:p>
            <a:r>
              <a:rPr lang="en-US" sz="4800" dirty="0"/>
              <a:t>GPT relies on another </a:t>
            </a:r>
            <a:r>
              <a:rPr lang="en-US" sz="4800" dirty="0" smtClean="0"/>
              <a:t>senior : 2</a:t>
            </a:r>
            <a:endParaRPr lang="en-US" sz="4800" dirty="0"/>
          </a:p>
          <a:p>
            <a:r>
              <a:rPr lang="en-US" sz="4800" dirty="0"/>
              <a:t>GPT seeks his </a:t>
            </a:r>
            <a:r>
              <a:rPr lang="en-US" sz="4800" dirty="0" smtClean="0"/>
              <a:t>hierarchy : 2</a:t>
            </a:r>
            <a:endParaRPr lang="en-US" sz="4800" dirty="0"/>
          </a:p>
          <a:p>
            <a:r>
              <a:rPr lang="en-US" sz="4800" dirty="0"/>
              <a:t>GPT decision  senior </a:t>
            </a:r>
            <a:r>
              <a:rPr lang="en-US" sz="4800" dirty="0" smtClean="0"/>
              <a:t>absent :3</a:t>
            </a:r>
            <a:endParaRPr lang="en-US" sz="4800" dirty="0"/>
          </a:p>
        </p:txBody>
      </p:sp>
      <p:graphicFrame>
        <p:nvGraphicFramePr>
          <p:cNvPr id="40" name="Graphique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8249703"/>
              </p:ext>
            </p:extLst>
          </p:nvPr>
        </p:nvGraphicFramePr>
        <p:xfrm>
          <a:off x="17421225" y="15735300"/>
          <a:ext cx="5410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Rectangle 18"/>
          <p:cNvSpPr/>
          <p:nvPr/>
        </p:nvSpPr>
        <p:spPr>
          <a:xfrm>
            <a:off x="22374225" y="14624139"/>
            <a:ext cx="9690582" cy="4708982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6000" b="1" dirty="0" smtClean="0"/>
              <a:t>Senior </a:t>
            </a:r>
            <a:r>
              <a:rPr lang="en-US" sz="6000" b="1" dirty="0"/>
              <a:t>decides (19/37)</a:t>
            </a:r>
          </a:p>
          <a:p>
            <a:r>
              <a:rPr lang="en-US" sz="4800" dirty="0"/>
              <a:t>Everybody </a:t>
            </a:r>
            <a:r>
              <a:rPr lang="en-US" sz="4800" dirty="0" smtClean="0"/>
              <a:t>agree : 1</a:t>
            </a:r>
            <a:endParaRPr lang="en-US" sz="4800" dirty="0"/>
          </a:p>
          <a:p>
            <a:r>
              <a:rPr lang="en-US" sz="4800" dirty="0"/>
              <a:t>GPT makes but don't </a:t>
            </a:r>
            <a:r>
              <a:rPr lang="en-US" sz="4800" dirty="0" smtClean="0"/>
              <a:t>agree : 13</a:t>
            </a:r>
            <a:endParaRPr lang="en-US" sz="4800" dirty="0"/>
          </a:p>
          <a:p>
            <a:r>
              <a:rPr lang="en-US" sz="4800" dirty="0"/>
              <a:t>GPT obliged by his </a:t>
            </a:r>
            <a:r>
              <a:rPr lang="en-US" sz="4800" dirty="0" smtClean="0"/>
              <a:t>hierarchy : 1</a:t>
            </a:r>
            <a:endParaRPr lang="en-US" sz="4800" dirty="0"/>
          </a:p>
          <a:p>
            <a:r>
              <a:rPr lang="en-US" sz="4800" dirty="0"/>
              <a:t>GPT seeks </a:t>
            </a:r>
            <a:r>
              <a:rPr lang="en-US" sz="4800" dirty="0" smtClean="0"/>
              <a:t>another senior : 2</a:t>
            </a:r>
            <a:endParaRPr lang="en-US" sz="4800" dirty="0"/>
          </a:p>
          <a:p>
            <a:r>
              <a:rPr lang="en-US" sz="4800" dirty="0"/>
              <a:t>A</a:t>
            </a:r>
            <a:r>
              <a:rPr lang="en-US" sz="4800" dirty="0" smtClean="0"/>
              <a:t>fter </a:t>
            </a:r>
            <a:r>
              <a:rPr lang="en-US" sz="4800" dirty="0"/>
              <a:t>saying his </a:t>
            </a:r>
            <a:r>
              <a:rPr lang="en-US" sz="4800" dirty="0" smtClean="0"/>
              <a:t>disagreement : </a:t>
            </a:r>
            <a:r>
              <a:rPr lang="en-US" sz="4800" dirty="0"/>
              <a:t>1</a:t>
            </a:r>
          </a:p>
        </p:txBody>
      </p:sp>
      <p:graphicFrame>
        <p:nvGraphicFramePr>
          <p:cNvPr id="41" name="Graphique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5043528"/>
              </p:ext>
            </p:extLst>
          </p:nvPr>
        </p:nvGraphicFramePr>
        <p:xfrm>
          <a:off x="-14582775" y="392811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8" name="Rectangle 27"/>
          <p:cNvSpPr/>
          <p:nvPr/>
        </p:nvSpPr>
        <p:spPr>
          <a:xfrm>
            <a:off x="5059824" y="30091439"/>
            <a:ext cx="24079200" cy="3231654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sz="6000" b="1" dirty="0"/>
              <a:t>Turning disagreement into conflict n=</a:t>
            </a:r>
            <a:r>
              <a:rPr lang="en-US" sz="6000" b="1" dirty="0" smtClean="0"/>
              <a:t>36</a:t>
            </a:r>
          </a:p>
          <a:p>
            <a:pPr algn="l"/>
            <a:r>
              <a:rPr lang="en-US" sz="4800" dirty="0" smtClean="0"/>
              <a:t>Feeling of underestimation GPT's skills : 10  Feeling </a:t>
            </a:r>
            <a:r>
              <a:rPr lang="en-US" sz="4800" dirty="0"/>
              <a:t>of lack of involvement of </a:t>
            </a:r>
            <a:r>
              <a:rPr lang="en-US" sz="4800" dirty="0" smtClean="0"/>
              <a:t>senior : </a:t>
            </a:r>
            <a:r>
              <a:rPr lang="en-US" sz="4800" dirty="0"/>
              <a:t>8</a:t>
            </a:r>
          </a:p>
          <a:p>
            <a:pPr algn="l"/>
            <a:r>
              <a:rPr lang="en-US" sz="4800" dirty="0"/>
              <a:t>Weak patient or end of </a:t>
            </a:r>
            <a:r>
              <a:rPr lang="en-US" sz="4800" dirty="0" smtClean="0"/>
              <a:t>life : 10    Feeling </a:t>
            </a:r>
            <a:r>
              <a:rPr lang="en-US" sz="4800" dirty="0"/>
              <a:t>of non-compliance </a:t>
            </a:r>
            <a:r>
              <a:rPr lang="en-US" sz="4800" dirty="0" smtClean="0"/>
              <a:t>with recommendations : 4</a:t>
            </a:r>
            <a:endParaRPr lang="en-US" sz="4800" dirty="0"/>
          </a:p>
          <a:p>
            <a:pPr algn="l"/>
            <a:r>
              <a:rPr lang="en-US" sz="4800" dirty="0"/>
              <a:t>Feeling of complacency </a:t>
            </a:r>
            <a:r>
              <a:rPr lang="en-US" sz="4800" dirty="0" smtClean="0"/>
              <a:t>prescription :3       Feeling </a:t>
            </a:r>
            <a:r>
              <a:rPr lang="en-US" sz="4800" dirty="0"/>
              <a:t>of disempowerment for </a:t>
            </a:r>
            <a:r>
              <a:rPr lang="en-US" sz="4800" dirty="0" smtClean="0"/>
              <a:t>GPT : 1</a:t>
            </a:r>
            <a:endParaRPr lang="en-US" sz="4800" dirty="0"/>
          </a:p>
        </p:txBody>
      </p:sp>
      <p:sp>
        <p:nvSpPr>
          <p:cNvPr id="14" name="Émoticône 13"/>
          <p:cNvSpPr/>
          <p:nvPr/>
        </p:nvSpPr>
        <p:spPr bwMode="auto">
          <a:xfrm>
            <a:off x="22416424" y="24637283"/>
            <a:ext cx="4610100" cy="2836545"/>
          </a:xfrm>
          <a:prstGeom prst="smileyF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211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8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146699" y="27022501"/>
            <a:ext cx="14782800" cy="2308324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4800" dirty="0"/>
              <a:t>Senior refuses </a:t>
            </a:r>
            <a:r>
              <a:rPr lang="en-US" sz="4800" dirty="0" smtClean="0"/>
              <a:t>exam : </a:t>
            </a:r>
            <a:r>
              <a:rPr lang="en-US" sz="4800" dirty="0"/>
              <a:t>7	</a:t>
            </a:r>
            <a:r>
              <a:rPr lang="en-US" sz="4800" dirty="0" smtClean="0"/>
              <a:t> GPT </a:t>
            </a:r>
            <a:r>
              <a:rPr lang="en-US" sz="4800" dirty="0"/>
              <a:t>doesn't </a:t>
            </a:r>
            <a:r>
              <a:rPr lang="en-US" sz="4800" dirty="0" smtClean="0"/>
              <a:t>agree : </a:t>
            </a:r>
            <a:r>
              <a:rPr lang="en-US" sz="4800" dirty="0"/>
              <a:t>8	</a:t>
            </a:r>
          </a:p>
          <a:p>
            <a:r>
              <a:rPr lang="en-US" sz="4800" dirty="0" smtClean="0"/>
              <a:t>Treatment :14</a:t>
            </a:r>
            <a:r>
              <a:rPr lang="en-US" sz="4800" dirty="0"/>
              <a:t>	</a:t>
            </a:r>
            <a:r>
              <a:rPr lang="en-US" sz="4800" dirty="0" smtClean="0"/>
              <a:t> </a:t>
            </a:r>
            <a:r>
              <a:rPr lang="en-US" sz="4800" dirty="0" err="1" smtClean="0"/>
              <a:t>Hospi</a:t>
            </a:r>
            <a:r>
              <a:rPr lang="en-US" sz="4800" dirty="0" smtClean="0"/>
              <a:t>, </a:t>
            </a:r>
            <a:r>
              <a:rPr lang="en-US" sz="4800" dirty="0" err="1" smtClean="0"/>
              <a:t>monitoring,transfer</a:t>
            </a:r>
            <a:r>
              <a:rPr lang="en-US" sz="4800" dirty="0" smtClean="0"/>
              <a:t> : 8</a:t>
            </a:r>
            <a:r>
              <a:rPr lang="en-US" sz="4800" dirty="0"/>
              <a:t>	</a:t>
            </a:r>
          </a:p>
          <a:p>
            <a:r>
              <a:rPr lang="en-US" sz="4800" dirty="0"/>
              <a:t>Request for a </a:t>
            </a:r>
            <a:r>
              <a:rPr lang="en-US" sz="4800" dirty="0" smtClean="0"/>
              <a:t>specialist : 1</a:t>
            </a:r>
            <a:r>
              <a:rPr lang="en-US" sz="4800" dirty="0"/>
              <a:t>	</a:t>
            </a:r>
            <a:r>
              <a:rPr lang="en-US" sz="4800" dirty="0" smtClean="0"/>
              <a:t> Not </a:t>
            </a:r>
            <a:r>
              <a:rPr lang="en-US" sz="4800" dirty="0"/>
              <a:t>enough </a:t>
            </a:r>
            <a:r>
              <a:rPr lang="en-US" sz="4800" dirty="0" smtClean="0"/>
              <a:t>autonomy : 2</a:t>
            </a:r>
            <a:endParaRPr lang="en-US" sz="4800" dirty="0"/>
          </a:p>
        </p:txBody>
      </p:sp>
      <p:sp>
        <p:nvSpPr>
          <p:cNvPr id="16" name="Lune 15"/>
          <p:cNvSpPr/>
          <p:nvPr/>
        </p:nvSpPr>
        <p:spPr bwMode="auto">
          <a:xfrm>
            <a:off x="6310033" y="25194118"/>
            <a:ext cx="3391994" cy="4136707"/>
          </a:xfrm>
          <a:prstGeom prst="moo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211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8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Flèche courbée vers le bas 20"/>
          <p:cNvSpPr/>
          <p:nvPr/>
        </p:nvSpPr>
        <p:spPr bwMode="auto">
          <a:xfrm>
            <a:off x="10258425" y="15249114"/>
            <a:ext cx="3962400" cy="627424"/>
          </a:xfrm>
          <a:prstGeom prst="curved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211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8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Flèche courbée vers le bas 32"/>
          <p:cNvSpPr/>
          <p:nvPr/>
        </p:nvSpPr>
        <p:spPr bwMode="auto">
          <a:xfrm>
            <a:off x="18226545" y="15249158"/>
            <a:ext cx="3962400" cy="627424"/>
          </a:xfrm>
          <a:prstGeom prst="curved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211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8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2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8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8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1651</TotalTime>
  <Words>253</Words>
  <Application>Microsoft Office PowerPoint</Application>
  <PresentationFormat>Personnalisé</PresentationFormat>
  <Paragraphs>46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Modèle par défaut</vt:lpstr>
      <vt:lpstr>Disagreements about patient care between parisian general practitioners in training and their supervisors. Study of 37 situations. Eric Galam (1), Romain Multon (1), Tiphanie Bouchez (2)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Galam</dc:creator>
  <cp:lastModifiedBy>Eric Galam</cp:lastModifiedBy>
  <cp:revision>136</cp:revision>
  <cp:lastPrinted>1601-01-01T00:00:00Z</cp:lastPrinted>
  <dcterms:created xsi:type="dcterms:W3CDTF">1601-01-01T00:00:00Z</dcterms:created>
  <dcterms:modified xsi:type="dcterms:W3CDTF">2016-04-05T06:49:43Z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